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Lst>
  <p:notesMasterIdLst>
    <p:notesMasterId r:id="rId25"/>
  </p:notesMasterIdLst>
  <p:handoutMasterIdLst>
    <p:handoutMasterId r:id="rId26"/>
  </p:handoutMasterIdLst>
  <p:sldIdLst>
    <p:sldId id="282" r:id="rId7"/>
    <p:sldId id="334" r:id="rId8"/>
    <p:sldId id="339" r:id="rId9"/>
    <p:sldId id="337" r:id="rId10"/>
    <p:sldId id="313" r:id="rId11"/>
    <p:sldId id="338" r:id="rId12"/>
    <p:sldId id="320" r:id="rId13"/>
    <p:sldId id="340" r:id="rId14"/>
    <p:sldId id="341" r:id="rId15"/>
    <p:sldId id="351" r:id="rId16"/>
    <p:sldId id="353" r:id="rId17"/>
    <p:sldId id="354" r:id="rId18"/>
    <p:sldId id="355" r:id="rId19"/>
    <p:sldId id="348" r:id="rId20"/>
    <p:sldId id="356" r:id="rId21"/>
    <p:sldId id="291" r:id="rId22"/>
    <p:sldId id="352" r:id="rId23"/>
    <p:sldId id="327" r:id="rId24"/>
  </p:sldIdLst>
  <p:sldSz cx="18288000" cy="10287000"/>
  <p:notesSz cx="6858000" cy="9144000"/>
  <p:embeddedFontLst>
    <p:embeddedFont>
      <p:font typeface="Open Sans" panose="020B0606030504020204" pitchFamily="34"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91E1B5C-430B-FD7E-4263-2A6D85B7DA14}" name="James Williamson" initials="JW" userId="S::James.Williamson@ecorys.com::fc0cecd0-796a-4e3a-a6f6-bfe095b5fb90" providerId="AD"/>
  <p188:author id="{E97A7A5F-53E5-DBDE-5C39-CBC56751264E}" name="METZGER Vanessa (CLIMA)" initials="M(" userId="S::vanessa.metzger_ec.europa.eu#ext#@ecorys.onmicrosoft.com::ea4c4151-b0ba-44c2-8b72-e7cbbb517ea4" providerId="AD"/>
  <p188:author id="{8C4A947E-B3AD-2BF5-ED11-A81EDD5B20EE}" name="Giorgia Silvestri" initials="GS" userId="S::Giorgia.Silvestri@ecorys.com::88e87da0-1221-45a0-b997-4f6ee27bece0" providerId="AD"/>
  <p188:author id="{698C7B96-4DA2-EA09-EBA3-04CCEDB73F8A}" name="Martina Ierardi" initials="MI" userId="S::martina.ierardi@ecorys.com::122574c0-b0be-4aab-b2af-692482086b20"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 userId="S::Rebekah.Alawode@ecorys.com::74921c77-bb9f-48af-960b-0eb1022e8483" providerId="AD"/>
  <p188:author id="{86D010F3-D110-13BF-3461-383093D014E7}" name="VIVEGNIS Betsy (CLIMA)" initials="V(" userId="S::betsy.vivegnis_ec.europa.eu#ext#@ecorys.onmicrosoft.com::addf6211-a25e-4900-b96d-607768ba2d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55F"/>
    <a:srgbClr val="3A64E8"/>
    <a:srgbClr val="D7A6FF"/>
    <a:srgbClr val="80E789"/>
    <a:srgbClr val="A0BEFA"/>
    <a:srgbClr val="391A53"/>
    <a:srgbClr val="104B2B"/>
    <a:srgbClr val="2743A8"/>
    <a:srgbClr val="048743"/>
    <a:srgbClr val="8C0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EA9D3-9F7B-D89C-C5DA-1BE36FE500C2}" v="1" dt="2026-01-12T11:09:02.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88"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eenschoolsireland.org/the-programme/projects/lets-fix-fash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esdoc.unesco.org/ark:/48223/pf000015870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eenschoolsireland.org/the-programme/projects/lets-fix-fash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unesdoc.unesco.org/ark:/48223/pf000015870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reenschoolsireland.org/the-programme/projects/lets-fix-fashi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esdoc.unesco.org/ark:/48223/pf000015870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eenschoolsireland.org/the-programme/projects/lets-fix-fashi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esdoc.unesco.org/ark:/48223/pf000015870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imate-pact.europa.eu/eu-climate-action-academy_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ubesenergie.com/en/primary-school/challenge/wha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ustainable-energy-week.ec.europa.eu/resources_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peer-parliament_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Welcome the audience and explain that the guide is designed to help engaging, youth-centred climate activities in schools and universities. The guide includes different methods aiming at supporting educators in sparking dialogue, creativity and leadership among students.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78A1A-FC4F-E555-ED53-A3767BCE3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0B37B-683C-3B91-3A6B-3FAC3558D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3C02F-89D9-1BD5-FF51-2C5B05A94023}"/>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Encourage students to think critically about their clothes. Ask critical questions (e.g. where are our clothes produced and how? Do you know what are the negative impacts (social, environmental, economic) of fast fashion?  </a:t>
            </a:r>
          </a:p>
          <a:p>
            <a:endParaRPr lang="en-GB"/>
          </a:p>
          <a:p>
            <a:r>
              <a:rPr lang="en-GB"/>
              <a:t>Related resources: </a:t>
            </a:r>
            <a:endParaRPr lang="en-US">
              <a:solidFill>
                <a:srgbClr val="444444"/>
              </a:solidFill>
            </a:endParaRPr>
          </a:p>
          <a:p>
            <a:pPr marL="171450" indent="-171450">
              <a:buFont typeface="Arial,Sans-Serif"/>
              <a:buChar char="•"/>
            </a:pPr>
            <a:r>
              <a:rPr lang="en-GB"/>
              <a:t>Let’s Fix Fashion Campaign – Ireland: </a:t>
            </a:r>
            <a:r>
              <a:rPr lang="en-GB">
                <a:solidFill>
                  <a:srgbClr val="444444"/>
                </a:solidFill>
                <a:hlinkClick r:id="rId3"/>
              </a:rPr>
              <a:t>Let’s Fix Fashion | Join | Green-Schools</a:t>
            </a:r>
            <a:endParaRPr lang="en-US">
              <a:solidFill>
                <a:srgbClr val="444444"/>
              </a:solidFill>
            </a:endParaRPr>
          </a:p>
          <a:p>
            <a:pPr marL="171450" indent="-171450">
              <a:buFont typeface="Arial,Sans-Serif"/>
              <a:buChar char="•"/>
            </a:pPr>
            <a:r>
              <a:rPr lang="en-GB"/>
              <a:t>Youth X Change – UNESCO: </a:t>
            </a:r>
            <a:r>
              <a:rPr lang="en-GB">
                <a:solidFill>
                  <a:srgbClr val="444444"/>
                </a:solidFill>
                <a:hlinkClick r:id="rId4"/>
              </a:rPr>
              <a:t>YouthXchange: towards sustainable lifestyles; training kit on responsible consumption, the guide - UNESCO Digital Library</a:t>
            </a:r>
            <a:endParaRPr lang="en-GB"/>
          </a:p>
        </p:txBody>
      </p:sp>
      <p:sp>
        <p:nvSpPr>
          <p:cNvPr id="4" name="Slide Number Placeholder 3">
            <a:extLst>
              <a:ext uri="{FF2B5EF4-FFF2-40B4-BE49-F238E27FC236}">
                <a16:creationId xmlns:a16="http://schemas.microsoft.com/office/drawing/2014/main" id="{AB5E0167-9D3B-6DC8-F961-278C551DBD36}"/>
              </a:ext>
            </a:extLst>
          </p:cNvPr>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232718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74DE-FD9B-70E9-DAFA-278ABBF1D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8FFBD-CC98-9895-66E6-09C083F68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EF398-DDF4-C734-4196-129F1CD75E4B}"/>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Encourage students to think critically about their clothes. Ask critical questions (e.g. where are our clothes produced and how? Do you know what are the negative impacts (social, environmental, economic) of fast fashion?  </a:t>
            </a:r>
          </a:p>
          <a:p>
            <a:endParaRPr lang="en-GB"/>
          </a:p>
          <a:p>
            <a:r>
              <a:rPr lang="en-GB"/>
              <a:t>Related resources: </a:t>
            </a:r>
            <a:endParaRPr lang="en-US">
              <a:solidFill>
                <a:srgbClr val="444444"/>
              </a:solidFill>
            </a:endParaRPr>
          </a:p>
          <a:p>
            <a:pPr marL="171450" indent="-171450">
              <a:buFont typeface="Arial,Sans-Serif"/>
              <a:buChar char="•"/>
            </a:pPr>
            <a:r>
              <a:rPr lang="en-GB"/>
              <a:t>Let’s Fix Fashion Campaign – Ireland: </a:t>
            </a:r>
            <a:r>
              <a:rPr lang="en-GB">
                <a:solidFill>
                  <a:srgbClr val="444444"/>
                </a:solidFill>
                <a:hlinkClick r:id="rId3"/>
              </a:rPr>
              <a:t>Let’s Fix Fashion | Join | Green-Schools</a:t>
            </a:r>
            <a:endParaRPr lang="en-US">
              <a:solidFill>
                <a:srgbClr val="444444"/>
              </a:solidFill>
            </a:endParaRPr>
          </a:p>
          <a:p>
            <a:pPr marL="171450" indent="-171450">
              <a:buFont typeface="Arial,Sans-Serif"/>
              <a:buChar char="•"/>
            </a:pPr>
            <a:r>
              <a:rPr lang="en-GB"/>
              <a:t>Youth X Change – UNESCO: </a:t>
            </a:r>
            <a:r>
              <a:rPr lang="en-GB">
                <a:solidFill>
                  <a:srgbClr val="444444"/>
                </a:solidFill>
                <a:hlinkClick r:id="rId4"/>
              </a:rPr>
              <a:t>YouthXchange: towards sustainable lifestyles; training kit on responsible consumption, the guide - UNESCO Digital Library</a:t>
            </a:r>
            <a:endParaRPr lang="en-GB"/>
          </a:p>
        </p:txBody>
      </p:sp>
      <p:sp>
        <p:nvSpPr>
          <p:cNvPr id="4" name="Slide Number Placeholder 3">
            <a:extLst>
              <a:ext uri="{FF2B5EF4-FFF2-40B4-BE49-F238E27FC236}">
                <a16:creationId xmlns:a16="http://schemas.microsoft.com/office/drawing/2014/main" id="{313833B5-EFCE-6C71-FF48-2600DCB5C617}"/>
              </a:ext>
            </a:extLst>
          </p:cNvPr>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2831142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E913-81B9-818E-268C-DFCF9EB2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2C944-8E28-9EF2-415F-4E778AA49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ABD5F-E415-D07C-2F70-46A903468659}"/>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Encourage students to think critically about their clothes. Ask critical questions (e.g. where are our clothes produced and how? Do you know what are the negative impacts (social, environmental, economic) of fast fashion?  </a:t>
            </a:r>
          </a:p>
          <a:p>
            <a:endParaRPr lang="en-GB"/>
          </a:p>
          <a:p>
            <a:r>
              <a:rPr lang="en-GB"/>
              <a:t>Related resources: </a:t>
            </a:r>
            <a:endParaRPr lang="en-US">
              <a:solidFill>
                <a:srgbClr val="444444"/>
              </a:solidFill>
            </a:endParaRPr>
          </a:p>
          <a:p>
            <a:pPr marL="171450" indent="-171450">
              <a:buFont typeface="Arial,Sans-Serif"/>
              <a:buChar char="•"/>
            </a:pPr>
            <a:r>
              <a:rPr lang="en-GB"/>
              <a:t>Let’s Fix Fashion Campaign – Ireland: </a:t>
            </a:r>
            <a:r>
              <a:rPr lang="en-GB">
                <a:solidFill>
                  <a:srgbClr val="444444"/>
                </a:solidFill>
                <a:hlinkClick r:id="rId3"/>
              </a:rPr>
              <a:t>Let’s Fix Fashion | Join | Green-Schools</a:t>
            </a:r>
            <a:endParaRPr lang="en-US">
              <a:solidFill>
                <a:srgbClr val="444444"/>
              </a:solidFill>
            </a:endParaRPr>
          </a:p>
          <a:p>
            <a:pPr marL="171450" indent="-171450">
              <a:buFont typeface="Arial,Sans-Serif"/>
              <a:buChar char="•"/>
            </a:pPr>
            <a:r>
              <a:rPr lang="en-GB"/>
              <a:t>Youth X Change – UNESCO: </a:t>
            </a:r>
            <a:r>
              <a:rPr lang="en-GB">
                <a:solidFill>
                  <a:srgbClr val="444444"/>
                </a:solidFill>
                <a:hlinkClick r:id="rId4"/>
              </a:rPr>
              <a:t>YouthXchange: towards sustainable lifestyles; training kit on responsible consumption, the guide - UNESCO Digital Library</a:t>
            </a:r>
            <a:endParaRPr lang="en-GB"/>
          </a:p>
        </p:txBody>
      </p:sp>
      <p:sp>
        <p:nvSpPr>
          <p:cNvPr id="4" name="Slide Number Placeholder 3">
            <a:extLst>
              <a:ext uri="{FF2B5EF4-FFF2-40B4-BE49-F238E27FC236}">
                <a16:creationId xmlns:a16="http://schemas.microsoft.com/office/drawing/2014/main" id="{D64D1A12-84DD-3F2E-4397-47384F5F8836}"/>
              </a:ext>
            </a:extLst>
          </p:cNvPr>
          <p:cNvSpPr>
            <a:spLocks noGrp="1"/>
          </p:cNvSpPr>
          <p:nvPr>
            <p:ph type="sldNum" sz="quarter" idx="5"/>
          </p:nvPr>
        </p:nvSpPr>
        <p:spPr/>
        <p:txBody>
          <a:bodyPr/>
          <a:lstStyle/>
          <a:p>
            <a:fld id="{E5BCE2BD-2909-4D50-BFF6-50DC73793956}" type="slidenum">
              <a:rPr lang="en-US" smtClean="0"/>
              <a:t>12</a:t>
            </a:fld>
            <a:endParaRPr lang="en-US"/>
          </a:p>
        </p:txBody>
      </p:sp>
    </p:spTree>
    <p:extLst>
      <p:ext uri="{BB962C8B-B14F-4D97-AF65-F5344CB8AC3E}">
        <p14:creationId xmlns:p14="http://schemas.microsoft.com/office/powerpoint/2010/main" val="365498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3DD3-7E5A-5885-73BF-E5E01AD6A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7BA04-E5AA-CAEE-92F1-19AF4C4DC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92634-AEF5-AA2A-33EB-A909E4CB1365}"/>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Encourage students to think critically about their clothes. Ask critical questions (e.g. where are our clothes produced and how? Do you know what are the negative impacts (social, environmental, economic) of fast fashion?  </a:t>
            </a:r>
          </a:p>
          <a:p>
            <a:endParaRPr lang="en-GB"/>
          </a:p>
          <a:p>
            <a:r>
              <a:rPr lang="en-GB"/>
              <a:t>Related resources: </a:t>
            </a:r>
            <a:endParaRPr lang="en-US">
              <a:solidFill>
                <a:srgbClr val="444444"/>
              </a:solidFill>
            </a:endParaRPr>
          </a:p>
          <a:p>
            <a:pPr marL="171450" indent="-171450">
              <a:buFont typeface="Arial,Sans-Serif"/>
              <a:buChar char="•"/>
            </a:pPr>
            <a:r>
              <a:rPr lang="en-GB"/>
              <a:t>Let’s Fix Fashion Campaign – Ireland: </a:t>
            </a:r>
            <a:r>
              <a:rPr lang="en-GB">
                <a:solidFill>
                  <a:srgbClr val="444444"/>
                </a:solidFill>
                <a:hlinkClick r:id="rId3"/>
              </a:rPr>
              <a:t>Let’s Fix Fashion | Join | Green-Schools</a:t>
            </a:r>
            <a:endParaRPr lang="en-US">
              <a:solidFill>
                <a:srgbClr val="444444"/>
              </a:solidFill>
            </a:endParaRPr>
          </a:p>
          <a:p>
            <a:pPr marL="171450" indent="-171450">
              <a:buFont typeface="Arial,Sans-Serif"/>
              <a:buChar char="•"/>
            </a:pPr>
            <a:r>
              <a:rPr lang="en-GB"/>
              <a:t>Youth X Change – UNESCO: </a:t>
            </a:r>
            <a:r>
              <a:rPr lang="en-GB">
                <a:solidFill>
                  <a:srgbClr val="444444"/>
                </a:solidFill>
                <a:hlinkClick r:id="rId4"/>
              </a:rPr>
              <a:t>YouthXchange: towards sustainable lifestyles; training kit on responsible consumption, the guide - UNESCO Digital Library</a:t>
            </a:r>
            <a:endParaRPr lang="en-GB"/>
          </a:p>
        </p:txBody>
      </p:sp>
      <p:sp>
        <p:nvSpPr>
          <p:cNvPr id="4" name="Slide Number Placeholder 3">
            <a:extLst>
              <a:ext uri="{FF2B5EF4-FFF2-40B4-BE49-F238E27FC236}">
                <a16:creationId xmlns:a16="http://schemas.microsoft.com/office/drawing/2014/main" id="{B5F3BB56-A6D6-137B-452B-ADA99DAF10FB}"/>
              </a:ext>
            </a:extLst>
          </p:cNvPr>
          <p:cNvSpPr>
            <a:spLocks noGrp="1"/>
          </p:cNvSpPr>
          <p:nvPr>
            <p:ph type="sldNum" sz="quarter" idx="5"/>
          </p:nvPr>
        </p:nvSpPr>
        <p:spPr/>
        <p:txBody>
          <a:bodyPr/>
          <a:lstStyle/>
          <a:p>
            <a:fld id="{E5BCE2BD-2909-4D50-BFF6-50DC73793956}" type="slidenum">
              <a:rPr lang="en-US" smtClean="0"/>
              <a:t>13</a:t>
            </a:fld>
            <a:endParaRPr lang="en-US"/>
          </a:p>
        </p:txBody>
      </p:sp>
    </p:spTree>
    <p:extLst>
      <p:ext uri="{BB962C8B-B14F-4D97-AF65-F5344CB8AC3E}">
        <p14:creationId xmlns:p14="http://schemas.microsoft.com/office/powerpoint/2010/main" val="171501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Conclude by </a:t>
            </a:r>
            <a:r>
              <a:rPr lang="en-US"/>
              <a:t>encouraging teachers and other education community members to join the Pact2School campaign. The campaign aims to support children, youths, teachers and the rest of the education community to explore green action and sustainability topics, it also aims to develop meaningful partnerships between the Climate Pact community and schools and universities. </a:t>
            </a:r>
          </a:p>
          <a:p>
            <a:r>
              <a:rPr lang="en-US"/>
              <a:t>The campaign aims to inspire students and teachers by </a:t>
            </a:r>
            <a:r>
              <a:rPr lang="en-US" err="1"/>
              <a:t>organising</a:t>
            </a:r>
            <a:r>
              <a:rPr lang="en-US"/>
              <a:t> awareness raising sessions on the sustainability and climate action topics as well as to support schools to participate in the Pact2School challenge by submitting impactful student-led project ideas and get up to 1000 euros in project funding. </a:t>
            </a:r>
          </a:p>
          <a:p>
            <a:r>
              <a:rPr lang="en-US"/>
              <a:t>Webpage link: </a:t>
            </a:r>
            <a:r>
              <a:rPr lang="en-GB">
                <a:hlinkClick r:id="rId3"/>
              </a:rPr>
              <a:t>Join our new Pact2School campaign - European Union</a:t>
            </a:r>
            <a:endParaRPr lang="en-BE"/>
          </a:p>
          <a:p>
            <a:endParaRPr lang="en-GB"/>
          </a:p>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14</a:t>
            </a:fld>
            <a:endParaRPr lang="en-US"/>
          </a:p>
        </p:txBody>
      </p:sp>
    </p:spTree>
    <p:extLst>
      <p:ext uri="{BB962C8B-B14F-4D97-AF65-F5344CB8AC3E}">
        <p14:creationId xmlns:p14="http://schemas.microsoft.com/office/powerpoint/2010/main" val="337199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Encourage students to explore the </a:t>
            </a:r>
            <a:r>
              <a:rPr lang="en-US" dirty="0"/>
              <a:t>EU Climate Action Academy as part of the Climate Pact: a platform that supports learning and capacity building on climate action. It offers free webinars and courses on a wide range of climate topics, as well as practical resources that can be downloaded and used in schools, communities or local initiatives. It’s a useful place to deepen knowledge and get inspired by concrete climate action examples across Europe. </a:t>
            </a:r>
            <a:r>
              <a:rPr lang="en-US" dirty="0">
                <a:hlinkClick r:id="rId3"/>
              </a:rPr>
              <a:t>EU Climate Action Academy</a:t>
            </a:r>
          </a:p>
          <a:p>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15</a:t>
            </a:fld>
            <a:endParaRPr lang="en-US"/>
          </a:p>
        </p:txBody>
      </p:sp>
    </p:spTree>
    <p:extLst>
      <p:ext uri="{BB962C8B-B14F-4D97-AF65-F5344CB8AC3E}">
        <p14:creationId xmlns:p14="http://schemas.microsoft.com/office/powerpoint/2010/main" val="352686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16</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5BA57-737B-3AFC-6C41-1A9330EDF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08819-93D2-8D92-14FD-BA4BBB582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93769-B2E1-6D40-86C7-53382D45B561}"/>
              </a:ext>
            </a:extLst>
          </p:cNvPr>
          <p:cNvSpPr>
            <a:spLocks noGrp="1"/>
          </p:cNvSpPr>
          <p:nvPr>
            <p:ph type="body" idx="1"/>
          </p:nvPr>
        </p:nvSpPr>
        <p:spPr/>
        <p:txBody>
          <a:bodyPr/>
          <a:lstStyle/>
          <a:p>
            <a:r>
              <a:rPr lang="en-GB"/>
              <a:t>Feel free to add any activity that you might know and that you would like to share with teachers or other members of the education community. </a:t>
            </a:r>
            <a:endParaRPr lang="en-US"/>
          </a:p>
        </p:txBody>
      </p:sp>
      <p:sp>
        <p:nvSpPr>
          <p:cNvPr id="4" name="Slide Number Placeholder 3">
            <a:extLst>
              <a:ext uri="{FF2B5EF4-FFF2-40B4-BE49-F238E27FC236}">
                <a16:creationId xmlns:a16="http://schemas.microsoft.com/office/drawing/2014/main" id="{F12AE2B5-772C-4E1F-BBA6-903B2B2A89F7}"/>
              </a:ext>
            </a:extLst>
          </p:cNvPr>
          <p:cNvSpPr>
            <a:spLocks noGrp="1"/>
          </p:cNvSpPr>
          <p:nvPr>
            <p:ph type="sldNum" sz="quarter" idx="5"/>
          </p:nvPr>
        </p:nvSpPr>
        <p:spPr/>
        <p:txBody>
          <a:bodyPr/>
          <a:lstStyle/>
          <a:p>
            <a:fld id="{E5BCE2BD-2909-4D50-BFF6-50DC73793956}" type="slidenum">
              <a:rPr lang="en-US" smtClean="0"/>
              <a:t>17</a:t>
            </a:fld>
            <a:endParaRPr lang="en-US"/>
          </a:p>
        </p:txBody>
      </p:sp>
    </p:spTree>
    <p:extLst>
      <p:ext uri="{BB962C8B-B14F-4D97-AF65-F5344CB8AC3E}">
        <p14:creationId xmlns:p14="http://schemas.microsoft.com/office/powerpoint/2010/main" val="268043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Explain that this guide provides practical tools for educators and Ambassadors to lead student-driven climate learning. Emphasise the importance of critical thinking, collaboration and leadership. These activities help students connect their local actions to the broader goals of the European Climate Pact.</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30020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A7ED-1F6D-870F-C034-730144C97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D539C-7CAC-BD32-070A-FB1044D1C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19F8B-3B5A-AB78-F903-48DDED796165}"/>
              </a:ext>
            </a:extLst>
          </p:cNvPr>
          <p:cNvSpPr>
            <a:spLocks noGrp="1"/>
          </p:cNvSpPr>
          <p:nvPr>
            <p:ph type="body" idx="1"/>
          </p:nvPr>
        </p:nvSpPr>
        <p:spPr/>
        <p:txBody>
          <a:bodyPr/>
          <a:lstStyle/>
          <a:p>
            <a:r>
              <a:rPr lang="en-GB" sz="1200" b="0" i="0" kern="1200">
                <a:solidFill>
                  <a:schemeClr val="tx1"/>
                </a:solidFill>
                <a:effectLst/>
                <a:latin typeface="+mn-lt"/>
                <a:ea typeface="+mn-ea"/>
                <a:cs typeface="+mn-cs"/>
              </a:rPr>
              <a:t>Introduce the </a:t>
            </a:r>
            <a:r>
              <a:rPr lang="en-GB"/>
              <a:t>"Climate</a:t>
            </a:r>
            <a:r>
              <a:rPr lang="en-GB" sz="1200" b="0" i="0" kern="1200">
                <a:solidFill>
                  <a:schemeClr val="tx1"/>
                </a:solidFill>
                <a:effectLst/>
                <a:latin typeface="+mn-lt"/>
                <a:ea typeface="+mn-ea"/>
                <a:cs typeface="+mn-cs"/>
              </a:rPr>
              <a:t> </a:t>
            </a:r>
            <a:r>
              <a:rPr lang="en-GB"/>
              <a:t>café" as</a:t>
            </a:r>
            <a:r>
              <a:rPr lang="en-GB" sz="1200" b="0" i="0" kern="1200">
                <a:solidFill>
                  <a:schemeClr val="tx1"/>
                </a:solidFill>
                <a:effectLst/>
                <a:latin typeface="+mn-lt"/>
                <a:ea typeface="+mn-ea"/>
                <a:cs typeface="+mn-cs"/>
              </a:rPr>
              <a:t> a peer-to-peer activity for discussing climate topics. Each table covers a theme (e.g. food, mobility, fashion, waste) with discussion cards guiding the conversation. Students rotate tables every 10 minutes, engaging with new peers and perspectives. Conclude with a plenary reflection: “What will we change together?”. Share the learning goals of this approach to build empathy, encourage shared responsibility and strengthen critical thinking and awareness. </a:t>
            </a:r>
            <a:endParaRPr lang="en-US"/>
          </a:p>
        </p:txBody>
      </p:sp>
      <p:sp>
        <p:nvSpPr>
          <p:cNvPr id="4" name="Slide Number Placeholder 3">
            <a:extLst>
              <a:ext uri="{FF2B5EF4-FFF2-40B4-BE49-F238E27FC236}">
                <a16:creationId xmlns:a16="http://schemas.microsoft.com/office/drawing/2014/main" id="{948ACD48-AEE0-3246-7E71-CE80D1713EF3}"/>
              </a:ext>
            </a:extLst>
          </p:cNvPr>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347010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6D3B-3F95-1A56-A361-25891FB97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0FDBF-21BE-A37C-B710-BB2B3C42A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A9353-F0E8-5B6F-0D0B-D6A45FC306AC}"/>
              </a:ext>
            </a:extLst>
          </p:cNvPr>
          <p:cNvSpPr>
            <a:spLocks noGrp="1"/>
          </p:cNvSpPr>
          <p:nvPr>
            <p:ph type="body" idx="1"/>
          </p:nvPr>
        </p:nvSpPr>
        <p:spPr/>
        <p:txBody>
          <a:bodyPr/>
          <a:lstStyle/>
          <a:p>
            <a:r>
              <a:rPr lang="en-US" sz="1200" b="0" i="0" kern="1200">
                <a:solidFill>
                  <a:schemeClr val="tx1"/>
                </a:solidFill>
                <a:effectLst/>
                <a:latin typeface="+mn-lt"/>
                <a:ea typeface="+mn-ea"/>
                <a:cs typeface="+mn-cs"/>
              </a:rPr>
              <a:t>Debates are a powerful way to build critical thinking and empathy. Encourage students to explore different perspectives and reflect on how values shape decisions. Use the reflection moment to discuss how informed dialogue can lead to better climate solutions.</a:t>
            </a:r>
            <a:endParaRPr lang="en-BE"/>
          </a:p>
        </p:txBody>
      </p:sp>
      <p:sp>
        <p:nvSpPr>
          <p:cNvPr id="4" name="Slide Number Placeholder 3">
            <a:extLst>
              <a:ext uri="{FF2B5EF4-FFF2-40B4-BE49-F238E27FC236}">
                <a16:creationId xmlns:a16="http://schemas.microsoft.com/office/drawing/2014/main" id="{5B3F0B60-E3AD-750D-F444-AC954008C3A5}"/>
              </a:ext>
            </a:extLst>
          </p:cNvPr>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398383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2823-1515-D36D-5EAA-562F69415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DA22B-7E77-11BD-56CD-5D690FCEB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E748C-4931-F24A-9546-0F1096D5FC2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This workshop encourages students to imagine a climate-friendly future and work backwards to identify actions they can take today. Use visual tools like drawings or digital boards to help students express their ideas. Highlight the importance of creativity and collaboration in shaping sustainable communities.</a:t>
            </a:r>
            <a:endParaRPr lang="en-BE"/>
          </a:p>
        </p:txBody>
      </p:sp>
      <p:sp>
        <p:nvSpPr>
          <p:cNvPr id="4" name="Slide Number Placeholder 3">
            <a:extLst>
              <a:ext uri="{FF2B5EF4-FFF2-40B4-BE49-F238E27FC236}">
                <a16:creationId xmlns:a16="http://schemas.microsoft.com/office/drawing/2014/main" id="{57E14311-0CD0-52AD-F2D7-BF03F9E2FF76}"/>
              </a:ext>
            </a:extLst>
          </p:cNvPr>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327067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15E0-2D89-C2CD-E374-485371674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BA487-FE06-C5C7-AAB6-FB643650F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DBD84-775E-3CC0-8DE7-8BB05AF30B17}"/>
              </a:ext>
            </a:extLst>
          </p:cNvPr>
          <p:cNvSpPr>
            <a:spLocks noGrp="1"/>
          </p:cNvSpPr>
          <p:nvPr>
            <p:ph type="body" idx="1"/>
          </p:nvPr>
        </p:nvSpPr>
        <p:spPr/>
        <p:txBody>
          <a:bodyPr/>
          <a:lstStyle/>
          <a:p>
            <a:pPr rtl="0" fontAlgn="base">
              <a:buFont typeface="Arial" panose="020B0604020202020204" pitchFamily="34" charset="0"/>
            </a:pPr>
            <a:r>
              <a:rPr lang="en-GB" sz="1200" b="0" i="0" kern="1200">
                <a:solidFill>
                  <a:schemeClr val="tx1"/>
                </a:solidFill>
                <a:effectLst/>
                <a:latin typeface="+mn-lt"/>
                <a:ea typeface="+mn-ea"/>
                <a:cs typeface="+mn-cs"/>
              </a:rPr>
              <a:t>This activity helps students understand their energy use and take responsibility for reducing it. Encourage them to track changes and celebrate improvements. Link the audit to broader climate goals and show how small actions can lead to measurable impact.</a:t>
            </a:r>
          </a:p>
          <a:p>
            <a:pPr>
              <a:buFont typeface="Arial" panose="020B0604020202020204" pitchFamily="34" charset="0"/>
            </a:pPr>
            <a:endParaRPr lang="en-GB"/>
          </a:p>
          <a:p>
            <a:r>
              <a:rPr lang="en-GB"/>
              <a:t>Resources: </a:t>
            </a:r>
            <a:endParaRPr lang="en-US">
              <a:solidFill>
                <a:srgbClr val="444444"/>
              </a:solidFill>
            </a:endParaRPr>
          </a:p>
          <a:p>
            <a:pPr marL="171450" indent="-171450">
              <a:buFont typeface="Arial,Sans-Serif"/>
              <a:buChar char="•"/>
            </a:pPr>
            <a:r>
              <a:rPr lang="en-GB" err="1"/>
              <a:t>CUBE.Schools</a:t>
            </a:r>
            <a:r>
              <a:rPr lang="en-GB"/>
              <a:t> energy challenge: </a:t>
            </a:r>
            <a:r>
              <a:rPr lang="en-GB">
                <a:hlinkClick r:id="rId3"/>
              </a:rPr>
              <a:t>What is it? – Energy Cube Challenge – Cubes énergie</a:t>
            </a:r>
            <a:endParaRPr lang="en-US">
              <a:solidFill>
                <a:srgbClr val="444444"/>
              </a:solidFill>
            </a:endParaRPr>
          </a:p>
          <a:p>
            <a:pPr marL="171450" indent="-171450">
              <a:buFont typeface="Arial,Sans-Serif"/>
              <a:buChar char="•"/>
            </a:pPr>
            <a:r>
              <a:rPr lang="en-GB"/>
              <a:t>European energy saving week resources: </a:t>
            </a:r>
            <a:r>
              <a:rPr lang="en-GB">
                <a:hlinkClick r:id="rId4"/>
              </a:rPr>
              <a:t>Resources - European Sustainable Energy Week - European Commission</a:t>
            </a:r>
            <a:endParaRPr lang="en-US">
              <a:solidFill>
                <a:srgbClr val="444444"/>
              </a:solidFill>
            </a:endParaRPr>
          </a:p>
          <a:p>
            <a:pPr marL="171450" indent="-171450">
              <a:buFont typeface="Arial,Sans-Serif"/>
              <a:buChar char="•"/>
            </a:pPr>
            <a:endParaRPr lang="en-GB">
              <a:solidFill>
                <a:srgbClr val="444444"/>
              </a:solidFill>
            </a:endParaRPr>
          </a:p>
          <a:p>
            <a:pPr>
              <a:buFont typeface="Arial" panose="020B0604020202020204" pitchFamily="34" charset="0"/>
            </a:pPr>
            <a:endParaRPr lang="en-GB"/>
          </a:p>
        </p:txBody>
      </p:sp>
      <p:sp>
        <p:nvSpPr>
          <p:cNvPr id="4" name="Slide Number Placeholder 3">
            <a:extLst>
              <a:ext uri="{FF2B5EF4-FFF2-40B4-BE49-F238E27FC236}">
                <a16:creationId xmlns:a16="http://schemas.microsoft.com/office/drawing/2014/main" id="{FFAA5E33-3D5B-CA63-776A-B81D90FB2C65}"/>
              </a:ext>
            </a:extLst>
          </p:cNvPr>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233476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F1C1-ED4B-ADBC-AA69-72A49308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07FD9-D0E7-7AA9-EA5B-788A03656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242C6-1CBB-4A22-76DF-404106A5407A}"/>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Explain that the Youth Climate Pact Dialogue is a unique opportunity for young people to engage directly with policy makers. The format is flexible and adaptable to any political level: from local (mayor), regional, national (minister), to European (MEP or European Commission official). Share that the guidance document provides practical tips for organising dialogues, facilitating co-creation, and learning from previous Youth Climate Pact Dialogues, helping replicate or adapt this approach in each specific school, community or youth group.</a:t>
            </a:r>
            <a:endParaRPr lang="en-US"/>
          </a:p>
        </p:txBody>
      </p:sp>
      <p:sp>
        <p:nvSpPr>
          <p:cNvPr id="4" name="Slide Number Placeholder 3">
            <a:extLst>
              <a:ext uri="{FF2B5EF4-FFF2-40B4-BE49-F238E27FC236}">
                <a16:creationId xmlns:a16="http://schemas.microsoft.com/office/drawing/2014/main" id="{AC8D151A-D793-3103-F665-C1D8231CDF9B}"/>
              </a:ext>
            </a:extLst>
          </p:cNvPr>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414733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8276-74D3-6F3E-9CAD-0C3A52CA7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E14C7-6609-1C74-8C54-791FF6BD8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FFBB4-D131-BF45-73D8-7D15E083A68E}"/>
              </a:ext>
            </a:extLst>
          </p:cNvPr>
          <p:cNvSpPr>
            <a:spLocks noGrp="1"/>
          </p:cNvSpPr>
          <p:nvPr>
            <p:ph type="body" idx="1"/>
          </p:nvPr>
        </p:nvSpPr>
        <p:spPr/>
        <p:txBody>
          <a:bodyPr/>
          <a:lstStyle/>
          <a:p>
            <a:r>
              <a:rPr lang="en-US" sz="1200" b="0" i="0" kern="1200">
                <a:solidFill>
                  <a:schemeClr val="tx1"/>
                </a:solidFill>
                <a:effectLst/>
                <a:latin typeface="+mn-lt"/>
                <a:ea typeface="+mn-ea"/>
                <a:cs typeface="+mn-cs"/>
              </a:rPr>
              <a:t>Emphasize that Peer Parliaments allow students to experience democratic decision-making while learning about climate issues. Highlight the benefit of peer-to-peer learning: students learn from each other’s perspectives and co-create solutions. Suggest tailoring topics to local context: e.g., energy savings in the school, local mobility, biodiversity on campus. Encourage documenting proposals and sharing them via the Climate Pact to amplify student impact across schools and communities.</a:t>
            </a:r>
            <a:r>
              <a:rPr lang="en-US"/>
              <a:t> Peer Parliament link: </a:t>
            </a:r>
            <a:r>
              <a:rPr lang="en-US">
                <a:hlinkClick r:id="rId3"/>
              </a:rPr>
              <a:t>Peer Parliament - European Climate Pact - European Union</a:t>
            </a:r>
            <a:endParaRPr lang="en-US"/>
          </a:p>
        </p:txBody>
      </p:sp>
      <p:sp>
        <p:nvSpPr>
          <p:cNvPr id="4" name="Slide Number Placeholder 3">
            <a:extLst>
              <a:ext uri="{FF2B5EF4-FFF2-40B4-BE49-F238E27FC236}">
                <a16:creationId xmlns:a16="http://schemas.microsoft.com/office/drawing/2014/main" id="{B8E1519C-AFEA-7AA0-0801-7776924AAA23}"/>
              </a:ext>
            </a:extLst>
          </p:cNvPr>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52261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9D09-33EB-C41A-D592-666109E14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C077E-8B55-471E-1A93-09575922C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30A82-D11E-1B27-BE10-6FBAD3601055}"/>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This workshop empowers students to become climate communicators. Encourage bold ideas and teamwork. After presentations, discuss how campaigns can influence behaviour and policy. If possible, share the winning campaign on school or Climate Pact platforms.</a:t>
            </a:r>
            <a:endParaRPr lang="en-US"/>
          </a:p>
        </p:txBody>
      </p:sp>
      <p:sp>
        <p:nvSpPr>
          <p:cNvPr id="4" name="Slide Number Placeholder 3">
            <a:extLst>
              <a:ext uri="{FF2B5EF4-FFF2-40B4-BE49-F238E27FC236}">
                <a16:creationId xmlns:a16="http://schemas.microsoft.com/office/drawing/2014/main" id="{ADC47DA6-FAED-18C9-98A3-A0C2E294E600}"/>
              </a:ext>
            </a:extLst>
          </p:cNvPr>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1332566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8D7B5-10F3-43AD-49DB-5AC1A0113E2D}"/>
              </a:ext>
            </a:extLst>
          </p:cNvPr>
          <p:cNvPicPr>
            <a:picLocks noChangeAspect="1"/>
          </p:cNvPicPr>
          <p:nvPr userDrawn="1"/>
        </p:nvPicPr>
        <p:blipFill>
          <a:blip r:embed="rId2">
            <a:extLst>
              <a:ext uri="{28A0092B-C50C-407E-A947-70E740481C1C}">
                <a14:useLocalDpi xmlns:a14="http://schemas.microsoft.com/office/drawing/2010/main" val="0"/>
              </a:ext>
            </a:extLst>
          </a:blip>
          <a:srcRect l="459"/>
          <a:stretch>
            <a:fillRect/>
          </a:stretch>
        </p:blipFill>
        <p:spPr>
          <a:xfrm>
            <a:off x="0" y="-26039"/>
            <a:ext cx="18334289" cy="10313039"/>
          </a:xfrm>
          <a:prstGeom prst="rect">
            <a:avLst/>
          </a:prstGeom>
        </p:spPr>
      </p:pic>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3">
            <a:extLst>
              <a:ext uri="{28A0092B-C50C-407E-A947-70E740481C1C}">
                <a14:useLocalDpi xmlns:a14="http://schemas.microsoft.com/office/drawing/2010/main" val="0"/>
              </a:ext>
            </a:extLst>
          </a:blip>
          <a:srcRect l="2805" t="6270" r="83237" b="74369"/>
          <a:stretch>
            <a:fillRect/>
          </a:stretch>
        </p:blipFill>
        <p:spPr>
          <a:xfrm>
            <a:off x="476250" y="625780"/>
            <a:ext cx="2563521" cy="200022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6">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0"/>
            <a:ext cx="18334286"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369678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ody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AB1F5-A20A-7556-70C8-13BEDA819E27}"/>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3" name="Picture 2" descr="A close up of a sign&#10;&#10;AI-generated content may be incorrect.">
            <a:extLst>
              <a:ext uri="{FF2B5EF4-FFF2-40B4-BE49-F238E27FC236}">
                <a16:creationId xmlns:a16="http://schemas.microsoft.com/office/drawing/2014/main" id="{EB8A6D05-99C8-CCF6-F5E7-60E9DA44B9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9E3092C9-F66D-95BF-2AF0-ADDC700B23BF}"/>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5BCE60F-706F-27CB-6C2A-D048E7105A52}"/>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F6BEDC4-B9CC-B133-EA59-A1A75667D2E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3EA84C4-9D56-8BBB-43C8-683538580DAD}"/>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91F0CE33-DD07-5867-7579-30019580F2E7}"/>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8D83FD1-1766-9E01-E12C-D37E4610B6C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8CE3E0B-4323-8ACB-8937-733EBE296F3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BD82B36-ACCF-4D70-3B36-3C8B0409DED3}"/>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45CA4F1-1E33-5CF5-EBE4-222437F49A95}"/>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A04743-9BD6-E129-CCB6-79FA46A03F7E}"/>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027D96F-2664-7064-C024-571414575573}"/>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7965931-AB90-6656-7DEC-33A178E62CA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3992643-6761-1FED-3A54-88CF111FFBB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5BEDC99-6447-7BF9-6CFC-31617251045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F528DB-D32F-58CB-2F26-5A7A7DFC0BC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FCFDFC9-877B-7C6F-7899-94D53DB5F18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E721029-CE3B-3D19-5348-0F8F80BEFC70}"/>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CC7EBFE-D4FC-A4F2-8F07-FDFD8AE48E3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FE2210B-F122-B7E1-7835-3CA52AE07A0D}"/>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62D3C68-9810-B670-F7EF-A4FC94B1463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C455E98-5919-39C6-168F-B820886E9DEF}"/>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91F8B0D-F82B-AB41-627C-E0A4F374D63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989ACB-2E4B-A28A-168B-826E5B2C430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402777-0513-E365-3126-CE14121C601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5D76D16-919E-941E-6891-68AF9C8E694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84BC94D-30F4-C872-4B0C-C488BDDD2B72}"/>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AFA53E-32BD-E2AF-D95F-623C3DC40C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9DF5B16-3C9F-0D94-EA15-D26D83F638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3475F7C-28AF-6D95-6F35-294A6DF5138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7CE9034-9E99-FB76-A363-9E2931633DDD}"/>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D077DC-A0F1-D50C-617E-16A4439B935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6D3008F-4EB7-B772-F73D-3DB07AFEC884}"/>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7C8C218-DF8C-87B7-5407-B681E46707A0}"/>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9A448C8-E1A3-D406-8F05-98E738F1489A}"/>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00265FB-B492-35BC-FCBB-233D1B0D8FDA}"/>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8EF8DDE-911B-4343-E75D-784FAF1240E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85F1A79-6E03-F82E-920A-254AA9AF7796}"/>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63CF2DD-B826-E828-AFE2-D3A126A1BAEB}"/>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Picture Placeholder 47">
            <a:extLst>
              <a:ext uri="{FF2B5EF4-FFF2-40B4-BE49-F238E27FC236}">
                <a16:creationId xmlns:a16="http://schemas.microsoft.com/office/drawing/2014/main" id="{DC596916-FF85-3672-4CE1-7C0590707DD1}"/>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8" name="Text Placeholder 14">
            <a:extLst>
              <a:ext uri="{FF2B5EF4-FFF2-40B4-BE49-F238E27FC236}">
                <a16:creationId xmlns:a16="http://schemas.microsoft.com/office/drawing/2014/main" id="{5719CD59-BA45-D275-6C7F-EBA24CF273ED}"/>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49" name="Text Placeholder 18">
            <a:extLst>
              <a:ext uri="{FF2B5EF4-FFF2-40B4-BE49-F238E27FC236}">
                <a16:creationId xmlns:a16="http://schemas.microsoft.com/office/drawing/2014/main" id="{58A9240F-CD1F-66EF-F31A-D7E48CF15755}"/>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88" name="Text Placeholder 20">
            <a:extLst>
              <a:ext uri="{FF2B5EF4-FFF2-40B4-BE49-F238E27FC236}">
                <a16:creationId xmlns:a16="http://schemas.microsoft.com/office/drawing/2014/main" id="{5BEAABB6-EE5C-CB27-5BE1-9FC442124070}"/>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490681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2" name="Picture Placeholder 123">
            <a:extLst>
              <a:ext uri="{FF2B5EF4-FFF2-40B4-BE49-F238E27FC236}">
                <a16:creationId xmlns:a16="http://schemas.microsoft.com/office/drawing/2014/main" id="{A6CB070A-AAFC-CA9A-D804-70E3A0FAA714}"/>
              </a:ext>
            </a:extLst>
          </p:cNvPr>
          <p:cNvSpPr>
            <a:spLocks noGrp="1"/>
          </p:cNvSpPr>
          <p:nvPr>
            <p:ph type="pic" sz="quarter" idx="13"/>
          </p:nvPr>
        </p:nvSpPr>
        <p:spPr>
          <a:xfrm>
            <a:off x="10915650" y="6779098"/>
            <a:ext cx="3297154" cy="3180241"/>
          </a:xfrm>
          <a:prstGeom prst="ellipse">
            <a:avLst/>
          </a:prstGeom>
          <a:ln w="76200">
            <a:solidFill>
              <a:srgbClr val="80E789"/>
            </a:solidFill>
          </a:ln>
        </p:spPr>
        <p:txBody>
          <a:bodyPr/>
          <a:lstStyle/>
          <a:p>
            <a:endParaRPr lang="en-US"/>
          </a:p>
        </p:txBody>
      </p:sp>
      <p:sp>
        <p:nvSpPr>
          <p:cNvPr id="3" name="Picture Placeholder 123">
            <a:extLst>
              <a:ext uri="{FF2B5EF4-FFF2-40B4-BE49-F238E27FC236}">
                <a16:creationId xmlns:a16="http://schemas.microsoft.com/office/drawing/2014/main" id="{7CDF9DE8-5305-1BFA-411B-2FF804C6CFA7}"/>
              </a:ext>
            </a:extLst>
          </p:cNvPr>
          <p:cNvSpPr>
            <a:spLocks noGrp="1"/>
          </p:cNvSpPr>
          <p:nvPr>
            <p:ph type="pic" sz="quarter" idx="14"/>
          </p:nvPr>
        </p:nvSpPr>
        <p:spPr>
          <a:xfrm>
            <a:off x="12960633" y="5560221"/>
            <a:ext cx="6564488" cy="6331721"/>
          </a:xfrm>
          <a:prstGeom prst="ellipse">
            <a:avLst/>
          </a:prstGeom>
          <a:ln w="76200">
            <a:solidFill>
              <a:srgbClr val="3A64E8"/>
            </a:solidFill>
          </a:ln>
        </p:spPr>
        <p:txBody>
          <a:bodyPr/>
          <a:lstStyle/>
          <a:p>
            <a:endParaRPr lang="en-US"/>
          </a:p>
        </p:txBody>
      </p:sp>
    </p:spTree>
    <p:extLst>
      <p:ext uri="{BB962C8B-B14F-4D97-AF65-F5344CB8AC3E}">
        <p14:creationId xmlns:p14="http://schemas.microsoft.com/office/powerpoint/2010/main" val="223647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56070-7B38-C588-B413-0D4E270A9DC1}"/>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4" name="Picture 3" descr="A close up of a sign&#10;&#10;AI-generated content may be incorrect.">
            <a:extLst>
              <a:ext uri="{FF2B5EF4-FFF2-40B4-BE49-F238E27FC236}">
                <a16:creationId xmlns:a16="http://schemas.microsoft.com/office/drawing/2014/main" id="{DF387AFA-D30F-A0B9-88FC-8C99024C08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9" name="Group 8">
            <a:extLst>
              <a:ext uri="{FF2B5EF4-FFF2-40B4-BE49-F238E27FC236}">
                <a16:creationId xmlns:a16="http://schemas.microsoft.com/office/drawing/2014/main" id="{7AFB0CAE-2F86-9C85-0744-BF40C62B746E}"/>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48CFCD71-3A7F-09B1-819B-0B12E287C4A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0301364-12AE-9003-C5D2-9B7E6A038DA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F3EEAA8B-5B7F-DCE0-0A8C-0BEF1248290D}"/>
                </a:ext>
              </a:extLst>
            </p:cNvPr>
            <p:cNvGrpSpPr/>
            <p:nvPr userDrawn="1"/>
          </p:nvGrpSpPr>
          <p:grpSpPr>
            <a:xfrm>
              <a:off x="15699785" y="2241625"/>
              <a:ext cx="2080714" cy="1915762"/>
              <a:chOff x="15528335" y="660475"/>
              <a:chExt cx="2080714" cy="1915762"/>
            </a:xfrm>
          </p:grpSpPr>
          <p:sp>
            <p:nvSpPr>
              <p:cNvPr id="13" name="Freeform: Shape 12">
                <a:extLst>
                  <a:ext uri="{FF2B5EF4-FFF2-40B4-BE49-F238E27FC236}">
                    <a16:creationId xmlns:a16="http://schemas.microsoft.com/office/drawing/2014/main" id="{566A5385-9033-A8CC-D2AE-441F6552C86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DBEB070-63D0-97A3-B4D8-F1D6F88F96D5}"/>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3EC8ED1-18D8-6D16-8107-FA07837A6FC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D601ECA-ECBB-52EC-FD79-52D8881B682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192086-A3CF-47AA-D228-7C7B8C3F006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55B8EBD-1B08-8E43-F4EC-03EAC82198B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3A0A9A-441A-ABD4-D5AE-7CF496139F02}"/>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830369-4B7A-C280-1BEC-620C909FDD9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F0980-4C0C-C94B-3E3C-7E18E0297BC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57F726A-1263-9550-DAB5-BDDE96A3F8B2}"/>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DF6E579-4B19-55B2-0DEE-2A5566F5842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34860EC-3441-CA0C-D2D0-F33AA3E3B20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46D3A36-4F7D-E844-74D5-64273D80FE5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8FE12D7-2892-EEB9-CAB6-FFC8590C238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E41070E-BCA9-C67C-D866-B4E5DC1FE8E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8350A5A-5E14-BAD2-1B00-A88E24AE2A7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8157AD3-D042-C121-5886-774FC793C9A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0C2F65D-F6A6-0985-4F47-794DDEFCAA8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A8DAE67-35C6-9AFF-B5A4-C63FD66DFDA5}"/>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AACA93D-162B-A973-FC5E-86DD5DB8A670}"/>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97680EF-0AFD-028C-5813-619B96748AEE}"/>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CB78432-0F8D-1A8F-5332-D1E521B0D4F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8B42996-F0E3-B512-35E0-486FC4262E4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3664828-D0FA-1ABE-8385-A395EBB40EED}"/>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9DEA93-28A0-09F0-1AC6-C5DC6E3AF768}"/>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38838E7-649A-BDBA-532D-335DC1027B9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754F0E-BA11-ABA5-2DEE-82B1DAE175BF}"/>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330E65D-F548-31CA-4491-C397E3595CAD}"/>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932CE56-D4A9-45C8-D377-C4BACBF8C98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6626453-15CB-CE13-F11C-9E8FECCA444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62CDE3-B4C9-36FB-C16B-06AA7AFBA636}"/>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C04B6BB-0385-E911-3563-DAABCF8AB00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C4EF41-E52C-713D-CB7C-E862C589A2D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79CE64F-B104-A84B-42CD-104D17500808}"/>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8" name="Picture Placeholder 47">
            <a:extLst>
              <a:ext uri="{FF2B5EF4-FFF2-40B4-BE49-F238E27FC236}">
                <a16:creationId xmlns:a16="http://schemas.microsoft.com/office/drawing/2014/main" id="{9E463A0C-043B-C69F-7E6F-87C5D409488E}"/>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9" name="Text Placeholder 14">
            <a:extLst>
              <a:ext uri="{FF2B5EF4-FFF2-40B4-BE49-F238E27FC236}">
                <a16:creationId xmlns:a16="http://schemas.microsoft.com/office/drawing/2014/main" id="{3EE2E71C-7D02-DB91-458B-F752BC60E07F}"/>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0" name="Text Placeholder 18">
            <a:extLst>
              <a:ext uri="{FF2B5EF4-FFF2-40B4-BE49-F238E27FC236}">
                <a16:creationId xmlns:a16="http://schemas.microsoft.com/office/drawing/2014/main" id="{F59AE092-E834-C541-8390-FBFABE7EBEFE}"/>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51" name="Text Placeholder 20">
            <a:extLst>
              <a:ext uri="{FF2B5EF4-FFF2-40B4-BE49-F238E27FC236}">
                <a16:creationId xmlns:a16="http://schemas.microsoft.com/office/drawing/2014/main" id="{5D93363E-CCE1-F868-2911-02F974D3D085}"/>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86880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90" y="-54463"/>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ody Slid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t="28942" r="65729"/>
          <a:stretch>
            <a:fillRect/>
          </a:stretch>
        </p:blipFill>
        <p:spPr>
          <a:xfrm flipH="1">
            <a:off x="9467849" y="0"/>
            <a:ext cx="8820151" cy="10287000"/>
          </a:xfrm>
          <a:prstGeom prst="rect">
            <a:avLst/>
          </a:prstGeom>
        </p:spPr>
      </p:pic>
      <p:sp>
        <p:nvSpPr>
          <p:cNvPr id="48" name="Picture Placeholder 47">
            <a:extLst>
              <a:ext uri="{FF2B5EF4-FFF2-40B4-BE49-F238E27FC236}">
                <a16:creationId xmlns:a16="http://schemas.microsoft.com/office/drawing/2014/main" id="{A7C15071-D6B2-9D94-D536-5F20F05A8B1C}"/>
              </a:ext>
            </a:extLst>
          </p:cNvPr>
          <p:cNvSpPr>
            <a:spLocks noGrp="1"/>
          </p:cNvSpPr>
          <p:nvPr>
            <p:ph type="pic" sz="quarter" idx="14"/>
          </p:nvPr>
        </p:nvSpPr>
        <p:spPr>
          <a:xfrm>
            <a:off x="10172700" y="-17"/>
            <a:ext cx="8115300" cy="10287015"/>
          </a:xfrm>
          <a:custGeom>
            <a:avLst/>
            <a:gdLst>
              <a:gd name="csX0" fmla="*/ 0 w 8115300"/>
              <a:gd name="csY0" fmla="*/ 0 h 10287000"/>
              <a:gd name="csX1" fmla="*/ 8115300 w 8115300"/>
              <a:gd name="csY1" fmla="*/ 0 h 10287000"/>
              <a:gd name="csX2" fmla="*/ 8115300 w 8115300"/>
              <a:gd name="csY2" fmla="*/ 10287000 h 10287000"/>
              <a:gd name="csX3" fmla="*/ 0 w 8115300"/>
              <a:gd name="csY3" fmla="*/ 10287000 h 10287000"/>
              <a:gd name="csX4" fmla="*/ 0 w 8115300"/>
              <a:gd name="csY4" fmla="*/ 0 h 10287000"/>
              <a:gd name="csX0" fmla="*/ 0 w 8115300"/>
              <a:gd name="csY0" fmla="*/ 106 h 10287106"/>
              <a:gd name="csX1" fmla="*/ 6108700 w 8115300"/>
              <a:gd name="csY1" fmla="*/ 482706 h 10287106"/>
              <a:gd name="csX2" fmla="*/ 8115300 w 8115300"/>
              <a:gd name="csY2" fmla="*/ 106 h 10287106"/>
              <a:gd name="csX3" fmla="*/ 8115300 w 8115300"/>
              <a:gd name="csY3" fmla="*/ 10287106 h 10287106"/>
              <a:gd name="csX4" fmla="*/ 0 w 8115300"/>
              <a:gd name="csY4" fmla="*/ 10287106 h 10287106"/>
              <a:gd name="csX5" fmla="*/ 0 w 8115300"/>
              <a:gd name="csY5" fmla="*/ 106 h 10287106"/>
              <a:gd name="csX0" fmla="*/ 0 w 8115300"/>
              <a:gd name="csY0" fmla="*/ 593193 h 10880193"/>
              <a:gd name="csX1" fmla="*/ 6108700 w 8115300"/>
              <a:gd name="csY1" fmla="*/ 1075793 h 10880193"/>
              <a:gd name="csX2" fmla="*/ 8115300 w 8115300"/>
              <a:gd name="csY2" fmla="*/ 593193 h 10880193"/>
              <a:gd name="csX3" fmla="*/ 8115300 w 8115300"/>
              <a:gd name="csY3" fmla="*/ 10880193 h 10880193"/>
              <a:gd name="csX4" fmla="*/ 0 w 8115300"/>
              <a:gd name="csY4" fmla="*/ 10880193 h 10880193"/>
              <a:gd name="csX5" fmla="*/ 0 w 8115300"/>
              <a:gd name="csY5" fmla="*/ 593193 h 10880193"/>
              <a:gd name="csX0" fmla="*/ 0 w 8115300"/>
              <a:gd name="csY0" fmla="*/ 691800 h 10978800"/>
              <a:gd name="csX1" fmla="*/ 6146800 w 8115300"/>
              <a:gd name="csY1" fmla="*/ 691800 h 10978800"/>
              <a:gd name="csX2" fmla="*/ 8115300 w 8115300"/>
              <a:gd name="csY2" fmla="*/ 691800 h 10978800"/>
              <a:gd name="csX3" fmla="*/ 8115300 w 8115300"/>
              <a:gd name="csY3" fmla="*/ 10978800 h 10978800"/>
              <a:gd name="csX4" fmla="*/ 0 w 8115300"/>
              <a:gd name="csY4" fmla="*/ 10978800 h 10978800"/>
              <a:gd name="csX5" fmla="*/ 0 w 8115300"/>
              <a:gd name="csY5" fmla="*/ 691800 h 10978800"/>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644900 w 8115300"/>
              <a:gd name="csY0" fmla="*/ 6738526 h 10751726"/>
              <a:gd name="csX1" fmla="*/ 6146800 w 8115300"/>
              <a:gd name="csY1" fmla="*/ 464726 h 10751726"/>
              <a:gd name="csX2" fmla="*/ 8115300 w 8115300"/>
              <a:gd name="csY2" fmla="*/ 464726 h 10751726"/>
              <a:gd name="csX3" fmla="*/ 8115300 w 8115300"/>
              <a:gd name="csY3" fmla="*/ 10751726 h 10751726"/>
              <a:gd name="csX4" fmla="*/ 0 w 8115300"/>
              <a:gd name="csY4" fmla="*/ 10751726 h 10751726"/>
              <a:gd name="csX5" fmla="*/ 3644900 w 8115300"/>
              <a:gd name="csY5" fmla="*/ 6738526 h 10751726"/>
              <a:gd name="csX0" fmla="*/ 3644900 w 8115300"/>
              <a:gd name="csY0" fmla="*/ 7263459 h 11276659"/>
              <a:gd name="csX1" fmla="*/ 6146800 w 8115300"/>
              <a:gd name="csY1" fmla="*/ 989659 h 11276659"/>
              <a:gd name="csX2" fmla="*/ 8115300 w 8115300"/>
              <a:gd name="csY2" fmla="*/ 989659 h 11276659"/>
              <a:gd name="csX3" fmla="*/ 8115300 w 8115300"/>
              <a:gd name="csY3" fmla="*/ 11276659 h 11276659"/>
              <a:gd name="csX4" fmla="*/ 0 w 8115300"/>
              <a:gd name="csY4" fmla="*/ 11276659 h 11276659"/>
              <a:gd name="csX5" fmla="*/ 3644900 w 8115300"/>
              <a:gd name="csY5" fmla="*/ 7263459 h 11276659"/>
              <a:gd name="csX0" fmla="*/ 3543300 w 8115300"/>
              <a:gd name="csY0" fmla="*/ 6683964 h 10747964"/>
              <a:gd name="csX1" fmla="*/ 6146800 w 8115300"/>
              <a:gd name="csY1" fmla="*/ 460964 h 10747964"/>
              <a:gd name="csX2" fmla="*/ 8115300 w 8115300"/>
              <a:gd name="csY2" fmla="*/ 460964 h 10747964"/>
              <a:gd name="csX3" fmla="*/ 8115300 w 8115300"/>
              <a:gd name="csY3" fmla="*/ 10747964 h 10747964"/>
              <a:gd name="csX4" fmla="*/ 0 w 8115300"/>
              <a:gd name="csY4" fmla="*/ 10747964 h 10747964"/>
              <a:gd name="csX5" fmla="*/ 3543300 w 8115300"/>
              <a:gd name="csY5" fmla="*/ 6683964 h 10747964"/>
              <a:gd name="csX0" fmla="*/ 3606800 w 8115300"/>
              <a:gd name="csY0" fmla="*/ 6738525 h 10751725"/>
              <a:gd name="csX1" fmla="*/ 6146800 w 8115300"/>
              <a:gd name="csY1" fmla="*/ 464725 h 10751725"/>
              <a:gd name="csX2" fmla="*/ 8115300 w 8115300"/>
              <a:gd name="csY2" fmla="*/ 464725 h 10751725"/>
              <a:gd name="csX3" fmla="*/ 8115300 w 8115300"/>
              <a:gd name="csY3" fmla="*/ 10751725 h 10751725"/>
              <a:gd name="csX4" fmla="*/ 0 w 8115300"/>
              <a:gd name="csY4" fmla="*/ 10751725 h 10751725"/>
              <a:gd name="csX5" fmla="*/ 3606800 w 8115300"/>
              <a:gd name="csY5" fmla="*/ 6738525 h 10751725"/>
              <a:gd name="csX0" fmla="*/ 3606800 w 8115300"/>
              <a:gd name="csY0" fmla="*/ 7833548 h 11846748"/>
              <a:gd name="csX1" fmla="*/ 6146800 w 8115300"/>
              <a:gd name="csY1" fmla="*/ 1559748 h 11846748"/>
              <a:gd name="csX2" fmla="*/ 8115300 w 8115300"/>
              <a:gd name="csY2" fmla="*/ 1559748 h 11846748"/>
              <a:gd name="csX3" fmla="*/ 8115300 w 8115300"/>
              <a:gd name="csY3" fmla="*/ 11846748 h 11846748"/>
              <a:gd name="csX4" fmla="*/ 0 w 8115300"/>
              <a:gd name="csY4" fmla="*/ 11846748 h 11846748"/>
              <a:gd name="csX5" fmla="*/ 3606800 w 8115300"/>
              <a:gd name="csY5" fmla="*/ 7833548 h 11846748"/>
              <a:gd name="csX0" fmla="*/ 3606800 w 8115300"/>
              <a:gd name="csY0" fmla="*/ 7844836 h 11858036"/>
              <a:gd name="csX1" fmla="*/ 6146800 w 8115300"/>
              <a:gd name="csY1" fmla="*/ 1571036 h 11858036"/>
              <a:gd name="csX2" fmla="*/ 8115300 w 8115300"/>
              <a:gd name="csY2" fmla="*/ 1571036 h 11858036"/>
              <a:gd name="csX3" fmla="*/ 8115300 w 8115300"/>
              <a:gd name="csY3" fmla="*/ 11858036 h 11858036"/>
              <a:gd name="csX4" fmla="*/ 0 w 8115300"/>
              <a:gd name="csY4" fmla="*/ 11858036 h 11858036"/>
              <a:gd name="csX5" fmla="*/ 3606800 w 8115300"/>
              <a:gd name="csY5" fmla="*/ 7844836 h 11858036"/>
              <a:gd name="csX0" fmla="*/ 3606800 w 8115300"/>
              <a:gd name="csY0" fmla="*/ 6273812 h 10287012"/>
              <a:gd name="csX1" fmla="*/ 6146800 w 8115300"/>
              <a:gd name="csY1" fmla="*/ 12 h 10287012"/>
              <a:gd name="csX2" fmla="*/ 8115300 w 8115300"/>
              <a:gd name="csY2" fmla="*/ 12 h 10287012"/>
              <a:gd name="csX3" fmla="*/ 8115300 w 8115300"/>
              <a:gd name="csY3" fmla="*/ 10287012 h 10287012"/>
              <a:gd name="csX4" fmla="*/ 0 w 8115300"/>
              <a:gd name="csY4" fmla="*/ 10287012 h 10287012"/>
              <a:gd name="csX5" fmla="*/ 3606800 w 8115300"/>
              <a:gd name="csY5" fmla="*/ 6273812 h 10287012"/>
              <a:gd name="csX0" fmla="*/ 3606800 w 8115300"/>
              <a:gd name="csY0" fmla="*/ 6273814 h 10287014"/>
              <a:gd name="csX1" fmla="*/ 6146800 w 8115300"/>
              <a:gd name="csY1" fmla="*/ 14 h 10287014"/>
              <a:gd name="csX2" fmla="*/ 8115300 w 8115300"/>
              <a:gd name="csY2" fmla="*/ 14 h 10287014"/>
              <a:gd name="csX3" fmla="*/ 8115300 w 8115300"/>
              <a:gd name="csY3" fmla="*/ 10287014 h 10287014"/>
              <a:gd name="csX4" fmla="*/ 0 w 8115300"/>
              <a:gd name="csY4" fmla="*/ 10287014 h 10287014"/>
              <a:gd name="csX5" fmla="*/ 3606800 w 8115300"/>
              <a:gd name="csY5" fmla="*/ 6273814 h 10287014"/>
              <a:gd name="csX0" fmla="*/ 3606800 w 8115300"/>
              <a:gd name="csY0" fmla="*/ 6273815 h 10287015"/>
              <a:gd name="csX1" fmla="*/ 6146800 w 8115300"/>
              <a:gd name="csY1" fmla="*/ 15 h 10287015"/>
              <a:gd name="csX2" fmla="*/ 8115300 w 8115300"/>
              <a:gd name="csY2" fmla="*/ 15 h 10287015"/>
              <a:gd name="csX3" fmla="*/ 8115300 w 8115300"/>
              <a:gd name="csY3" fmla="*/ 10287015 h 10287015"/>
              <a:gd name="csX4" fmla="*/ 0 w 8115300"/>
              <a:gd name="csY4" fmla="*/ 10287015 h 10287015"/>
              <a:gd name="csX5" fmla="*/ 3606800 w 8115300"/>
              <a:gd name="csY5" fmla="*/ 6273815 h 10287015"/>
            </a:gdLst>
            <a:ahLst/>
            <a:cxnLst>
              <a:cxn ang="0">
                <a:pos x="csX0" y="csY0"/>
              </a:cxn>
              <a:cxn ang="0">
                <a:pos x="csX1" y="csY1"/>
              </a:cxn>
              <a:cxn ang="0">
                <a:pos x="csX2" y="csY2"/>
              </a:cxn>
              <a:cxn ang="0">
                <a:pos x="csX3" y="csY3"/>
              </a:cxn>
              <a:cxn ang="0">
                <a:pos x="csX4" y="csY4"/>
              </a:cxn>
              <a:cxn ang="0">
                <a:pos x="csX5" y="csY5"/>
              </a:cxn>
            </a:cxnLst>
            <a:rect l="l" t="t" r="r" b="b"/>
            <a:pathLst>
              <a:path w="8115300" h="10287015">
                <a:moveTo>
                  <a:pt x="3606800" y="6273815"/>
                </a:moveTo>
                <a:cubicBezTo>
                  <a:pt x="5615517" y="3484048"/>
                  <a:pt x="6131983" y="-8452"/>
                  <a:pt x="6146800" y="15"/>
                </a:cubicBezTo>
                <a:cubicBezTo>
                  <a:pt x="6161617" y="8482"/>
                  <a:pt x="7459133" y="15"/>
                  <a:pt x="8115300" y="15"/>
                </a:cubicBezTo>
                <a:lnTo>
                  <a:pt x="8115300" y="10287015"/>
                </a:lnTo>
                <a:lnTo>
                  <a:pt x="0" y="10287015"/>
                </a:lnTo>
                <a:cubicBezTo>
                  <a:pt x="1134533" y="9199048"/>
                  <a:pt x="2307167" y="8238082"/>
                  <a:pt x="3606800" y="6273815"/>
                </a:cubicBezTo>
                <a:close/>
              </a:path>
            </a:pathLst>
          </a:custGeom>
        </p:spPr>
        <p:txBody>
          <a:bodyPr/>
          <a:lstStyle/>
          <a:p>
            <a:endParaRPr lang="en-US"/>
          </a:p>
        </p:txBody>
      </p:sp>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397188" y="4078633"/>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397188" y="1410171"/>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397189" y="3305521"/>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68025" y="8027495"/>
            <a:ext cx="2443729" cy="1745520"/>
          </a:xfrm>
          <a:prstGeom prst="rect">
            <a:avLst/>
          </a:prstGeom>
        </p:spPr>
      </p:pic>
    </p:spTree>
    <p:extLst>
      <p:ext uri="{BB962C8B-B14F-4D97-AF65-F5344CB8AC3E}">
        <p14:creationId xmlns:p14="http://schemas.microsoft.com/office/powerpoint/2010/main" val="1395751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6" y="4508"/>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65ED0-5B69-152A-2F94-CD225ABE75F7}"/>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2">
            <a:extLst>
              <a:ext uri="{FF2B5EF4-FFF2-40B4-BE49-F238E27FC236}">
                <a16:creationId xmlns:a16="http://schemas.microsoft.com/office/drawing/2014/main" id="{CE888D26-3820-92F7-4681-44EF8C7CC241}"/>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73D67A41-FFF1-36C7-B873-C4A4ED619770}"/>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7" name="TextBox 6">
            <a:extLst>
              <a:ext uri="{FF2B5EF4-FFF2-40B4-BE49-F238E27FC236}">
                <a16:creationId xmlns:a16="http://schemas.microsoft.com/office/drawing/2014/main" id="{F23E906A-5FAD-5A0A-9415-2FA74F2489BB}"/>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8" name="Group 7">
            <a:extLst>
              <a:ext uri="{FF2B5EF4-FFF2-40B4-BE49-F238E27FC236}">
                <a16:creationId xmlns:a16="http://schemas.microsoft.com/office/drawing/2014/main" id="{4BA3F3E0-1E91-9B04-2F48-A140FE127126}"/>
              </a:ext>
            </a:extLst>
          </p:cNvPr>
          <p:cNvGrpSpPr/>
          <p:nvPr userDrawn="1"/>
        </p:nvGrpSpPr>
        <p:grpSpPr>
          <a:xfrm>
            <a:off x="720000" y="720000"/>
            <a:ext cx="2573887" cy="2066587"/>
            <a:chOff x="720000" y="720000"/>
            <a:chExt cx="2573887" cy="2066587"/>
          </a:xfrm>
        </p:grpSpPr>
        <p:sp>
          <p:nvSpPr>
            <p:cNvPr id="9" name="Freeform: Shape 8">
              <a:extLst>
                <a:ext uri="{FF2B5EF4-FFF2-40B4-BE49-F238E27FC236}">
                  <a16:creationId xmlns:a16="http://schemas.microsoft.com/office/drawing/2014/main" id="{FC956086-19D7-78C5-D448-6C7037D49FB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4367237-A278-06C2-2859-9F225F411DE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88075F-724C-2DC2-9EA8-F22A84E635B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D41311C-0C26-CCBE-C51F-016CA6E37E1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30F143A-C75E-F130-42FA-FAD302ECA45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0F7C203-6FE2-1750-CD07-0DD04FED94E1}"/>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A474905-C501-3688-DEAD-0F17FB413F1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164904-CF95-0742-FBFC-402525A204FF}"/>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2CDEA99-4ADC-CDA8-A2B2-D380FBA4306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A4DBB54-097F-47A1-9EE1-03A162E999A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E599C30-27AF-40B2-9A3A-76E0D61FF58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F7CE90-4866-5ED4-546E-15A7D59C0E8B}"/>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5B7C4C2-0CB5-A070-8E65-1CD27AB8B6C4}"/>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3E439AC-3FB7-CF72-B2B4-D7ED1672B25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3BB51F-33A6-4A2D-7385-250710DD7B60}"/>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562773-1E5D-553E-2F6A-D384FB64B16E}"/>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E9CB3BB-C7CC-EC7B-2D8B-8DD44F9505D9}"/>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71F1887-B90C-14A8-34F8-8123442918D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D1C2B68-2E47-8409-F293-E08AF067BA42}"/>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4447972-415F-684A-6591-28538C286BD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59603BD-E4A7-7D68-D4AF-63A8BA7B58C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E6D43ED-60E6-EF2B-17E0-D340CE3D07AA}"/>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8F91B7-73E3-2224-D908-852747DC211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153F072-D85A-36DE-3F21-5991CDBA2CF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9A2FBEE-7AE3-35CA-6937-A2CC568E023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92F8AA0-22C6-01D1-4CCF-EF0607D0C0E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242C2B6-4A8A-3E22-2AC4-8BA51B9C0508}"/>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54C353-4FEE-94F0-C5A3-1E9017318FE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649CFB8-14D4-A986-266E-21306D6FA18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A3C1462-9D97-4FE3-AE94-97DFA41688A1}"/>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8994F8E-DBE3-A531-9A99-F66138D6D543}"/>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6763B28-27F2-F6E6-5047-94AA94FF6E2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501AD54-0115-2D02-C013-5AB5BD79193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0B105A1-8B39-65A2-D252-B896A6CC9AB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8003A4-4768-9EB3-D039-04C806D8FA83}"/>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F5F4B3-9644-F3B7-EFF2-A867DE04409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5">
            <a:extLst>
              <a:ext uri="{FF2B5EF4-FFF2-40B4-BE49-F238E27FC236}">
                <a16:creationId xmlns:a16="http://schemas.microsoft.com/office/drawing/2014/main" id="{A19DC7D2-F3A5-8411-B495-EB45C09F3202}"/>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46" name="Picture 45">
            <a:extLst>
              <a:ext uri="{FF2B5EF4-FFF2-40B4-BE49-F238E27FC236}">
                <a16:creationId xmlns:a16="http://schemas.microsoft.com/office/drawing/2014/main" id="{8EA5C0E9-CB2A-5D69-1FC2-5A5BB9E83D6D}"/>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47" name="Picture 46" descr="A close up of a sign&#10;&#10;AI-generated content may be incorrect.">
            <a:extLst>
              <a:ext uri="{FF2B5EF4-FFF2-40B4-BE49-F238E27FC236}">
                <a16:creationId xmlns:a16="http://schemas.microsoft.com/office/drawing/2014/main" id="{F8AE387C-B136-FEF8-4B7F-628715D3D4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56389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2">
            <a:extLst>
              <a:ext uri="{FF2B5EF4-FFF2-40B4-BE49-F238E27FC236}">
                <a16:creationId xmlns:a16="http://schemas.microsoft.com/office/drawing/2014/main" id="{D3C74F5C-4364-12CF-3CA2-97999156D117}"/>
              </a:ext>
            </a:extLst>
          </p:cNvPr>
          <p:cNvPicPr>
            <a:picLocks noChangeAspect="1"/>
          </p:cNvPicPr>
          <p:nvPr userDrawn="1"/>
        </p:nvPicPr>
        <p:blipFill>
          <a:blip r:embed="rId3">
            <a:extLst>
              <a:ext uri="{28A0092B-C50C-407E-A947-70E740481C1C}">
                <a14:useLocalDpi xmlns:a14="http://schemas.microsoft.com/office/drawing/2010/main" val="0"/>
              </a:ext>
            </a:extLst>
          </a:blip>
          <a:srcRect l="70122" t="49786"/>
          <a:stretch>
            <a:fillRect/>
          </a:stretch>
        </p:blipFill>
        <p:spPr>
          <a:xfrm>
            <a:off x="12385588" y="4692838"/>
            <a:ext cx="5917642" cy="5594162"/>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Lst>
          </a:blip>
          <a:srcRect r="57554" b="34653"/>
          <a:stretch>
            <a:fillRect/>
          </a:stretch>
        </p:blipFill>
        <p:spPr>
          <a:xfrm>
            <a:off x="-9724" y="4508"/>
            <a:ext cx="6577958" cy="569640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0"/>
            <a:ext cx="18328168" cy="1026975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7" r:id="rId11"/>
    <p:sldLayoutId id="2147483772" r:id="rId12"/>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70" r:id="rId6"/>
    <p:sldLayoutId id="2147483771" r:id="rId7"/>
    <p:sldLayoutId id="2147483769" r:id="rId8"/>
    <p:sldLayoutId id="2147483763" r:id="rId9"/>
    <p:sldLayoutId id="2147483762" r:id="rId10"/>
    <p:sldLayoutId id="2147483764" r:id="rId11"/>
    <p:sldLayoutId id="2147483765" r:id="rId12"/>
    <p:sldLayoutId id="2147483753" r:id="rId13"/>
    <p:sldLayoutId id="2147483760" r:id="rId14"/>
    <p:sldLayoutId id="2147483761" r:id="rId15"/>
    <p:sldLayoutId id="2147483676" r:id="rId16"/>
    <p:sldLayoutId id="214748375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climate-walk_en"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climate-pact.europa.eu/join-our-new-pact2school-campaign_e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limate-pact.europa.eu/eu-climate-action-academy_e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peer-parliament_en"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local-climate-action-group_en"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9918732" y="6807737"/>
            <a:ext cx="7550705" cy="1842006"/>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sz="2800" b="0">
                <a:latin typeface="Open Sans"/>
                <a:ea typeface="Open Sans"/>
                <a:cs typeface="Open Sans"/>
              </a:rPr>
              <a:t>Empowering middle school, high school, and university students for climate action: practical steps for fostering awareness, dialogue, and leadership</a:t>
            </a:r>
            <a:endParaRPr lang="en-US"/>
          </a:p>
        </p:txBody>
      </p:sp>
      <p:sp>
        <p:nvSpPr>
          <p:cNvPr id="2" name="Text Placeholder 12">
            <a:extLst>
              <a:ext uri="{FF2B5EF4-FFF2-40B4-BE49-F238E27FC236}">
                <a16:creationId xmlns:a16="http://schemas.microsoft.com/office/drawing/2014/main" id="{FF6D4765-DA41-F432-9353-1874BAB1741F}"/>
              </a:ext>
            </a:extLst>
          </p:cNvPr>
          <p:cNvSpPr txBox="1">
            <a:spLocks/>
          </p:cNvSpPr>
          <p:nvPr/>
        </p:nvSpPr>
        <p:spPr>
          <a:xfrm>
            <a:off x="6985415" y="5803283"/>
            <a:ext cx="10498673" cy="10110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5200"/>
              <a:t>Pact2School Facilitation Guide</a:t>
            </a:r>
            <a:endParaRPr lang="en-US" sz="5200"/>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4554679" y="7914501"/>
            <a:ext cx="2914180" cy="1460752"/>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4E64E-FA26-D205-AF5D-A23630B0CB7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38F590B-A1D5-9202-4179-85450F8C4640}"/>
              </a:ext>
            </a:extLst>
          </p:cNvPr>
          <p:cNvSpPr txBox="1"/>
          <p:nvPr/>
        </p:nvSpPr>
        <p:spPr>
          <a:xfrm>
            <a:off x="3990105" y="2649385"/>
            <a:ext cx="9625975" cy="7215785"/>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 hour</a:t>
            </a:r>
          </a:p>
          <a:p>
            <a:endParaRPr lang="en-GB" sz="2500" dirty="0">
              <a:latin typeface="Open Sans"/>
              <a:ea typeface="Open Sans"/>
              <a:cs typeface="Open Sans"/>
            </a:endParaRPr>
          </a:p>
          <a:p>
            <a:r>
              <a:rPr lang="en-GB" sz="2500" b="1" dirty="0">
                <a:solidFill>
                  <a:srgbClr val="3A64E8"/>
                </a:solidFill>
                <a:latin typeface="Open Sans"/>
                <a:ea typeface="Open Sans"/>
                <a:cs typeface="Open Sans"/>
              </a:rPr>
              <a:t>Description:</a:t>
            </a:r>
            <a:r>
              <a:rPr lang="en-GB" sz="2500" dirty="0">
                <a:solidFill>
                  <a:srgbClr val="262626"/>
                </a:solidFill>
                <a:latin typeface="Open Sans"/>
                <a:ea typeface="Open Sans"/>
                <a:cs typeface="Open Sans"/>
              </a:rPr>
              <a:t> an interactive activity where students explore the environmental impact of clothing, calculate footprints and brainstorm circular solutions such as second-hand, repair or swaps. </a:t>
            </a:r>
          </a:p>
          <a:p>
            <a:endParaRPr lang="en-GB" sz="2500" dirty="0">
              <a:solidFill>
                <a:srgbClr val="262626"/>
              </a:solidFill>
              <a:latin typeface="Open Sans"/>
              <a:ea typeface="Open Sans"/>
              <a:cs typeface="Open Sans"/>
            </a:endParaRPr>
          </a:p>
          <a:p>
            <a:pPr fontAlgn="base"/>
            <a:r>
              <a:rPr lang="en-GB" sz="2500" b="1" dirty="0">
                <a:solidFill>
                  <a:srgbClr val="3A64E8"/>
                </a:solidFill>
                <a:latin typeface="Open Sans"/>
                <a:ea typeface="Open Sans"/>
                <a:cs typeface="Open Sans"/>
              </a:rPr>
              <a:t>Steps:</a:t>
            </a:r>
            <a:r>
              <a:rPr lang="en-GB" sz="2500" dirty="0">
                <a:latin typeface="Open Sans"/>
                <a:ea typeface="Open Sans"/>
                <a:cs typeface="Open Sans"/>
              </a:rPr>
              <a:t> </a:t>
            </a:r>
          </a:p>
          <a:p>
            <a:pPr fontAlgn="base"/>
            <a:endParaRPr lang="en-GB" sz="2500">
              <a:latin typeface="Open Sans"/>
              <a:ea typeface="Open Sans"/>
              <a:cs typeface="Open Sans"/>
            </a:endParaRPr>
          </a:p>
          <a:p>
            <a:pPr marL="457200" indent="-457200" fontAlgn="base">
              <a:buFont typeface="Arial" panose="020B0604020202020204" pitchFamily="34" charset="0"/>
              <a:buChar char="•"/>
            </a:pPr>
            <a:r>
              <a:rPr lang="en-GB" sz="2500" b="1" dirty="0">
                <a:latin typeface="Open Sans"/>
                <a:ea typeface="Open Sans"/>
                <a:cs typeface="Open Sans"/>
              </a:rPr>
              <a:t>Encourage students </a:t>
            </a:r>
            <a:r>
              <a:rPr lang="en-GB" sz="2500" dirty="0">
                <a:latin typeface="Open Sans"/>
                <a:ea typeface="Open Sans"/>
                <a:cs typeface="Open Sans"/>
              </a:rPr>
              <a:t>to discuss how fashion affects the planet. Ask critical questions.</a:t>
            </a:r>
          </a:p>
          <a:p>
            <a:pPr marL="457200" indent="-457200" fontAlgn="base">
              <a:buFont typeface="Arial" panose="020B0604020202020204" pitchFamily="34" charset="0"/>
              <a:buChar char="•"/>
            </a:pPr>
            <a:r>
              <a:rPr lang="en-GB" sz="2500" b="1" dirty="0">
                <a:latin typeface="Open Sans"/>
                <a:ea typeface="Open Sans"/>
                <a:cs typeface="Open Sans"/>
              </a:rPr>
              <a:t>Calculate carbon/water footprint of an item.</a:t>
            </a:r>
          </a:p>
          <a:p>
            <a:pPr marL="457200" indent="-457200" fontAlgn="base">
              <a:buFont typeface="Arial" panose="020B0604020202020204" pitchFamily="34" charset="0"/>
              <a:buChar char="•"/>
            </a:pPr>
            <a:r>
              <a:rPr lang="en-GB" sz="2500" b="1" dirty="0">
                <a:latin typeface="Open Sans"/>
                <a:ea typeface="Open Sans"/>
                <a:cs typeface="Open Sans"/>
              </a:rPr>
              <a:t>Brainstorm alternatives: </a:t>
            </a:r>
            <a:r>
              <a:rPr lang="en-GB" sz="2500" dirty="0">
                <a:latin typeface="Open Sans"/>
                <a:ea typeface="Open Sans"/>
                <a:cs typeface="Open Sans"/>
              </a:rPr>
              <a:t>second-hand, swaps, repair.</a:t>
            </a:r>
          </a:p>
          <a:p>
            <a:pPr marL="457200" indent="-457200" fontAlgn="base">
              <a:buFont typeface="Arial" panose="020B0604020202020204" pitchFamily="34" charset="0"/>
              <a:buChar char="•"/>
            </a:pPr>
            <a:r>
              <a:rPr lang="en-GB" sz="2500" b="1" dirty="0">
                <a:latin typeface="Open Sans"/>
                <a:ea typeface="Open Sans"/>
                <a:cs typeface="Open Sans"/>
              </a:rPr>
              <a:t>Encourage students </a:t>
            </a:r>
            <a:r>
              <a:rPr lang="en-GB" sz="2500" dirty="0">
                <a:latin typeface="Open Sans"/>
                <a:ea typeface="Open Sans"/>
                <a:cs typeface="Open Sans"/>
              </a:rPr>
              <a:t>to present ideas for a “Sustainable Fashion Challenge.” </a:t>
            </a:r>
          </a:p>
          <a:p>
            <a:pPr fontAlgn="base"/>
            <a:endParaRPr lang="en-GB" sz="2500" b="1">
              <a:solidFill>
                <a:srgbClr val="3A64E8"/>
              </a:solidFill>
              <a:latin typeface="Open Sans"/>
              <a:ea typeface="Open Sans"/>
              <a:cs typeface="Open Sans"/>
            </a:endParaRPr>
          </a:p>
          <a:p>
            <a:pPr fontAlgn="base"/>
            <a:r>
              <a:rPr lang="en-GB" sz="2500" b="1" dirty="0">
                <a:solidFill>
                  <a:srgbClr val="3A64E8"/>
                </a:solidFill>
                <a:latin typeface="Open Sans"/>
                <a:ea typeface="Open Sans"/>
                <a:cs typeface="Open Sans"/>
              </a:rPr>
              <a:t>Learning Goal:</a:t>
            </a:r>
            <a:r>
              <a:rPr lang="en-GB" sz="2500" dirty="0">
                <a:latin typeface="Open Sans"/>
                <a:ea typeface="Open Sans"/>
                <a:cs typeface="Open Sans"/>
              </a:rPr>
              <a:t> Understanding circular economy and consumer choices.</a:t>
            </a:r>
          </a:p>
        </p:txBody>
      </p:sp>
      <p:pic>
        <p:nvPicPr>
          <p:cNvPr id="5" name="Picture Placeholder 12" descr="A group of people at a market&#10;&#10;AI-generated content may be incorrect.">
            <a:extLst>
              <a:ext uri="{FF2B5EF4-FFF2-40B4-BE49-F238E27FC236}">
                <a16:creationId xmlns:a16="http://schemas.microsoft.com/office/drawing/2014/main" id="{42B24226-808C-0D60-3BDD-A38F0187C63E}"/>
              </a:ext>
            </a:extLst>
          </p:cNvPr>
          <p:cNvPicPr>
            <a:picLocks noGrp="1" noRot="1" noChangeAspect="1" noMove="1" noResize="1" noEditPoints="1" noAdjustHandles="1" noChangeArrowheads="1" noChangeShapeType="1" noCrop="1"/>
          </p:cNvPicPr>
          <p:nvPr/>
        </p:nvPicPr>
        <p:blipFill>
          <a:blip r:embed="rId3"/>
          <a:srcRect l="20838" r="20838"/>
          <a:stretch/>
        </p:blipFill>
        <p:spPr>
          <a:xfrm>
            <a:off x="13247349" y="4257421"/>
            <a:ext cx="4713224" cy="4545668"/>
          </a:xfrm>
          <a:prstGeom prst="ellipse">
            <a:avLst/>
          </a:prstGeom>
          <a:ln w="127000">
            <a:solidFill>
              <a:srgbClr val="3A64E8"/>
            </a:solidFill>
          </a:ln>
        </p:spPr>
      </p:pic>
      <p:sp>
        <p:nvSpPr>
          <p:cNvPr id="7" name="Text Placeholder 12">
            <a:extLst>
              <a:ext uri="{FF2B5EF4-FFF2-40B4-BE49-F238E27FC236}">
                <a16:creationId xmlns:a16="http://schemas.microsoft.com/office/drawing/2014/main" id="{F2EEFB07-A4D8-97DE-7B59-E749EB57307C}"/>
              </a:ext>
            </a:extLst>
          </p:cNvPr>
          <p:cNvSpPr txBox="1">
            <a:spLocks/>
          </p:cNvSpPr>
          <p:nvPr/>
        </p:nvSpPr>
        <p:spPr>
          <a:xfrm>
            <a:off x="3992923" y="1284088"/>
            <a:ext cx="9603587"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Circular fashion</a:t>
            </a:r>
            <a:endParaRPr lang="en-GB" sz="4800"/>
          </a:p>
        </p:txBody>
      </p:sp>
    </p:spTree>
    <p:extLst>
      <p:ext uri="{BB962C8B-B14F-4D97-AF65-F5344CB8AC3E}">
        <p14:creationId xmlns:p14="http://schemas.microsoft.com/office/powerpoint/2010/main" val="594422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3B2E-E176-7CEE-0762-F25818C1D6B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E0588A4-0754-3C24-E437-137310D62A22}"/>
              </a:ext>
            </a:extLst>
          </p:cNvPr>
          <p:cNvSpPr txBox="1"/>
          <p:nvPr/>
        </p:nvSpPr>
        <p:spPr>
          <a:xfrm>
            <a:off x="3999046" y="2385605"/>
            <a:ext cx="9607595" cy="7215785"/>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 hour</a:t>
            </a: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Steps:</a:t>
            </a:r>
            <a:r>
              <a:rPr lang="en-GB" sz="2500" dirty="0">
                <a:latin typeface="Open Sans"/>
                <a:ea typeface="Open Sans"/>
                <a:cs typeface="Open Sans"/>
              </a:rPr>
              <a:t> </a:t>
            </a:r>
          </a:p>
          <a:p>
            <a:pPr fontAlgn="base"/>
            <a:endParaRPr lang="en-GB" sz="2500">
              <a:latin typeface="Open Sans"/>
              <a:ea typeface="Open Sans"/>
              <a:cs typeface="Open Sans"/>
            </a:endParaRPr>
          </a:p>
          <a:p>
            <a:pPr marL="457200" indent="-457200" fontAlgn="base">
              <a:buFont typeface="Arial" panose="020B0604020202020204" pitchFamily="34" charset="0"/>
              <a:buChar char="•"/>
            </a:pPr>
            <a:r>
              <a:rPr lang="en-GB" sz="2500" b="1" dirty="0">
                <a:latin typeface="Open Sans"/>
                <a:ea typeface="Open Sans"/>
                <a:cs typeface="Open Sans"/>
              </a:rPr>
              <a:t>Introduce the </a:t>
            </a:r>
            <a:r>
              <a:rPr lang="en-GB" sz="2500" b="1" dirty="0">
                <a:latin typeface="Open Sans"/>
                <a:ea typeface="Open Sans"/>
                <a:cs typeface="Open Sans"/>
                <a:hlinkClick r:id="rId3"/>
              </a:rPr>
              <a:t>Climate Walk</a:t>
            </a:r>
            <a:r>
              <a:rPr lang="en-GB" sz="2500" b="1" dirty="0">
                <a:latin typeface="Open Sans"/>
                <a:ea typeface="Open Sans"/>
                <a:cs typeface="Open Sans"/>
              </a:rPr>
              <a:t> </a:t>
            </a:r>
            <a:r>
              <a:rPr lang="en-GB" sz="2500" dirty="0">
                <a:latin typeface="Open Sans"/>
                <a:ea typeface="Open Sans"/>
                <a:cs typeface="Open Sans"/>
              </a:rPr>
              <a:t>and invite students to reflect on what they observe around them, using open questions to stimulate discussion.</a:t>
            </a:r>
            <a:endParaRPr lang="en-GB" dirty="0">
              <a:latin typeface="Calibri" panose="020F0502020204030204"/>
              <a:ea typeface="Calibri" panose="020F0502020204030204"/>
              <a:cs typeface="Calibri" panose="020F0502020204030204"/>
            </a:endParaRPr>
          </a:p>
          <a:p>
            <a:pPr marL="457200" indent="-457200">
              <a:buFont typeface="Arial" panose="020B0604020202020204" pitchFamily="34" charset="0"/>
              <a:buChar char="•"/>
            </a:pPr>
            <a:r>
              <a:rPr lang="en-GB" sz="2500" dirty="0">
                <a:latin typeface="Open Sans"/>
                <a:ea typeface="Open Sans"/>
                <a:cs typeface="Open Sans"/>
              </a:rPr>
              <a:t>Stop during the walk to estimate the carbon or water footprint of an everyday item or activity, making climate impacts tangible.</a:t>
            </a:r>
            <a:endParaRPr lang="en-GB" dirty="0"/>
          </a:p>
          <a:p>
            <a:pPr marL="457200" indent="-457200">
              <a:buFont typeface="Arial" panose="020B0604020202020204" pitchFamily="34" charset="0"/>
              <a:buChar char="•"/>
            </a:pPr>
            <a:r>
              <a:rPr lang="en-GB" sz="2500" b="1" dirty="0">
                <a:latin typeface="Open Sans"/>
                <a:ea typeface="Open Sans"/>
                <a:cs typeface="Open Sans"/>
              </a:rPr>
              <a:t>Brainstorm sustainable and circular alternatives</a:t>
            </a:r>
            <a:r>
              <a:rPr lang="en-GB" sz="2500" dirty="0">
                <a:latin typeface="Open Sans"/>
                <a:ea typeface="Open Sans"/>
                <a:cs typeface="Open Sans"/>
              </a:rPr>
              <a:t>, such as reuse, repair, sharing or other low-impact practices.</a:t>
            </a:r>
            <a:endParaRPr lang="en-GB" dirty="0"/>
          </a:p>
          <a:p>
            <a:pPr marL="457200" indent="-457200">
              <a:buFont typeface="Arial" panose="020B0604020202020204" pitchFamily="34" charset="0"/>
              <a:buChar char="•"/>
            </a:pPr>
            <a:r>
              <a:rPr lang="en-GB" sz="2500" dirty="0">
                <a:latin typeface="Open Sans"/>
                <a:ea typeface="Open Sans"/>
                <a:cs typeface="Open Sans"/>
              </a:rPr>
              <a:t>Conclude with students sharing ideas for a simple “Sustainable Challenge” they could implement at school or in their community.</a:t>
            </a:r>
            <a:endParaRPr lang="en-GB" dirty="0"/>
          </a:p>
          <a:p>
            <a:pPr fontAlgn="base"/>
            <a:endParaRPr lang="en-GB" sz="2500" b="1">
              <a:solidFill>
                <a:srgbClr val="3A64E8"/>
              </a:solidFill>
              <a:latin typeface="Open Sans"/>
              <a:ea typeface="Open Sans"/>
              <a:cs typeface="Open Sans"/>
            </a:endParaRPr>
          </a:p>
          <a:p>
            <a:pPr fontAlgn="base"/>
            <a:r>
              <a:rPr lang="en-GB" sz="2500" b="1" dirty="0">
                <a:solidFill>
                  <a:srgbClr val="3A64E8"/>
                </a:solidFill>
                <a:latin typeface="Open Sans"/>
                <a:ea typeface="Open Sans"/>
                <a:cs typeface="Open Sans"/>
              </a:rPr>
              <a:t>Learning Goal:</a:t>
            </a:r>
            <a:r>
              <a:rPr lang="en-GB" sz="2500" dirty="0">
                <a:latin typeface="Open Sans"/>
                <a:ea typeface="Open Sans"/>
                <a:cs typeface="Open Sans"/>
              </a:rPr>
              <a:t> Understanding circular economy and consumer choices.</a:t>
            </a:r>
          </a:p>
        </p:txBody>
      </p:sp>
      <p:pic>
        <p:nvPicPr>
          <p:cNvPr id="5" name="Picture Placeholder 12" descr="A group of people walking on a path with bushes and trees&#10;&#10;AI-generated content may be incorrect.">
            <a:extLst>
              <a:ext uri="{FF2B5EF4-FFF2-40B4-BE49-F238E27FC236}">
                <a16:creationId xmlns:a16="http://schemas.microsoft.com/office/drawing/2014/main" id="{FA48E782-316B-E7A9-5DF1-5329303B77EC}"/>
              </a:ext>
            </a:extLst>
          </p:cNvPr>
          <p:cNvPicPr>
            <a:picLocks noGrp="1" noRot="1" noChangeAspect="1" noMove="1" noResize="1" noEditPoints="1" noAdjustHandles="1" noChangeArrowheads="1" noChangeShapeType="1" noCrop="1"/>
          </p:cNvPicPr>
          <p:nvPr/>
        </p:nvPicPr>
        <p:blipFill>
          <a:blip r:embed="rId4"/>
          <a:srcRect t="7091" b="7091"/>
          <a:stretch/>
        </p:blipFill>
        <p:spPr>
          <a:xfrm>
            <a:off x="13247349" y="4257421"/>
            <a:ext cx="4713224" cy="4545668"/>
          </a:xfrm>
          <a:prstGeom prst="ellipse">
            <a:avLst/>
          </a:prstGeom>
          <a:ln w="127000">
            <a:solidFill>
              <a:srgbClr val="3A64E8"/>
            </a:solidFill>
          </a:ln>
        </p:spPr>
      </p:pic>
      <p:sp>
        <p:nvSpPr>
          <p:cNvPr id="7" name="Text Placeholder 12">
            <a:extLst>
              <a:ext uri="{FF2B5EF4-FFF2-40B4-BE49-F238E27FC236}">
                <a16:creationId xmlns:a16="http://schemas.microsoft.com/office/drawing/2014/main" id="{1CEC12A4-7860-04E5-1FFD-8804BE7638AB}"/>
              </a:ext>
            </a:extLst>
          </p:cNvPr>
          <p:cNvSpPr txBox="1">
            <a:spLocks/>
          </p:cNvSpPr>
          <p:nvPr/>
        </p:nvSpPr>
        <p:spPr>
          <a:xfrm>
            <a:off x="3992923" y="1284088"/>
            <a:ext cx="9603587"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Climate Walk</a:t>
            </a:r>
            <a:endParaRPr lang="en-GB" sz="4800" dirty="0"/>
          </a:p>
        </p:txBody>
      </p:sp>
    </p:spTree>
    <p:extLst>
      <p:ext uri="{BB962C8B-B14F-4D97-AF65-F5344CB8AC3E}">
        <p14:creationId xmlns:p14="http://schemas.microsoft.com/office/powerpoint/2010/main" val="402147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87C0-20AC-D52D-70EC-5264195ED14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6DCFE16-9973-7B93-9253-0262B207CBB6}"/>
              </a:ext>
            </a:extLst>
          </p:cNvPr>
          <p:cNvSpPr txBox="1"/>
          <p:nvPr/>
        </p:nvSpPr>
        <p:spPr>
          <a:xfrm>
            <a:off x="4134655" y="4115375"/>
            <a:ext cx="9375121" cy="6061623"/>
          </a:xfrm>
          <a:prstGeom prst="rect">
            <a:avLst/>
          </a:prstGeom>
          <a:noFill/>
        </p:spPr>
        <p:txBody>
          <a:bodyPr wrap="square" lIns="216000" tIns="180000" rIns="288000" bIns="108000" rtlCol="0" anchor="ctr" anchorCtr="0">
            <a:spAutoFit/>
          </a:bodyPr>
          <a:lstStyle/>
          <a:p>
            <a:r>
              <a:rPr lang="en-GB" sz="2500" b="1" dirty="0">
                <a:solidFill>
                  <a:srgbClr val="3A64E8"/>
                </a:solidFill>
                <a:latin typeface="Open Sans"/>
                <a:ea typeface="Open Sans"/>
                <a:cs typeface="Open Sans"/>
              </a:rPr>
              <a:t>Steps:</a:t>
            </a:r>
            <a:r>
              <a:rPr lang="en-GB" sz="2500" dirty="0">
                <a:latin typeface="Open Sans"/>
                <a:ea typeface="Open Sans"/>
                <a:cs typeface="Open Sans"/>
              </a:rPr>
              <a:t> </a:t>
            </a:r>
            <a:endParaRPr lang="en-GB" dirty="0"/>
          </a:p>
          <a:p>
            <a:pPr marL="457200" indent="-457200">
              <a:buFont typeface="Arial" panose="020B0604020202020204" pitchFamily="34" charset="0"/>
              <a:buChar char="•"/>
            </a:pPr>
            <a:r>
              <a:rPr lang="en-GB" sz="2500" dirty="0">
                <a:latin typeface="Open Sans"/>
                <a:ea typeface="Open Sans"/>
                <a:cs typeface="Open Sans"/>
              </a:rPr>
              <a:t>Explain the activity, goals and basic rules.</a:t>
            </a:r>
          </a:p>
          <a:p>
            <a:pPr marL="457200" indent="-457200">
              <a:buFont typeface="Arial" panose="020B0604020202020204" pitchFamily="34" charset="0"/>
              <a:buChar char="•"/>
            </a:pPr>
            <a:r>
              <a:rPr lang="en-GB" sz="2500" b="1" dirty="0">
                <a:latin typeface="Open Sans"/>
                <a:ea typeface="Open Sans"/>
                <a:cs typeface="Open Sans"/>
              </a:rPr>
              <a:t>Photo capture: </a:t>
            </a:r>
            <a:r>
              <a:rPr lang="en-GB" sz="2500" dirty="0">
                <a:latin typeface="Open Sans"/>
                <a:ea typeface="Open Sans"/>
                <a:cs typeface="Open Sans"/>
              </a:rPr>
              <a:t>Participants take photos illustrating climate-related issues or solutions.</a:t>
            </a:r>
            <a:endParaRPr lang="en-GB" dirty="0"/>
          </a:p>
          <a:p>
            <a:pPr marL="457200" indent="-457200">
              <a:buFont typeface="Arial" panose="020B0604020202020204" pitchFamily="34" charset="0"/>
              <a:buChar char="•"/>
            </a:pPr>
            <a:r>
              <a:rPr lang="en-GB" sz="2500" b="1" dirty="0">
                <a:latin typeface="Open Sans"/>
                <a:ea typeface="Open Sans"/>
                <a:cs typeface="Open Sans"/>
              </a:rPr>
              <a:t>Selection and captioning:</a:t>
            </a:r>
            <a:r>
              <a:rPr lang="en-GB" sz="2500" dirty="0">
                <a:latin typeface="Open Sans"/>
                <a:ea typeface="Open Sans"/>
                <a:cs typeface="Open Sans"/>
              </a:rPr>
              <a:t> Students choose key images and write brief captions explaining their significance.</a:t>
            </a:r>
            <a:endParaRPr lang="en-GB" dirty="0"/>
          </a:p>
          <a:p>
            <a:pPr marL="457200" indent="-457200">
              <a:buFont typeface="Arial" panose="020B0604020202020204" pitchFamily="34" charset="0"/>
              <a:buChar char="•"/>
            </a:pPr>
            <a:r>
              <a:rPr lang="en-GB" sz="2500" dirty="0">
                <a:latin typeface="Open Sans"/>
                <a:ea typeface="Open Sans"/>
                <a:cs typeface="Open Sans"/>
              </a:rPr>
              <a:t>Students present photos in groups, discuss perspectives and build shared understanding.</a:t>
            </a:r>
            <a:endParaRPr lang="en-GB" dirty="0"/>
          </a:p>
          <a:p>
            <a:pPr marL="457200" indent="-457200">
              <a:buFont typeface="Arial" panose="020B0604020202020204" pitchFamily="34" charset="0"/>
              <a:buChar char="•"/>
            </a:pPr>
            <a:r>
              <a:rPr lang="en-GB" sz="2500" dirty="0">
                <a:latin typeface="Open Sans"/>
                <a:ea typeface="Open Sans"/>
                <a:cs typeface="Open Sans"/>
              </a:rPr>
              <a:t>Students compile images and captions into a </a:t>
            </a:r>
            <a:r>
              <a:rPr lang="en-GB" sz="2500" b="1" dirty="0">
                <a:latin typeface="Open Sans"/>
                <a:ea typeface="Open Sans"/>
                <a:cs typeface="Open Sans"/>
              </a:rPr>
              <a:t>photo story.</a:t>
            </a:r>
            <a:endParaRPr lang="en-GB" b="1" dirty="0"/>
          </a:p>
          <a:p>
            <a:pPr marL="457200" indent="-457200">
              <a:buFont typeface="Arial" panose="020B0604020202020204" pitchFamily="34" charset="0"/>
              <a:buChar char="•"/>
            </a:pPr>
            <a:r>
              <a:rPr lang="en-GB" sz="2500" b="1" dirty="0">
                <a:latin typeface="Open Sans"/>
                <a:ea typeface="Open Sans"/>
                <a:cs typeface="Open Sans"/>
              </a:rPr>
              <a:t>Sharing:</a:t>
            </a:r>
            <a:r>
              <a:rPr lang="en-GB" sz="2500" dirty="0">
                <a:latin typeface="Open Sans"/>
                <a:ea typeface="Open Sans"/>
                <a:cs typeface="Open Sans"/>
              </a:rPr>
              <a:t> Share the final story with school and local community. </a:t>
            </a:r>
            <a:endParaRPr lang="en-GB" sz="2500" dirty="0">
              <a:solidFill>
                <a:srgbClr val="262626"/>
              </a:solidFill>
              <a:latin typeface="Open Sans"/>
              <a:ea typeface="Open Sans"/>
              <a:cs typeface="Open Sans"/>
            </a:endParaRPr>
          </a:p>
          <a:p>
            <a:endParaRPr lang="en-GB" sz="2500" dirty="0">
              <a:solidFill>
                <a:srgbClr val="262626"/>
              </a:solidFill>
              <a:latin typeface="Open Sans"/>
              <a:ea typeface="Open Sans"/>
              <a:cs typeface="Open Sans"/>
            </a:endParaRPr>
          </a:p>
          <a:p>
            <a:pPr fontAlgn="base"/>
            <a:r>
              <a:rPr lang="en-GB" sz="2500" b="1" dirty="0">
                <a:solidFill>
                  <a:srgbClr val="3A64E8"/>
                </a:solidFill>
                <a:latin typeface="Open Sans"/>
                <a:ea typeface="Open Sans"/>
                <a:cs typeface="Open Sans"/>
              </a:rPr>
              <a:t>Learning Goal:</a:t>
            </a:r>
            <a:r>
              <a:rPr lang="en-GB" sz="2500" dirty="0">
                <a:latin typeface="Open Sans"/>
                <a:ea typeface="Open Sans"/>
                <a:cs typeface="Open Sans"/>
              </a:rPr>
              <a:t> develop awareness, empathy, communication skills, and civic engagement</a:t>
            </a:r>
          </a:p>
        </p:txBody>
      </p:sp>
      <p:pic>
        <p:nvPicPr>
          <p:cNvPr id="5" name="Picture Placeholder 12" descr="Person taking photo with smartphone">
            <a:extLst>
              <a:ext uri="{FF2B5EF4-FFF2-40B4-BE49-F238E27FC236}">
                <a16:creationId xmlns:a16="http://schemas.microsoft.com/office/drawing/2014/main" id="{69E2DFCE-5837-EB50-18AB-6C9341FCAB6F}"/>
              </a:ext>
            </a:extLst>
          </p:cNvPr>
          <p:cNvPicPr>
            <a:picLocks noGrp="1" noRot="1" noChangeAspect="1" noMove="1" noResize="1" noEditPoints="1" noAdjustHandles="1" noChangeArrowheads="1" noChangeShapeType="1" noCrop="1"/>
          </p:cNvPicPr>
          <p:nvPr/>
        </p:nvPicPr>
        <p:blipFill>
          <a:blip r:embed="rId3"/>
          <a:srcRect l="11580" r="11580"/>
          <a:stretch/>
        </p:blipFill>
        <p:spPr>
          <a:xfrm>
            <a:off x="13247349" y="4257421"/>
            <a:ext cx="4713224" cy="4545668"/>
          </a:xfrm>
          <a:prstGeom prst="ellipse">
            <a:avLst/>
          </a:prstGeom>
          <a:ln w="127000">
            <a:solidFill>
              <a:srgbClr val="3A64E8"/>
            </a:solidFill>
          </a:ln>
        </p:spPr>
      </p:pic>
      <p:sp>
        <p:nvSpPr>
          <p:cNvPr id="7" name="Text Placeholder 12">
            <a:extLst>
              <a:ext uri="{FF2B5EF4-FFF2-40B4-BE49-F238E27FC236}">
                <a16:creationId xmlns:a16="http://schemas.microsoft.com/office/drawing/2014/main" id="{F557546C-9C90-4659-5481-0CF26C840775}"/>
              </a:ext>
            </a:extLst>
          </p:cNvPr>
          <p:cNvSpPr txBox="1">
            <a:spLocks/>
          </p:cNvSpPr>
          <p:nvPr/>
        </p:nvSpPr>
        <p:spPr>
          <a:xfrm>
            <a:off x="4341635" y="567292"/>
            <a:ext cx="9603587"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Photo story</a:t>
            </a:r>
            <a:endParaRPr lang="en-GB" sz="4800" dirty="0"/>
          </a:p>
        </p:txBody>
      </p:sp>
      <p:sp>
        <p:nvSpPr>
          <p:cNvPr id="2" name="TextBox 1">
            <a:extLst>
              <a:ext uri="{FF2B5EF4-FFF2-40B4-BE49-F238E27FC236}">
                <a16:creationId xmlns:a16="http://schemas.microsoft.com/office/drawing/2014/main" id="{697DE1C8-A5C1-5414-E7C9-8E1EF4CED922}"/>
              </a:ext>
            </a:extLst>
          </p:cNvPr>
          <p:cNvSpPr txBox="1"/>
          <p:nvPr/>
        </p:nvSpPr>
        <p:spPr>
          <a:xfrm>
            <a:off x="4134655" y="1779679"/>
            <a:ext cx="14160223" cy="2983857"/>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 hour</a:t>
            </a: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Description: </a:t>
            </a:r>
            <a:r>
              <a:rPr lang="en-GB" sz="2500" dirty="0">
                <a:latin typeface="Open Sans"/>
                <a:ea typeface="Open Sans"/>
                <a:cs typeface="Open Sans"/>
              </a:rPr>
              <a:t>a creative and participatory method developed by the European Climate Pact that lets participants capture and share climate-related issues using photography. Students explore local climate challenges and solutions, build empathy, and communicate their </a:t>
            </a:r>
            <a:endParaRPr lang="en-GB" dirty="0">
              <a:latin typeface="Calibri" panose="020F0502020204030204"/>
              <a:ea typeface="Calibri"/>
              <a:cs typeface="Calibri"/>
            </a:endParaRPr>
          </a:p>
          <a:p>
            <a:r>
              <a:rPr lang="en-GB" sz="2500" dirty="0">
                <a:latin typeface="Open Sans"/>
                <a:ea typeface="Open Sans"/>
                <a:cs typeface="Open Sans"/>
              </a:rPr>
              <a:t>perspectives to the wider community.</a:t>
            </a:r>
            <a:endParaRPr lang="en-GB" dirty="0">
              <a:ea typeface="Calibri"/>
              <a:cs typeface="Calibri"/>
            </a:endParaRPr>
          </a:p>
          <a:p>
            <a:endParaRPr lang="en-GB" sz="2500" dirty="0">
              <a:latin typeface="Open Sans"/>
              <a:ea typeface="Open Sans"/>
              <a:cs typeface="Open Sans"/>
            </a:endParaRPr>
          </a:p>
        </p:txBody>
      </p:sp>
    </p:spTree>
    <p:extLst>
      <p:ext uri="{BB962C8B-B14F-4D97-AF65-F5344CB8AC3E}">
        <p14:creationId xmlns:p14="http://schemas.microsoft.com/office/powerpoint/2010/main" val="329242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60C95-2607-FB50-5A4E-D30E3AA0D9C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0C5B2B1-98D1-03D1-2B8F-EAF076D97948}"/>
              </a:ext>
            </a:extLst>
          </p:cNvPr>
          <p:cNvSpPr txBox="1"/>
          <p:nvPr/>
        </p:nvSpPr>
        <p:spPr>
          <a:xfrm>
            <a:off x="4134655" y="4249616"/>
            <a:ext cx="9103901" cy="5676902"/>
          </a:xfrm>
          <a:prstGeom prst="rect">
            <a:avLst/>
          </a:prstGeom>
          <a:noFill/>
        </p:spPr>
        <p:txBody>
          <a:bodyPr wrap="square" lIns="216000" tIns="180000" rIns="288000" bIns="108000" rtlCol="0" anchor="ctr" anchorCtr="0">
            <a:spAutoFit/>
          </a:bodyPr>
          <a:lstStyle/>
          <a:p>
            <a:r>
              <a:rPr lang="en-GB" sz="2500" b="1" dirty="0">
                <a:solidFill>
                  <a:srgbClr val="3A64E8"/>
                </a:solidFill>
                <a:latin typeface="Open Sans"/>
                <a:ea typeface="Open Sans"/>
                <a:cs typeface="Open Sans"/>
              </a:rPr>
              <a:t>Steps:</a:t>
            </a:r>
            <a:r>
              <a:rPr lang="en-GB" sz="2500" dirty="0">
                <a:latin typeface="Open Sans"/>
                <a:ea typeface="Open Sans"/>
                <a:cs typeface="Open Sans"/>
              </a:rPr>
              <a:t> </a:t>
            </a:r>
            <a:endParaRPr lang="en-GB" dirty="0"/>
          </a:p>
          <a:p>
            <a:pPr marL="457200" indent="-457200">
              <a:buFont typeface="Arial" panose="020B0604020202020204" pitchFamily="34" charset="0"/>
              <a:buChar char="•"/>
            </a:pPr>
            <a:r>
              <a:rPr lang="en-GB" sz="2500" dirty="0">
                <a:latin typeface="Open Sans"/>
                <a:ea typeface="Open Sans"/>
                <a:cs typeface="Open Sans"/>
              </a:rPr>
              <a:t>Select here a climate‑themed game that suits your group (e.g., bingo, quiz, relay, board game). </a:t>
            </a:r>
            <a:endParaRPr lang="en-GB" dirty="0">
              <a:latin typeface="Calibri" panose="020F0502020204030204"/>
              <a:ea typeface="Calibri"/>
              <a:cs typeface="Calibri"/>
            </a:endParaRPr>
          </a:p>
          <a:p>
            <a:pPr marL="457200" indent="-457200">
              <a:buFont typeface="Arial" panose="020B0604020202020204" pitchFamily="34" charset="0"/>
              <a:buChar char="•"/>
            </a:pPr>
            <a:r>
              <a:rPr lang="en-GB" sz="2500" dirty="0">
                <a:latin typeface="Open Sans"/>
                <a:ea typeface="Open Sans"/>
                <a:cs typeface="Open Sans"/>
              </a:rPr>
              <a:t>Explain the rules and the climate concept behind the chosen game. </a:t>
            </a:r>
            <a:endParaRPr lang="en-GB" dirty="0">
              <a:latin typeface="Calibri" panose="020F0502020204030204"/>
              <a:ea typeface="Calibri"/>
              <a:cs typeface="Calibri"/>
            </a:endParaRPr>
          </a:p>
          <a:p>
            <a:pPr marL="457200" indent="-457200">
              <a:buFont typeface="Arial" panose="020B0604020202020204" pitchFamily="34" charset="0"/>
              <a:buChar char="•"/>
            </a:pPr>
            <a:r>
              <a:rPr lang="en-GB" sz="2500" dirty="0">
                <a:latin typeface="Open Sans"/>
                <a:ea typeface="Open Sans"/>
                <a:cs typeface="Open Sans"/>
              </a:rPr>
              <a:t>Support students to play and engage, encouraging them discuss and reflect.</a:t>
            </a:r>
          </a:p>
          <a:p>
            <a:pPr marL="457200" indent="-457200">
              <a:buFont typeface="Arial" panose="020B0604020202020204" pitchFamily="34" charset="0"/>
              <a:buChar char="•"/>
            </a:pPr>
            <a:r>
              <a:rPr lang="en-GB" sz="2500" dirty="0">
                <a:latin typeface="Open Sans"/>
                <a:ea typeface="Open Sans"/>
                <a:cs typeface="Open Sans"/>
              </a:rPr>
              <a:t>At the end, invite students to share what they learned or found surprising and support group discussions. </a:t>
            </a:r>
          </a:p>
          <a:p>
            <a:pPr marL="457200" indent="-457200">
              <a:buFont typeface="Arial" panose="020B0604020202020204" pitchFamily="34" charset="0"/>
              <a:buChar char="•"/>
            </a:pPr>
            <a:r>
              <a:rPr lang="en-GB" sz="2500" dirty="0">
                <a:latin typeface="Open Sans"/>
                <a:ea typeface="Open Sans"/>
                <a:cs typeface="Open Sans"/>
              </a:rPr>
              <a:t>Optionally share results or photos within the school or community </a:t>
            </a:r>
            <a:endParaRPr lang="en-GB" sz="2500" dirty="0">
              <a:solidFill>
                <a:srgbClr val="262626"/>
              </a:solidFill>
              <a:latin typeface="Open Sans"/>
              <a:ea typeface="Open Sans"/>
              <a:cs typeface="Open Sans"/>
            </a:endParaRPr>
          </a:p>
          <a:p>
            <a:endParaRPr lang="en-GB" sz="2500" dirty="0">
              <a:solidFill>
                <a:srgbClr val="262626"/>
              </a:solidFill>
              <a:latin typeface="Open Sans"/>
              <a:ea typeface="Open Sans"/>
              <a:cs typeface="Open Sans"/>
            </a:endParaRPr>
          </a:p>
          <a:p>
            <a:pPr fontAlgn="base"/>
            <a:r>
              <a:rPr lang="en-GB" sz="2500" b="1" dirty="0">
                <a:solidFill>
                  <a:srgbClr val="3A64E8"/>
                </a:solidFill>
                <a:latin typeface="Open Sans"/>
                <a:ea typeface="Open Sans"/>
                <a:cs typeface="Open Sans"/>
              </a:rPr>
              <a:t>Learning Goal:</a:t>
            </a:r>
            <a:r>
              <a:rPr lang="en-GB" sz="2500" dirty="0">
                <a:latin typeface="Open Sans"/>
                <a:ea typeface="Open Sans"/>
                <a:cs typeface="Open Sans"/>
              </a:rPr>
              <a:t> develop awareness, empathy, communication skills, and civic engagement</a:t>
            </a:r>
          </a:p>
        </p:txBody>
      </p:sp>
      <p:sp>
        <p:nvSpPr>
          <p:cNvPr id="7" name="Text Placeholder 12">
            <a:extLst>
              <a:ext uri="{FF2B5EF4-FFF2-40B4-BE49-F238E27FC236}">
                <a16:creationId xmlns:a16="http://schemas.microsoft.com/office/drawing/2014/main" id="{5EF209C2-71F2-4D44-E3CA-1EF8A32D5FED}"/>
              </a:ext>
            </a:extLst>
          </p:cNvPr>
          <p:cNvSpPr txBox="1">
            <a:spLocks/>
          </p:cNvSpPr>
          <p:nvPr/>
        </p:nvSpPr>
        <p:spPr>
          <a:xfrm>
            <a:off x="4341635" y="567292"/>
            <a:ext cx="9603587"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Climate games </a:t>
            </a:r>
            <a:endParaRPr lang="en-GB" sz="4800" dirty="0"/>
          </a:p>
        </p:txBody>
      </p:sp>
      <p:sp>
        <p:nvSpPr>
          <p:cNvPr id="2" name="TextBox 1">
            <a:extLst>
              <a:ext uri="{FF2B5EF4-FFF2-40B4-BE49-F238E27FC236}">
                <a16:creationId xmlns:a16="http://schemas.microsoft.com/office/drawing/2014/main" id="{C5AA80E3-3467-6ADE-BD86-242737B03F76}"/>
              </a:ext>
            </a:extLst>
          </p:cNvPr>
          <p:cNvSpPr txBox="1"/>
          <p:nvPr/>
        </p:nvSpPr>
        <p:spPr>
          <a:xfrm>
            <a:off x="4134655" y="1779679"/>
            <a:ext cx="14160223" cy="2983857"/>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 hour (flexible depending on chosen game)</a:t>
            </a: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Description: </a:t>
            </a:r>
            <a:r>
              <a:rPr lang="en-GB" sz="2500" dirty="0">
                <a:latin typeface="Open Sans"/>
                <a:ea typeface="Open Sans"/>
                <a:cs typeface="Open Sans"/>
              </a:rPr>
              <a:t>an interactive, playful method developed by the European Climate Pact that engages participants in climate topics through quizzes, bingo or movement-based challenges. It fosters awareness, curiosity, conversation, and positive climate action in a fun and social way.</a:t>
            </a:r>
            <a:endParaRPr lang="en-GB" dirty="0">
              <a:ea typeface="Calibri"/>
              <a:cs typeface="Calibri"/>
            </a:endParaRPr>
          </a:p>
          <a:p>
            <a:endParaRPr lang="en-GB" sz="2500" dirty="0">
              <a:latin typeface="Open Sans"/>
              <a:ea typeface="Open Sans"/>
              <a:cs typeface="Open Sans"/>
            </a:endParaRPr>
          </a:p>
        </p:txBody>
      </p:sp>
      <p:pic>
        <p:nvPicPr>
          <p:cNvPr id="4" name="Picture Placeholder 12" descr="People in group therapy">
            <a:extLst>
              <a:ext uri="{FF2B5EF4-FFF2-40B4-BE49-F238E27FC236}">
                <a16:creationId xmlns:a16="http://schemas.microsoft.com/office/drawing/2014/main" id="{5EE415E2-2321-4CA1-5C27-F80552B1CD39}"/>
              </a:ext>
            </a:extLst>
          </p:cNvPr>
          <p:cNvPicPr>
            <a:picLocks noGrp="1" noRot="1" noChangeAspect="1" noMove="1" noResize="1" noEditPoints="1" noAdjustHandles="1" noChangeArrowheads="1" noChangeShapeType="1" noCrop="1"/>
          </p:cNvPicPr>
          <p:nvPr/>
        </p:nvPicPr>
        <p:blipFill>
          <a:blip r:embed="rId3"/>
          <a:srcRect l="15438" r="15438"/>
          <a:stretch/>
        </p:blipFill>
        <p:spPr>
          <a:xfrm>
            <a:off x="13247349" y="4257421"/>
            <a:ext cx="4713224" cy="4545668"/>
          </a:xfrm>
          <a:prstGeom prst="ellipse">
            <a:avLst/>
          </a:prstGeom>
          <a:ln w="127000">
            <a:solidFill>
              <a:srgbClr val="3A64E8"/>
            </a:solidFill>
          </a:ln>
        </p:spPr>
      </p:pic>
    </p:spTree>
    <p:extLst>
      <p:ext uri="{BB962C8B-B14F-4D97-AF65-F5344CB8AC3E}">
        <p14:creationId xmlns:p14="http://schemas.microsoft.com/office/powerpoint/2010/main" val="3175205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desks in a lecture hall&#10;&#10;AI-generated content may be incorrect.">
            <a:extLst>
              <a:ext uri="{FF2B5EF4-FFF2-40B4-BE49-F238E27FC236}">
                <a16:creationId xmlns:a16="http://schemas.microsoft.com/office/drawing/2014/main" id="{667F77B9-B6D8-3C38-2D3D-A68E3FDC9A36}"/>
              </a:ext>
            </a:extLst>
          </p:cNvPr>
          <p:cNvPicPr>
            <a:picLocks noGrp="1" noRot="1" noChangeAspect="1" noMove="1" noResize="1" noEditPoints="1" noAdjustHandles="1" noChangeArrowheads="1" noChangeShapeType="1" noCrop="1"/>
          </p:cNvPicPr>
          <p:nvPr>
            <p:ph type="pic" sz="quarter" idx="10"/>
          </p:nvPr>
        </p:nvPicPr>
        <p:blipFill>
          <a:blip r:embed="rId3">
            <a:extLst>
              <a:ext uri="{28A0092B-C50C-407E-A947-70E740481C1C}">
                <a14:useLocalDpi xmlns:a14="http://schemas.microsoft.com/office/drawing/2010/main" val="0"/>
              </a:ext>
            </a:extLst>
          </a:blip>
          <a:srcRect l="20010" r="20010"/>
          <a:stretch>
            <a:fillRect/>
          </a:stretch>
        </p:blipFill>
        <p:spPr>
          <a:xfrm>
            <a:off x="246745" y="275076"/>
            <a:ext cx="6020705" cy="5648094"/>
          </a:xfrm>
        </p:spPr>
      </p:pic>
      <p:sp>
        <p:nvSpPr>
          <p:cNvPr id="3" name="Text Placeholder 2">
            <a:extLst>
              <a:ext uri="{FF2B5EF4-FFF2-40B4-BE49-F238E27FC236}">
                <a16:creationId xmlns:a16="http://schemas.microsoft.com/office/drawing/2014/main" id="{FC4CDC76-887D-79D7-A210-1E72798A791F}"/>
              </a:ext>
            </a:extLst>
          </p:cNvPr>
          <p:cNvSpPr>
            <a:spLocks noGrp="1"/>
          </p:cNvSpPr>
          <p:nvPr>
            <p:ph type="body" sz="quarter" idx="11"/>
          </p:nvPr>
        </p:nvSpPr>
        <p:spPr>
          <a:xfrm>
            <a:off x="6713788" y="3972643"/>
            <a:ext cx="10969127" cy="3901054"/>
          </a:xfrm>
        </p:spPr>
        <p:txBody>
          <a:bodyPr lIns="0" tIns="0" rIns="0" bIns="0" anchor="t"/>
          <a:lstStyle/>
          <a:p>
            <a:r>
              <a:rPr lang="en-GB" sz="4000">
                <a:latin typeface="Open Sans"/>
                <a:ea typeface="Open Sans"/>
                <a:cs typeface="Open Sans"/>
              </a:rPr>
              <a:t>Join the Pact2School campaign </a:t>
            </a:r>
            <a:br>
              <a:rPr lang="en-GB" sz="4000"/>
            </a:br>
            <a:r>
              <a:rPr lang="en-GB" sz="4000">
                <a:latin typeface="Open Sans"/>
                <a:ea typeface="Open Sans"/>
                <a:cs typeface="Open Sans"/>
              </a:rPr>
              <a:t>and the Pact2School Challenge!</a:t>
            </a:r>
            <a:br>
              <a:rPr lang="en-GB" sz="4000"/>
            </a:br>
            <a:br>
              <a:rPr lang="en-US" sz="4000" b="1"/>
            </a:br>
            <a:r>
              <a:rPr lang="en-US" sz="4000" b="1">
                <a:solidFill>
                  <a:srgbClr val="3A64E8"/>
                </a:solidFill>
                <a:latin typeface="Open Sans"/>
                <a:ea typeface="Open Sans"/>
                <a:cs typeface="Open Sans"/>
              </a:rPr>
              <a:t>Pact2School webpage</a:t>
            </a:r>
            <a:r>
              <a:rPr lang="en-US" sz="4000">
                <a:latin typeface="Open Sans"/>
                <a:ea typeface="Open Sans"/>
                <a:cs typeface="Open Sans"/>
              </a:rPr>
              <a:t>: </a:t>
            </a:r>
            <a:r>
              <a:rPr lang="en-US" sz="3600"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Join our new Pact2School campaign - European Union</a:t>
            </a:r>
            <a:r>
              <a:rPr lang="en-US" sz="3600">
                <a:solidFill>
                  <a:srgbClr val="7030A0"/>
                </a:solidFill>
                <a:latin typeface="Open Sans"/>
                <a:ea typeface="Open Sans"/>
                <a:cs typeface="Open Sans"/>
              </a:rPr>
              <a:t> </a:t>
            </a:r>
            <a:endParaRPr lang="en-US" sz="3600">
              <a:latin typeface="Open Sans"/>
              <a:ea typeface="Open Sans"/>
              <a:cs typeface="Open Sans"/>
            </a:endParaRPr>
          </a:p>
          <a:p>
            <a:endParaRPr lang="en-US" sz="2300"/>
          </a:p>
        </p:txBody>
      </p:sp>
    </p:spTree>
    <p:extLst>
      <p:ext uri="{BB962C8B-B14F-4D97-AF65-F5344CB8AC3E}">
        <p14:creationId xmlns:p14="http://schemas.microsoft.com/office/powerpoint/2010/main" val="414114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C6D62-4858-670E-B4C0-30D0AD3C9B04}"/>
              </a:ext>
            </a:extLst>
          </p:cNvPr>
          <p:cNvSpPr>
            <a:spLocks noGrp="1"/>
          </p:cNvSpPr>
          <p:nvPr>
            <p:ph type="body" sz="quarter" idx="10"/>
          </p:nvPr>
        </p:nvSpPr>
        <p:spPr>
          <a:xfrm>
            <a:off x="483090" y="3832773"/>
            <a:ext cx="8823737" cy="2614722"/>
          </a:xfrm>
        </p:spPr>
        <p:txBody>
          <a:bodyPr/>
          <a:lstStyle/>
          <a:p>
            <a:r>
              <a:rPr lang="en-GB" sz="6000" dirty="0">
                <a:latin typeface="Open Sans"/>
                <a:ea typeface="Open Sans"/>
                <a:cs typeface="Open Sans"/>
              </a:rPr>
              <a:t>Explore the </a:t>
            </a:r>
            <a:r>
              <a:rPr lang="en-GB" sz="6000" dirty="0">
                <a:solidFill>
                  <a:srgbClr val="26155F"/>
                </a:solidFill>
                <a:latin typeface="Open Sans"/>
                <a:ea typeface="Open Sans"/>
                <a:cs typeface="Open Sans"/>
                <a:hlinkClick r:id="rId3">
                  <a:extLst>
                    <a:ext uri="{A12FA001-AC4F-418D-AE19-62706E023703}">
                      <ahyp:hlinkClr xmlns:ahyp="http://schemas.microsoft.com/office/drawing/2018/hyperlinkcolor" val="tx"/>
                    </a:ext>
                  </a:extLst>
                </a:hlinkClick>
              </a:rPr>
              <a:t>EU Climate Action Academy</a:t>
            </a:r>
            <a:r>
              <a:rPr lang="en-GB" dirty="0">
                <a:solidFill>
                  <a:srgbClr val="26155F"/>
                </a:solidFill>
                <a:latin typeface="Open Sans"/>
                <a:ea typeface="Open Sans"/>
                <a:cs typeface="Open Sans"/>
              </a:rPr>
              <a:t> </a:t>
            </a:r>
            <a:endParaRPr lang="en-GB" dirty="0">
              <a:solidFill>
                <a:srgbClr val="26155F"/>
              </a:solidFill>
            </a:endParaRPr>
          </a:p>
        </p:txBody>
      </p:sp>
      <p:sp>
        <p:nvSpPr>
          <p:cNvPr id="3" name="Text Placeholder 2">
            <a:extLst>
              <a:ext uri="{FF2B5EF4-FFF2-40B4-BE49-F238E27FC236}">
                <a16:creationId xmlns:a16="http://schemas.microsoft.com/office/drawing/2014/main" id="{2CB33E33-1B04-B788-A1F1-0E5C7541CFBC}"/>
              </a:ext>
            </a:extLst>
          </p:cNvPr>
          <p:cNvSpPr>
            <a:spLocks noGrp="1"/>
          </p:cNvSpPr>
          <p:nvPr>
            <p:ph type="body" sz="quarter" idx="11"/>
          </p:nvPr>
        </p:nvSpPr>
        <p:spPr>
          <a:xfrm>
            <a:off x="2372850" y="6448598"/>
            <a:ext cx="12557538" cy="1509608"/>
          </a:xfrm>
        </p:spPr>
        <p:txBody>
          <a:bodyPr wrap="square" lIns="216000" tIns="180000" rIns="252000" bIns="108000" anchor="t">
            <a:spAutoFit/>
          </a:bodyPr>
          <a:lstStyle/>
          <a:p>
            <a:r>
              <a:rPr lang="en-GB" sz="4400" dirty="0">
                <a:latin typeface="Open Sans"/>
                <a:ea typeface="Open Sans"/>
                <a:cs typeface="Open Sans"/>
              </a:rPr>
              <a:t>Learn through webinars and courses and download tools to support climate action</a:t>
            </a:r>
            <a:endParaRPr lang="en-US" sz="4400" dirty="0"/>
          </a:p>
        </p:txBody>
      </p:sp>
    </p:spTree>
    <p:extLst>
      <p:ext uri="{BB962C8B-B14F-4D97-AF65-F5344CB8AC3E}">
        <p14:creationId xmlns:p14="http://schemas.microsoft.com/office/powerpoint/2010/main" val="3873396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229429"/>
            <a:ext cx="6933173"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Thank you for</a:t>
            </a:r>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517784"/>
            <a:ext cx="9351058" cy="12880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latin typeface="Open Sans"/>
                <a:ea typeface="Open Sans"/>
                <a:cs typeface="Open Sans"/>
              </a:rPr>
              <a:t>helping our planet!</a:t>
            </a: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727820" y="5872493"/>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2955050" y="5763501"/>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8EDAA-830D-84F3-36AC-AE7704523E0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077358A-678A-5CD5-4B60-3745D1E69BEA}"/>
              </a:ext>
            </a:extLst>
          </p:cNvPr>
          <p:cNvSpPr txBox="1"/>
          <p:nvPr/>
        </p:nvSpPr>
        <p:spPr>
          <a:xfrm>
            <a:off x="3208134" y="4007579"/>
            <a:ext cx="9925976" cy="3399356"/>
          </a:xfrm>
          <a:prstGeom prst="rect">
            <a:avLst/>
          </a:prstGeom>
          <a:noFill/>
        </p:spPr>
        <p:txBody>
          <a:bodyPr wrap="square" lIns="216000" tIns="180000" rIns="288000" bIns="108000" rtlCol="0" anchor="ctr" anchorCtr="0">
            <a:spAutoFit/>
          </a:bodyPr>
          <a:lstStyle/>
          <a:p>
            <a:pPr fontAlgn="base"/>
            <a:r>
              <a:rPr lang="en-GB" sz="2600" b="1">
                <a:solidFill>
                  <a:srgbClr val="3A64E8"/>
                </a:solidFill>
                <a:latin typeface="Open Sans"/>
                <a:ea typeface="Open Sans"/>
                <a:cs typeface="Open Sans"/>
              </a:rPr>
              <a:t>Duration:</a:t>
            </a:r>
            <a:r>
              <a:rPr lang="en-GB" sz="2600">
                <a:latin typeface="Open Sans"/>
                <a:ea typeface="Open Sans"/>
                <a:cs typeface="Open Sans"/>
              </a:rPr>
              <a:t> XX</a:t>
            </a:r>
            <a:endParaRPr lang="en-GB" sz="2400">
              <a:latin typeface="Open Sans"/>
              <a:ea typeface="Open Sans"/>
              <a:cs typeface="Open Sans"/>
            </a:endParaRPr>
          </a:p>
          <a:p>
            <a:pPr fontAlgn="base"/>
            <a:endParaRPr lang="en-GB" sz="2600">
              <a:latin typeface="Open Sans"/>
              <a:ea typeface="Open Sans"/>
              <a:cs typeface="Open Sans"/>
            </a:endParaRPr>
          </a:p>
          <a:p>
            <a:pPr fontAlgn="base"/>
            <a:r>
              <a:rPr lang="en-GB" sz="2600" b="1">
                <a:solidFill>
                  <a:srgbClr val="3A64E8"/>
                </a:solidFill>
                <a:latin typeface="Open Sans"/>
                <a:ea typeface="Open Sans"/>
                <a:cs typeface="Open Sans"/>
              </a:rPr>
              <a:t>Step-by-Step: </a:t>
            </a:r>
          </a:p>
          <a:p>
            <a:pPr fontAlgn="base"/>
            <a:endParaRPr lang="en-GB" sz="2400">
              <a:latin typeface="Open Sans"/>
              <a:ea typeface="Open Sans"/>
              <a:cs typeface="Open Sans"/>
            </a:endParaRPr>
          </a:p>
          <a:p>
            <a:pPr marL="457200" indent="-457200" fontAlgn="base">
              <a:buFont typeface="Arial" panose="020B0604020202020204" pitchFamily="34" charset="0"/>
              <a:buChar char="•"/>
            </a:pPr>
            <a:r>
              <a:rPr lang="en-GB" sz="2400" b="1">
                <a:latin typeface="Open Sans"/>
                <a:ea typeface="Open Sans"/>
                <a:cs typeface="Open Sans"/>
              </a:rPr>
              <a:t>XX</a:t>
            </a:r>
          </a:p>
          <a:p>
            <a:pPr marL="457200" indent="-457200" fontAlgn="base">
              <a:buFont typeface="Arial" panose="020B0604020202020204" pitchFamily="34" charset="0"/>
              <a:buChar char="•"/>
            </a:pPr>
            <a:r>
              <a:rPr lang="en-GB" sz="2400" b="1">
                <a:latin typeface="Open Sans"/>
                <a:ea typeface="Open Sans"/>
                <a:cs typeface="Open Sans"/>
              </a:rPr>
              <a:t>XX</a:t>
            </a:r>
          </a:p>
          <a:p>
            <a:pPr marL="457200" indent="-457200" fontAlgn="base">
              <a:buFont typeface="Arial" panose="020B0604020202020204" pitchFamily="34" charset="0"/>
              <a:buChar char="•"/>
            </a:pPr>
            <a:endParaRPr lang="en-GB" sz="2600">
              <a:latin typeface="Open Sans"/>
              <a:ea typeface="Open Sans"/>
              <a:cs typeface="Open Sans"/>
            </a:endParaRPr>
          </a:p>
          <a:p>
            <a:pPr fontAlgn="base"/>
            <a:r>
              <a:rPr lang="en-GB" sz="2600" b="1">
                <a:solidFill>
                  <a:srgbClr val="3A64E8"/>
                </a:solidFill>
                <a:latin typeface="Open Sans"/>
                <a:ea typeface="Open Sans"/>
                <a:cs typeface="Open Sans"/>
              </a:rPr>
              <a:t>Learning goal:</a:t>
            </a:r>
            <a:r>
              <a:rPr lang="en-GB" sz="2600">
                <a:latin typeface="Open Sans"/>
                <a:ea typeface="Open Sans"/>
                <a:cs typeface="Open Sans"/>
              </a:rPr>
              <a:t> </a:t>
            </a:r>
            <a:r>
              <a:rPr lang="en-GB" sz="2400">
                <a:latin typeface="Open Sans"/>
                <a:ea typeface="Open Sans"/>
                <a:cs typeface="Open Sans"/>
              </a:rPr>
              <a:t> </a:t>
            </a:r>
          </a:p>
        </p:txBody>
      </p:sp>
      <p:sp>
        <p:nvSpPr>
          <p:cNvPr id="3" name="Text Placeholder 2">
            <a:extLst>
              <a:ext uri="{FF2B5EF4-FFF2-40B4-BE49-F238E27FC236}">
                <a16:creationId xmlns:a16="http://schemas.microsoft.com/office/drawing/2014/main" id="{CE61C7F3-2289-4AD7-623C-1A98D4183746}"/>
              </a:ext>
            </a:extLst>
          </p:cNvPr>
          <p:cNvSpPr>
            <a:spLocks noGrp="1"/>
          </p:cNvSpPr>
          <p:nvPr>
            <p:ph type="body" sz="quarter" idx="10"/>
          </p:nvPr>
        </p:nvSpPr>
        <p:spPr>
          <a:xfrm>
            <a:off x="3208133" y="427771"/>
            <a:ext cx="10983327" cy="872510"/>
          </a:xfrm>
        </p:spPr>
        <p:txBody>
          <a:bodyPr/>
          <a:lstStyle/>
          <a:p>
            <a:r>
              <a:rPr lang="en-GB" sz="4200" b="0">
                <a:latin typeface="Open Sans"/>
                <a:ea typeface="Open Sans"/>
                <a:cs typeface="Open Sans"/>
              </a:rPr>
              <a:t>THEME: </a:t>
            </a:r>
            <a:endParaRPr lang="en-GB" sz="4200">
              <a:solidFill>
                <a:srgbClr val="FFFFFF"/>
              </a:solidFill>
              <a:latin typeface="Open Sans"/>
              <a:ea typeface="Open Sans"/>
              <a:cs typeface="Open Sans"/>
            </a:endParaRPr>
          </a:p>
        </p:txBody>
      </p:sp>
      <p:pic>
        <p:nvPicPr>
          <p:cNvPr id="2" name="Picture Placeholder 12">
            <a:extLst>
              <a:ext uri="{FF2B5EF4-FFF2-40B4-BE49-F238E27FC236}">
                <a16:creationId xmlns:a16="http://schemas.microsoft.com/office/drawing/2014/main" id="{19C2B86A-67C8-7AC4-9293-B94F35AEAFDE}"/>
              </a:ext>
            </a:extLst>
          </p:cNvPr>
          <p:cNvPicPr>
            <a:picLocks noGrp="1" noRot="1" noChangeAspect="1" noMove="1" noResize="1" noEditPoints="1" noAdjustHandles="1" noChangeArrowheads="1" noChangeShapeType="1" noCrop="1"/>
          </p:cNvPicPr>
          <p:nvPr/>
        </p:nvPicPr>
        <p:blipFill>
          <a:blip r:embed="rId3"/>
          <a:srcRect l="15400" r="15400"/>
          <a:stretch/>
        </p:blipFill>
        <p:spPr>
          <a:xfrm>
            <a:off x="13164398" y="5147033"/>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2D4271B8-6E6A-FA79-571C-01C88B85538F}"/>
              </a:ext>
            </a:extLst>
          </p:cNvPr>
          <p:cNvSpPr txBox="1">
            <a:spLocks/>
          </p:cNvSpPr>
          <p:nvPr/>
        </p:nvSpPr>
        <p:spPr>
          <a:xfrm>
            <a:off x="3206076" y="1617197"/>
            <a:ext cx="10987235"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a:t>
            </a:r>
            <a:endParaRPr lang="en-GB" sz="4800"/>
          </a:p>
        </p:txBody>
      </p:sp>
    </p:spTree>
    <p:extLst>
      <p:ext uri="{BB962C8B-B14F-4D97-AF65-F5344CB8AC3E}">
        <p14:creationId xmlns:p14="http://schemas.microsoft.com/office/powerpoint/2010/main" val="3006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38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B81F99D-BF09-6AEF-FB5F-C03B7C6C09CB}"/>
              </a:ext>
            </a:extLst>
          </p:cNvPr>
          <p:cNvPicPr>
            <a:picLocks noGrp="1" noRot="1" noChangeAspect="1" noMove="1" noResize="1" noEditPoints="1" noAdjustHandles="1" noChangeArrowheads="1" noChangeShapeType="1" noCrop="1"/>
          </p:cNvPicPr>
          <p:nvPr>
            <p:ph type="pic" sz="quarter" idx="14"/>
          </p:nvPr>
        </p:nvPicPr>
        <p:blipFill>
          <a:blip r:embed="rId3">
            <a:extLst>
              <a:ext uri="{28A0092B-C50C-407E-A947-70E740481C1C}">
                <a14:useLocalDpi xmlns:a14="http://schemas.microsoft.com/office/drawing/2010/main" val="0"/>
              </a:ext>
            </a:extLst>
          </a:blip>
          <a:srcRect l="15475" r="15475"/>
          <a:stretch/>
        </p:blipFill>
        <p:spPr>
          <a:xfrm>
            <a:off x="12207335" y="2867624"/>
            <a:ext cx="5891093" cy="5681663"/>
          </a:xfrm>
        </p:spPr>
      </p:pic>
      <p:sp>
        <p:nvSpPr>
          <p:cNvPr id="7" name="Text Placeholder 1">
            <a:extLst>
              <a:ext uri="{FF2B5EF4-FFF2-40B4-BE49-F238E27FC236}">
                <a16:creationId xmlns:a16="http://schemas.microsoft.com/office/drawing/2014/main" id="{ED702558-F820-B63F-1BF9-879CB80AFB6D}"/>
              </a:ext>
            </a:extLst>
          </p:cNvPr>
          <p:cNvSpPr>
            <a:spLocks noGrp="1"/>
          </p:cNvSpPr>
          <p:nvPr>
            <p:ph type="body" sz="quarter" idx="10"/>
          </p:nvPr>
        </p:nvSpPr>
        <p:spPr>
          <a:xfrm>
            <a:off x="3651820" y="2373851"/>
            <a:ext cx="8395786" cy="4672759"/>
          </a:xfrm>
        </p:spPr>
        <p:txBody>
          <a:bodyPr lIns="0" tIns="0" rIns="0" bIns="0" anchor="t"/>
          <a:lstStyle/>
          <a:p>
            <a:pPr marL="457200" indent="-457200" fontAlgn="base">
              <a:buFont typeface="Arial" panose="020B0604020202020204" pitchFamily="34" charset="0"/>
              <a:buChar char="•"/>
            </a:pPr>
            <a:r>
              <a:rPr lang="en-GB" sz="2500">
                <a:latin typeface="Open Sans"/>
                <a:ea typeface="Open Sans"/>
                <a:cs typeface="Open Sans"/>
              </a:rPr>
              <a:t>Equip teachers, ambassadors, and youth facilitators with ready-to-use activities and methods for student-led climate learning and climate awareness.</a:t>
            </a:r>
          </a:p>
          <a:p>
            <a:pPr marL="457200" indent="-457200" fontAlgn="base">
              <a:buFont typeface="Arial" panose="020B0604020202020204" pitchFamily="34" charset="0"/>
              <a:buChar char="•"/>
            </a:pPr>
            <a:r>
              <a:rPr lang="en-GB" sz="2500">
                <a:latin typeface="Open Sans"/>
                <a:ea typeface="Open Sans"/>
                <a:cs typeface="Open Sans"/>
              </a:rPr>
              <a:t>Foster critical thinking, teamwork, and leadership around sustainability.</a:t>
            </a:r>
          </a:p>
          <a:p>
            <a:pPr marL="457200" indent="-457200" fontAlgn="base">
              <a:buFont typeface="Arial" panose="020B0604020202020204" pitchFamily="34" charset="0"/>
              <a:buChar char="•"/>
            </a:pPr>
            <a:r>
              <a:rPr lang="en-GB" sz="2500">
                <a:latin typeface="Open Sans"/>
                <a:ea typeface="Open Sans"/>
                <a:cs typeface="Open Sans"/>
              </a:rPr>
              <a:t>Strengthen participation in the European Climate Pact and youth networks.</a:t>
            </a:r>
          </a:p>
          <a:p>
            <a:endParaRPr lang="en-US" sz="3400"/>
          </a:p>
        </p:txBody>
      </p:sp>
      <p:sp>
        <p:nvSpPr>
          <p:cNvPr id="8" name="Text Placeholder 2">
            <a:extLst>
              <a:ext uri="{FF2B5EF4-FFF2-40B4-BE49-F238E27FC236}">
                <a16:creationId xmlns:a16="http://schemas.microsoft.com/office/drawing/2014/main" id="{9D08A629-7090-1F20-8276-74118F826F79}"/>
              </a:ext>
            </a:extLst>
          </p:cNvPr>
          <p:cNvSpPr>
            <a:spLocks noGrp="1"/>
          </p:cNvSpPr>
          <p:nvPr>
            <p:ph type="body" sz="quarter" idx="11"/>
          </p:nvPr>
        </p:nvSpPr>
        <p:spPr>
          <a:xfrm>
            <a:off x="3641741" y="770596"/>
            <a:ext cx="2982305" cy="863859"/>
          </a:xfrm>
        </p:spPr>
        <p:txBody>
          <a:bodyPr/>
          <a:lstStyle/>
          <a:p>
            <a:r>
              <a:rPr lang="en-GB" sz="4400"/>
              <a:t>Purpose</a:t>
            </a:r>
          </a:p>
        </p:txBody>
      </p:sp>
      <p:pic>
        <p:nvPicPr>
          <p:cNvPr id="11" name="Picture Placeholder 10">
            <a:extLst>
              <a:ext uri="{FF2B5EF4-FFF2-40B4-BE49-F238E27FC236}">
                <a16:creationId xmlns:a16="http://schemas.microsoft.com/office/drawing/2014/main" id="{799F68C6-1B9A-F375-9674-73CEB98AAAB9}"/>
              </a:ext>
            </a:extLst>
          </p:cNvPr>
          <p:cNvPicPr>
            <a:picLocks noGrp="1" noRot="1" noChangeAspect="1" noMove="1" noResize="1" noEditPoints="1" noAdjustHandles="1" noChangeArrowheads="1" noChangeShapeType="1" noCrop="1"/>
          </p:cNvPicPr>
          <p:nvPr>
            <p:ph type="pic" sz="quarter" idx="13"/>
          </p:nvPr>
        </p:nvPicPr>
        <p:blipFill>
          <a:blip r:embed="rId4">
            <a:extLst>
              <a:ext uri="{28A0092B-C50C-407E-A947-70E740481C1C}">
                <a14:useLocalDpi xmlns:a14="http://schemas.microsoft.com/office/drawing/2010/main" val="0"/>
              </a:ext>
            </a:extLst>
          </a:blip>
          <a:srcRect l="15509" r="15509"/>
          <a:stretch/>
        </p:blipFill>
        <p:spPr>
          <a:xfrm>
            <a:off x="10164525" y="6772135"/>
            <a:ext cx="3297238" cy="3179762"/>
          </a:xfrm>
        </p:spPr>
      </p:pic>
    </p:spTree>
    <p:extLst>
      <p:ext uri="{BB962C8B-B14F-4D97-AF65-F5344CB8AC3E}">
        <p14:creationId xmlns:p14="http://schemas.microsoft.com/office/powerpoint/2010/main" val="331979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7BD7-2307-522C-05A0-3167EB0B1A8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4207E96-E223-06A9-174D-332E410132D1}"/>
              </a:ext>
            </a:extLst>
          </p:cNvPr>
          <p:cNvSpPr txBox="1"/>
          <p:nvPr/>
        </p:nvSpPr>
        <p:spPr>
          <a:xfrm>
            <a:off x="3302041" y="2715797"/>
            <a:ext cx="11631217" cy="7561761"/>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45–60 minutes.</a:t>
            </a:r>
          </a:p>
          <a:p>
            <a:endParaRPr lang="en-GB" sz="2500" dirty="0">
              <a:latin typeface="Open Sans"/>
              <a:ea typeface="Open Sans"/>
              <a:cs typeface="Open Sans"/>
            </a:endParaRPr>
          </a:p>
          <a:p>
            <a:r>
              <a:rPr lang="en-GB" sz="2500" b="1" dirty="0">
                <a:solidFill>
                  <a:srgbClr val="3A64E8"/>
                </a:solidFill>
                <a:latin typeface="Open Sans"/>
                <a:ea typeface="Open Sans"/>
                <a:cs typeface="Open Sans"/>
              </a:rPr>
              <a:t>Description: </a:t>
            </a:r>
            <a:r>
              <a:rPr lang="en-GB" sz="2500" dirty="0">
                <a:latin typeface="Open Sans"/>
                <a:ea typeface="Open Sans"/>
                <a:cs typeface="Open Sans"/>
              </a:rPr>
              <a:t>a participatory, dialogue-based method that creates an informal and inclusive space for open conversations about climate and sustainability. Through small-group discussions at themed tables, participants share perspectives, reflect on challenges and explore possible actions together.</a:t>
            </a:r>
          </a:p>
          <a:p>
            <a:endParaRPr lang="en-GB" sz="2500" dirty="0">
              <a:latin typeface="Open Sans"/>
              <a:ea typeface="Open Sans"/>
              <a:cs typeface="Open Sans"/>
            </a:endParaRPr>
          </a:p>
          <a:p>
            <a:pPr fontAlgn="base"/>
            <a:r>
              <a:rPr lang="en-GB" sz="2500" b="1" dirty="0">
                <a:solidFill>
                  <a:srgbClr val="3A64E8"/>
                </a:solidFill>
                <a:latin typeface="Open Sans"/>
                <a:ea typeface="Open Sans"/>
                <a:cs typeface="Open Sans"/>
              </a:rPr>
              <a:t>Steps: </a:t>
            </a:r>
          </a:p>
          <a:p>
            <a:pPr fontAlgn="base"/>
            <a:endParaRPr lang="en-GB" sz="2500">
              <a:latin typeface="Open Sans"/>
              <a:ea typeface="Open Sans"/>
              <a:cs typeface="Open Sans"/>
            </a:endParaRPr>
          </a:p>
          <a:p>
            <a:pPr marL="457200" indent="-457200" fontAlgn="base">
              <a:buFont typeface="Arial" panose="020B0604020202020204" pitchFamily="34" charset="0"/>
              <a:buChar char="•"/>
            </a:pPr>
            <a:r>
              <a:rPr lang="en-GB" sz="2500" b="1" dirty="0">
                <a:latin typeface="Open Sans"/>
                <a:ea typeface="Open Sans"/>
                <a:cs typeface="Open Sans"/>
              </a:rPr>
              <a:t>Set up “Climate Café” </a:t>
            </a:r>
            <a:r>
              <a:rPr lang="en-GB" sz="2500" dirty="0">
                <a:latin typeface="Open Sans"/>
                <a:ea typeface="Open Sans"/>
                <a:cs typeface="Open Sans"/>
              </a:rPr>
              <a:t>tables by theme. </a:t>
            </a:r>
            <a:br>
              <a:rPr lang="en-GB" sz="2500" dirty="0">
                <a:latin typeface="Open Sans"/>
                <a:ea typeface="Open Sans"/>
                <a:cs typeface="Open Sans"/>
              </a:rPr>
            </a:br>
            <a:r>
              <a:rPr lang="en-GB" sz="2500" dirty="0">
                <a:latin typeface="Open Sans"/>
                <a:ea typeface="Open Sans"/>
                <a:cs typeface="Open Sans"/>
              </a:rPr>
              <a:t>(e.g. food, mobility, energy, waste, inclusion, etc.)</a:t>
            </a:r>
          </a:p>
          <a:p>
            <a:pPr marL="457200" indent="-457200" fontAlgn="base">
              <a:buFont typeface="Arial" panose="020B0604020202020204" pitchFamily="34" charset="0"/>
              <a:buChar char="•"/>
            </a:pPr>
            <a:r>
              <a:rPr lang="en-GB" sz="2500" b="1" dirty="0">
                <a:latin typeface="Open Sans"/>
                <a:ea typeface="Open Sans"/>
                <a:cs typeface="Open Sans"/>
              </a:rPr>
              <a:t>Use discussion cards </a:t>
            </a:r>
            <a:r>
              <a:rPr lang="en-GB" sz="2500" dirty="0">
                <a:latin typeface="Open Sans"/>
                <a:ea typeface="Open Sans"/>
                <a:cs typeface="Open Sans"/>
              </a:rPr>
              <a:t>with questions. </a:t>
            </a:r>
            <a:br>
              <a:rPr lang="en-GB" sz="2500" dirty="0">
                <a:latin typeface="Open Sans"/>
                <a:ea typeface="Open Sans"/>
                <a:cs typeface="Open Sans"/>
              </a:rPr>
            </a:br>
            <a:r>
              <a:rPr lang="en-GB" sz="2500" dirty="0">
                <a:latin typeface="Open Sans"/>
                <a:ea typeface="Open Sans"/>
                <a:cs typeface="Open Sans"/>
              </a:rPr>
              <a:t>(e.g., “What’s one small change you could make?”)</a:t>
            </a:r>
          </a:p>
          <a:p>
            <a:pPr marL="457200" indent="-457200" fontAlgn="base">
              <a:buFont typeface="Arial" panose="020B0604020202020204" pitchFamily="34" charset="0"/>
              <a:buChar char="•"/>
            </a:pPr>
            <a:r>
              <a:rPr lang="en-GB" sz="2500" b="1" dirty="0">
                <a:latin typeface="Open Sans"/>
                <a:ea typeface="Open Sans"/>
                <a:cs typeface="Open Sans"/>
              </a:rPr>
              <a:t>Rotate tables </a:t>
            </a:r>
            <a:r>
              <a:rPr lang="en-GB" sz="2500" dirty="0">
                <a:latin typeface="Open Sans"/>
                <a:ea typeface="Open Sans"/>
                <a:cs typeface="Open Sans"/>
              </a:rPr>
              <a:t>every 10 minutes.</a:t>
            </a:r>
          </a:p>
          <a:p>
            <a:pPr marL="457200" indent="-457200" fontAlgn="base">
              <a:buFont typeface="Arial" panose="020B0604020202020204" pitchFamily="34" charset="0"/>
              <a:buChar char="•"/>
            </a:pPr>
            <a:r>
              <a:rPr lang="en-GB" sz="2500" b="1" dirty="0">
                <a:latin typeface="Open Sans"/>
                <a:ea typeface="Open Sans"/>
                <a:cs typeface="Open Sans"/>
              </a:rPr>
              <a:t>Close with shared insights: </a:t>
            </a:r>
            <a:r>
              <a:rPr lang="en-GB" sz="2500" dirty="0">
                <a:latin typeface="Open Sans"/>
                <a:ea typeface="Open Sans"/>
                <a:cs typeface="Open Sans"/>
              </a:rPr>
              <a:t>“What will we change together?”</a:t>
            </a: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Learning goal: </a:t>
            </a:r>
            <a:r>
              <a:rPr lang="en-GB" sz="2500" dirty="0">
                <a:latin typeface="Open Sans"/>
                <a:ea typeface="Open Sans"/>
                <a:cs typeface="Open Sans"/>
              </a:rPr>
              <a:t>Empathy, shared responsibility, connection, critical thinking and awareness.</a:t>
            </a:r>
          </a:p>
        </p:txBody>
      </p:sp>
      <p:pic>
        <p:nvPicPr>
          <p:cNvPr id="2" name="Picture Placeholder 12">
            <a:extLst>
              <a:ext uri="{FF2B5EF4-FFF2-40B4-BE49-F238E27FC236}">
                <a16:creationId xmlns:a16="http://schemas.microsoft.com/office/drawing/2014/main" id="{3972018D-7A4F-D2F9-D6E7-EF9DBE7EE6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7852" b="17852"/>
          <a:stretch/>
        </p:blipFill>
        <p:spPr>
          <a:xfrm>
            <a:off x="13035868" y="5328612"/>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526380AE-1068-01F4-1F2D-44784C0FB1C0}"/>
              </a:ext>
            </a:extLst>
          </p:cNvPr>
          <p:cNvSpPr txBox="1">
            <a:spLocks/>
          </p:cNvSpPr>
          <p:nvPr/>
        </p:nvSpPr>
        <p:spPr>
          <a:xfrm>
            <a:off x="3302041" y="1784789"/>
            <a:ext cx="7645721"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Climate café</a:t>
            </a:r>
            <a:endParaRPr lang="en-GB" sz="4800"/>
          </a:p>
        </p:txBody>
      </p:sp>
    </p:spTree>
    <p:extLst>
      <p:ext uri="{BB962C8B-B14F-4D97-AF65-F5344CB8AC3E}">
        <p14:creationId xmlns:p14="http://schemas.microsoft.com/office/powerpoint/2010/main" val="1436602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BA1F-B7A9-70E9-3AFA-BF77B1A351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28744E3-E639-DA9B-2292-E778AE60C696}"/>
              </a:ext>
            </a:extLst>
          </p:cNvPr>
          <p:cNvSpPr txBox="1"/>
          <p:nvPr/>
        </p:nvSpPr>
        <p:spPr>
          <a:xfrm>
            <a:off x="3124520" y="2658892"/>
            <a:ext cx="13717211" cy="6831064"/>
          </a:xfrm>
          <a:prstGeom prst="rect">
            <a:avLst/>
          </a:prstGeom>
          <a:solidFill>
            <a:schemeClr val="bg1"/>
          </a:solid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 hour. </a:t>
            </a:r>
            <a:endParaRPr lang="en-US"/>
          </a:p>
          <a:p>
            <a:endParaRPr lang="en-GB" sz="2500" dirty="0">
              <a:latin typeface="Open Sans"/>
              <a:ea typeface="Open Sans"/>
              <a:cs typeface="Open Sans"/>
            </a:endParaRPr>
          </a:p>
          <a:p>
            <a:r>
              <a:rPr lang="en-GB" sz="2500" b="1" dirty="0">
                <a:solidFill>
                  <a:srgbClr val="3A64E8"/>
                </a:solidFill>
                <a:latin typeface="Open Sans"/>
                <a:ea typeface="Open Sans"/>
                <a:cs typeface="Open Sans"/>
              </a:rPr>
              <a:t>Description: </a:t>
            </a:r>
            <a:r>
              <a:rPr lang="en-GB" sz="2500" dirty="0">
                <a:latin typeface="Open Sans"/>
                <a:ea typeface="Open Sans"/>
                <a:cs typeface="Open Sans"/>
              </a:rPr>
              <a:t> a structured, participatory method that helps students explore complex climate issues through respectful debate and critical reflection. By engaging with contrasting viewpoints, participants develop a deeper understanding of the social, environmental and ethical dimensions of climate decisions. </a:t>
            </a:r>
            <a:endParaRPr lang="en-GB">
              <a:latin typeface="Calibri" panose="020F0502020204030204"/>
              <a:ea typeface="Calibri" panose="020F0502020204030204"/>
              <a:cs typeface="Calibri" panose="020F0502020204030204"/>
            </a:endParaRP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Steps: </a:t>
            </a:r>
          </a:p>
          <a:p>
            <a:pPr fontAlgn="base"/>
            <a:endParaRPr lang="en-GB" sz="2500">
              <a:latin typeface="Open Sans"/>
              <a:ea typeface="Open Sans"/>
              <a:cs typeface="Open Sans"/>
            </a:endParaRPr>
          </a:p>
          <a:p>
            <a:pPr marL="457200" indent="-457200" fontAlgn="base">
              <a:buFont typeface="Arial" panose="020B0604020202020204" pitchFamily="34" charset="0"/>
              <a:buChar char="•"/>
            </a:pPr>
            <a:r>
              <a:rPr lang="en-GB" sz="2500" b="1" dirty="0">
                <a:latin typeface="Open Sans"/>
                <a:ea typeface="Open Sans"/>
                <a:cs typeface="Open Sans"/>
              </a:rPr>
              <a:t>Divide into two groups: </a:t>
            </a:r>
            <a:r>
              <a:rPr lang="en-GB" sz="2500" dirty="0">
                <a:latin typeface="Open Sans"/>
                <a:ea typeface="Open Sans"/>
                <a:cs typeface="Open Sans"/>
              </a:rPr>
              <a:t>for and against a chosen topic. </a:t>
            </a:r>
            <a:br>
              <a:rPr lang="en-GB" sz="2500" dirty="0">
                <a:latin typeface="Open Sans"/>
                <a:ea typeface="Open Sans"/>
                <a:cs typeface="Open Sans"/>
              </a:rPr>
            </a:br>
            <a:r>
              <a:rPr lang="en-GB" sz="2500" dirty="0">
                <a:latin typeface="Open Sans"/>
                <a:ea typeface="Open Sans"/>
                <a:cs typeface="Open Sans"/>
              </a:rPr>
              <a:t>(e.g., “Should we ban fossil-fuel cars by 2035?”)</a:t>
            </a:r>
          </a:p>
          <a:p>
            <a:pPr marL="457200" indent="-457200" fontAlgn="base">
              <a:buFont typeface="Arial" panose="020B0604020202020204" pitchFamily="34" charset="0"/>
              <a:buChar char="•"/>
            </a:pPr>
            <a:r>
              <a:rPr lang="en-GB" sz="2500" b="1" dirty="0">
                <a:latin typeface="Open Sans"/>
                <a:ea typeface="Open Sans"/>
                <a:cs typeface="Open Sans"/>
              </a:rPr>
              <a:t>Research 10 minutes (or before activity), debate 20 minutes</a:t>
            </a:r>
          </a:p>
          <a:p>
            <a:pPr marL="457200" indent="-457200" fontAlgn="base">
              <a:buFont typeface="Arial" panose="020B0604020202020204" pitchFamily="34" charset="0"/>
              <a:buChar char="•"/>
            </a:pPr>
            <a:r>
              <a:rPr lang="en-GB" sz="2500" b="1" dirty="0">
                <a:latin typeface="Open Sans"/>
                <a:ea typeface="Open Sans"/>
                <a:cs typeface="Open Sans"/>
              </a:rPr>
              <a:t>Reflect: </a:t>
            </a:r>
            <a:r>
              <a:rPr lang="en-GB" sz="2500" dirty="0">
                <a:latin typeface="Open Sans"/>
                <a:ea typeface="Open Sans"/>
                <a:cs typeface="Open Sans"/>
              </a:rPr>
              <a:t>What arguments were strongest? </a:t>
            </a:r>
            <a:endParaRPr lang="en-GB">
              <a:latin typeface="Calibri" panose="020F0502020204030204"/>
              <a:ea typeface="Calibri"/>
              <a:cs typeface="Calibri"/>
            </a:endParaRPr>
          </a:p>
          <a:p>
            <a:r>
              <a:rPr lang="en-GB" sz="2500" dirty="0">
                <a:latin typeface="Open Sans"/>
                <a:ea typeface="Open Sans"/>
                <a:cs typeface="Open Sans"/>
              </a:rPr>
              <a:t>      How do values influence choices? </a:t>
            </a:r>
            <a:endParaRPr lang="en-GB" dirty="0">
              <a:ea typeface="Calibri"/>
              <a:cs typeface="Calibri"/>
            </a:endParaRPr>
          </a:p>
          <a:p>
            <a:pPr marL="457200" indent="-457200" fontAlgn="base">
              <a:buFont typeface="Arial" panose="020B0604020202020204" pitchFamily="34" charset="0"/>
              <a:buChar char="•"/>
            </a:pPr>
            <a:r>
              <a:rPr lang="en-GB" sz="2500" b="1" dirty="0">
                <a:latin typeface="Open Sans"/>
                <a:ea typeface="Open Sans"/>
                <a:cs typeface="Open Sans"/>
              </a:rPr>
              <a:t>Summarise collective insights on a whiteboard or poster.</a:t>
            </a:r>
          </a:p>
          <a:p>
            <a:pPr fontAlgn="base"/>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Learning goal: </a:t>
            </a:r>
            <a:r>
              <a:rPr lang="en-GB" sz="2500" dirty="0">
                <a:latin typeface="Open Sans"/>
                <a:ea typeface="Open Sans"/>
                <a:cs typeface="Open Sans"/>
              </a:rPr>
              <a:t>Argumentation, systems thinking, empathy.</a:t>
            </a:r>
            <a:endParaRPr lang="en-BE" sz="2500" dirty="0">
              <a:latin typeface="Open Sans"/>
              <a:ea typeface="Open Sans"/>
              <a:cs typeface="Open Sans"/>
            </a:endParaRPr>
          </a:p>
        </p:txBody>
      </p:sp>
      <p:pic>
        <p:nvPicPr>
          <p:cNvPr id="4" name="Picture Placeholder 12">
            <a:extLst>
              <a:ext uri="{FF2B5EF4-FFF2-40B4-BE49-F238E27FC236}">
                <a16:creationId xmlns:a16="http://schemas.microsoft.com/office/drawing/2014/main" id="{5446B930-56FA-0FF6-FAF9-FB18A07814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10" r="15410"/>
          <a:stretch/>
        </p:blipFill>
        <p:spPr>
          <a:xfrm>
            <a:off x="12945068" y="5143500"/>
            <a:ext cx="4713224" cy="4545668"/>
          </a:xfrm>
          <a:prstGeom prst="ellipse">
            <a:avLst/>
          </a:prstGeom>
          <a:ln w="127000">
            <a:solidFill>
              <a:srgbClr val="3A64E8"/>
            </a:solidFill>
          </a:ln>
        </p:spPr>
      </p:pic>
      <p:sp>
        <p:nvSpPr>
          <p:cNvPr id="3" name="Text Placeholder 12">
            <a:extLst>
              <a:ext uri="{FF2B5EF4-FFF2-40B4-BE49-F238E27FC236}">
                <a16:creationId xmlns:a16="http://schemas.microsoft.com/office/drawing/2014/main" id="{8C5E6F8B-0267-E4A2-BD2F-B3A87696951C}"/>
              </a:ext>
            </a:extLst>
          </p:cNvPr>
          <p:cNvSpPr txBox="1">
            <a:spLocks/>
          </p:cNvSpPr>
          <p:nvPr/>
        </p:nvSpPr>
        <p:spPr>
          <a:xfrm>
            <a:off x="3118344" y="1621503"/>
            <a:ext cx="9462274" cy="955610"/>
          </a:xfrm>
          <a:prstGeom prst="rect">
            <a:avLst/>
          </a:prstGeom>
          <a:solidFill>
            <a:srgbClr val="D7A6FF"/>
          </a:solidFill>
          <a:ln>
            <a:solidFill>
              <a:srgbClr val="4472C4"/>
            </a:solidFill>
          </a:ln>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Climate debate lab</a:t>
            </a:r>
            <a:endParaRPr lang="en-GB" sz="4800"/>
          </a:p>
        </p:txBody>
      </p:sp>
    </p:spTree>
    <p:extLst>
      <p:ext uri="{BB962C8B-B14F-4D97-AF65-F5344CB8AC3E}">
        <p14:creationId xmlns:p14="http://schemas.microsoft.com/office/powerpoint/2010/main" val="45246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5358-34B4-84EC-B075-DFE2D0457A1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523A78A-0800-880B-CFD9-215AD549220D}"/>
              </a:ext>
            </a:extLst>
          </p:cNvPr>
          <p:cNvSpPr txBox="1"/>
          <p:nvPr/>
        </p:nvSpPr>
        <p:spPr>
          <a:xfrm>
            <a:off x="3073595" y="2600974"/>
            <a:ext cx="10323615" cy="7639251"/>
          </a:xfrm>
          <a:prstGeom prst="rect">
            <a:avLst/>
          </a:prstGeom>
          <a:solidFill>
            <a:schemeClr val="bg1"/>
          </a:solid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a:t>
            </a:r>
            <a:r>
              <a:rPr lang="en-GB" sz="2500" b="1" dirty="0">
                <a:latin typeface="Open Sans"/>
                <a:ea typeface="Open Sans"/>
                <a:cs typeface="Open Sans"/>
              </a:rPr>
              <a:t> </a:t>
            </a:r>
            <a:r>
              <a:rPr lang="en-GB" sz="2500" dirty="0">
                <a:latin typeface="Open Sans"/>
                <a:ea typeface="Open Sans"/>
                <a:cs typeface="Open Sans"/>
              </a:rPr>
              <a:t>1.5 hours.</a:t>
            </a:r>
          </a:p>
          <a:p>
            <a:endParaRPr lang="en-GB" sz="2500" dirty="0">
              <a:latin typeface="Open Sans"/>
              <a:ea typeface="Open Sans"/>
              <a:cs typeface="Open Sans"/>
            </a:endParaRPr>
          </a:p>
          <a:p>
            <a:r>
              <a:rPr lang="en-GB" sz="2500" b="1" dirty="0">
                <a:solidFill>
                  <a:srgbClr val="3A64E8"/>
                </a:solidFill>
                <a:latin typeface="Open Sans"/>
                <a:ea typeface="Open Sans"/>
                <a:cs typeface="Open Sans"/>
              </a:rPr>
              <a:t>Description: </a:t>
            </a:r>
            <a:r>
              <a:rPr lang="en-GB" sz="2500" dirty="0">
                <a:latin typeface="Open Sans"/>
                <a:ea typeface="Open Sans"/>
                <a:cs typeface="Open Sans"/>
              </a:rPr>
              <a:t>a creative, participatory foresight activity that invites participants to imagine and visualise a sustainable, climate-friendly and socially just future. Working in small teams, participants explore future scenarios and translate long-term visions into practical ideas for action.</a:t>
            </a:r>
            <a:br>
              <a:rPr lang="en-GB" sz="2500" dirty="0">
                <a:latin typeface="Open Sans"/>
                <a:ea typeface="Open Sans"/>
                <a:cs typeface="Open Sans"/>
              </a:rPr>
            </a:br>
            <a:endParaRPr lang="en-GB" sz="2500" dirty="0">
              <a:latin typeface="Open Sans"/>
              <a:ea typeface="Open Sans"/>
              <a:cs typeface="Open Sans"/>
            </a:endParaRPr>
          </a:p>
          <a:p>
            <a:pPr fontAlgn="base"/>
            <a:r>
              <a:rPr lang="en-GB" sz="2500" b="1" dirty="0">
                <a:solidFill>
                  <a:srgbClr val="3A64E8"/>
                </a:solidFill>
                <a:latin typeface="Open Sans"/>
                <a:ea typeface="Open Sans"/>
                <a:cs typeface="Open Sans"/>
              </a:rPr>
              <a:t>Steps:  </a:t>
            </a:r>
            <a:br>
              <a:rPr lang="en-GB" sz="2500" b="1" dirty="0">
                <a:latin typeface="Open Sans"/>
                <a:ea typeface="Open Sans"/>
                <a:cs typeface="Open Sans"/>
              </a:rPr>
            </a:br>
            <a:endParaRPr lang="en-GB" sz="2500" b="1">
              <a:latin typeface="Open Sans"/>
              <a:ea typeface="Open Sans"/>
              <a:cs typeface="Open Sans"/>
            </a:endParaRPr>
          </a:p>
          <a:p>
            <a:pPr marL="342900" indent="-342900" fontAlgn="base">
              <a:buFont typeface="Arial" panose="020B0604020202020204" pitchFamily="34" charset="0"/>
              <a:buChar char="•"/>
            </a:pPr>
            <a:r>
              <a:rPr lang="en-GB" sz="2500" b="1" dirty="0">
                <a:latin typeface="Open Sans"/>
                <a:ea typeface="Open Sans"/>
                <a:cs typeface="Open Sans"/>
              </a:rPr>
              <a:t>Start with a short intro: </a:t>
            </a:r>
            <a:r>
              <a:rPr lang="en-GB" sz="2500" dirty="0">
                <a:latin typeface="Open Sans"/>
                <a:ea typeface="Open Sans"/>
                <a:cs typeface="Open Sans"/>
              </a:rPr>
              <a:t>What does a climate-friendly and inclusive community look like in 2050? </a:t>
            </a:r>
          </a:p>
          <a:p>
            <a:pPr marL="342900" indent="-342900" fontAlgn="base">
              <a:buFont typeface="Arial" panose="020B0604020202020204" pitchFamily="34" charset="0"/>
              <a:buChar char="•"/>
            </a:pPr>
            <a:r>
              <a:rPr lang="en-GB" sz="2500" b="1" dirty="0">
                <a:latin typeface="Open Sans"/>
                <a:ea typeface="Open Sans"/>
                <a:cs typeface="Open Sans"/>
              </a:rPr>
              <a:t>In small teams, brainstorm future scenarios</a:t>
            </a:r>
          </a:p>
          <a:p>
            <a:pPr marL="342900" indent="-342900" fontAlgn="base">
              <a:buFont typeface="Arial" panose="020B0604020202020204" pitchFamily="34" charset="0"/>
              <a:buChar char="•"/>
            </a:pPr>
            <a:r>
              <a:rPr lang="en-GB" sz="2500" b="1" dirty="0">
                <a:latin typeface="Open Sans"/>
                <a:ea typeface="Open Sans"/>
                <a:cs typeface="Open Sans"/>
              </a:rPr>
              <a:t>Use creative tools </a:t>
            </a:r>
            <a:r>
              <a:rPr lang="en-GB" sz="2500" dirty="0">
                <a:latin typeface="Open Sans"/>
                <a:ea typeface="Open Sans"/>
                <a:cs typeface="Open Sans"/>
              </a:rPr>
              <a:t>(drawing, painting, etc.) </a:t>
            </a:r>
            <a:r>
              <a:rPr lang="en-GB" sz="2500" b="1" dirty="0">
                <a:latin typeface="Open Sans"/>
                <a:ea typeface="Open Sans"/>
                <a:cs typeface="Open Sans"/>
              </a:rPr>
              <a:t>or </a:t>
            </a:r>
            <a:br>
              <a:rPr lang="en-GB" sz="2500" b="1" dirty="0">
                <a:latin typeface="Open Sans"/>
                <a:ea typeface="Open Sans"/>
                <a:cs typeface="Open Sans"/>
              </a:rPr>
            </a:br>
            <a:r>
              <a:rPr lang="en-GB" sz="2500" b="1" dirty="0">
                <a:latin typeface="Open Sans"/>
                <a:ea typeface="Open Sans"/>
                <a:cs typeface="Open Sans"/>
              </a:rPr>
              <a:t>digital tools </a:t>
            </a:r>
            <a:r>
              <a:rPr lang="en-GB" sz="2500" dirty="0">
                <a:latin typeface="Open Sans"/>
                <a:ea typeface="Open Sans"/>
                <a:cs typeface="Open Sans"/>
              </a:rPr>
              <a:t>(e.g. Miro) to visualise ideas.</a:t>
            </a:r>
          </a:p>
          <a:p>
            <a:pPr marL="342900" indent="-342900" fontAlgn="base">
              <a:buFont typeface="Arial" panose="020B0604020202020204" pitchFamily="34" charset="0"/>
              <a:buChar char="•"/>
            </a:pPr>
            <a:r>
              <a:rPr lang="en-GB" sz="2500" b="1" dirty="0">
                <a:latin typeface="Open Sans"/>
                <a:ea typeface="Open Sans"/>
                <a:cs typeface="Open Sans"/>
              </a:rPr>
              <a:t>Each group presents</a:t>
            </a:r>
            <a:r>
              <a:rPr lang="en-GB" sz="2500" dirty="0">
                <a:latin typeface="Open Sans"/>
                <a:ea typeface="Open Sans"/>
                <a:cs typeface="Open Sans"/>
              </a:rPr>
              <a:t> their “future vision” and </a:t>
            </a:r>
            <a:br>
              <a:rPr lang="en-GB" sz="2500" dirty="0">
                <a:latin typeface="Open Sans"/>
                <a:ea typeface="Open Sans"/>
                <a:cs typeface="Open Sans"/>
              </a:rPr>
            </a:br>
            <a:r>
              <a:rPr lang="en-GB" sz="2500" dirty="0">
                <a:latin typeface="Open Sans"/>
                <a:ea typeface="Open Sans"/>
                <a:cs typeface="Open Sans"/>
              </a:rPr>
              <a:t>1–2 practical next steps.</a:t>
            </a:r>
            <a:br>
              <a:rPr lang="en-GB" sz="2500" dirty="0">
                <a:latin typeface="Open Sans"/>
                <a:ea typeface="Open Sans"/>
                <a:cs typeface="Open Sans"/>
              </a:rPr>
            </a:br>
            <a:endParaRPr lang="en-GB" sz="2500">
              <a:latin typeface="Open Sans"/>
              <a:ea typeface="Open Sans"/>
              <a:cs typeface="Open Sans"/>
            </a:endParaRPr>
          </a:p>
          <a:p>
            <a:pPr fontAlgn="base"/>
            <a:r>
              <a:rPr lang="en-GB" sz="2500" b="1" dirty="0">
                <a:solidFill>
                  <a:srgbClr val="3A64E8"/>
                </a:solidFill>
                <a:latin typeface="Open Sans"/>
                <a:ea typeface="Open Sans"/>
                <a:cs typeface="Open Sans"/>
              </a:rPr>
              <a:t>Learning goal: </a:t>
            </a:r>
            <a:r>
              <a:rPr lang="en-GB" sz="2500" dirty="0">
                <a:latin typeface="Open Sans"/>
                <a:ea typeface="Open Sans"/>
                <a:cs typeface="Open Sans"/>
              </a:rPr>
              <a:t>Foresight, collaboration, creative thinking.</a:t>
            </a:r>
          </a:p>
        </p:txBody>
      </p:sp>
      <p:pic>
        <p:nvPicPr>
          <p:cNvPr id="2" name="Picture Placeholder 12">
            <a:extLst>
              <a:ext uri="{FF2B5EF4-FFF2-40B4-BE49-F238E27FC236}">
                <a16:creationId xmlns:a16="http://schemas.microsoft.com/office/drawing/2014/main" id="{5F3F9CC0-A267-C779-A1B7-CF50DEBDE89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10" r="15410"/>
          <a:stretch/>
        </p:blipFill>
        <p:spPr>
          <a:xfrm>
            <a:off x="13070137" y="5341042"/>
            <a:ext cx="4713224" cy="4545668"/>
          </a:xfrm>
          <a:prstGeom prst="ellipse">
            <a:avLst/>
          </a:prstGeom>
          <a:ln w="127000">
            <a:solidFill>
              <a:srgbClr val="3A64E8"/>
            </a:solidFill>
          </a:ln>
        </p:spPr>
      </p:pic>
      <p:sp>
        <p:nvSpPr>
          <p:cNvPr id="4" name="Text Placeholder 12">
            <a:extLst>
              <a:ext uri="{FF2B5EF4-FFF2-40B4-BE49-F238E27FC236}">
                <a16:creationId xmlns:a16="http://schemas.microsoft.com/office/drawing/2014/main" id="{D07ACC89-98E0-ACE5-576B-5ED4AB51729F}"/>
              </a:ext>
            </a:extLst>
          </p:cNvPr>
          <p:cNvSpPr txBox="1">
            <a:spLocks/>
          </p:cNvSpPr>
          <p:nvPr/>
        </p:nvSpPr>
        <p:spPr>
          <a:xfrm>
            <a:off x="3073596" y="1658783"/>
            <a:ext cx="11126009"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Draw the future</a:t>
            </a:r>
            <a:endParaRPr lang="en-GB" sz="4800" strike="sngStrike" dirty="0">
              <a:solidFill>
                <a:srgbClr val="FF0000"/>
              </a:solidFill>
            </a:endParaRPr>
          </a:p>
        </p:txBody>
      </p:sp>
    </p:spTree>
    <p:extLst>
      <p:ext uri="{BB962C8B-B14F-4D97-AF65-F5344CB8AC3E}">
        <p14:creationId xmlns:p14="http://schemas.microsoft.com/office/powerpoint/2010/main" val="74416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4D96C-D529-4457-A241-773F9DD9B2F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167941-DE61-A39B-77C6-07206C2BD89E}"/>
              </a:ext>
            </a:extLst>
          </p:cNvPr>
          <p:cNvSpPr txBox="1"/>
          <p:nvPr/>
        </p:nvSpPr>
        <p:spPr>
          <a:xfrm>
            <a:off x="3344336" y="4063881"/>
            <a:ext cx="12707428" cy="5830791"/>
          </a:xfrm>
          <a:prstGeom prst="rect">
            <a:avLst/>
          </a:prstGeom>
          <a:solidFill>
            <a:schemeClr val="bg1"/>
          </a:solidFill>
        </p:spPr>
        <p:txBody>
          <a:bodyPr wrap="square" lIns="216000" tIns="180000" rIns="288000" bIns="108000" rtlCol="0" anchor="ctr" anchorCtr="0">
            <a:spAutoFit/>
          </a:bodyPr>
          <a:lstStyle/>
          <a:p>
            <a:endParaRPr lang="en-GB" sz="2400" dirty="0">
              <a:latin typeface="Open Sans"/>
              <a:ea typeface="Open Sans"/>
              <a:cs typeface="Open Sans"/>
            </a:endParaRPr>
          </a:p>
          <a:p>
            <a:endParaRPr lang="en-GB" sz="2400" b="1">
              <a:solidFill>
                <a:srgbClr val="3A64E8"/>
              </a:solidFill>
              <a:latin typeface="Open Sans"/>
              <a:ea typeface="Open Sans"/>
              <a:cs typeface="Open Sans"/>
            </a:endParaRPr>
          </a:p>
          <a:p>
            <a:r>
              <a:rPr lang="en-GB" sz="2400" b="1" dirty="0">
                <a:solidFill>
                  <a:srgbClr val="3A64E8"/>
                </a:solidFill>
                <a:latin typeface="Open Sans"/>
                <a:ea typeface="Open Sans"/>
                <a:cs typeface="Open Sans"/>
              </a:rPr>
              <a:t>Steps: </a:t>
            </a:r>
            <a:endParaRPr lang="en-GB" sz="2400" dirty="0">
              <a:latin typeface="Open Sans"/>
              <a:ea typeface="Open Sans"/>
              <a:cs typeface="Open Sans"/>
            </a:endParaRPr>
          </a:p>
          <a:p>
            <a:pPr marL="457200" indent="-457200">
              <a:buFont typeface="Arial" panose="020B0604020202020204" pitchFamily="34" charset="0"/>
              <a:buChar char="•"/>
            </a:pPr>
            <a:r>
              <a:rPr lang="en-GB" sz="2400" b="1" dirty="0">
                <a:solidFill>
                  <a:srgbClr val="262626"/>
                </a:solidFill>
                <a:latin typeface="Open Sans"/>
                <a:ea typeface="Open Sans"/>
                <a:cs typeface="Open Sans"/>
              </a:rPr>
              <a:t>Encourage students to become</a:t>
            </a:r>
            <a:r>
              <a:rPr lang="en-GB" sz="2400" dirty="0">
                <a:solidFill>
                  <a:srgbClr val="262626"/>
                </a:solidFill>
                <a:latin typeface="Open Sans"/>
                <a:ea typeface="Open Sans"/>
                <a:cs typeface="Open Sans"/>
              </a:rPr>
              <a:t> </a:t>
            </a:r>
            <a:r>
              <a:rPr lang="en-GB" sz="2400" b="1" dirty="0">
                <a:solidFill>
                  <a:srgbClr val="262626"/>
                </a:solidFill>
                <a:latin typeface="Open Sans"/>
                <a:ea typeface="Open Sans"/>
                <a:cs typeface="Open Sans"/>
              </a:rPr>
              <a:t>energy detectives: </a:t>
            </a:r>
            <a:r>
              <a:rPr lang="en-GB" sz="2400" dirty="0">
                <a:solidFill>
                  <a:srgbClr val="262626"/>
                </a:solidFill>
                <a:latin typeface="Open Sans"/>
                <a:ea typeface="Open Sans"/>
                <a:cs typeface="Open Sans"/>
              </a:rPr>
              <a:t>Ask them to audit</a:t>
            </a:r>
          </a:p>
          <a:p>
            <a:r>
              <a:rPr lang="en-GB" sz="2400" dirty="0">
                <a:solidFill>
                  <a:srgbClr val="262626"/>
                </a:solidFill>
                <a:latin typeface="Open Sans"/>
                <a:ea typeface="Open Sans"/>
                <a:cs typeface="Open Sans"/>
              </a:rPr>
              <a:t>      energy use in their classroom, school, or home (lights, devices, </a:t>
            </a:r>
            <a:endParaRPr lang="en-GB" sz="2400">
              <a:solidFill>
                <a:srgbClr val="262626"/>
              </a:solidFill>
              <a:latin typeface="Open Sans"/>
              <a:ea typeface="Open Sans"/>
              <a:cs typeface="Open Sans"/>
            </a:endParaRPr>
          </a:p>
          <a:p>
            <a:r>
              <a:rPr lang="en-GB" sz="2400" dirty="0">
                <a:solidFill>
                  <a:srgbClr val="262626"/>
                </a:solidFill>
                <a:latin typeface="Open Sans"/>
                <a:ea typeface="Open Sans"/>
                <a:cs typeface="Open Sans"/>
              </a:rPr>
              <a:t>      heating). You could divide them into small groups. </a:t>
            </a:r>
            <a:endParaRPr lang="en-GB" sz="2400">
              <a:latin typeface="Open Sans"/>
              <a:ea typeface="Open Sans"/>
              <a:cs typeface="Open Sans"/>
            </a:endParaRPr>
          </a:p>
          <a:p>
            <a:pPr marL="457200" indent="-457200">
              <a:buFont typeface="Arial" panose="020B0604020202020204" pitchFamily="34" charset="0"/>
              <a:buChar char="•"/>
            </a:pPr>
            <a:r>
              <a:rPr lang="en-GB" sz="2400" b="1" dirty="0">
                <a:solidFill>
                  <a:srgbClr val="262626"/>
                </a:solidFill>
                <a:latin typeface="Open Sans"/>
                <a:ea typeface="Open Sans"/>
                <a:cs typeface="Open Sans"/>
              </a:rPr>
              <a:t>Spot the opportunities: </a:t>
            </a:r>
            <a:r>
              <a:rPr lang="en-GB" sz="2400" dirty="0">
                <a:solidFill>
                  <a:srgbClr val="262626"/>
                </a:solidFill>
                <a:latin typeface="Open Sans"/>
                <a:ea typeface="Open Sans"/>
                <a:cs typeface="Open Sans"/>
              </a:rPr>
              <a:t>Support students to discuss which </a:t>
            </a:r>
            <a:endParaRPr lang="en-GB" sz="2400" dirty="0">
              <a:solidFill>
                <a:srgbClr val="262626"/>
              </a:solidFill>
              <a:latin typeface="Calibri"/>
              <a:ea typeface="Calibri"/>
              <a:cs typeface="Calibri"/>
            </a:endParaRPr>
          </a:p>
          <a:p>
            <a:r>
              <a:rPr lang="en-GB" sz="2400" dirty="0">
                <a:solidFill>
                  <a:srgbClr val="262626"/>
                </a:solidFill>
                <a:latin typeface="Open Sans"/>
                <a:ea typeface="Open Sans"/>
                <a:cs typeface="Open Sans"/>
              </a:rPr>
              <a:t>      changes could save the most energy.</a:t>
            </a:r>
            <a:endParaRPr lang="en-GB" sz="2400">
              <a:solidFill>
                <a:srgbClr val="262626"/>
              </a:solidFill>
              <a:latin typeface="Open Sans"/>
              <a:ea typeface="Calibri"/>
              <a:cs typeface="Calibri"/>
            </a:endParaRPr>
          </a:p>
          <a:p>
            <a:pPr marL="457200" indent="-457200">
              <a:buFont typeface="Arial" panose="020B0604020202020204" pitchFamily="34" charset="0"/>
              <a:buChar char="•"/>
            </a:pPr>
            <a:r>
              <a:rPr lang="en-GB" sz="2400" b="1" dirty="0">
                <a:solidFill>
                  <a:srgbClr val="262626"/>
                </a:solidFill>
                <a:latin typeface="Open Sans"/>
                <a:ea typeface="Open Sans"/>
                <a:cs typeface="Open Sans"/>
              </a:rPr>
              <a:t>Take action: </a:t>
            </a:r>
            <a:r>
              <a:rPr lang="en-GB" sz="2400" dirty="0">
                <a:solidFill>
                  <a:srgbClr val="262626"/>
                </a:solidFill>
                <a:latin typeface="Open Sans"/>
                <a:ea typeface="Open Sans"/>
                <a:cs typeface="Open Sans"/>
              </a:rPr>
              <a:t>Ask students to pick simple actions (e.g., unplug </a:t>
            </a:r>
            <a:endParaRPr lang="en-GB" sz="2400">
              <a:solidFill>
                <a:srgbClr val="262626"/>
              </a:solidFill>
              <a:latin typeface="Calibri"/>
              <a:ea typeface="Calibri"/>
              <a:cs typeface="Calibri"/>
            </a:endParaRPr>
          </a:p>
          <a:p>
            <a:r>
              <a:rPr lang="en-GB" sz="2400" dirty="0">
                <a:solidFill>
                  <a:srgbClr val="262626"/>
                </a:solidFill>
                <a:latin typeface="Open Sans"/>
                <a:ea typeface="Open Sans"/>
                <a:cs typeface="Open Sans"/>
              </a:rPr>
              <a:t>      devices, turn off unused lights, adjust heating).</a:t>
            </a:r>
            <a:endParaRPr lang="en-GB" sz="2400">
              <a:solidFill>
                <a:srgbClr val="262626"/>
              </a:solidFill>
              <a:latin typeface="Open Sans"/>
              <a:ea typeface="Calibri"/>
              <a:cs typeface="Calibri"/>
            </a:endParaRPr>
          </a:p>
          <a:p>
            <a:pPr marL="457200" indent="-457200">
              <a:buFont typeface="Arial" panose="020B0604020202020204" pitchFamily="34" charset="0"/>
              <a:buChar char="•"/>
            </a:pPr>
            <a:r>
              <a:rPr lang="en-GB" sz="2400" b="1" dirty="0">
                <a:solidFill>
                  <a:srgbClr val="262626"/>
                </a:solidFill>
                <a:latin typeface="Open Sans"/>
                <a:ea typeface="Open Sans"/>
                <a:cs typeface="Open Sans"/>
              </a:rPr>
              <a:t>Measure the impact: </a:t>
            </a:r>
            <a:r>
              <a:rPr lang="en-GB" sz="2400" dirty="0">
                <a:solidFill>
                  <a:srgbClr val="262626"/>
                </a:solidFill>
                <a:latin typeface="Open Sans"/>
                <a:ea typeface="Open Sans"/>
                <a:cs typeface="Open Sans"/>
              </a:rPr>
              <a:t>Ask students to track what changes made</a:t>
            </a:r>
            <a:endParaRPr lang="en-GB" sz="2400" dirty="0">
              <a:solidFill>
                <a:srgbClr val="262626"/>
              </a:solidFill>
              <a:latin typeface="Calibri"/>
              <a:ea typeface="Calibri"/>
              <a:cs typeface="Calibri"/>
            </a:endParaRPr>
          </a:p>
          <a:p>
            <a:r>
              <a:rPr lang="en-GB" sz="2400" dirty="0">
                <a:solidFill>
                  <a:srgbClr val="262626"/>
                </a:solidFill>
                <a:latin typeface="Open Sans"/>
                <a:ea typeface="Open Sans"/>
                <a:cs typeface="Open Sans"/>
              </a:rPr>
              <a:t>      a difference and present the results</a:t>
            </a:r>
          </a:p>
          <a:p>
            <a:pPr marL="342900" indent="-342900">
              <a:buFont typeface="Arial"/>
              <a:buChar char="•"/>
            </a:pPr>
            <a:r>
              <a:rPr lang="en-GB" sz="2400" b="1" dirty="0">
                <a:solidFill>
                  <a:srgbClr val="262626"/>
                </a:solidFill>
                <a:latin typeface="Open Sans"/>
                <a:ea typeface="Open Sans"/>
                <a:cs typeface="Open Sans"/>
              </a:rPr>
              <a:t>Reflect together: </a:t>
            </a:r>
            <a:r>
              <a:rPr lang="en-GB" sz="2400" dirty="0">
                <a:solidFill>
                  <a:srgbClr val="262626"/>
                </a:solidFill>
                <a:latin typeface="Open Sans"/>
                <a:ea typeface="Open Sans"/>
                <a:cs typeface="Open Sans"/>
              </a:rPr>
              <a:t>Help students to discuss what they learned.  </a:t>
            </a:r>
            <a:endParaRPr lang="en-GB" sz="2400">
              <a:latin typeface="Open Sans"/>
              <a:ea typeface="Open Sans"/>
              <a:cs typeface="Open Sans"/>
            </a:endParaRPr>
          </a:p>
          <a:p>
            <a:endParaRPr lang="en-GB" sz="2400">
              <a:solidFill>
                <a:srgbClr val="262626"/>
              </a:solidFill>
              <a:latin typeface="Open Sans"/>
              <a:ea typeface="Open Sans"/>
              <a:cs typeface="Open Sans"/>
            </a:endParaRPr>
          </a:p>
          <a:p>
            <a:r>
              <a:rPr lang="en-GB" sz="2400" b="1" dirty="0">
                <a:solidFill>
                  <a:srgbClr val="3A64E8"/>
                </a:solidFill>
                <a:latin typeface="Open Sans"/>
                <a:ea typeface="Open Sans"/>
                <a:cs typeface="Open Sans"/>
              </a:rPr>
              <a:t>Learning goal: </a:t>
            </a:r>
            <a:r>
              <a:rPr lang="en-GB" sz="2400" dirty="0">
                <a:solidFill>
                  <a:srgbClr val="262626"/>
                </a:solidFill>
                <a:latin typeface="Open Sans"/>
                <a:ea typeface="Open Sans"/>
                <a:cs typeface="Open Sans"/>
              </a:rPr>
              <a:t>Data literacy, behavioural change, accountability.</a:t>
            </a:r>
            <a:endParaRPr lang="en-US" sz="2400" dirty="0">
              <a:latin typeface="Open Sans"/>
              <a:ea typeface="Open Sans"/>
              <a:cs typeface="Open Sans"/>
            </a:endParaRPr>
          </a:p>
        </p:txBody>
      </p:sp>
      <p:pic>
        <p:nvPicPr>
          <p:cNvPr id="2" name="Picture Placeholder 12">
            <a:extLst>
              <a:ext uri="{FF2B5EF4-FFF2-40B4-BE49-F238E27FC236}">
                <a16:creationId xmlns:a16="http://schemas.microsoft.com/office/drawing/2014/main" id="{05D92524-EE7C-E79F-DDA0-7005E331810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43" r="15443"/>
          <a:stretch/>
        </p:blipFill>
        <p:spPr>
          <a:xfrm>
            <a:off x="13143567" y="5346118"/>
            <a:ext cx="4713224" cy="4545668"/>
          </a:xfrm>
          <a:prstGeom prst="ellipse">
            <a:avLst/>
          </a:prstGeom>
          <a:ln w="127000">
            <a:solidFill>
              <a:srgbClr val="3A64E8"/>
            </a:solidFill>
          </a:ln>
        </p:spPr>
      </p:pic>
      <p:sp>
        <p:nvSpPr>
          <p:cNvPr id="4" name="Text Placeholder 12">
            <a:extLst>
              <a:ext uri="{FF2B5EF4-FFF2-40B4-BE49-F238E27FC236}">
                <a16:creationId xmlns:a16="http://schemas.microsoft.com/office/drawing/2014/main" id="{AC2DAB38-4ABC-59F1-FA25-A43514F78D8E}"/>
              </a:ext>
            </a:extLst>
          </p:cNvPr>
          <p:cNvSpPr txBox="1">
            <a:spLocks/>
          </p:cNvSpPr>
          <p:nvPr/>
        </p:nvSpPr>
        <p:spPr>
          <a:xfrm>
            <a:off x="2317137" y="398347"/>
            <a:ext cx="12744250" cy="1509608"/>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latin typeface="Open Sans"/>
                <a:ea typeface="Open Sans"/>
                <a:cs typeface="Open Sans"/>
              </a:rPr>
              <a:t>Activity: Energy detectives from data to action</a:t>
            </a:r>
            <a:endParaRPr lang="en-GB" sz="4400"/>
          </a:p>
        </p:txBody>
      </p:sp>
      <p:sp>
        <p:nvSpPr>
          <p:cNvPr id="6" name="TextBox 5">
            <a:extLst>
              <a:ext uri="{FF2B5EF4-FFF2-40B4-BE49-F238E27FC236}">
                <a16:creationId xmlns:a16="http://schemas.microsoft.com/office/drawing/2014/main" id="{39DE1ADA-17FE-8482-F2D0-4E83AAB4D311}"/>
              </a:ext>
            </a:extLst>
          </p:cNvPr>
          <p:cNvSpPr txBox="1"/>
          <p:nvPr/>
        </p:nvSpPr>
        <p:spPr>
          <a:xfrm>
            <a:off x="3344336" y="2500915"/>
            <a:ext cx="14509105" cy="2137472"/>
          </a:xfrm>
          <a:prstGeom prst="rect">
            <a:avLst/>
          </a:prstGeom>
          <a:solidFill>
            <a:schemeClr val="bg1"/>
          </a:solidFill>
        </p:spPr>
        <p:txBody>
          <a:bodyPr wrap="square" lIns="216000" tIns="180000" rIns="288000" bIns="108000" rtlCol="0" anchor="ctr" anchorCtr="0">
            <a:spAutoFit/>
          </a:bodyPr>
          <a:lstStyle/>
          <a:p>
            <a:r>
              <a:rPr lang="en-GB" sz="2400" b="1" dirty="0">
                <a:solidFill>
                  <a:srgbClr val="3A64E8"/>
                </a:solidFill>
                <a:latin typeface="Open Sans"/>
                <a:ea typeface="Open Sans"/>
                <a:cs typeface="Open Sans"/>
              </a:rPr>
              <a:t>Duration:</a:t>
            </a:r>
            <a:r>
              <a:rPr lang="en-GB" sz="2400" dirty="0">
                <a:latin typeface="Open Sans"/>
                <a:ea typeface="Open Sans"/>
                <a:cs typeface="Open Sans"/>
              </a:rPr>
              <a:t> 1 hour.</a:t>
            </a:r>
          </a:p>
          <a:p>
            <a:endParaRPr lang="en-GB" sz="2400" dirty="0">
              <a:latin typeface="Open Sans"/>
              <a:ea typeface="Open Sans"/>
              <a:cs typeface="Open Sans"/>
            </a:endParaRPr>
          </a:p>
          <a:p>
            <a:r>
              <a:rPr lang="en-GB" sz="2500" b="1" dirty="0">
                <a:solidFill>
                  <a:srgbClr val="3A64E8"/>
                </a:solidFill>
                <a:latin typeface="Open Sans"/>
                <a:ea typeface="Open Sans"/>
                <a:cs typeface="Open Sans"/>
              </a:rPr>
              <a:t>Description: </a:t>
            </a:r>
            <a:r>
              <a:rPr lang="en-GB" sz="2400" dirty="0">
                <a:latin typeface="Open Sans"/>
                <a:ea typeface="Open Sans"/>
                <a:cs typeface="Open Sans"/>
              </a:rPr>
              <a:t> a hands-on, inquiry-based activity where students analyse energy use in their everyday environments, identify saving opportunities, take simple actions, and reflect on the impact. It builds awareness by linking data, behaviour change and accountability.</a:t>
            </a:r>
            <a:endParaRPr lang="en-GB">
              <a:ea typeface="Calibri"/>
              <a:cs typeface="Calibri"/>
            </a:endParaRPr>
          </a:p>
        </p:txBody>
      </p:sp>
    </p:spTree>
    <p:extLst>
      <p:ext uri="{BB962C8B-B14F-4D97-AF65-F5344CB8AC3E}">
        <p14:creationId xmlns:p14="http://schemas.microsoft.com/office/powerpoint/2010/main" val="72509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3E0B-B112-C677-E480-666124BEDE4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FEB324-44DF-6004-B357-1579AC3882ED}"/>
              </a:ext>
            </a:extLst>
          </p:cNvPr>
          <p:cNvSpPr txBox="1"/>
          <p:nvPr/>
        </p:nvSpPr>
        <p:spPr>
          <a:xfrm>
            <a:off x="3701183" y="3917441"/>
            <a:ext cx="9809041" cy="6316360"/>
          </a:xfrm>
          <a:prstGeom prst="rect">
            <a:avLst/>
          </a:prstGeom>
          <a:noFill/>
        </p:spPr>
        <p:txBody>
          <a:bodyPr wrap="square" lIns="216000" tIns="180000" rIns="288000" bIns="108000" rtlCol="0" anchor="ctr" anchorCtr="0">
            <a:spAutoFit/>
          </a:bodyPr>
          <a:lstStyle/>
          <a:p>
            <a:pPr fontAlgn="base"/>
            <a:endParaRPr lang="en-GB" sz="2400" dirty="0">
              <a:latin typeface="Open Sans"/>
              <a:ea typeface="Open Sans"/>
              <a:cs typeface="Open Sans"/>
            </a:endParaRPr>
          </a:p>
          <a:p>
            <a:pPr fontAlgn="base"/>
            <a:r>
              <a:rPr lang="en-GB" sz="2400" b="1" dirty="0">
                <a:solidFill>
                  <a:srgbClr val="3A64E8"/>
                </a:solidFill>
                <a:latin typeface="Open Sans"/>
                <a:ea typeface="Open Sans"/>
                <a:cs typeface="Open Sans"/>
              </a:rPr>
              <a:t>Steps: </a:t>
            </a:r>
          </a:p>
          <a:p>
            <a:pPr marL="457200" indent="-457200" fontAlgn="base">
              <a:buFont typeface="Arial" panose="020B0604020202020204" pitchFamily="34" charset="0"/>
              <a:buChar char="•"/>
            </a:pPr>
            <a:r>
              <a:rPr lang="en-GB" sz="2400" b="1" dirty="0">
                <a:latin typeface="Open Sans"/>
                <a:ea typeface="Open Sans"/>
                <a:cs typeface="Open Sans"/>
              </a:rPr>
              <a:t>Define objectives </a:t>
            </a:r>
            <a:r>
              <a:rPr lang="en-GB" sz="2400" dirty="0">
                <a:latin typeface="Open Sans"/>
                <a:ea typeface="Open Sans"/>
                <a:cs typeface="Open Sans"/>
              </a:rPr>
              <a:t>and choose the appropriate political level. </a:t>
            </a:r>
          </a:p>
          <a:p>
            <a:pPr marL="457200" indent="-457200" fontAlgn="base">
              <a:buFont typeface="Arial" panose="020B0604020202020204" pitchFamily="34" charset="0"/>
              <a:buChar char="•"/>
            </a:pPr>
            <a:r>
              <a:rPr lang="en-GB" sz="2400" b="1" dirty="0">
                <a:latin typeface="Open Sans"/>
                <a:ea typeface="Open Sans"/>
                <a:cs typeface="Open Sans"/>
              </a:rPr>
              <a:t>Co-create agenda with youth participants: </a:t>
            </a:r>
            <a:r>
              <a:rPr lang="en-GB" sz="2400" dirty="0">
                <a:latin typeface="Open Sans"/>
                <a:ea typeface="Open Sans"/>
                <a:cs typeface="Open Sans"/>
              </a:rPr>
              <a:t>topics, questions, and discussion format.</a:t>
            </a:r>
          </a:p>
          <a:p>
            <a:pPr marL="457200" indent="-457200" fontAlgn="base">
              <a:buFont typeface="Arial" panose="020B0604020202020204" pitchFamily="34" charset="0"/>
              <a:buChar char="•"/>
            </a:pPr>
            <a:r>
              <a:rPr lang="en-GB" sz="2400" b="1" dirty="0">
                <a:latin typeface="Open Sans"/>
                <a:ea typeface="Open Sans"/>
                <a:cs typeface="Open Sans"/>
              </a:rPr>
              <a:t>Invite decision-makers </a:t>
            </a:r>
            <a:r>
              <a:rPr lang="en-GB" sz="2400" dirty="0">
                <a:latin typeface="Open Sans"/>
                <a:ea typeface="Open Sans"/>
                <a:cs typeface="Open Sans"/>
              </a:rPr>
              <a:t>(civil servants, regional authorities, representatives of other institutions, etc.).</a:t>
            </a:r>
          </a:p>
          <a:p>
            <a:pPr marL="457200" indent="-457200" fontAlgn="base">
              <a:buFont typeface="Arial" panose="020B0604020202020204" pitchFamily="34" charset="0"/>
              <a:buChar char="•"/>
            </a:pPr>
            <a:r>
              <a:rPr lang="en-GB" sz="2400" b="1" dirty="0">
                <a:latin typeface="Open Sans"/>
                <a:ea typeface="Open Sans"/>
                <a:cs typeface="Open Sans"/>
              </a:rPr>
              <a:t>Facilitate dialogue in-person or hybrid</a:t>
            </a:r>
            <a:r>
              <a:rPr lang="en-GB" sz="2400" dirty="0">
                <a:latin typeface="Open Sans"/>
                <a:ea typeface="Open Sans"/>
                <a:cs typeface="Open Sans"/>
              </a:rPr>
              <a:t>, ensuring all youth voices are heard.</a:t>
            </a:r>
          </a:p>
          <a:p>
            <a:pPr marL="457200" indent="-457200" fontAlgn="base">
              <a:buFont typeface="Arial" panose="020B0604020202020204" pitchFamily="34" charset="0"/>
              <a:buChar char="•"/>
            </a:pPr>
            <a:r>
              <a:rPr lang="en-GB" sz="2400" b="1" dirty="0">
                <a:latin typeface="Open Sans"/>
                <a:ea typeface="Open Sans"/>
                <a:cs typeface="Open Sans"/>
              </a:rPr>
              <a:t>Document outcomes and share recommendations </a:t>
            </a:r>
            <a:r>
              <a:rPr lang="en-GB" sz="2400" dirty="0">
                <a:latin typeface="Open Sans"/>
                <a:ea typeface="Open Sans"/>
                <a:cs typeface="Open Sans"/>
              </a:rPr>
              <a:t>publicly, e.g., via the Climate Pact platform or school/community channels.</a:t>
            </a:r>
          </a:p>
          <a:p>
            <a:pPr marL="457200" indent="-457200">
              <a:buFont typeface="Arial" panose="020B0604020202020204" pitchFamily="34" charset="0"/>
              <a:buChar char="•"/>
            </a:pPr>
            <a:endParaRPr lang="en-GB" sz="2400">
              <a:latin typeface="Open Sans"/>
              <a:ea typeface="Open Sans"/>
              <a:cs typeface="Open Sans"/>
            </a:endParaRPr>
          </a:p>
          <a:p>
            <a:r>
              <a:rPr lang="en-GB" sz="2400" b="1" dirty="0">
                <a:solidFill>
                  <a:srgbClr val="3A64E8"/>
                </a:solidFill>
                <a:latin typeface="Open Sans"/>
                <a:ea typeface="Open Sans"/>
                <a:cs typeface="Open Sans"/>
              </a:rPr>
              <a:t>Learning goal: </a:t>
            </a:r>
            <a:r>
              <a:rPr lang="en-GB" sz="2400" dirty="0">
                <a:latin typeface="Open Sans"/>
                <a:ea typeface="Open Sans"/>
                <a:cs typeface="Open Sans"/>
              </a:rPr>
              <a:t>To empower youth to engage in democratic processes through co-creation, structured dialogue and developing policy recommendations.</a:t>
            </a:r>
            <a:endParaRPr lang="en-GB" sz="2400" dirty="0">
              <a:ea typeface="Calibri"/>
              <a:cs typeface="Calibri"/>
            </a:endParaRPr>
          </a:p>
        </p:txBody>
      </p:sp>
      <p:pic>
        <p:nvPicPr>
          <p:cNvPr id="2" name="Picture Placeholder 12">
            <a:extLst>
              <a:ext uri="{FF2B5EF4-FFF2-40B4-BE49-F238E27FC236}">
                <a16:creationId xmlns:a16="http://schemas.microsoft.com/office/drawing/2014/main" id="{7874FDC3-975D-E703-4610-F538D33032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5438" r="15438"/>
          <a:stretch/>
        </p:blipFill>
        <p:spPr>
          <a:xfrm>
            <a:off x="13108000" y="5143500"/>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3DE7DE13-16F4-3B33-E196-0EA277C6F5EB}"/>
              </a:ext>
            </a:extLst>
          </p:cNvPr>
          <p:cNvSpPr txBox="1">
            <a:spLocks/>
          </p:cNvSpPr>
          <p:nvPr/>
        </p:nvSpPr>
        <p:spPr>
          <a:xfrm>
            <a:off x="3256917" y="854400"/>
            <a:ext cx="10246204"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Youth climate dialogue</a:t>
            </a:r>
            <a:endParaRPr lang="en-GB" sz="4800"/>
          </a:p>
        </p:txBody>
      </p:sp>
      <p:sp>
        <p:nvSpPr>
          <p:cNvPr id="3" name="TextBox 2">
            <a:extLst>
              <a:ext uri="{FF2B5EF4-FFF2-40B4-BE49-F238E27FC236}">
                <a16:creationId xmlns:a16="http://schemas.microsoft.com/office/drawing/2014/main" id="{4F54BA65-6D5B-4E8F-9B6B-C3E86A223469}"/>
              </a:ext>
            </a:extLst>
          </p:cNvPr>
          <p:cNvSpPr txBox="1"/>
          <p:nvPr/>
        </p:nvSpPr>
        <p:spPr>
          <a:xfrm>
            <a:off x="3681808" y="2105242"/>
            <a:ext cx="14555397" cy="2152861"/>
          </a:xfrm>
          <a:prstGeom prst="rect">
            <a:avLst/>
          </a:prstGeom>
          <a:noFill/>
        </p:spPr>
        <p:txBody>
          <a:bodyPr wrap="square" lIns="216000" tIns="180000" rIns="288000" bIns="108000" rtlCol="0" anchor="ctr" anchorCtr="0">
            <a:spAutoFit/>
          </a:bodyPr>
          <a:lstStyle/>
          <a:p>
            <a:pPr fontAlgn="base"/>
            <a:r>
              <a:rPr lang="en-GB" sz="2400" b="1" dirty="0">
                <a:solidFill>
                  <a:srgbClr val="3A64E8"/>
                </a:solidFill>
                <a:latin typeface="Open Sans"/>
                <a:ea typeface="Open Sans"/>
                <a:cs typeface="Open Sans"/>
              </a:rPr>
              <a:t>Duration:</a:t>
            </a:r>
            <a:r>
              <a:rPr lang="en-GB" sz="2400" dirty="0">
                <a:latin typeface="Open Sans"/>
                <a:ea typeface="Open Sans"/>
                <a:cs typeface="Open Sans"/>
              </a:rPr>
              <a:t>  60–90 minutes </a:t>
            </a:r>
          </a:p>
          <a:p>
            <a:endParaRPr lang="en-GB" sz="2400" dirty="0">
              <a:latin typeface="Open Sans"/>
              <a:ea typeface="Open Sans"/>
              <a:cs typeface="Open Sans"/>
            </a:endParaRPr>
          </a:p>
          <a:p>
            <a:r>
              <a:rPr lang="en-GB" sz="2500" b="1" dirty="0">
                <a:solidFill>
                  <a:srgbClr val="3A64E8"/>
                </a:solidFill>
                <a:latin typeface="Open Sans"/>
                <a:ea typeface="Open Sans"/>
                <a:cs typeface="Open Sans"/>
              </a:rPr>
              <a:t>Description: </a:t>
            </a:r>
            <a:r>
              <a:rPr lang="en-GB" sz="2400" dirty="0">
                <a:latin typeface="Open Sans"/>
                <a:ea typeface="Open Sans"/>
                <a:cs typeface="Open Sans"/>
              </a:rPr>
              <a:t>a participatory method where young people co-create a dialogue with decision-makers on climate issues, share their perspectives and collaboratively develop actionable recommendations. It fosters empowerment, civic engagement and policy awareness.</a:t>
            </a:r>
            <a:endParaRPr lang="en-GB" dirty="0">
              <a:latin typeface="Calibri"/>
              <a:ea typeface="Calibri"/>
              <a:cs typeface="Calibri"/>
            </a:endParaRPr>
          </a:p>
        </p:txBody>
      </p:sp>
    </p:spTree>
    <p:extLst>
      <p:ext uri="{BB962C8B-B14F-4D97-AF65-F5344CB8AC3E}">
        <p14:creationId xmlns:p14="http://schemas.microsoft.com/office/powerpoint/2010/main" val="1218242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6FD5-234D-49B9-7718-8FD025CCD40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2679501-2139-558C-F572-AD99F14CC247}"/>
              </a:ext>
            </a:extLst>
          </p:cNvPr>
          <p:cNvSpPr txBox="1"/>
          <p:nvPr/>
        </p:nvSpPr>
        <p:spPr>
          <a:xfrm>
            <a:off x="4129439" y="1960326"/>
            <a:ext cx="14355213" cy="2137472"/>
          </a:xfrm>
          <a:prstGeom prst="rect">
            <a:avLst/>
          </a:prstGeom>
          <a:noFill/>
        </p:spPr>
        <p:txBody>
          <a:bodyPr wrap="square" lIns="216000" tIns="180000" rIns="288000" bIns="108000" rtlCol="0" anchor="ctr" anchorCtr="0">
            <a:spAutoFit/>
          </a:bodyPr>
          <a:lstStyle/>
          <a:p>
            <a:pPr fontAlgn="base"/>
            <a:r>
              <a:rPr lang="en-GB" sz="2400" b="1" dirty="0">
                <a:solidFill>
                  <a:srgbClr val="3A64E8"/>
                </a:solidFill>
                <a:latin typeface="Open Sans"/>
                <a:ea typeface="Open Sans"/>
                <a:cs typeface="Open Sans"/>
              </a:rPr>
              <a:t>Duration</a:t>
            </a:r>
            <a:r>
              <a:rPr lang="en-GB" sz="2400" dirty="0">
                <a:latin typeface="Open Sans"/>
                <a:ea typeface="Open Sans"/>
                <a:cs typeface="Open Sans"/>
              </a:rPr>
              <a:t>: 60–90 minutes.</a:t>
            </a:r>
          </a:p>
          <a:p>
            <a:pPr fontAlgn="base"/>
            <a:endParaRPr lang="en-GB" sz="2400">
              <a:latin typeface="Open Sans"/>
              <a:ea typeface="Open Sans"/>
              <a:cs typeface="Open Sans"/>
            </a:endParaRPr>
          </a:p>
          <a:p>
            <a:pPr fontAlgn="base"/>
            <a:r>
              <a:rPr lang="en-GB" sz="2400" b="1" dirty="0">
                <a:solidFill>
                  <a:srgbClr val="3A64E8"/>
                </a:solidFill>
                <a:latin typeface="Open Sans"/>
                <a:ea typeface="Open Sans"/>
                <a:cs typeface="Open Sans"/>
              </a:rPr>
              <a:t>Description: </a:t>
            </a:r>
            <a:r>
              <a:rPr lang="en-GB" sz="2400" dirty="0">
                <a:latin typeface="Open Sans"/>
                <a:ea typeface="Open Sans"/>
                <a:cs typeface="Open Sans"/>
                <a:hlinkClick r:id="rId3"/>
              </a:rPr>
              <a:t>Peer Parliament</a:t>
            </a:r>
            <a:r>
              <a:rPr lang="en-GB" sz="2400" dirty="0">
                <a:latin typeface="Open Sans"/>
                <a:ea typeface="Open Sans"/>
                <a:cs typeface="Open Sans"/>
              </a:rPr>
              <a:t>, developed by the European Climate Pact with the support of the Pact community, is a participatory method where participants debate climate issues, propose solutions and make collective decisions by simulating a parliamentary process. </a:t>
            </a:r>
          </a:p>
        </p:txBody>
      </p:sp>
      <p:pic>
        <p:nvPicPr>
          <p:cNvPr id="2" name="Picture Placeholder 12">
            <a:extLst>
              <a:ext uri="{FF2B5EF4-FFF2-40B4-BE49-F238E27FC236}">
                <a16:creationId xmlns:a16="http://schemas.microsoft.com/office/drawing/2014/main" id="{D5021A6D-24E4-6872-28B3-50250352782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7865" b="17865"/>
          <a:stretch/>
        </p:blipFill>
        <p:spPr>
          <a:xfrm>
            <a:off x="13239758" y="5424478"/>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E909CD3E-2B07-8BFE-592B-FA196F0ABBC7}"/>
              </a:ext>
            </a:extLst>
          </p:cNvPr>
          <p:cNvSpPr txBox="1">
            <a:spLocks/>
          </p:cNvSpPr>
          <p:nvPr/>
        </p:nvSpPr>
        <p:spPr>
          <a:xfrm>
            <a:off x="4136592" y="547073"/>
            <a:ext cx="9107569" cy="9556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Activity: Peer parliament</a:t>
            </a:r>
            <a:endParaRPr lang="en-GB" sz="4800"/>
          </a:p>
        </p:txBody>
      </p:sp>
      <p:sp>
        <p:nvSpPr>
          <p:cNvPr id="3" name="TextBox 2">
            <a:extLst>
              <a:ext uri="{FF2B5EF4-FFF2-40B4-BE49-F238E27FC236}">
                <a16:creationId xmlns:a16="http://schemas.microsoft.com/office/drawing/2014/main" id="{2B4BA1B6-61CF-E4F0-6B07-4228121A404A}"/>
              </a:ext>
            </a:extLst>
          </p:cNvPr>
          <p:cNvSpPr txBox="1"/>
          <p:nvPr/>
        </p:nvSpPr>
        <p:spPr>
          <a:xfrm>
            <a:off x="4129439" y="4016680"/>
            <a:ext cx="10035061" cy="6200123"/>
          </a:xfrm>
          <a:prstGeom prst="rect">
            <a:avLst/>
          </a:prstGeom>
          <a:noFill/>
        </p:spPr>
        <p:txBody>
          <a:bodyPr wrap="square" lIns="216000" tIns="180000" rIns="288000" bIns="108000" rtlCol="0" anchor="ctr" anchorCtr="0">
            <a:spAutoFit/>
          </a:bodyPr>
          <a:lstStyle/>
          <a:p>
            <a:pPr fontAlgn="base"/>
            <a:r>
              <a:rPr lang="en-GB" sz="2400" b="1" dirty="0">
                <a:solidFill>
                  <a:srgbClr val="3A64E8"/>
                </a:solidFill>
                <a:latin typeface="Open Sans"/>
                <a:ea typeface="Open Sans"/>
                <a:cs typeface="Open Sans"/>
              </a:rPr>
              <a:t>Steps: </a:t>
            </a:r>
            <a:endParaRPr lang="en-GB" dirty="0">
              <a:ea typeface="Calibri"/>
              <a:cs typeface="Calibri"/>
            </a:endParaRPr>
          </a:p>
          <a:p>
            <a:pPr marL="342900" indent="-342900" fontAlgn="base">
              <a:buFont typeface="Arial"/>
              <a:buChar char="•"/>
            </a:pPr>
            <a:r>
              <a:rPr lang="en-GB" sz="2400" b="1" dirty="0">
                <a:latin typeface="Open Sans"/>
                <a:ea typeface="Open Sans"/>
                <a:cs typeface="Open Sans"/>
              </a:rPr>
              <a:t>Introduce the Parliament: </a:t>
            </a:r>
            <a:r>
              <a:rPr lang="en-GB" sz="2400" dirty="0">
                <a:latin typeface="Open Sans"/>
                <a:ea typeface="Open Sans"/>
                <a:cs typeface="Open Sans"/>
              </a:rPr>
              <a:t>Explain rules, roles and objectives (facilitator, speaker, note-taker).</a:t>
            </a:r>
          </a:p>
          <a:p>
            <a:pPr marL="342900" indent="-342900" fontAlgn="base">
              <a:buFont typeface="Arial"/>
              <a:buChar char="•"/>
            </a:pPr>
            <a:r>
              <a:rPr lang="en-GB" sz="2400" b="1" dirty="0">
                <a:latin typeface="Open Sans"/>
                <a:ea typeface="Open Sans"/>
                <a:cs typeface="Open Sans"/>
              </a:rPr>
              <a:t>Assign Topics: </a:t>
            </a:r>
            <a:r>
              <a:rPr lang="en-GB" sz="2400" dirty="0">
                <a:latin typeface="Open Sans"/>
                <a:ea typeface="Open Sans"/>
                <a:cs typeface="Open Sans"/>
              </a:rPr>
              <a:t>Climate-relevant themes such as energy, mobility, biodiversity, food Systems, etc.</a:t>
            </a:r>
          </a:p>
          <a:p>
            <a:pPr marL="342900" indent="-342900">
              <a:buFont typeface="Arial"/>
              <a:buChar char="•"/>
            </a:pPr>
            <a:r>
              <a:rPr lang="en-GB" sz="2400" b="1" dirty="0">
                <a:latin typeface="Open Sans"/>
                <a:ea typeface="Open Sans"/>
                <a:cs typeface="Open Sans"/>
              </a:rPr>
              <a:t>Small-Group discussions: </a:t>
            </a:r>
            <a:r>
              <a:rPr lang="en-GB" sz="2400" dirty="0">
                <a:latin typeface="Open Sans"/>
                <a:ea typeface="Open Sans"/>
                <a:cs typeface="Open Sans"/>
              </a:rPr>
              <a:t>Students discuss issues and </a:t>
            </a:r>
            <a:endParaRPr lang="en-GB">
              <a:latin typeface="Calibri" panose="020F0502020204030204"/>
              <a:ea typeface="Calibri" panose="020F0502020204030204"/>
              <a:cs typeface="Calibri" panose="020F0502020204030204"/>
            </a:endParaRPr>
          </a:p>
          <a:p>
            <a:r>
              <a:rPr lang="en-GB" sz="2400" dirty="0">
                <a:latin typeface="Open Sans"/>
                <a:ea typeface="Open Sans"/>
                <a:cs typeface="Open Sans"/>
              </a:rPr>
              <a:t>    generate proposals or solutions.</a:t>
            </a:r>
            <a:endParaRPr lang="en-GB">
              <a:ea typeface="Calibri" panose="020F0502020204030204"/>
              <a:cs typeface="Calibri" panose="020F0502020204030204"/>
            </a:endParaRPr>
          </a:p>
          <a:p>
            <a:pPr marL="342900" indent="-342900" fontAlgn="base">
              <a:buFont typeface="Arial"/>
              <a:buChar char="•"/>
            </a:pPr>
            <a:r>
              <a:rPr lang="en-GB" sz="2400" b="1" dirty="0">
                <a:latin typeface="Open Sans"/>
                <a:ea typeface="Open Sans"/>
                <a:cs typeface="Open Sans"/>
              </a:rPr>
              <a:t>Plenary Debate: </a:t>
            </a:r>
            <a:r>
              <a:rPr lang="en-GB" sz="2400" dirty="0">
                <a:latin typeface="Open Sans"/>
                <a:ea typeface="Open Sans"/>
                <a:cs typeface="Open Sans"/>
              </a:rPr>
              <a:t>Each group presents recommendations; </a:t>
            </a:r>
            <a:endParaRPr lang="en-GB">
              <a:latin typeface="Calibri" panose="020F0502020204030204"/>
              <a:ea typeface="Calibri" panose="020F0502020204030204"/>
              <a:cs typeface="Calibri" panose="020F0502020204030204"/>
            </a:endParaRPr>
          </a:p>
          <a:p>
            <a:r>
              <a:rPr lang="en-GB" sz="2400" dirty="0">
                <a:latin typeface="Open Sans"/>
                <a:ea typeface="Open Sans"/>
                <a:cs typeface="Open Sans"/>
              </a:rPr>
              <a:t>    peers ask questions or suggest changes.  </a:t>
            </a:r>
            <a:endParaRPr lang="en-GB">
              <a:latin typeface="Calibri" panose="020F0502020204030204"/>
              <a:ea typeface="Calibri" panose="020F0502020204030204"/>
              <a:cs typeface="Calibri" panose="020F0502020204030204"/>
            </a:endParaRPr>
          </a:p>
          <a:p>
            <a:pPr marL="342900" indent="-342900">
              <a:buFont typeface="Arial"/>
              <a:buChar char="•"/>
            </a:pPr>
            <a:r>
              <a:rPr lang="en-GB" sz="2400" b="1" dirty="0">
                <a:latin typeface="Open Sans"/>
                <a:ea typeface="Open Sans"/>
                <a:cs typeface="Open Sans"/>
              </a:rPr>
              <a:t>Decision/Action voting: </a:t>
            </a:r>
            <a:r>
              <a:rPr lang="en-GB" sz="2400" dirty="0">
                <a:latin typeface="Open Sans"/>
                <a:ea typeface="Open Sans"/>
                <a:cs typeface="Open Sans"/>
              </a:rPr>
              <a:t>Students vote on top proposals to </a:t>
            </a:r>
            <a:endParaRPr lang="en-GB">
              <a:latin typeface="Calibri" panose="020F0502020204030204"/>
              <a:ea typeface="Calibri" panose="020F0502020204030204"/>
              <a:cs typeface="Calibri" panose="020F0502020204030204"/>
            </a:endParaRPr>
          </a:p>
          <a:p>
            <a:r>
              <a:rPr lang="en-GB" sz="2400" dirty="0">
                <a:latin typeface="Open Sans"/>
                <a:ea typeface="Open Sans"/>
                <a:cs typeface="Open Sans"/>
              </a:rPr>
              <a:t>    take forward in school or community projects.</a:t>
            </a:r>
            <a:endParaRPr lang="en-GB">
              <a:ea typeface="Calibri" panose="020F0502020204030204"/>
              <a:cs typeface="Calibri" panose="020F0502020204030204"/>
            </a:endParaRPr>
          </a:p>
          <a:p>
            <a:pPr marL="342900" indent="-342900" fontAlgn="base">
              <a:buFont typeface="Arial"/>
              <a:buChar char="•"/>
            </a:pPr>
            <a:r>
              <a:rPr lang="en-GB" sz="2400" b="1" dirty="0">
                <a:latin typeface="Open Sans"/>
                <a:ea typeface="Open Sans"/>
                <a:cs typeface="Open Sans"/>
              </a:rPr>
              <a:t>Optional follow-up: </a:t>
            </a:r>
            <a:r>
              <a:rPr lang="en-GB" sz="2400" dirty="0">
                <a:latin typeface="Open Sans"/>
                <a:ea typeface="Open Sans"/>
                <a:cs typeface="Open Sans"/>
              </a:rPr>
              <a:t>Present recommendations to school leadership, local authorities or other local actors.</a:t>
            </a:r>
          </a:p>
          <a:p>
            <a:pPr marL="342900" indent="-342900">
              <a:buFont typeface="Arial"/>
              <a:buChar char="•"/>
            </a:pPr>
            <a:endParaRPr lang="en-GB" sz="2400" dirty="0">
              <a:solidFill>
                <a:srgbClr val="262626"/>
              </a:solidFill>
              <a:latin typeface="Open Sans"/>
              <a:ea typeface="Open Sans"/>
              <a:cs typeface="Open Sans"/>
            </a:endParaRPr>
          </a:p>
          <a:p>
            <a:r>
              <a:rPr lang="en-GB" sz="2400" b="1" dirty="0">
                <a:solidFill>
                  <a:srgbClr val="3A64E8"/>
                </a:solidFill>
                <a:latin typeface="Open Sans"/>
                <a:ea typeface="Open Sans"/>
                <a:cs typeface="Open Sans"/>
              </a:rPr>
              <a:t>Learning goals: </a:t>
            </a:r>
            <a:r>
              <a:rPr lang="en-GB" sz="2400" dirty="0">
                <a:latin typeface="Open Sans"/>
                <a:ea typeface="Open Sans"/>
                <a:cs typeface="Open Sans"/>
              </a:rPr>
              <a:t>Develop leadership, critical thinking, collaboration </a:t>
            </a:r>
            <a:r>
              <a:rPr lang="en-GB" sz="2400">
                <a:latin typeface="Open Sans"/>
                <a:ea typeface="Open Sans"/>
                <a:cs typeface="Open Sans"/>
              </a:rPr>
              <a:t>and advocacy skills</a:t>
            </a:r>
          </a:p>
        </p:txBody>
      </p:sp>
    </p:spTree>
    <p:extLst>
      <p:ext uri="{BB962C8B-B14F-4D97-AF65-F5344CB8AC3E}">
        <p14:creationId xmlns:p14="http://schemas.microsoft.com/office/powerpoint/2010/main" val="273237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6B5-05B2-66DA-7DC9-4AE494FF64E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EA8A91-70AC-4B8F-8551-0224F23FC5CE}"/>
              </a:ext>
            </a:extLst>
          </p:cNvPr>
          <p:cNvSpPr txBox="1"/>
          <p:nvPr/>
        </p:nvSpPr>
        <p:spPr>
          <a:xfrm>
            <a:off x="3106755" y="2564327"/>
            <a:ext cx="9849174" cy="7985227"/>
          </a:xfrm>
          <a:prstGeom prst="rect">
            <a:avLst/>
          </a:prstGeom>
          <a:noFill/>
        </p:spPr>
        <p:txBody>
          <a:bodyPr wrap="square" lIns="216000" tIns="180000" rIns="288000" bIns="108000" rtlCol="0" anchor="ctr" anchorCtr="0">
            <a:spAutoFit/>
          </a:bodyPr>
          <a:lstStyle/>
          <a:p>
            <a:pPr fontAlgn="base"/>
            <a:r>
              <a:rPr lang="en-GB" sz="2500" b="1" dirty="0">
                <a:solidFill>
                  <a:srgbClr val="3A64E8"/>
                </a:solidFill>
                <a:latin typeface="Open Sans"/>
                <a:ea typeface="Open Sans"/>
                <a:cs typeface="Open Sans"/>
              </a:rPr>
              <a:t>Duration: </a:t>
            </a:r>
            <a:r>
              <a:rPr lang="en-GB" sz="2500" dirty="0">
                <a:latin typeface="Open Sans"/>
                <a:ea typeface="Open Sans"/>
                <a:cs typeface="Open Sans"/>
              </a:rPr>
              <a:t>1.5-2 hours</a:t>
            </a:r>
            <a:endParaRPr lang="en-US" dirty="0"/>
          </a:p>
          <a:p>
            <a:endParaRPr lang="en-GB" sz="2500" dirty="0">
              <a:latin typeface="Open Sans"/>
              <a:ea typeface="Open Sans"/>
              <a:cs typeface="Open Sans"/>
            </a:endParaRPr>
          </a:p>
          <a:p>
            <a:r>
              <a:rPr lang="en-GB" sz="2500" b="1" dirty="0">
                <a:solidFill>
                  <a:srgbClr val="3A64E8"/>
                </a:solidFill>
                <a:latin typeface="Open Sans"/>
                <a:ea typeface="Open Sans"/>
                <a:cs typeface="Open Sans"/>
              </a:rPr>
              <a:t>Description:</a:t>
            </a:r>
            <a:r>
              <a:rPr lang="en-GB" sz="2500" dirty="0">
                <a:latin typeface="Open Sans"/>
                <a:ea typeface="Open Sans"/>
                <a:cs typeface="Open Sans"/>
              </a:rPr>
              <a:t> This </a:t>
            </a:r>
            <a:r>
              <a:rPr lang="en-GB" sz="2500" b="1" dirty="0">
                <a:latin typeface="Open Sans"/>
                <a:ea typeface="Open Sans"/>
                <a:cs typeface="Open Sans"/>
                <a:hlinkClick r:id="rId3"/>
              </a:rPr>
              <a:t>activity</a:t>
            </a:r>
            <a:r>
              <a:rPr lang="en-GB" sz="2500" dirty="0">
                <a:latin typeface="Open Sans"/>
                <a:ea typeface="Open Sans"/>
                <a:cs typeface="Open Sans"/>
              </a:rPr>
              <a:t> brings students together in small teams to collaborate on local climate action ideas</a:t>
            </a:r>
            <a:endParaRPr lang="en-GB" dirty="0">
              <a:latin typeface="Calibri" panose="020F0502020204030204"/>
              <a:ea typeface="Calibri" panose="020F0502020204030204"/>
              <a:cs typeface="Calibri" panose="020F0502020204030204"/>
            </a:endParaRPr>
          </a:p>
          <a:p>
            <a:endParaRPr lang="en-GB" sz="2500" b="1" dirty="0">
              <a:solidFill>
                <a:srgbClr val="3A64E8"/>
              </a:solidFill>
              <a:latin typeface="Open Sans"/>
              <a:ea typeface="Open Sans"/>
              <a:cs typeface="Open Sans"/>
            </a:endParaRPr>
          </a:p>
          <a:p>
            <a:r>
              <a:rPr lang="en-GB" sz="2500" b="1" dirty="0">
                <a:solidFill>
                  <a:srgbClr val="3A64E8"/>
                </a:solidFill>
                <a:latin typeface="Open Sans"/>
                <a:ea typeface="Open Sans"/>
                <a:cs typeface="Open Sans"/>
              </a:rPr>
              <a:t>Steps: </a:t>
            </a:r>
            <a:endParaRPr lang="en-GB" dirty="0">
              <a:solidFill>
                <a:srgbClr val="262626"/>
              </a:solidFill>
              <a:latin typeface="Calibri" panose="020F0502020204030204"/>
              <a:ea typeface="Calibri" panose="020F0502020204030204"/>
              <a:cs typeface="Calibri" panose="020F0502020204030204"/>
            </a:endParaRPr>
          </a:p>
          <a:p>
            <a:pPr fontAlgn="base"/>
            <a:endParaRPr lang="en-GB" sz="2500" dirty="0">
              <a:latin typeface="Open Sans"/>
              <a:ea typeface="Open Sans"/>
              <a:cs typeface="Open Sans"/>
            </a:endParaRPr>
          </a:p>
          <a:p>
            <a:pPr marL="457200" indent="-457200" fontAlgn="base">
              <a:buFont typeface="Arial" panose="020B0604020202020204" pitchFamily="34" charset="0"/>
              <a:buChar char="•"/>
            </a:pPr>
            <a:r>
              <a:rPr lang="en-GB" sz="2500" dirty="0">
                <a:latin typeface="Open Sans"/>
                <a:ea typeface="Open Sans"/>
                <a:cs typeface="Open Sans"/>
              </a:rPr>
              <a:t>Students form teams and choose a locally relevant climate topic (e.g. energy, waste, biodiversity).</a:t>
            </a:r>
          </a:p>
          <a:p>
            <a:pPr marL="457200" indent="-457200">
              <a:buFont typeface="Arial" panose="020B0604020202020204" pitchFamily="34" charset="0"/>
              <a:buChar char="•"/>
            </a:pPr>
            <a:r>
              <a:rPr lang="en-GB" sz="2500" dirty="0">
                <a:latin typeface="Open Sans"/>
                <a:ea typeface="Open Sans"/>
                <a:cs typeface="Open Sans"/>
              </a:rPr>
              <a:t>Each team designs a simple awareness campaign, including a slogan, a visual element and a clear call to action.</a:t>
            </a:r>
            <a:endParaRPr lang="en-GB" dirty="0"/>
          </a:p>
          <a:p>
            <a:pPr marL="457200" indent="-457200">
              <a:buFont typeface="Arial" panose="020B0604020202020204" pitchFamily="34" charset="0"/>
              <a:buChar char="•"/>
            </a:pPr>
            <a:r>
              <a:rPr lang="en-GB" sz="2500" dirty="0">
                <a:latin typeface="Open Sans"/>
                <a:ea typeface="Open Sans"/>
                <a:cs typeface="Open Sans"/>
              </a:rPr>
              <a:t>Teams present their ideas and vote for the most inspiring or creative proposal.</a:t>
            </a:r>
            <a:endParaRPr lang="en-GB" dirty="0"/>
          </a:p>
          <a:p>
            <a:pPr marL="457200" indent="-457200">
              <a:buFont typeface="Arial" panose="020B0604020202020204" pitchFamily="34" charset="0"/>
              <a:buChar char="•"/>
            </a:pPr>
            <a:r>
              <a:rPr lang="en-GB" sz="2500" dirty="0">
                <a:latin typeface="Open Sans"/>
                <a:ea typeface="Open Sans"/>
                <a:cs typeface="Open Sans"/>
              </a:rPr>
              <a:t>Campaigns are shared within the school to amplify impact.</a:t>
            </a:r>
            <a:endParaRPr lang="en-GB" dirty="0"/>
          </a:p>
          <a:p>
            <a:pPr marL="457200" indent="-457200">
              <a:buFont typeface="Arial" panose="020B0604020202020204" pitchFamily="34" charset="0"/>
              <a:buChar char="•"/>
            </a:pPr>
            <a:endParaRPr lang="en-GB" sz="2500" dirty="0">
              <a:solidFill>
                <a:srgbClr val="262626"/>
              </a:solidFill>
              <a:latin typeface="Open Sans"/>
              <a:ea typeface="Open Sans"/>
              <a:cs typeface="Open Sans"/>
            </a:endParaRPr>
          </a:p>
          <a:p>
            <a:pPr fontAlgn="base"/>
            <a:r>
              <a:rPr lang="en-GB" sz="2500" b="1" dirty="0">
                <a:solidFill>
                  <a:srgbClr val="3A64E8"/>
                </a:solidFill>
                <a:latin typeface="Open Sans"/>
                <a:ea typeface="Open Sans"/>
                <a:cs typeface="Open Sans"/>
              </a:rPr>
              <a:t>Learning Goal:</a:t>
            </a:r>
            <a:r>
              <a:rPr lang="en-GB" sz="2500" dirty="0">
                <a:latin typeface="Open Sans"/>
                <a:ea typeface="Open Sans"/>
                <a:cs typeface="Open Sans"/>
              </a:rPr>
              <a:t> To develop </a:t>
            </a:r>
            <a:r>
              <a:rPr lang="en-GB" sz="2500" b="1" dirty="0">
                <a:latin typeface="Open Sans"/>
                <a:ea typeface="Open Sans"/>
                <a:cs typeface="Open Sans"/>
              </a:rPr>
              <a:t>communication</a:t>
            </a:r>
            <a:r>
              <a:rPr lang="en-GB" sz="2500" dirty="0">
                <a:latin typeface="Open Sans"/>
                <a:ea typeface="Open Sans"/>
                <a:cs typeface="Open Sans"/>
              </a:rPr>
              <a:t>, </a:t>
            </a:r>
            <a:r>
              <a:rPr lang="en-GB" sz="2500" b="1" dirty="0">
                <a:latin typeface="Open Sans"/>
                <a:ea typeface="Open Sans"/>
                <a:cs typeface="Open Sans"/>
              </a:rPr>
              <a:t>teamwork </a:t>
            </a:r>
            <a:r>
              <a:rPr lang="en-GB" sz="2500" dirty="0">
                <a:latin typeface="Open Sans"/>
                <a:ea typeface="Open Sans"/>
                <a:cs typeface="Open Sans"/>
              </a:rPr>
              <a:t>and </a:t>
            </a:r>
            <a:r>
              <a:rPr lang="en-GB" sz="2500" b="1" dirty="0">
                <a:latin typeface="Open Sans"/>
                <a:ea typeface="Open Sans"/>
                <a:cs typeface="Open Sans"/>
              </a:rPr>
              <a:t>active citizenship skills</a:t>
            </a:r>
            <a:r>
              <a:rPr lang="en-GB" sz="2500" dirty="0">
                <a:latin typeface="Open Sans"/>
                <a:ea typeface="Open Sans"/>
                <a:cs typeface="Open Sans"/>
              </a:rPr>
              <a:t> and to encourage students to engage in collective climate action at the local level.</a:t>
            </a:r>
          </a:p>
          <a:p>
            <a:endParaRPr lang="en-GB" sz="2500" dirty="0">
              <a:latin typeface="Open Sans"/>
              <a:ea typeface="Open Sans"/>
              <a:cs typeface="Open Sans"/>
            </a:endParaRPr>
          </a:p>
          <a:p>
            <a:endParaRPr lang="en-GB" sz="2500" dirty="0">
              <a:latin typeface="Open Sans"/>
              <a:ea typeface="Open Sans"/>
              <a:cs typeface="Open Sans"/>
            </a:endParaRPr>
          </a:p>
        </p:txBody>
      </p:sp>
      <p:pic>
        <p:nvPicPr>
          <p:cNvPr id="2" name="Picture Placeholder 12">
            <a:extLst>
              <a:ext uri="{FF2B5EF4-FFF2-40B4-BE49-F238E27FC236}">
                <a16:creationId xmlns:a16="http://schemas.microsoft.com/office/drawing/2014/main" id="{5EC9071A-C173-CDF7-436B-3D4A6AFAA1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5405" r="15405"/>
          <a:stretch/>
        </p:blipFill>
        <p:spPr>
          <a:xfrm>
            <a:off x="13247349" y="4257421"/>
            <a:ext cx="4713224" cy="4545668"/>
          </a:xfrm>
          <a:prstGeom prst="ellipse">
            <a:avLst/>
          </a:prstGeom>
          <a:ln w="127000">
            <a:solidFill>
              <a:srgbClr val="3A64E8"/>
            </a:solidFill>
          </a:ln>
        </p:spPr>
      </p:pic>
      <p:sp>
        <p:nvSpPr>
          <p:cNvPr id="5" name="Text Placeholder 12">
            <a:extLst>
              <a:ext uri="{FF2B5EF4-FFF2-40B4-BE49-F238E27FC236}">
                <a16:creationId xmlns:a16="http://schemas.microsoft.com/office/drawing/2014/main" id="{B90EB1C7-9DE2-96A6-70F3-437BC1EE1A8C}"/>
              </a:ext>
            </a:extLst>
          </p:cNvPr>
          <p:cNvSpPr txBox="1">
            <a:spLocks/>
          </p:cNvSpPr>
          <p:nvPr/>
        </p:nvSpPr>
        <p:spPr>
          <a:xfrm>
            <a:off x="3108715" y="963570"/>
            <a:ext cx="10979061" cy="1620407"/>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dirty="0">
                <a:latin typeface="Open Sans"/>
                <a:ea typeface="Open Sans"/>
                <a:cs typeface="Open Sans"/>
              </a:rPr>
              <a:t>Activity: Local Climate action group</a:t>
            </a:r>
            <a:endParaRPr lang="en-GB" sz="4800" dirty="0"/>
          </a:p>
        </p:txBody>
      </p:sp>
    </p:spTree>
    <p:extLst>
      <p:ext uri="{BB962C8B-B14F-4D97-AF65-F5344CB8AC3E}">
        <p14:creationId xmlns:p14="http://schemas.microsoft.com/office/powerpoint/2010/main" val="2014331250"/>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5dc2e1-5a74-43f4-af9f-d866e04aa3cf">
      <Terms xmlns="http://schemas.microsoft.com/office/infopath/2007/PartnerControls"/>
    </lcf76f155ced4ddcb4097134ff3c332f>
    <TaxCatchAll xmlns="119ae24b-acd2-4206-8a50-f24ff65407c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66CFD3-3CC5-4033-8B4D-22B8876B26D8}">
  <ds:schemaRefs>
    <ds:schemaRef ds:uri="http://purl.org/dc/terms/"/>
    <ds:schemaRef ds:uri="http://schemas.microsoft.com/office/2006/metadata/properties"/>
    <ds:schemaRef ds:uri="http://schemas.microsoft.com/office/2006/documentManagement/types"/>
    <ds:schemaRef ds:uri="f75dc2e1-5a74-43f4-af9f-d866e04aa3cf"/>
    <ds:schemaRef ds:uri="http://purl.org/dc/dcmitype/"/>
    <ds:schemaRef ds:uri="http://schemas.openxmlformats.org/package/2006/metadata/core-properties"/>
    <ds:schemaRef ds:uri="119ae24b-acd2-4206-8a50-f24ff65407c3"/>
    <ds:schemaRef ds:uri="http://purl.org/dc/elements/1.1/"/>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BE823F62-04AD-41A5-BB2C-E8F2316DB503}">
  <ds:schemaRefs>
    <ds:schemaRef ds:uri="http://schemas.microsoft.com/sharepoint/v3/contenttype/forms"/>
  </ds:schemaRefs>
</ds:datastoreItem>
</file>

<file path=customXml/itemProps3.xml><?xml version="1.0" encoding="utf-8"?>
<ds:datastoreItem xmlns:ds="http://schemas.openxmlformats.org/officeDocument/2006/customXml" ds:itemID="{0749504C-1A9C-42F5-A34D-7CF74247D64B}">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2776</Words>
  <Application>Microsoft Office PowerPoint</Application>
  <PresentationFormat>Custom</PresentationFormat>
  <Paragraphs>224</Paragraphs>
  <Slides>18</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Arial,Sans-Serif</vt:lpstr>
      <vt:lpstr>Open Sans</vt:lpstr>
      <vt:lpstr>Calibri</vt:lpstr>
      <vt:lpstr>Arial</vt:lpstr>
      <vt:lpstr>Aptos</vt:lpstr>
      <vt:lpstr>Pact2School bespoke slides</vt:lpstr>
      <vt:lpstr>Pact2School editable slides</vt:lpstr>
      <vt:lpstr>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467</cp:revision>
  <dcterms:created xsi:type="dcterms:W3CDTF">2023-09-22T15:24:24Z</dcterms:created>
  <dcterms:modified xsi:type="dcterms:W3CDTF">2026-01-12T14:10:51Z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