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Lst>
  <p:notesMasterIdLst>
    <p:notesMasterId r:id="rId39"/>
  </p:notesMasterIdLst>
  <p:handoutMasterIdLst>
    <p:handoutMasterId r:id="rId40"/>
  </p:handoutMasterIdLst>
  <p:sldIdLst>
    <p:sldId id="282" r:id="rId7"/>
    <p:sldId id="308" r:id="rId8"/>
    <p:sldId id="309" r:id="rId9"/>
    <p:sldId id="311" r:id="rId10"/>
    <p:sldId id="334" r:id="rId11"/>
    <p:sldId id="335" r:id="rId12"/>
    <p:sldId id="350" r:id="rId13"/>
    <p:sldId id="312" r:id="rId14"/>
    <p:sldId id="313" r:id="rId15"/>
    <p:sldId id="336" r:id="rId16"/>
    <p:sldId id="320" r:id="rId17"/>
    <p:sldId id="314" r:id="rId18"/>
    <p:sldId id="316" r:id="rId19"/>
    <p:sldId id="337" r:id="rId20"/>
    <p:sldId id="338" r:id="rId21"/>
    <p:sldId id="319" r:id="rId22"/>
    <p:sldId id="321" r:id="rId23"/>
    <p:sldId id="339" r:id="rId24"/>
    <p:sldId id="340" r:id="rId25"/>
    <p:sldId id="351" r:id="rId26"/>
    <p:sldId id="341" r:id="rId27"/>
    <p:sldId id="342" r:id="rId28"/>
    <p:sldId id="325" r:id="rId29"/>
    <p:sldId id="343" r:id="rId30"/>
    <p:sldId id="344" r:id="rId31"/>
    <p:sldId id="345" r:id="rId32"/>
    <p:sldId id="346" r:id="rId33"/>
    <p:sldId id="347" r:id="rId34"/>
    <p:sldId id="348" r:id="rId35"/>
    <p:sldId id="291" r:id="rId36"/>
    <p:sldId id="349" r:id="rId37"/>
    <p:sldId id="327" r:id="rId38"/>
  </p:sldIdLst>
  <p:sldSz cx="18288000" cy="10287000"/>
  <p:notesSz cx="6858000" cy="9144000"/>
  <p:embeddedFontLst>
    <p:embeddedFont>
      <p:font typeface="Open Sans" panose="020B0606030504020204" pitchFamily="34" charset="0"/>
      <p:regular r:id="rId41"/>
      <p:bold r:id="rId42"/>
      <p:italic r:id="rId43"/>
      <p:bold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E97A7A5F-53E5-DBDE-5C39-CBC56751264E}" name="METZGER Vanessa (CLIMA)" initials="M(" userId="S::vanessa.metzger_ec.europa.eu#ext#@ecorys.onmicrosoft.com::ea4c4151-b0ba-44c2-8b72-e7cbbb517ea4" providerId="AD"/>
  <p188:author id="{814803A9-990C-E427-E1F1-067E9CE9E5DD}" name="Giorgia Silvestri" initials="GS" userId="S::giorgia.silvestri@ecorys.com::88e87da0-1221-45a0-b997-4f6ee27bece0" providerId="AD"/>
  <p188:author id="{AB9411B4-7515-13FD-0B71-1D16324FA4B2}" name="SEGURA MONDEJAR Mar (CLIMA-EXT)" initials="S(" userId="S::mar.segura-mondejar_ext.ec.europa.eu#ext#@ecorys.onmicrosoft.com::93884808-24eb-4289-96ec-b2190e3abe46" providerId="AD"/>
  <p188:author id="{EE1A40C6-03F5-CA2C-940E-B28955962C79}" name="Rebekah Alawode" initials="" userId="S::Rebekah.Alawode@ecorys.com::74921c77-bb9f-48af-960b-0eb1022e8483" providerId="AD"/>
  <p188:author id="{B16C77D8-2572-ABA4-3258-A80755E36A01}" name="Martina Ierardi" initials="MI" userId="S::Martina.Ierardi@ecorys.com::122574c0-b0be-4aab-b2af-692482086b20" providerId="AD"/>
  <p188:author id="{86D010F3-D110-13BF-3461-383093D014E7}" name="VIVEGNIS Betsy (CLIMA)" initials="V(" userId="S::betsy.vivegnis_ec.europa.eu#ext#@ecorys.onmicrosoft.com::addf6211-a25e-4900-b96d-607768ba2d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4E8"/>
    <a:srgbClr val="2A255A"/>
    <a:srgbClr val="26155F"/>
    <a:srgbClr val="80E789"/>
    <a:srgbClr val="D7A6FF"/>
    <a:srgbClr val="A0BEFA"/>
    <a:srgbClr val="391A53"/>
    <a:srgbClr val="104B2B"/>
    <a:srgbClr val="2743A8"/>
    <a:srgbClr val="0487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F58D20-9161-DFDF-6B6B-8CB1BEB19EEF}" v="1" dt="2026-01-07T14:59:19.289"/>
    <p1510:client id="{40B08CAA-48E5-6387-EE33-1A37156C9942}" v="212" dt="2026-01-08T09:43:17.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820"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12/01/2026</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B4613-6C4E-4FB7-8BBE-B31A7B243E0E}"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CE2BD-2909-4D50-BFF6-50DC73793956}" type="slidenum">
              <a:rPr lang="en-US" smtClean="0"/>
              <a:t>‹#›</a:t>
            </a:fld>
            <a:endParaRPr lang="en-US"/>
          </a:p>
        </p:txBody>
      </p:sp>
    </p:spTree>
    <p:extLst>
      <p:ext uri="{BB962C8B-B14F-4D97-AF65-F5344CB8AC3E}">
        <p14:creationId xmlns:p14="http://schemas.microsoft.com/office/powerpoint/2010/main" val="1473636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world.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lowfoodyouthnetwork.n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slowfood.de/was-wir-tun/projekte-aktionen-und-kampagnen/edible-connections/school-project-edible-connection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limate-pact.europa.eu/join-our-new-pact2school-campaign_e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limate-pact.europa.eu/eu-climate-action-academy/resources/peer-parliaments-documents_en"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gca.org/reports/toolkit-for-youth-on-adaptation-and-leadership/" TargetMode="External"/><Relationship Id="rId4" Type="http://schemas.openxmlformats.org/officeDocument/2006/relationships/hyperlink" Target="https://plan-international.org/publications/youth-leadership-in-climate-policy/%20%20%E2%80%8B"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reenofficemovement.org/"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ecoschools.global/" TargetMode="External"/><Relationship Id="rId4" Type="http://schemas.openxmlformats.org/officeDocument/2006/relationships/hyperlink" Target="https://www.green-scent.eu/about/resul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Welcome the audience and introduce the Climate Pact’s vision of creating a movement of people (including youth) united around a common cause, each taking steps in their own context to build a more sustainable Europe. Emphasize that this presentation showcases real-life examples of how middle school, high school and university students are already shaping climate action through creativity, innovation, and collaboration. Highlight the central message: youth are not only learning about climate change, but they are also key players in the transition towards a more sustainable and just society. Invite educators and ambassadors to view these stories as inspiration for adaptation in their own schools and communities, of course considering the specific needs and interests at their local level.  </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a:t>
            </a:fld>
            <a:endParaRPr lang="en-US"/>
          </a:p>
        </p:txBody>
      </p:sp>
    </p:spTree>
    <p:extLst>
      <p:ext uri="{BB962C8B-B14F-4D97-AF65-F5344CB8AC3E}">
        <p14:creationId xmlns:p14="http://schemas.microsoft.com/office/powerpoint/2010/main" val="326956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A7FE3-9F4C-F944-8AD8-88B12FE28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D1FF8-9239-AF17-DF44-D3EBFC9748BF}"/>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89CF1E16-BDF5-723C-DE9C-FD0E35564851}"/>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00BCDA4E-0D65-AB55-8CBC-DE55C3607755}"/>
              </a:ext>
            </a:extLst>
          </p:cNvPr>
          <p:cNvSpPr>
            <a:spLocks noGrp="1"/>
          </p:cNvSpPr>
          <p:nvPr>
            <p:ph type="sldNum" sz="quarter" idx="5"/>
          </p:nvPr>
        </p:nvSpPr>
        <p:spPr/>
        <p:txBody>
          <a:bodyPr/>
          <a:lstStyle/>
          <a:p>
            <a:fld id="{E5BCE2BD-2909-4D50-BFF6-50DC73793956}" type="slidenum">
              <a:rPr lang="en-US" smtClean="0"/>
              <a:t>10</a:t>
            </a:fld>
            <a:endParaRPr lang="en-US"/>
          </a:p>
        </p:txBody>
      </p:sp>
    </p:spTree>
    <p:extLst>
      <p:ext uri="{BB962C8B-B14F-4D97-AF65-F5344CB8AC3E}">
        <p14:creationId xmlns:p14="http://schemas.microsoft.com/office/powerpoint/2010/main" val="3440926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6F1C1-ED4B-ADBC-AA69-72A493081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07FD9-D0E7-7AA9-EA5B-788A036560C6}"/>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DED242C6-1CBB-4A22-76DF-404106A5407A}"/>
              </a:ext>
            </a:extLst>
          </p:cNvPr>
          <p:cNvSpPr>
            <a:spLocks noGrp="1"/>
          </p:cNvSpPr>
          <p:nvPr>
            <p:ph type="body" idx="1"/>
          </p:nvPr>
        </p:nvSpPr>
        <p:spPr/>
        <p:txBody>
          <a:bodyPr/>
          <a:lstStyle/>
          <a:p>
            <a:r>
              <a:rPr lang="en-US" sz="1200" b="0" i="0" kern="1200">
                <a:solidFill>
                  <a:schemeClr val="tx1"/>
                </a:solidFill>
                <a:effectLst/>
                <a:latin typeface="+mn-lt"/>
                <a:ea typeface="+mn-ea"/>
                <a:cs typeface="+mn-cs"/>
              </a:rPr>
              <a:t>Share this example of engagement of students as part of the Climate Pact for promoting fun, safe and climate-friendly mobility habits. Briefly explain the </a:t>
            </a:r>
            <a:r>
              <a:rPr lang="en-US" sz="1200" b="0" i="0" kern="1200" err="1">
                <a:solidFill>
                  <a:schemeClr val="tx1"/>
                </a:solidFill>
                <a:effectLst/>
                <a:latin typeface="+mn-lt"/>
                <a:ea typeface="+mn-ea"/>
                <a:cs typeface="+mn-cs"/>
              </a:rPr>
              <a:t>AWorld</a:t>
            </a:r>
            <a:r>
              <a:rPr lang="en-US" sz="1200" b="0" i="0" kern="1200">
                <a:solidFill>
                  <a:schemeClr val="tx1"/>
                </a:solidFill>
                <a:effectLst/>
                <a:latin typeface="+mn-lt"/>
                <a:ea typeface="+mn-ea"/>
                <a:cs typeface="+mn-cs"/>
              </a:rPr>
              <a:t> app as a sustainability app designed to help individuals (and </a:t>
            </a:r>
            <a:r>
              <a:rPr lang="en-US" sz="1200" b="0" i="0" kern="1200" err="1">
                <a:solidFill>
                  <a:schemeClr val="tx1"/>
                </a:solidFill>
                <a:effectLst/>
                <a:latin typeface="+mn-lt"/>
                <a:ea typeface="+mn-ea"/>
                <a:cs typeface="+mn-cs"/>
              </a:rPr>
              <a:t>organisations</a:t>
            </a:r>
            <a:r>
              <a:rPr lang="en-US" sz="1200" b="0" i="0" kern="1200">
                <a:solidFill>
                  <a:schemeClr val="tx1"/>
                </a:solidFill>
                <a:effectLst/>
                <a:latin typeface="+mn-lt"/>
                <a:ea typeface="+mn-ea"/>
                <a:cs typeface="+mn-cs"/>
              </a:rPr>
              <a:t>, schools and communities) track and reduce their environmental impact. You can encourage teachers and students to check it and you can encourage them to adapt it to their school context and for similar initiatives. </a:t>
            </a:r>
            <a:r>
              <a:rPr lang="en-US" sz="1200" b="0" i="0" kern="1200" err="1">
                <a:solidFill>
                  <a:schemeClr val="tx1"/>
                </a:solidFill>
                <a:effectLst/>
                <a:latin typeface="+mn-lt"/>
                <a:ea typeface="+mn-ea"/>
                <a:cs typeface="+mn-cs"/>
              </a:rPr>
              <a:t>AWorld</a:t>
            </a:r>
            <a:r>
              <a:rPr lang="en-US" sz="1200" b="0" i="0" kern="1200">
                <a:solidFill>
                  <a:schemeClr val="tx1"/>
                </a:solidFill>
                <a:effectLst/>
                <a:latin typeface="+mn-lt"/>
                <a:ea typeface="+mn-ea"/>
                <a:cs typeface="+mn-cs"/>
              </a:rPr>
              <a:t> website: </a:t>
            </a:r>
            <a:r>
              <a:rPr lang="en-US" sz="1200" b="0" i="0" u="sng" strike="noStrike" kern="1200">
                <a:solidFill>
                  <a:schemeClr val="tx1"/>
                </a:solidFill>
                <a:effectLst/>
                <a:latin typeface="+mn-lt"/>
                <a:ea typeface="+mn-ea"/>
                <a:cs typeface="+mn-cs"/>
                <a:hlinkClick r:id="rId3"/>
              </a:rPr>
              <a:t>Engagement and Sustainability for Change - </a:t>
            </a:r>
            <a:r>
              <a:rPr lang="en-US" sz="1200" b="0" i="0" u="sng" strike="noStrike" kern="1200" err="1">
                <a:solidFill>
                  <a:schemeClr val="tx1"/>
                </a:solidFill>
                <a:effectLst/>
                <a:latin typeface="+mn-lt"/>
                <a:ea typeface="+mn-ea"/>
                <a:cs typeface="+mn-cs"/>
                <a:hlinkClick r:id="rId3"/>
              </a:rPr>
              <a:t>AWorld</a:t>
            </a:r>
            <a:endParaRPr lang="en-BE"/>
          </a:p>
        </p:txBody>
      </p:sp>
      <p:sp>
        <p:nvSpPr>
          <p:cNvPr id="4" name="Slide Number Placeholder 3">
            <a:extLst>
              <a:ext uri="{FF2B5EF4-FFF2-40B4-BE49-F238E27FC236}">
                <a16:creationId xmlns:a16="http://schemas.microsoft.com/office/drawing/2014/main" id="{AC8D151A-D793-3103-F665-C1D8231CDF9B}"/>
              </a:ext>
            </a:extLst>
          </p:cNvPr>
          <p:cNvSpPr>
            <a:spLocks noGrp="1"/>
          </p:cNvSpPr>
          <p:nvPr>
            <p:ph type="sldNum" sz="quarter" idx="5"/>
          </p:nvPr>
        </p:nvSpPr>
        <p:spPr/>
        <p:txBody>
          <a:bodyPr/>
          <a:lstStyle/>
          <a:p>
            <a:fld id="{E5BCE2BD-2909-4D50-BFF6-50DC73793956}" type="slidenum">
              <a:rPr lang="en-US" smtClean="0"/>
              <a:t>11</a:t>
            </a:fld>
            <a:endParaRPr lang="en-US"/>
          </a:p>
        </p:txBody>
      </p:sp>
    </p:spTree>
    <p:extLst>
      <p:ext uri="{BB962C8B-B14F-4D97-AF65-F5344CB8AC3E}">
        <p14:creationId xmlns:p14="http://schemas.microsoft.com/office/powerpoint/2010/main" val="4147338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4894A-AC0B-7109-9E56-E19DD12C1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EC032-D52E-BEA6-D3DE-85D9388B0FC1}"/>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22BA8F3B-CA80-785D-A5FA-3DEF5ABFA2B0}"/>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FB72F0B7-4323-EE2A-A081-D1D44A61BC3C}"/>
              </a:ext>
            </a:extLst>
          </p:cNvPr>
          <p:cNvSpPr>
            <a:spLocks noGrp="1"/>
          </p:cNvSpPr>
          <p:nvPr>
            <p:ph type="sldNum" sz="quarter" idx="5"/>
          </p:nvPr>
        </p:nvSpPr>
        <p:spPr/>
        <p:txBody>
          <a:bodyPr/>
          <a:lstStyle/>
          <a:p>
            <a:fld id="{E5BCE2BD-2909-4D50-BFF6-50DC73793956}" type="slidenum">
              <a:rPr lang="en-US" smtClean="0"/>
              <a:t>12</a:t>
            </a:fld>
            <a:endParaRPr lang="en-US"/>
          </a:p>
        </p:txBody>
      </p:sp>
    </p:spTree>
    <p:extLst>
      <p:ext uri="{BB962C8B-B14F-4D97-AF65-F5344CB8AC3E}">
        <p14:creationId xmlns:p14="http://schemas.microsoft.com/office/powerpoint/2010/main" val="2040795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616EC-E551-6FE0-3CB9-C96B2E995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3180F-2375-25C2-4AEF-C680DACCCFC4}"/>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88F4CE60-824D-BE9A-4141-9CC4CF6390D3}"/>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A14B6945-9ADD-A8DE-A57B-4A6F4DC25495}"/>
              </a:ext>
            </a:extLst>
          </p:cNvPr>
          <p:cNvSpPr>
            <a:spLocks noGrp="1"/>
          </p:cNvSpPr>
          <p:nvPr>
            <p:ph type="sldNum" sz="quarter" idx="5"/>
          </p:nvPr>
        </p:nvSpPr>
        <p:spPr/>
        <p:txBody>
          <a:bodyPr/>
          <a:lstStyle/>
          <a:p>
            <a:fld id="{E5BCE2BD-2909-4D50-BFF6-50DC73793956}" type="slidenum">
              <a:rPr lang="en-US" smtClean="0"/>
              <a:t>13</a:t>
            </a:fld>
            <a:endParaRPr lang="en-US"/>
          </a:p>
        </p:txBody>
      </p:sp>
    </p:spTree>
    <p:extLst>
      <p:ext uri="{BB962C8B-B14F-4D97-AF65-F5344CB8AC3E}">
        <p14:creationId xmlns:p14="http://schemas.microsoft.com/office/powerpoint/2010/main" val="16406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009AB-FCF5-1E7D-4294-B18136AD8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3FD33-26CC-D885-F22A-1028C7E3AF48}"/>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1FA01556-8A44-65FA-20D7-AFDD40F49A16}"/>
              </a:ext>
            </a:extLst>
          </p:cNvPr>
          <p:cNvSpPr>
            <a:spLocks noGrp="1"/>
          </p:cNvSpPr>
          <p:nvPr>
            <p:ph type="body" idx="1"/>
          </p:nvPr>
        </p:nvSpPr>
        <p:spPr/>
        <p:txBody>
          <a:bodyPr/>
          <a:lstStyle/>
          <a:p>
            <a:r>
              <a:rPr lang="en-GB" sz="1200" b="0" i="0" kern="1200">
                <a:solidFill>
                  <a:schemeClr val="tx1"/>
                </a:solidFill>
                <a:effectLst/>
                <a:latin typeface="+mn-lt"/>
                <a:ea typeface="+mn-ea"/>
                <a:cs typeface="+mn-cs"/>
              </a:rPr>
              <a:t>Explain how students can conduct energy audits, calculate energy savings, and design campaigns to influence peers and school policies. Highlight examples where students present results to the school or wider community, reinforcing leadership and communication skills.  </a:t>
            </a:r>
            <a:endParaRPr lang="en-BE"/>
          </a:p>
        </p:txBody>
      </p:sp>
      <p:sp>
        <p:nvSpPr>
          <p:cNvPr id="4" name="Slide Number Placeholder 3">
            <a:extLst>
              <a:ext uri="{FF2B5EF4-FFF2-40B4-BE49-F238E27FC236}">
                <a16:creationId xmlns:a16="http://schemas.microsoft.com/office/drawing/2014/main" id="{F6619277-B98A-E6C0-9347-D1C71B1A5400}"/>
              </a:ext>
            </a:extLst>
          </p:cNvPr>
          <p:cNvSpPr>
            <a:spLocks noGrp="1"/>
          </p:cNvSpPr>
          <p:nvPr>
            <p:ph type="sldNum" sz="quarter" idx="5"/>
          </p:nvPr>
        </p:nvSpPr>
        <p:spPr/>
        <p:txBody>
          <a:bodyPr/>
          <a:lstStyle/>
          <a:p>
            <a:fld id="{E5BCE2BD-2909-4D50-BFF6-50DC73793956}" type="slidenum">
              <a:rPr lang="en-US" smtClean="0"/>
              <a:t>14</a:t>
            </a:fld>
            <a:endParaRPr lang="en-US"/>
          </a:p>
        </p:txBody>
      </p:sp>
    </p:spTree>
    <p:extLst>
      <p:ext uri="{BB962C8B-B14F-4D97-AF65-F5344CB8AC3E}">
        <p14:creationId xmlns:p14="http://schemas.microsoft.com/office/powerpoint/2010/main" val="2970626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3A0D7-66AD-3300-E686-FA9DC418C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EAC6C-18AE-8CC6-A553-76B9A7263A6C}"/>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7492F51F-6511-7781-A487-F6A6B9F79F99}"/>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AAEAE8CF-4427-BE2A-47EA-BEFD8998DE5D}"/>
              </a:ext>
            </a:extLst>
          </p:cNvPr>
          <p:cNvSpPr>
            <a:spLocks noGrp="1"/>
          </p:cNvSpPr>
          <p:nvPr>
            <p:ph type="sldNum" sz="quarter" idx="5"/>
          </p:nvPr>
        </p:nvSpPr>
        <p:spPr/>
        <p:txBody>
          <a:bodyPr/>
          <a:lstStyle/>
          <a:p>
            <a:fld id="{E5BCE2BD-2909-4D50-BFF6-50DC73793956}" type="slidenum">
              <a:rPr lang="en-US" smtClean="0"/>
              <a:t>15</a:t>
            </a:fld>
            <a:endParaRPr lang="en-US"/>
          </a:p>
        </p:txBody>
      </p:sp>
    </p:spTree>
    <p:extLst>
      <p:ext uri="{BB962C8B-B14F-4D97-AF65-F5344CB8AC3E}">
        <p14:creationId xmlns:p14="http://schemas.microsoft.com/office/powerpoint/2010/main" val="36968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4C793-770A-4F92-A693-E7DD03D4A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95607-6E92-47B2-09D7-91E4BCF5108F}"/>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56948341-8EBB-EC72-AA9B-D5A6BEAE4D36}"/>
              </a:ext>
            </a:extLst>
          </p:cNvPr>
          <p:cNvSpPr>
            <a:spLocks noGrp="1"/>
          </p:cNvSpPr>
          <p:nvPr>
            <p:ph type="body" idx="1"/>
          </p:nvPr>
        </p:nvSpPr>
        <p:spPr/>
        <p:txBody>
          <a:bodyPr/>
          <a:lstStyle/>
          <a:p>
            <a:pPr rtl="0" fontAlgn="base"/>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B1C3057-E9D8-02BA-9AA8-CEE2CC4BA870}"/>
              </a:ext>
            </a:extLst>
          </p:cNvPr>
          <p:cNvSpPr>
            <a:spLocks noGrp="1"/>
          </p:cNvSpPr>
          <p:nvPr>
            <p:ph type="sldNum" sz="quarter" idx="5"/>
          </p:nvPr>
        </p:nvSpPr>
        <p:spPr/>
        <p:txBody>
          <a:bodyPr/>
          <a:lstStyle/>
          <a:p>
            <a:fld id="{E5BCE2BD-2909-4D50-BFF6-50DC73793956}" type="slidenum">
              <a:rPr lang="en-US" smtClean="0"/>
              <a:t>16</a:t>
            </a:fld>
            <a:endParaRPr lang="en-US"/>
          </a:p>
        </p:txBody>
      </p:sp>
    </p:spTree>
    <p:extLst>
      <p:ext uri="{BB962C8B-B14F-4D97-AF65-F5344CB8AC3E}">
        <p14:creationId xmlns:p14="http://schemas.microsoft.com/office/powerpoint/2010/main" val="3871733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9F5AD-CBD2-46FA-8BB8-D313BEEEB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C53723-3BB6-D30E-7663-D7F267AD637B}"/>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28DA4D71-7902-E548-B726-84A942B57D13}"/>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E2B88037-E7E2-A649-2DCA-C8CAD1F9C6A7}"/>
              </a:ext>
            </a:extLst>
          </p:cNvPr>
          <p:cNvSpPr>
            <a:spLocks noGrp="1"/>
          </p:cNvSpPr>
          <p:nvPr>
            <p:ph type="sldNum" sz="quarter" idx="5"/>
          </p:nvPr>
        </p:nvSpPr>
        <p:spPr/>
        <p:txBody>
          <a:bodyPr/>
          <a:lstStyle/>
          <a:p>
            <a:fld id="{E5BCE2BD-2909-4D50-BFF6-50DC73793956}" type="slidenum">
              <a:rPr lang="en-US" smtClean="0"/>
              <a:t>17</a:t>
            </a:fld>
            <a:endParaRPr lang="en-US"/>
          </a:p>
        </p:txBody>
      </p:sp>
    </p:spTree>
    <p:extLst>
      <p:ext uri="{BB962C8B-B14F-4D97-AF65-F5344CB8AC3E}">
        <p14:creationId xmlns:p14="http://schemas.microsoft.com/office/powerpoint/2010/main" val="911074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77863-C5FA-0B37-78F3-280C3F6BC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E677F-C040-1BE9-9557-7657BA6A3452}"/>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85FC6BEA-8E16-5076-7298-E8C63E85965A}"/>
              </a:ext>
            </a:extLst>
          </p:cNvPr>
          <p:cNvSpPr>
            <a:spLocks noGrp="1"/>
          </p:cNvSpPr>
          <p:nvPr>
            <p:ph type="body" idx="1"/>
          </p:nvPr>
        </p:nvSpPr>
        <p:spPr/>
        <p:txBody>
          <a:bodyPr/>
          <a:lstStyle/>
          <a:p>
            <a:r>
              <a:rPr lang="en-GB" sz="1200" b="0" i="0" kern="1200">
                <a:solidFill>
                  <a:schemeClr val="tx1"/>
                </a:solidFill>
                <a:effectLst/>
                <a:latin typeface="+mn-lt"/>
                <a:ea typeface="+mn-ea"/>
                <a:cs typeface="+mn-cs"/>
              </a:rPr>
              <a:t>Encourage turning waste into a circular economy project; like fashion upcycling or campus reuse hubs. Encourage to use these examples to turn school waste streams into opportunities (e.g., swap markets, up‑cycling clubs, food‑waste audits). Stress that the circular‑economy approach goes beyond recycling: it’s about rethinking design, consumption and waste, and students can support institutions to make this systemic change.  </a:t>
            </a:r>
            <a:endParaRPr lang="en-BE"/>
          </a:p>
        </p:txBody>
      </p:sp>
      <p:sp>
        <p:nvSpPr>
          <p:cNvPr id="4" name="Slide Number Placeholder 3">
            <a:extLst>
              <a:ext uri="{FF2B5EF4-FFF2-40B4-BE49-F238E27FC236}">
                <a16:creationId xmlns:a16="http://schemas.microsoft.com/office/drawing/2014/main" id="{B2105FF8-D65C-79E5-77C7-1AD3A8E1218E}"/>
              </a:ext>
            </a:extLst>
          </p:cNvPr>
          <p:cNvSpPr>
            <a:spLocks noGrp="1"/>
          </p:cNvSpPr>
          <p:nvPr>
            <p:ph type="sldNum" sz="quarter" idx="5"/>
          </p:nvPr>
        </p:nvSpPr>
        <p:spPr/>
        <p:txBody>
          <a:bodyPr/>
          <a:lstStyle/>
          <a:p>
            <a:fld id="{E5BCE2BD-2909-4D50-BFF6-50DC73793956}" type="slidenum">
              <a:rPr lang="en-US" smtClean="0"/>
              <a:t>18</a:t>
            </a:fld>
            <a:endParaRPr lang="en-US"/>
          </a:p>
        </p:txBody>
      </p:sp>
    </p:spTree>
    <p:extLst>
      <p:ext uri="{BB962C8B-B14F-4D97-AF65-F5344CB8AC3E}">
        <p14:creationId xmlns:p14="http://schemas.microsoft.com/office/powerpoint/2010/main" val="2625218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7590A-590B-7F53-AD07-0F5E0F47F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E4F60-C095-9940-BA6B-0DDB375E5FDE}"/>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705B118F-3119-08CB-BCFE-764AE6703213}"/>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33FA6043-0814-9986-13A3-3D1438F1A515}"/>
              </a:ext>
            </a:extLst>
          </p:cNvPr>
          <p:cNvSpPr>
            <a:spLocks noGrp="1"/>
          </p:cNvSpPr>
          <p:nvPr>
            <p:ph type="sldNum" sz="quarter" idx="5"/>
          </p:nvPr>
        </p:nvSpPr>
        <p:spPr/>
        <p:txBody>
          <a:bodyPr/>
          <a:lstStyle/>
          <a:p>
            <a:fld id="{E5BCE2BD-2909-4D50-BFF6-50DC73793956}" type="slidenum">
              <a:rPr lang="en-US" smtClean="0"/>
              <a:t>19</a:t>
            </a:fld>
            <a:endParaRPr lang="en-US"/>
          </a:p>
        </p:txBody>
      </p:sp>
    </p:spTree>
    <p:extLst>
      <p:ext uri="{BB962C8B-B14F-4D97-AF65-F5344CB8AC3E}">
        <p14:creationId xmlns:p14="http://schemas.microsoft.com/office/powerpoint/2010/main" val="160025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Emphasize that middle, high school, and university students can lead projects, co-design solutions and influence policy at school or local levels. Highlight how climate action at this age leverages their growing independence, social networks and problem-solving skills. Link to the Climate Pact vision: students as leaders of the transition, not just learners: engaging in projects like biodiversity mapping, sustainable mobility campaigns, energy audits, and citizen-science activities. Note the multiplier effect: students influence peers, families, local communities and can participate in Europe-wide networks.</a:t>
            </a:r>
            <a:endParaRPr lang="en-BE"/>
          </a:p>
        </p:txBody>
      </p:sp>
      <p:sp>
        <p:nvSpPr>
          <p:cNvPr id="4" name="Slide Number Placeholder 3"/>
          <p:cNvSpPr>
            <a:spLocks noGrp="1"/>
          </p:cNvSpPr>
          <p:nvPr>
            <p:ph type="sldNum" sz="quarter" idx="5"/>
          </p:nvPr>
        </p:nvSpPr>
        <p:spPr/>
        <p:txBody>
          <a:bodyPr/>
          <a:lstStyle/>
          <a:p>
            <a:fld id="{E5BCE2BD-2909-4D50-BFF6-50DC73793956}" type="slidenum">
              <a:rPr lang="en-US" smtClean="0"/>
              <a:t>2</a:t>
            </a:fld>
            <a:endParaRPr lang="en-US"/>
          </a:p>
        </p:txBody>
      </p:sp>
    </p:spTree>
    <p:extLst>
      <p:ext uri="{BB962C8B-B14F-4D97-AF65-F5344CB8AC3E}">
        <p14:creationId xmlns:p14="http://schemas.microsoft.com/office/powerpoint/2010/main" val="4088002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62B2-0F40-6714-51B5-B720B49B7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24E8E-137C-2F89-838D-35131D6F857C}"/>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A3263448-519D-979A-0240-4A2F787C26C7}"/>
              </a:ext>
            </a:extLst>
          </p:cNvPr>
          <p:cNvSpPr>
            <a:spLocks noGrp="1"/>
          </p:cNvSpPr>
          <p:nvPr>
            <p:ph type="body" idx="1"/>
          </p:nvPr>
        </p:nvSpPr>
        <p:spPr/>
        <p:txBody>
          <a:bodyPr/>
          <a:lstStyle/>
          <a:p>
            <a:pPr rtl="0" fontAlgn="base"/>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DBBE72D-6E48-8859-544B-DE5FDA389349}"/>
              </a:ext>
            </a:extLst>
          </p:cNvPr>
          <p:cNvSpPr>
            <a:spLocks noGrp="1"/>
          </p:cNvSpPr>
          <p:nvPr>
            <p:ph type="sldNum" sz="quarter" idx="5"/>
          </p:nvPr>
        </p:nvSpPr>
        <p:spPr/>
        <p:txBody>
          <a:bodyPr/>
          <a:lstStyle/>
          <a:p>
            <a:fld id="{E5BCE2BD-2909-4D50-BFF6-50DC73793956}" type="slidenum">
              <a:rPr lang="en-US" smtClean="0"/>
              <a:t>20</a:t>
            </a:fld>
            <a:endParaRPr lang="en-US"/>
          </a:p>
        </p:txBody>
      </p:sp>
    </p:spTree>
    <p:extLst>
      <p:ext uri="{BB962C8B-B14F-4D97-AF65-F5344CB8AC3E}">
        <p14:creationId xmlns:p14="http://schemas.microsoft.com/office/powerpoint/2010/main" val="985109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C81D-5ECA-9DE9-92B7-9D35565D4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BE8B3-741C-71AA-584B-CE6A5AC9BA7E}"/>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71C29EAC-6E14-B7D1-4FA7-E2676E442118}"/>
              </a:ext>
            </a:extLst>
          </p:cNvPr>
          <p:cNvSpPr>
            <a:spLocks noGrp="1"/>
          </p:cNvSpPr>
          <p:nvPr>
            <p:ph type="body" idx="1"/>
          </p:nvPr>
        </p:nvSpPr>
        <p:spPr/>
        <p:txBody>
          <a:bodyPr/>
          <a:lstStyle/>
          <a:p>
            <a:r>
              <a:rPr lang="en-GB" sz="1200" b="0" i="0" kern="1200">
                <a:solidFill>
                  <a:schemeClr val="tx1"/>
                </a:solidFill>
                <a:effectLst/>
                <a:latin typeface="+mn-lt"/>
                <a:ea typeface="+mn-ea"/>
                <a:cs typeface="+mn-cs"/>
              </a:rPr>
              <a:t>Explain that biodiversity and Nature‑Based Solutions (NBS) are not just about planting trees: they involve redesigning school environments, mapping living systems, and innovating with nature. Since Nature Based Solutions (NBS) might not be familiar concept, please briefly explain what NBS are. NBS Strategies that protect, restore, or sustainably manage natural ecosystems to address societal challenges such as climate change, biodiversity loss, water management, and human well-being. NBS use nature’s own processes to provide benefits like reducing flood risk, improving air quality, enhancing urban green spaces, and supporting communities. Use the COOLSCHOOLS example to illustrate how schoolyards can become cooler, greener learning spaces co‑designed by students. Highlight how NBS </a:t>
            </a:r>
            <a:r>
              <a:rPr lang="en-GB" sz="1200" b="0" i="0" kern="1200" err="1">
                <a:solidFill>
                  <a:schemeClr val="tx1"/>
                </a:solidFill>
                <a:effectLst/>
                <a:latin typeface="+mn-lt"/>
                <a:ea typeface="+mn-ea"/>
                <a:cs typeface="+mn-cs"/>
              </a:rPr>
              <a:t>EduWORLD</a:t>
            </a:r>
            <a:r>
              <a:rPr lang="en-GB" sz="1200" b="0" i="0" kern="1200">
                <a:solidFill>
                  <a:schemeClr val="tx1"/>
                </a:solidFill>
                <a:effectLst/>
                <a:latin typeface="+mn-lt"/>
                <a:ea typeface="+mn-ea"/>
                <a:cs typeface="+mn-cs"/>
              </a:rPr>
              <a:t> empowers schools across Europe to embed nature‑based solutions into education, bridging science, art and activism. Emphasise that students involved in </a:t>
            </a:r>
            <a:r>
              <a:rPr lang="en-GB" sz="1200" b="0" i="0" kern="1200" err="1">
                <a:solidFill>
                  <a:schemeClr val="tx1"/>
                </a:solidFill>
                <a:effectLst/>
                <a:latin typeface="+mn-lt"/>
                <a:ea typeface="+mn-ea"/>
                <a:cs typeface="+mn-cs"/>
              </a:rPr>
              <a:t>eNaBlS</a:t>
            </a:r>
            <a:r>
              <a:rPr lang="en-GB" sz="1200" b="0" i="0" kern="1200">
                <a:solidFill>
                  <a:schemeClr val="tx1"/>
                </a:solidFill>
                <a:effectLst/>
                <a:latin typeface="+mn-lt"/>
                <a:ea typeface="+mn-ea"/>
                <a:cs typeface="+mn-cs"/>
              </a:rPr>
              <a:t> learn to treat their campuses as living labs, where nature meets pedagogy and climate action. Encourage teachers to facilitate student‑led biodiversity audits, nature mapping, or habitat creation projects.</a:t>
            </a:r>
            <a:endParaRPr lang="en-BE"/>
          </a:p>
        </p:txBody>
      </p:sp>
      <p:sp>
        <p:nvSpPr>
          <p:cNvPr id="4" name="Slide Number Placeholder 3">
            <a:extLst>
              <a:ext uri="{FF2B5EF4-FFF2-40B4-BE49-F238E27FC236}">
                <a16:creationId xmlns:a16="http://schemas.microsoft.com/office/drawing/2014/main" id="{8B7EDE1C-450B-BA19-550C-C72908FC9D9B}"/>
              </a:ext>
            </a:extLst>
          </p:cNvPr>
          <p:cNvSpPr>
            <a:spLocks noGrp="1"/>
          </p:cNvSpPr>
          <p:nvPr>
            <p:ph type="sldNum" sz="quarter" idx="5"/>
          </p:nvPr>
        </p:nvSpPr>
        <p:spPr/>
        <p:txBody>
          <a:bodyPr/>
          <a:lstStyle/>
          <a:p>
            <a:fld id="{E5BCE2BD-2909-4D50-BFF6-50DC73793956}" type="slidenum">
              <a:rPr lang="en-US" smtClean="0"/>
              <a:t>21</a:t>
            </a:fld>
            <a:endParaRPr lang="en-US"/>
          </a:p>
        </p:txBody>
      </p:sp>
    </p:spTree>
    <p:extLst>
      <p:ext uri="{BB962C8B-B14F-4D97-AF65-F5344CB8AC3E}">
        <p14:creationId xmlns:p14="http://schemas.microsoft.com/office/powerpoint/2010/main" val="3305017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2A0A0-6B3E-0CCA-29D4-2F6E2D12B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F2899-4812-50A2-00E0-88F3A0D851D0}"/>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ED967859-F1F7-9BE3-93C6-18F5CFFBD452}"/>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3D53D221-0A3C-E77B-F9B1-0364B721D777}"/>
              </a:ext>
            </a:extLst>
          </p:cNvPr>
          <p:cNvSpPr>
            <a:spLocks noGrp="1"/>
          </p:cNvSpPr>
          <p:nvPr>
            <p:ph type="sldNum" sz="quarter" idx="5"/>
          </p:nvPr>
        </p:nvSpPr>
        <p:spPr/>
        <p:txBody>
          <a:bodyPr/>
          <a:lstStyle/>
          <a:p>
            <a:fld id="{E5BCE2BD-2909-4D50-BFF6-50DC73793956}" type="slidenum">
              <a:rPr lang="en-US" smtClean="0"/>
              <a:t>22</a:t>
            </a:fld>
            <a:endParaRPr lang="en-US"/>
          </a:p>
        </p:txBody>
      </p:sp>
    </p:spTree>
    <p:extLst>
      <p:ext uri="{BB962C8B-B14F-4D97-AF65-F5344CB8AC3E}">
        <p14:creationId xmlns:p14="http://schemas.microsoft.com/office/powerpoint/2010/main" val="222008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8D902-C767-D819-6A60-4E380E61F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051C7-367F-3B09-EA79-E810B75A9641}"/>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8BDF2135-722E-656B-4FA0-F4915CE90DA0}"/>
              </a:ext>
            </a:extLst>
          </p:cNvPr>
          <p:cNvSpPr>
            <a:spLocks noGrp="1"/>
          </p:cNvSpPr>
          <p:nvPr>
            <p:ph type="body" idx="1"/>
          </p:nvPr>
        </p:nvSpPr>
        <p:spPr/>
        <p:txBody>
          <a:bodyPr/>
          <a:lstStyle/>
          <a:p>
            <a:pPr rtl="0" fontAlgn="base"/>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2DB8797-B48C-B5E2-6813-C658DF16CB0D}"/>
              </a:ext>
            </a:extLst>
          </p:cNvPr>
          <p:cNvSpPr>
            <a:spLocks noGrp="1"/>
          </p:cNvSpPr>
          <p:nvPr>
            <p:ph type="sldNum" sz="quarter" idx="5"/>
          </p:nvPr>
        </p:nvSpPr>
        <p:spPr/>
        <p:txBody>
          <a:bodyPr/>
          <a:lstStyle/>
          <a:p>
            <a:fld id="{E5BCE2BD-2909-4D50-BFF6-50DC73793956}" type="slidenum">
              <a:rPr lang="en-US" smtClean="0"/>
              <a:t>23</a:t>
            </a:fld>
            <a:endParaRPr lang="en-US"/>
          </a:p>
        </p:txBody>
      </p:sp>
    </p:spTree>
    <p:extLst>
      <p:ext uri="{BB962C8B-B14F-4D97-AF65-F5344CB8AC3E}">
        <p14:creationId xmlns:p14="http://schemas.microsoft.com/office/powerpoint/2010/main" val="1494853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8287C-29BA-CD5E-755E-615934494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DC01B-BC57-6D60-DEA4-26A5D1B5844A}"/>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4C68FB7C-4C32-8ECB-8F03-E686997DB0FF}"/>
              </a:ext>
            </a:extLst>
          </p:cNvPr>
          <p:cNvSpPr>
            <a:spLocks noGrp="1"/>
          </p:cNvSpPr>
          <p:nvPr>
            <p:ph type="body" idx="1"/>
          </p:nvPr>
        </p:nvSpPr>
        <p:spPr/>
        <p:txBody>
          <a:bodyPr/>
          <a:lstStyle/>
          <a:p>
            <a:r>
              <a:rPr lang="en-GB" sz="1200" b="0" i="0" kern="1200">
                <a:solidFill>
                  <a:schemeClr val="tx1"/>
                </a:solidFill>
                <a:effectLst/>
                <a:latin typeface="+mn-lt"/>
                <a:ea typeface="+mn-ea"/>
                <a:cs typeface="+mn-cs"/>
              </a:rPr>
              <a:t>Explain how food systems are deeply linked to climate, biodiversity, waste and health and how schools can act at multiple levels (garden, canteen, procurement, community). Encourage educators to consider activities like: starting a school garden, running a farmers’ market or lunch‑swap event, auditing food waste, switching to more plant‑based menus, and connecting with local farmers or suppliers. Suggest linking these actions to EU strategies such as the “Farm to Fork” strategy and the climate goals of the European Green Deal, so students see the wider system context.</a:t>
            </a:r>
            <a:endParaRPr lang="en-BE"/>
          </a:p>
        </p:txBody>
      </p:sp>
      <p:sp>
        <p:nvSpPr>
          <p:cNvPr id="4" name="Slide Number Placeholder 3">
            <a:extLst>
              <a:ext uri="{FF2B5EF4-FFF2-40B4-BE49-F238E27FC236}">
                <a16:creationId xmlns:a16="http://schemas.microsoft.com/office/drawing/2014/main" id="{5CBEB78F-0D21-DAF9-487F-6BE727E21B5C}"/>
              </a:ext>
            </a:extLst>
          </p:cNvPr>
          <p:cNvSpPr>
            <a:spLocks noGrp="1"/>
          </p:cNvSpPr>
          <p:nvPr>
            <p:ph type="sldNum" sz="quarter" idx="5"/>
          </p:nvPr>
        </p:nvSpPr>
        <p:spPr/>
        <p:txBody>
          <a:bodyPr/>
          <a:lstStyle/>
          <a:p>
            <a:fld id="{E5BCE2BD-2909-4D50-BFF6-50DC73793956}" type="slidenum">
              <a:rPr lang="en-US" smtClean="0"/>
              <a:t>24</a:t>
            </a:fld>
            <a:endParaRPr lang="en-US"/>
          </a:p>
        </p:txBody>
      </p:sp>
    </p:spTree>
    <p:extLst>
      <p:ext uri="{BB962C8B-B14F-4D97-AF65-F5344CB8AC3E}">
        <p14:creationId xmlns:p14="http://schemas.microsoft.com/office/powerpoint/2010/main" val="3183008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C0529-5C3D-3572-82BB-800DA1480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17CB0-C0E0-AB6C-D9DC-D3F3B09FB761}"/>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04912C45-39E6-F540-4CFC-ED4AA592B61A}"/>
              </a:ext>
            </a:extLst>
          </p:cNvPr>
          <p:cNvSpPr>
            <a:spLocks noGrp="1"/>
          </p:cNvSpPr>
          <p:nvPr>
            <p:ph type="body" idx="1"/>
          </p:nvPr>
        </p:nvSpPr>
        <p:spPr/>
        <p:txBody>
          <a:bodyPr/>
          <a:lstStyle/>
          <a:p>
            <a:r>
              <a:rPr lang="en-BE"/>
              <a:t>Slow Food Youth Network (SFYN): </a:t>
            </a:r>
            <a:r>
              <a:rPr lang="en-US">
                <a:hlinkClick r:id="rId3"/>
              </a:rPr>
              <a:t>https://www.slowfoodyouthnetwork.nl/</a:t>
            </a:r>
          </a:p>
          <a:p>
            <a:r>
              <a:rPr lang="en-US"/>
              <a:t>Edible Connections: </a:t>
            </a:r>
            <a:r>
              <a:rPr lang="en-US">
                <a:hlinkClick r:id="rId4"/>
              </a:rPr>
              <a:t>https://www.slowfood.de/was-wir-tun/projekte-aktionen-und-kampagnen/edible-connections/school-project-edible-connections</a:t>
            </a:r>
            <a:endParaRPr lang="en-US"/>
          </a:p>
        </p:txBody>
      </p:sp>
      <p:sp>
        <p:nvSpPr>
          <p:cNvPr id="4" name="Slide Number Placeholder 3">
            <a:extLst>
              <a:ext uri="{FF2B5EF4-FFF2-40B4-BE49-F238E27FC236}">
                <a16:creationId xmlns:a16="http://schemas.microsoft.com/office/drawing/2014/main" id="{EACC69FB-1FD4-9B24-A79F-6F848EDB0AD5}"/>
              </a:ext>
            </a:extLst>
          </p:cNvPr>
          <p:cNvSpPr>
            <a:spLocks noGrp="1"/>
          </p:cNvSpPr>
          <p:nvPr>
            <p:ph type="sldNum" sz="quarter" idx="5"/>
          </p:nvPr>
        </p:nvSpPr>
        <p:spPr/>
        <p:txBody>
          <a:bodyPr/>
          <a:lstStyle/>
          <a:p>
            <a:fld id="{E5BCE2BD-2909-4D50-BFF6-50DC73793956}" type="slidenum">
              <a:rPr lang="en-US" smtClean="0"/>
              <a:t>25</a:t>
            </a:fld>
            <a:endParaRPr lang="en-US"/>
          </a:p>
        </p:txBody>
      </p:sp>
    </p:spTree>
    <p:extLst>
      <p:ext uri="{BB962C8B-B14F-4D97-AF65-F5344CB8AC3E}">
        <p14:creationId xmlns:p14="http://schemas.microsoft.com/office/powerpoint/2010/main" val="4055848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ACE3D-EAA7-F876-91DE-371D142BB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E716B-B9D7-E15B-E419-A478148AA09F}"/>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EDEC7112-E482-FF27-AA46-CCCC69275DE9}"/>
              </a:ext>
            </a:extLst>
          </p:cNvPr>
          <p:cNvSpPr>
            <a:spLocks noGrp="1"/>
          </p:cNvSpPr>
          <p:nvPr>
            <p:ph type="body" idx="1"/>
          </p:nvPr>
        </p:nvSpPr>
        <p:spPr/>
        <p:txBody>
          <a:bodyPr/>
          <a:lstStyle/>
          <a:p>
            <a:pPr rtl="0" fontAlgn="base"/>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0EBD502-3CD2-C370-6EDE-621C88E7C424}"/>
              </a:ext>
            </a:extLst>
          </p:cNvPr>
          <p:cNvSpPr>
            <a:spLocks noGrp="1"/>
          </p:cNvSpPr>
          <p:nvPr>
            <p:ph type="sldNum" sz="quarter" idx="5"/>
          </p:nvPr>
        </p:nvSpPr>
        <p:spPr/>
        <p:txBody>
          <a:bodyPr/>
          <a:lstStyle/>
          <a:p>
            <a:fld id="{E5BCE2BD-2909-4D50-BFF6-50DC73793956}" type="slidenum">
              <a:rPr lang="en-US" smtClean="0"/>
              <a:t>26</a:t>
            </a:fld>
            <a:endParaRPr lang="en-US"/>
          </a:p>
        </p:txBody>
      </p:sp>
    </p:spTree>
    <p:extLst>
      <p:ext uri="{BB962C8B-B14F-4D97-AF65-F5344CB8AC3E}">
        <p14:creationId xmlns:p14="http://schemas.microsoft.com/office/powerpoint/2010/main" val="3315509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0C3CD-EAE9-CEED-994C-A321CE11BA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8B953-7578-7548-02EC-BDCB3E22185A}"/>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58EFF4FE-23C8-3F72-DA0F-F1C72AB606D0}"/>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332DED91-604A-EF86-8270-EC19F9EA1DFA}"/>
              </a:ext>
            </a:extLst>
          </p:cNvPr>
          <p:cNvSpPr>
            <a:spLocks noGrp="1"/>
          </p:cNvSpPr>
          <p:nvPr>
            <p:ph type="sldNum" sz="quarter" idx="5"/>
          </p:nvPr>
        </p:nvSpPr>
        <p:spPr/>
        <p:txBody>
          <a:bodyPr/>
          <a:lstStyle/>
          <a:p>
            <a:fld id="{E5BCE2BD-2909-4D50-BFF6-50DC73793956}" type="slidenum">
              <a:rPr lang="en-US" smtClean="0"/>
              <a:t>27</a:t>
            </a:fld>
            <a:endParaRPr lang="en-US"/>
          </a:p>
        </p:txBody>
      </p:sp>
    </p:spTree>
    <p:extLst>
      <p:ext uri="{BB962C8B-B14F-4D97-AF65-F5344CB8AC3E}">
        <p14:creationId xmlns:p14="http://schemas.microsoft.com/office/powerpoint/2010/main" val="2251401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67678-CB30-EBEE-020B-85844B555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89EED2-06A2-FDB3-205A-E433DEA1BE1F}"/>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CF44FD65-8BA9-8ED1-A800-834EC0D6AB82}"/>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Share this inspiring action as part of the Climate Pact Community.  </a:t>
            </a:r>
          </a:p>
          <a:p>
            <a:pPr rtl="0" fontAlgn="base"/>
            <a:r>
              <a:rPr lang="en-GB" sz="1200" b="0" i="0" kern="120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9E793522-12E0-4F4D-881A-97F2A60E935A}"/>
              </a:ext>
            </a:extLst>
          </p:cNvPr>
          <p:cNvSpPr>
            <a:spLocks noGrp="1"/>
          </p:cNvSpPr>
          <p:nvPr>
            <p:ph type="sldNum" sz="quarter" idx="5"/>
          </p:nvPr>
        </p:nvSpPr>
        <p:spPr/>
        <p:txBody>
          <a:bodyPr/>
          <a:lstStyle/>
          <a:p>
            <a:fld id="{E5BCE2BD-2909-4D50-BFF6-50DC73793956}" type="slidenum">
              <a:rPr lang="en-US" smtClean="0"/>
              <a:t>28</a:t>
            </a:fld>
            <a:endParaRPr lang="en-US"/>
          </a:p>
        </p:txBody>
      </p:sp>
    </p:spTree>
    <p:extLst>
      <p:ext uri="{BB962C8B-B14F-4D97-AF65-F5344CB8AC3E}">
        <p14:creationId xmlns:p14="http://schemas.microsoft.com/office/powerpoint/2010/main" val="935250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Conclude with a call to action and practical next steps.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Encourage participants to take the next step: turning inspiration into action.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Emphasize that any school can join, whether starting small with a single class activity or launching a full school-wide campaign.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Remind them that the Pact2School toolkit offers ready-to-use materials and examples for different themes: mobility, energy, waste, biodiversity, and food systems. </a:t>
            </a:r>
            <a:endParaRPr lang="en-GB" sz="1200" b="0" i="0" kern="1200">
              <a:solidFill>
                <a:schemeClr val="tx1"/>
              </a:solidFill>
              <a:effectLst/>
              <a:latin typeface="+mn-lt"/>
            </a:endParaRPr>
          </a:p>
          <a:p>
            <a:pPr>
              <a:lnSpc>
                <a:spcPct val="130000"/>
              </a:lnSpc>
              <a:spcBef>
                <a:spcPts val="1500"/>
              </a:spcBef>
            </a:pPr>
            <a:r>
              <a:rPr lang="en-GB"/>
              <a:t>Pact2School campaign webpage: </a:t>
            </a:r>
            <a:r>
              <a:rPr lang="en-US"/>
              <a:t>Conclude by encouraging teachers and other education community members to join the </a:t>
            </a:r>
            <a:r>
              <a:rPr lang="en-US" b="1">
                <a:solidFill>
                  <a:srgbClr val="3A64E8"/>
                </a:solidFill>
              </a:rPr>
              <a:t>Pact2School campaign. </a:t>
            </a:r>
            <a:r>
              <a:rPr lang="en-US"/>
              <a:t>The campaign aims to support children, youths, teachers and the rest of the education community to explore green action and sustainability topics, it also aims to develop meaningful partnerships between the Climate Pact community and schools and universities. </a:t>
            </a:r>
            <a:endParaRPr lang="en-US">
              <a:solidFill>
                <a:srgbClr val="444444"/>
              </a:solidFill>
            </a:endParaRPr>
          </a:p>
          <a:p>
            <a:pPr>
              <a:lnSpc>
                <a:spcPct val="130000"/>
              </a:lnSpc>
              <a:spcBef>
                <a:spcPts val="1500"/>
              </a:spcBef>
            </a:pPr>
            <a:r>
              <a:rPr lang="en-US"/>
              <a:t>The campaign aims to inspire students and teachers by </a:t>
            </a:r>
            <a:r>
              <a:rPr lang="en-US" err="1"/>
              <a:t>organising</a:t>
            </a:r>
            <a:r>
              <a:rPr lang="en-US"/>
              <a:t> awareness raising sessions on the sustainability and climate action topics as well as to support schools to participate in the Pact2School challenge by submitting impactful student-led project ideas and get up to 1000 euros in project funding. </a:t>
            </a:r>
            <a:endParaRPr lang="en-US">
              <a:solidFill>
                <a:srgbClr val="444444"/>
              </a:solidFill>
            </a:endParaRPr>
          </a:p>
          <a:p>
            <a:pPr>
              <a:lnSpc>
                <a:spcPct val="130000"/>
              </a:lnSpc>
              <a:spcBef>
                <a:spcPts val="1500"/>
              </a:spcBef>
            </a:pPr>
            <a:r>
              <a:rPr lang="en-US"/>
              <a:t>Webpage link: </a:t>
            </a:r>
            <a:r>
              <a:rPr lang="en-US" b="1">
                <a:solidFill>
                  <a:srgbClr val="444444"/>
                </a:solidFill>
                <a:hlinkClick r:id="rId3"/>
              </a:rPr>
              <a:t>Join our new Pact2School campaign - European Union</a:t>
            </a:r>
            <a:r>
              <a:rPr lang="en-US">
                <a:solidFill>
                  <a:srgbClr val="7030A0"/>
                </a:solidFill>
              </a:rPr>
              <a:t> </a:t>
            </a:r>
            <a:endParaRPr lang="en-GB"/>
          </a:p>
          <a:p>
            <a:endParaRPr lang="en-US">
              <a:solidFill>
                <a:srgbClr val="444444"/>
              </a:solidFill>
            </a:endParaRPr>
          </a:p>
          <a:p>
            <a:endParaRPr lang="en-BE"/>
          </a:p>
          <a:p>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29</a:t>
            </a:fld>
            <a:endParaRPr lang="en-US"/>
          </a:p>
        </p:txBody>
      </p:sp>
    </p:spTree>
    <p:extLst>
      <p:ext uri="{BB962C8B-B14F-4D97-AF65-F5344CB8AC3E}">
        <p14:creationId xmlns:p14="http://schemas.microsoft.com/office/powerpoint/2010/main" val="337199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Introduce the six themes as practical entry points for schools to engage students. Each theme connects global challenges with everyday school life and learning opportunities. </a:t>
            </a:r>
            <a:endParaRPr lang="en-BE"/>
          </a:p>
        </p:txBody>
      </p:sp>
      <p:sp>
        <p:nvSpPr>
          <p:cNvPr id="4" name="Slide Number Placeholder 3"/>
          <p:cNvSpPr>
            <a:spLocks noGrp="1"/>
          </p:cNvSpPr>
          <p:nvPr>
            <p:ph type="sldNum" sz="quarter" idx="5"/>
          </p:nvPr>
        </p:nvSpPr>
        <p:spPr/>
        <p:txBody>
          <a:bodyPr/>
          <a:lstStyle/>
          <a:p>
            <a:fld id="{E5BCE2BD-2909-4D50-BFF6-50DC73793956}" type="slidenum">
              <a:rPr lang="en-US" smtClean="0"/>
              <a:t>3</a:t>
            </a:fld>
            <a:endParaRPr lang="en-US"/>
          </a:p>
        </p:txBody>
      </p:sp>
    </p:spTree>
    <p:extLst>
      <p:ext uri="{BB962C8B-B14F-4D97-AF65-F5344CB8AC3E}">
        <p14:creationId xmlns:p14="http://schemas.microsoft.com/office/powerpoint/2010/main" val="2764003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30</a:t>
            </a:fld>
            <a:endParaRPr lang="en-US"/>
          </a:p>
        </p:txBody>
      </p:sp>
    </p:spTree>
    <p:extLst>
      <p:ext uri="{BB962C8B-B14F-4D97-AF65-F5344CB8AC3E}">
        <p14:creationId xmlns:p14="http://schemas.microsoft.com/office/powerpoint/2010/main" val="2577875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BB19E-4266-943E-BF69-6B2431D64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F346C-CDF6-0203-D96E-63B824C59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D6968-1132-16F1-93C5-E7C34C8F169B}"/>
              </a:ext>
            </a:extLst>
          </p:cNvPr>
          <p:cNvSpPr>
            <a:spLocks noGrp="1"/>
          </p:cNvSpPr>
          <p:nvPr>
            <p:ph type="body" idx="1"/>
          </p:nvPr>
        </p:nvSpPr>
        <p:spPr/>
        <p:txBody>
          <a:bodyPr/>
          <a:lstStyle/>
          <a:p>
            <a:pPr fontAlgn="base"/>
            <a:r>
              <a:rPr lang="en-US"/>
              <a:t>Feel free to add other examples of inspiring actions that you might know. </a:t>
            </a:r>
            <a:endParaRPr lang="en-US" sz="1200" b="0" i="0" kern="1200">
              <a:solidFill>
                <a:schemeClr val="tx1"/>
              </a:solidFill>
              <a:effectLst/>
              <a:latin typeface="+mn-lt"/>
            </a:endParaRPr>
          </a:p>
        </p:txBody>
      </p:sp>
      <p:sp>
        <p:nvSpPr>
          <p:cNvPr id="4" name="Slide Number Placeholder 3">
            <a:extLst>
              <a:ext uri="{FF2B5EF4-FFF2-40B4-BE49-F238E27FC236}">
                <a16:creationId xmlns:a16="http://schemas.microsoft.com/office/drawing/2014/main" id="{42305F12-7BE0-9D8A-2657-FFD71C199115}"/>
              </a:ext>
            </a:extLst>
          </p:cNvPr>
          <p:cNvSpPr>
            <a:spLocks noGrp="1"/>
          </p:cNvSpPr>
          <p:nvPr>
            <p:ph type="sldNum" sz="quarter" idx="5"/>
          </p:nvPr>
        </p:nvSpPr>
        <p:spPr/>
        <p:txBody>
          <a:bodyPr/>
          <a:lstStyle/>
          <a:p>
            <a:fld id="{E5BCE2BD-2909-4D50-BFF6-50DC73793956}" type="slidenum">
              <a:rPr lang="en-US" smtClean="0"/>
              <a:t>31</a:t>
            </a:fld>
            <a:endParaRPr lang="en-US"/>
          </a:p>
        </p:txBody>
      </p:sp>
    </p:spTree>
    <p:extLst>
      <p:ext uri="{BB962C8B-B14F-4D97-AF65-F5344CB8AC3E}">
        <p14:creationId xmlns:p14="http://schemas.microsoft.com/office/powerpoint/2010/main" val="2338696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4D762-4B48-33CF-2C93-57B68D0C4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EB32F-16C4-B7CB-E8A9-53C2499BA9EA}"/>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AF279AD7-A14A-1D45-ECBB-DF674F6999F6}"/>
              </a:ext>
            </a:extLst>
          </p:cNvPr>
          <p:cNvSpPr>
            <a:spLocks noGrp="1"/>
          </p:cNvSpPr>
          <p:nvPr>
            <p:ph type="body" idx="1"/>
          </p:nvPr>
        </p:nvSpPr>
        <p:spPr/>
        <p:txBody>
          <a:bodyPr/>
          <a:lstStyle/>
          <a:p>
            <a:r>
              <a:rPr lang="en-GB" sz="1200" b="0" i="0" kern="1200">
                <a:solidFill>
                  <a:schemeClr val="tx1"/>
                </a:solidFill>
                <a:effectLst/>
                <a:latin typeface="+mn-lt"/>
                <a:ea typeface="+mn-ea"/>
                <a:cs typeface="+mn-cs"/>
              </a:rPr>
              <a:t>Emphasize that tools like Peer Parliaments and the Plan International Workbook provide step-by-step methods to help students organize debates, design solutions, and influence decision-making.</a:t>
            </a:r>
            <a:endParaRPr lang="en-US"/>
          </a:p>
          <a:p>
            <a:r>
              <a:rPr lang="en-GB" sz="1200" b="0" i="0" kern="1200">
                <a:solidFill>
                  <a:schemeClr val="tx1"/>
                </a:solidFill>
                <a:effectLst/>
                <a:latin typeface="+mn-lt"/>
                <a:ea typeface="+mn-ea"/>
                <a:cs typeface="+mn-cs"/>
              </a:rPr>
              <a:t>Storytelling can be a powerful way to capture attention and engage participants. You can also ask some questions to better understand if any students are already involved in any local project or student-led initiatives.   </a:t>
            </a:r>
            <a:endParaRPr lang="en-GB"/>
          </a:p>
          <a:p>
            <a:r>
              <a:rPr lang="en-GB"/>
              <a:t>Peer Parliament: </a:t>
            </a:r>
            <a:r>
              <a:rPr lang="en-GB">
                <a:hlinkClick r:id="" action="ppaction://noaction"/>
              </a:rPr>
              <a:t>http://Peer Parliament Toolkit: small-group dialogues where students discuss climate challenges and propose local solutions: </a:t>
            </a:r>
            <a:r>
              <a:rPr lang="en-GB">
                <a:hlinkClick r:id="rId3"/>
              </a:rPr>
              <a:t>https://climate-pact.europa.eu/eu-climate-action-academy/resources/peer-parliaments-documents_en</a:t>
            </a:r>
            <a:r>
              <a:rPr lang="en-GB">
                <a:hlinkClick r:id="" action="ppaction://noaction"/>
              </a:rPr>
              <a:t> </a:t>
            </a:r>
            <a:endParaRPr lang="en-GB"/>
          </a:p>
          <a:p>
            <a:r>
              <a:rPr lang="en-GB">
                <a:solidFill>
                  <a:srgbClr val="000000"/>
                </a:solidFill>
              </a:rPr>
              <a:t>Youth Leadership in Climate Policy Workbook (Plan International): </a:t>
            </a:r>
            <a:r>
              <a:rPr lang="en-GB">
                <a:solidFill>
                  <a:srgbClr val="000000"/>
                </a:solidFill>
                <a:hlinkClick r:id="rId4"/>
              </a:rPr>
              <a:t>https://plan-international.org/publications/youth-leadership-in-climate-policy/ </a:t>
            </a:r>
          </a:p>
          <a:p>
            <a:r>
              <a:rPr lang="en-GB"/>
              <a:t>Toolkit for Youth on Adaptation and Leadership (Global </a:t>
            </a:r>
            <a:r>
              <a:rPr lang="en-GB" err="1"/>
              <a:t>Center</a:t>
            </a:r>
            <a:r>
              <a:rPr lang="en-GB"/>
              <a:t> on Adaptation): </a:t>
            </a:r>
            <a:r>
              <a:rPr lang="en-GB">
                <a:hlinkClick r:id="rId5"/>
              </a:rPr>
              <a:t>Toolkit for Youth on Adaptation &amp; Leadership - Global Center on Adaptation</a:t>
            </a:r>
          </a:p>
          <a:p>
            <a:endParaRPr lang="en-GB"/>
          </a:p>
        </p:txBody>
      </p:sp>
      <p:sp>
        <p:nvSpPr>
          <p:cNvPr id="4" name="Slide Number Placeholder 3">
            <a:extLst>
              <a:ext uri="{FF2B5EF4-FFF2-40B4-BE49-F238E27FC236}">
                <a16:creationId xmlns:a16="http://schemas.microsoft.com/office/drawing/2014/main" id="{52C167CD-7B7E-C423-AF4E-8993E395B5DB}"/>
              </a:ext>
            </a:extLst>
          </p:cNvPr>
          <p:cNvSpPr>
            <a:spLocks noGrp="1"/>
          </p:cNvSpPr>
          <p:nvPr>
            <p:ph type="sldNum" sz="quarter" idx="5"/>
          </p:nvPr>
        </p:nvSpPr>
        <p:spPr/>
        <p:txBody>
          <a:bodyPr/>
          <a:lstStyle/>
          <a:p>
            <a:fld id="{E5BCE2BD-2909-4D50-BFF6-50DC73793956}" type="slidenum">
              <a:rPr lang="en-US" smtClean="0"/>
              <a:t>4</a:t>
            </a:fld>
            <a:endParaRPr lang="en-US"/>
          </a:p>
        </p:txBody>
      </p:sp>
    </p:spTree>
    <p:extLst>
      <p:ext uri="{BB962C8B-B14F-4D97-AF65-F5344CB8AC3E}">
        <p14:creationId xmlns:p14="http://schemas.microsoft.com/office/powerpoint/2010/main" val="3121745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B122B-62B3-1978-C9FE-E20B391B9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E1396-5DB6-38EA-3B36-F439189470CC}"/>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644717A0-FA28-5F31-634D-7CCEE059D369}"/>
              </a:ext>
            </a:extLst>
          </p:cNvPr>
          <p:cNvSpPr>
            <a:spLocks noGrp="1"/>
          </p:cNvSpPr>
          <p:nvPr>
            <p:ph type="body" idx="1"/>
          </p:nvPr>
        </p:nvSpPr>
        <p:spPr/>
        <p:txBody>
          <a:bodyPr/>
          <a:lstStyle/>
          <a:p>
            <a:r>
              <a:rPr lang="en-GB"/>
              <a:t>You could highlight the Green Office Movement, </a:t>
            </a:r>
            <a:r>
              <a:rPr lang="en-GB" err="1"/>
              <a:t>GreenSCENT</a:t>
            </a:r>
            <a:r>
              <a:rPr lang="en-GB"/>
              <a:t> and Eco-Schools Network as scalable models that make climate leadership part of everyday school life or other relevant examples or inspiring stories that you know. Include any other projects that are close to the students and teachers’ local context and that they can identify with.</a:t>
            </a:r>
          </a:p>
          <a:p>
            <a:endParaRPr lang="en-GB"/>
          </a:p>
          <a:p>
            <a:r>
              <a:rPr lang="en-GB"/>
              <a:t>Green Office Movement: </a:t>
            </a:r>
            <a:r>
              <a:rPr lang="en-GB">
                <a:hlinkClick r:id="rId3"/>
              </a:rPr>
              <a:t>https://www.greenofficemovement.org/</a:t>
            </a:r>
            <a:r>
              <a:rPr lang="en-GB"/>
              <a:t>   </a:t>
            </a:r>
            <a:endParaRPr lang="en-GB">
              <a:solidFill>
                <a:srgbClr val="7030A0"/>
              </a:solidFill>
            </a:endParaRPr>
          </a:p>
          <a:p>
            <a:r>
              <a:rPr lang="en-GB" err="1">
                <a:solidFill>
                  <a:srgbClr val="000000"/>
                </a:solidFill>
              </a:rPr>
              <a:t>GreenSCENT</a:t>
            </a:r>
            <a:r>
              <a:rPr lang="en-GB">
                <a:solidFill>
                  <a:srgbClr val="000000"/>
                </a:solidFill>
              </a:rPr>
              <a:t>: </a:t>
            </a:r>
            <a:r>
              <a:rPr lang="en-GB">
                <a:solidFill>
                  <a:srgbClr val="7030A0"/>
                </a:solidFill>
                <a:hlinkClick r:id="rId4"/>
              </a:rPr>
              <a:t>https://www.green-scent.eu/about/results/</a:t>
            </a:r>
            <a:r>
              <a:rPr lang="en-GB">
                <a:solidFill>
                  <a:srgbClr val="000000"/>
                </a:solidFill>
              </a:rPr>
              <a:t> </a:t>
            </a:r>
            <a:endParaRPr lang="en-GB"/>
          </a:p>
          <a:p>
            <a:r>
              <a:rPr lang="en-GB">
                <a:solidFill>
                  <a:srgbClr val="000000"/>
                </a:solidFill>
              </a:rPr>
              <a:t>Eco-Schools Network: </a:t>
            </a:r>
            <a:r>
              <a:rPr lang="en-GB">
                <a:solidFill>
                  <a:srgbClr val="000000"/>
                </a:solidFill>
                <a:hlinkClick r:id="rId5"/>
              </a:rPr>
              <a:t>https://www.ecoschools.global/</a:t>
            </a:r>
          </a:p>
          <a:p>
            <a:endParaRPr lang="en-GB">
              <a:solidFill>
                <a:srgbClr val="7030A0"/>
              </a:solidFill>
            </a:endParaRPr>
          </a:p>
          <a:p>
            <a:endParaRPr lang="en-GB"/>
          </a:p>
        </p:txBody>
      </p:sp>
      <p:sp>
        <p:nvSpPr>
          <p:cNvPr id="4" name="Slide Number Placeholder 3">
            <a:extLst>
              <a:ext uri="{FF2B5EF4-FFF2-40B4-BE49-F238E27FC236}">
                <a16:creationId xmlns:a16="http://schemas.microsoft.com/office/drawing/2014/main" id="{998BE150-AB17-52DE-74AA-0AEE5C642995}"/>
              </a:ext>
            </a:extLst>
          </p:cNvPr>
          <p:cNvSpPr>
            <a:spLocks noGrp="1"/>
          </p:cNvSpPr>
          <p:nvPr>
            <p:ph type="sldNum" sz="quarter" idx="5"/>
          </p:nvPr>
        </p:nvSpPr>
        <p:spPr/>
        <p:txBody>
          <a:bodyPr/>
          <a:lstStyle/>
          <a:p>
            <a:fld id="{E5BCE2BD-2909-4D50-BFF6-50DC73793956}" type="slidenum">
              <a:rPr lang="en-US" smtClean="0"/>
              <a:t>5</a:t>
            </a:fld>
            <a:endParaRPr lang="en-US"/>
          </a:p>
        </p:txBody>
      </p:sp>
    </p:spTree>
    <p:extLst>
      <p:ext uri="{BB962C8B-B14F-4D97-AF65-F5344CB8AC3E}">
        <p14:creationId xmlns:p14="http://schemas.microsoft.com/office/powerpoint/2010/main" val="298478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6A1F2-5C9E-FA76-F414-E8966F950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48339-5C74-4C77-6414-1FC1532F8D6C}"/>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0849D17B-53FB-82A4-6101-D935338CF07A}"/>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696A7F7A-06F8-03B3-9CAB-A27D3CD5DBF8}"/>
              </a:ext>
            </a:extLst>
          </p:cNvPr>
          <p:cNvSpPr>
            <a:spLocks noGrp="1"/>
          </p:cNvSpPr>
          <p:nvPr>
            <p:ph type="sldNum" sz="quarter" idx="5"/>
          </p:nvPr>
        </p:nvSpPr>
        <p:spPr/>
        <p:txBody>
          <a:bodyPr/>
          <a:lstStyle/>
          <a:p>
            <a:fld id="{E5BCE2BD-2909-4D50-BFF6-50DC73793956}" type="slidenum">
              <a:rPr lang="en-US" smtClean="0"/>
              <a:t>6</a:t>
            </a:fld>
            <a:endParaRPr lang="en-US"/>
          </a:p>
        </p:txBody>
      </p:sp>
    </p:spTree>
    <p:extLst>
      <p:ext uri="{BB962C8B-B14F-4D97-AF65-F5344CB8AC3E}">
        <p14:creationId xmlns:p14="http://schemas.microsoft.com/office/powerpoint/2010/main" val="3920410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A9349-57F4-D32F-DC18-834A8B5F1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5959A-AED9-0BCB-E312-34FB91766A54}"/>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3DCCE602-4970-549E-7FA3-F17FE2CA5B4C}"/>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8CE58E90-5661-A895-469D-3604569CA1A5}"/>
              </a:ext>
            </a:extLst>
          </p:cNvPr>
          <p:cNvSpPr>
            <a:spLocks noGrp="1"/>
          </p:cNvSpPr>
          <p:nvPr>
            <p:ph type="sldNum" sz="quarter" idx="5"/>
          </p:nvPr>
        </p:nvSpPr>
        <p:spPr/>
        <p:txBody>
          <a:bodyPr/>
          <a:lstStyle/>
          <a:p>
            <a:fld id="{E5BCE2BD-2909-4D50-BFF6-50DC73793956}" type="slidenum">
              <a:rPr lang="en-US" smtClean="0"/>
              <a:t>7</a:t>
            </a:fld>
            <a:endParaRPr lang="en-US"/>
          </a:p>
        </p:txBody>
      </p:sp>
    </p:spTree>
    <p:extLst>
      <p:ext uri="{BB962C8B-B14F-4D97-AF65-F5344CB8AC3E}">
        <p14:creationId xmlns:p14="http://schemas.microsoft.com/office/powerpoint/2010/main" val="75554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5BCE2BD-2909-4D50-BFF6-50DC73793956}" type="slidenum">
              <a:rPr lang="en-US" smtClean="0"/>
              <a:t>8</a:t>
            </a:fld>
            <a:endParaRPr lang="en-US"/>
          </a:p>
        </p:txBody>
      </p:sp>
    </p:spTree>
    <p:extLst>
      <p:ext uri="{BB962C8B-B14F-4D97-AF65-F5344CB8AC3E}">
        <p14:creationId xmlns:p14="http://schemas.microsoft.com/office/powerpoint/2010/main" val="307838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2823-1515-D36D-5EAA-562F69415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DA22B-7E77-11BD-56CD-5D690FCEB5B8}"/>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05CE748C-4931-F24A-9546-0F1096D5FC27}"/>
              </a:ext>
            </a:extLst>
          </p:cNvPr>
          <p:cNvSpPr>
            <a:spLocks noGrp="1"/>
          </p:cNvSpPr>
          <p:nvPr>
            <p:ph type="body" idx="1"/>
          </p:nvPr>
        </p:nvSpPr>
        <p:spPr/>
        <p:txBody>
          <a:bodyPr/>
          <a:lstStyle/>
          <a:p>
            <a:r>
              <a:rPr lang="en-GB" sz="1200" b="0" i="0" kern="1200">
                <a:solidFill>
                  <a:schemeClr val="tx1"/>
                </a:solidFill>
                <a:effectLst/>
                <a:latin typeface="+mn-lt"/>
                <a:ea typeface="+mn-ea"/>
                <a:cs typeface="+mn-cs"/>
              </a:rPr>
              <a:t>Explain that these activities empower students to design, test, and monitor sustainable travel habits, making them key players in community-level climate action. Emphasize partnerships with local authorities, parents and NGOs for real-world impact. Suggest simple digital tools that help visualize results and motivate continued engagement. Conclude by connecting these school mobility efforts to EU-wide initiatives such as European Mobility Week, showing how local action contributes to Europe’s broader sustainability goals.</a:t>
            </a:r>
            <a:endParaRPr lang="en-BE"/>
          </a:p>
        </p:txBody>
      </p:sp>
      <p:sp>
        <p:nvSpPr>
          <p:cNvPr id="4" name="Slide Number Placeholder 3">
            <a:extLst>
              <a:ext uri="{FF2B5EF4-FFF2-40B4-BE49-F238E27FC236}">
                <a16:creationId xmlns:a16="http://schemas.microsoft.com/office/drawing/2014/main" id="{57E14311-0CD0-52AD-F2D7-BF03F9E2FF76}"/>
              </a:ext>
            </a:extLst>
          </p:cNvPr>
          <p:cNvSpPr>
            <a:spLocks noGrp="1"/>
          </p:cNvSpPr>
          <p:nvPr>
            <p:ph type="sldNum" sz="quarter" idx="5"/>
          </p:nvPr>
        </p:nvSpPr>
        <p:spPr/>
        <p:txBody>
          <a:bodyPr/>
          <a:lstStyle/>
          <a:p>
            <a:fld id="{E5BCE2BD-2909-4D50-BFF6-50DC73793956}" type="slidenum">
              <a:rPr lang="en-US" smtClean="0"/>
              <a:t>9</a:t>
            </a:fld>
            <a:endParaRPr lang="en-US"/>
          </a:p>
        </p:txBody>
      </p:sp>
    </p:spTree>
    <p:extLst>
      <p:ext uri="{BB962C8B-B14F-4D97-AF65-F5344CB8AC3E}">
        <p14:creationId xmlns:p14="http://schemas.microsoft.com/office/powerpoint/2010/main" val="3270679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007" y="-21942"/>
            <a:ext cx="18366014"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34229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Blue">
    <p:spTree>
      <p:nvGrpSpPr>
        <p:cNvPr id="1" name=""/>
        <p:cNvGrpSpPr/>
        <p:nvPr/>
      </p:nvGrpSpPr>
      <p:grpSpPr>
        <a:xfrm>
          <a:off x="0" y="0"/>
          <a:ext cx="0" cy="0"/>
          <a:chOff x="0" y="0"/>
          <a:chExt cx="0" cy="0"/>
        </a:xfrm>
      </p:grpSpPr>
      <p:pic>
        <p:nvPicPr>
          <p:cNvPr id="6" name="Graphic 2">
            <a:extLst>
              <a:ext uri="{FF2B5EF4-FFF2-40B4-BE49-F238E27FC236}">
                <a16:creationId xmlns:a16="http://schemas.microsoft.com/office/drawing/2014/main" id="{B7E96F82-05AB-0474-45E7-BC00B5BDCB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4" y="0"/>
            <a:ext cx="18334286"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4" name="Picture 83" descr="A close up of a sign&#10;&#10;AI-generated content may be incorrect.">
            <a:extLst>
              <a:ext uri="{FF2B5EF4-FFF2-40B4-BE49-F238E27FC236}">
                <a16:creationId xmlns:a16="http://schemas.microsoft.com/office/drawing/2014/main" id="{B61FDD0A-0928-756C-E9B9-4C45E05B05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2" name="Group 1">
            <a:extLst>
              <a:ext uri="{FF2B5EF4-FFF2-40B4-BE49-F238E27FC236}">
                <a16:creationId xmlns:a16="http://schemas.microsoft.com/office/drawing/2014/main" id="{D5B16D1E-44AA-5499-2B28-79670D61A9B6}"/>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35AC949D-345D-5A30-C418-B61770C33E5B}"/>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0425AE97-943C-6D01-6DDE-ED7186150915}"/>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F73352-630A-93D7-C685-29BACBBF1AF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8E27D23-0819-4399-1708-9E188E3D6B69}"/>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DDBE17A1-045C-2130-EDD4-28B6F446953F}"/>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BE29C2E-DDAD-BBDF-F0D0-1A1B285BE5CD}"/>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C852044-4FDC-7111-8743-0E394DA033E0}"/>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02C73DE-B931-9B9F-15D2-D2C2C361ABE3}"/>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3196A58-7125-5A00-E48E-89EE3B1B0CB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D5101E-79FD-7890-2B04-050EC43A160B}"/>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9A2A8E3-9AB3-335F-567C-3ABCD3ECF554}"/>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217E4D-8DAC-FE17-2A70-FE0D82F3862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9C3DABB-757E-ED8C-7E02-E966EEC79CAE}"/>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37D2EBE-BCBD-E5FC-F48B-2D5B4B7FB10F}"/>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F77786E-696F-CCDF-2DE8-0FE76EDBDD0F}"/>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E622F4-1284-8005-B85F-CE4B9D43C61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93B3397-0877-4C4A-BD4F-5DBF4C49760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207D40C-312E-4B64-6A13-68FC1B950186}"/>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028711-0B73-098F-7BBE-E72583C6BDF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23E7A5-CB91-CAB9-FA61-912AC009E3D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777F529-6323-EFEF-65CA-1763B51C065C}"/>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323F55F-AC24-F426-1BFB-48C23986315B}"/>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1FB7B45-2E89-B6E6-A4B8-96B27E90CCD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3EC100-35EF-F56D-6778-6141A900D78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CC4DC9D-6663-24A5-A8DC-D189916BD8E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E32D17B-1762-2A28-3681-78F16E9F630E}"/>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538ED50-F632-F036-56E8-81A178AFD316}"/>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F9E0E9A-2383-750D-64B6-6F1215A307C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5C77898-E892-D26F-73AE-F9A46031A21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DA1AE1-22BE-C18F-B3AA-BFD9FD94978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D515AED-2B3F-97B0-5AAB-BDC8F5B85AF6}"/>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4606C2-ED64-4A4F-67C7-8E685E14A4C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0E0DE2E-78EC-7936-A611-F6A0FB5B12B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8EBAEF-3954-48DF-BF38-7F31D498B7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C31E26E-92EE-AC73-BC89-A0DD02C7B6D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D728130-39E7-65F5-0D57-501ACCE1B462}"/>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4398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122025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3" name="Text Placeholder 12">
            <a:extLst>
              <a:ext uri="{FF2B5EF4-FFF2-40B4-BE49-F238E27FC236}">
                <a16:creationId xmlns:a16="http://schemas.microsoft.com/office/drawing/2014/main" id="{4FFB9A7D-1ED6-7A19-1D1B-44B2D39B75F7}"/>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5" name="Text Placeholder 15">
            <a:extLst>
              <a:ext uri="{FF2B5EF4-FFF2-40B4-BE49-F238E27FC236}">
                <a16:creationId xmlns:a16="http://schemas.microsoft.com/office/drawing/2014/main" id="{38507961-74DF-1630-92D9-968556FB0773}"/>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Tree>
    <p:extLst>
      <p:ext uri="{BB962C8B-B14F-4D97-AF65-F5344CB8AC3E}">
        <p14:creationId xmlns:p14="http://schemas.microsoft.com/office/powerpoint/2010/main" val="369678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ody Slide Blue">
    <p:spTree>
      <p:nvGrpSpPr>
        <p:cNvPr id="1" name=""/>
        <p:cNvGrpSpPr/>
        <p:nvPr/>
      </p:nvGrpSpPr>
      <p:grpSpPr>
        <a:xfrm>
          <a:off x="0" y="0"/>
          <a:ext cx="0" cy="0"/>
          <a:chOff x="0" y="0"/>
          <a:chExt cx="0" cy="0"/>
        </a:xfrm>
      </p:grpSpPr>
      <p:pic>
        <p:nvPicPr>
          <p:cNvPr id="3" name="Picture 2" descr="A black and purple curved object&#10;&#10;AI-generated content may be incorrect.">
            <a:extLst>
              <a:ext uri="{FF2B5EF4-FFF2-40B4-BE49-F238E27FC236}">
                <a16:creationId xmlns:a16="http://schemas.microsoft.com/office/drawing/2014/main" id="{EFDF6AFA-33F1-5553-E6BD-0921F3933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50" y="0"/>
            <a:ext cx="18301650" cy="10294679"/>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573364" y="3879678"/>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573364" y="1211216"/>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573365" y="3106566"/>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6" name="Group 5">
            <a:extLst>
              <a:ext uri="{FF2B5EF4-FFF2-40B4-BE49-F238E27FC236}">
                <a16:creationId xmlns:a16="http://schemas.microsoft.com/office/drawing/2014/main" id="{0DD3A004-6D21-E469-B37D-4EF96363CA20}"/>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D3CB63C-5054-06A3-4645-28DC7A47B57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2D25583-5656-54C7-974A-9675FE7FA93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0" name="Group 9">
              <a:extLst>
                <a:ext uri="{FF2B5EF4-FFF2-40B4-BE49-F238E27FC236}">
                  <a16:creationId xmlns:a16="http://schemas.microsoft.com/office/drawing/2014/main" id="{5AAF1C9F-9385-B3A4-6B6F-D540F032EB4B}"/>
                </a:ext>
              </a:extLst>
            </p:cNvPr>
            <p:cNvGrpSpPr/>
            <p:nvPr userDrawn="1"/>
          </p:nvGrpSpPr>
          <p:grpSpPr>
            <a:xfrm>
              <a:off x="15699785" y="2241625"/>
              <a:ext cx="2080714" cy="1915762"/>
              <a:chOff x="15528335" y="660475"/>
              <a:chExt cx="2080714" cy="1915762"/>
            </a:xfrm>
          </p:grpSpPr>
          <p:sp>
            <p:nvSpPr>
              <p:cNvPr id="11" name="Freeform: Shape 10">
                <a:extLst>
                  <a:ext uri="{FF2B5EF4-FFF2-40B4-BE49-F238E27FC236}">
                    <a16:creationId xmlns:a16="http://schemas.microsoft.com/office/drawing/2014/main" id="{BFF8D074-4FD4-6D4C-FC32-05F5BE4DA01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516244-1F92-7142-92E6-F6BC7975885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709A125-5E6E-AFDB-89B9-B2E6A3EA6D7B}"/>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5634E0-0036-172F-32E0-CA0DFB1885DD}"/>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68C2916-E66E-194A-B179-B841A29B02B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A16311C-AAD2-E688-C8D7-BA7517BDF54A}"/>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C3965C2-D42A-E775-F4BB-8D4E127CB39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2E28826-C0A5-A712-3694-4E61A9707EC3}"/>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C023C78-3A78-9903-177B-F1A944310E4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78CBA6D-82C8-C58B-78C9-6A7A0B768151}"/>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2D13802-0863-E313-6D08-A63F7D391237}"/>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867EBB1-EBA9-1392-CC49-7CED0725D2DD}"/>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E92CEDE-633F-40D4-0F49-B831419026C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51421CC-D2BD-EA98-6EF9-02EF3A3FE86A}"/>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3403F27-771E-CE4E-8D99-FBF0B0B43DDE}"/>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CCF191-7CC2-1F33-66F1-027A79D61A15}"/>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0166F3E-4F15-71CF-4F06-EB69DA10C1E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227726D-2E50-F1FF-0BCD-76CF0FD134FB}"/>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2B810ED-9DBC-E2C0-7500-F498AEBF3003}"/>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AD2B42-DEC1-E8E6-9EDF-9AF35FDFB634}"/>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E29B88-722E-A505-4C06-D867A0A5745D}"/>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FE11518-FDFE-8F61-2310-A3F6A7805C6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A891890-E0FF-EFEC-7F59-D0FA916F77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53BCD94-9036-3493-E0BF-C0CC7EDF24B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ACF854D-4919-60C3-8E35-A301BC573E6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20F4CFC-E486-53A0-13D2-972CACD1712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54A82B-6AA2-ADF8-8DE3-E8C758A5E78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0F0E5CB-A5D5-DE6F-95D6-115C21C1BBC7}"/>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294003B-1E9A-B477-0E78-2B0503310D9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9F068A-B9FB-868B-EE12-ADC3585C6A81}"/>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A79242-9630-FEE0-DF2F-0F6CA2FF83D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7CDB84F-9B48-3F0D-954C-6A99F279E3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7A0F888-D851-E551-A0EA-1EC774C1B120}"/>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1524332-B31E-ECD7-2649-F8309BBB8C06}"/>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302764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07E05B-DDE2-3E2D-1041-FBC75EC54F93}"/>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7802"/>
          <a:stretch>
            <a:fillRect/>
          </a:stretch>
        </p:blipFill>
        <p:spPr>
          <a:xfrm>
            <a:off x="-39007" y="-21942"/>
            <a:ext cx="11423287"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48639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1B0AD4B-F0DA-CCB9-D93F-0EE97CC6F8A1}"/>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8752"/>
          <a:stretch>
            <a:fillRect/>
          </a:stretch>
        </p:blipFill>
        <p:spPr>
          <a:xfrm>
            <a:off x="-39007" y="-21942"/>
            <a:ext cx="11248918"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2531546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l="38114"/>
          <a:stretch>
            <a:fillRect/>
          </a:stretch>
        </p:blipFill>
        <p:spPr>
          <a:xfrm>
            <a:off x="7009649" y="0"/>
            <a:ext cx="11317621" cy="10287000"/>
          </a:xfrm>
          <a:prstGeom prst="rect">
            <a:avLst/>
          </a:prstGeom>
        </p:spPr>
      </p:pic>
      <p:grpSp>
        <p:nvGrpSpPr>
          <p:cNvPr id="6" name="Group 5">
            <a:extLst>
              <a:ext uri="{FF2B5EF4-FFF2-40B4-BE49-F238E27FC236}">
                <a16:creationId xmlns:a16="http://schemas.microsoft.com/office/drawing/2014/main" id="{4F5D379D-3E4C-CCD4-6154-676513589A38}"/>
              </a:ext>
            </a:extLst>
          </p:cNvPr>
          <p:cNvGrpSpPr/>
          <p:nvPr userDrawn="1"/>
        </p:nvGrpSpPr>
        <p:grpSpPr>
          <a:xfrm>
            <a:off x="15560769" y="717625"/>
            <a:ext cx="2048279" cy="1644575"/>
            <a:chOff x="15394463" y="2241625"/>
            <a:chExt cx="2386036" cy="1915762"/>
          </a:xfrm>
        </p:grpSpPr>
        <p:sp>
          <p:nvSpPr>
            <p:cNvPr id="7" name="Freeform: Shape 6">
              <a:extLst>
                <a:ext uri="{FF2B5EF4-FFF2-40B4-BE49-F238E27FC236}">
                  <a16:creationId xmlns:a16="http://schemas.microsoft.com/office/drawing/2014/main" id="{21F7FF75-600B-8030-C2F3-59641C55E5F5}"/>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7EE038D-F52B-1513-065B-E7AC78974662}"/>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6BE4C398-926C-211F-62FD-D88AF1348E74}"/>
                </a:ext>
              </a:extLst>
            </p:cNvPr>
            <p:cNvGrpSpPr/>
            <p:nvPr userDrawn="1"/>
          </p:nvGrpSpPr>
          <p:grpSpPr>
            <a:xfrm>
              <a:off x="15699785" y="2241625"/>
              <a:ext cx="2080714" cy="1915762"/>
              <a:chOff x="15528335" y="660475"/>
              <a:chExt cx="2080714" cy="1915762"/>
            </a:xfrm>
          </p:grpSpPr>
          <p:sp>
            <p:nvSpPr>
              <p:cNvPr id="10" name="Freeform: Shape 9">
                <a:extLst>
                  <a:ext uri="{FF2B5EF4-FFF2-40B4-BE49-F238E27FC236}">
                    <a16:creationId xmlns:a16="http://schemas.microsoft.com/office/drawing/2014/main" id="{11A755E0-76F2-36D1-D300-23D20756D205}"/>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69BDFE8-248B-FC10-A9F5-94738721C89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AABA5-FD96-84D0-2A05-24F98D42CF3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6C73DCF-AC93-78B8-7E23-6E29FF1B6F37}"/>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1F14769-A171-64D9-4DEB-7561D7A31CA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2775A10-1A42-7409-FBFE-D29D9519802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9B27305-3F90-C961-9347-1B49F7E89184}"/>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3C425548-A758-0FB4-02AF-D50C75B8197F}"/>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20F1C2CA-AF74-D426-23C3-7D1A5475CA7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929AB93-A6CF-E9F5-BA72-E269497E032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179B4B59-0F95-3BB6-16E5-2B69B7E655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6B08A0-9B80-FA0A-87B5-F91F2EA1C0FF}"/>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C4272D30-D435-EF27-19B1-E9F59579378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DEB4618-304C-E989-35E7-A0923D6C543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198DD8-209B-41BD-BDD7-EE8A931DBAA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138EFC9-6C91-B156-EA5D-4D244B2AA8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1591B1E-BDB8-7075-0120-B537AC21FB7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CF24AC9-7F0B-A198-55F8-342527404539}"/>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CEE26C51-DAB2-F8ED-5E40-9C88710BCF11}"/>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447BCF3C-DD24-D128-C892-E3265645E6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04205F94-6F4B-7A98-6BB5-9FA0E595FBD5}"/>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FD3D3731-42E5-78EE-7B3A-A5D1086DE92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3EEF080-E0FA-74D3-941B-374BAC77F73E}"/>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F63A3390-3D5E-2ECA-4F38-E66EC21D6CA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1B8B0463-D9D9-98E1-C407-1024036E6F5D}"/>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B9D00EC8-412B-86B5-D1DA-F5DDEE17FDD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174F499B-DD56-6FB4-3FA0-1601B01A2DF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8D824D22-54DB-0BFC-0AD2-56EEED9DD6CE}"/>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D7634444-66B3-EF36-0E52-EC370817F65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77E0A78F-05FC-DDC7-82D1-DE57CE8A598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101F456A-446C-AEE8-CE14-1D3AD10B1FBF}"/>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5A8B8DE0-367D-2B1F-8973-35E7FC54F2E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D904543F-31B3-5570-0D38-AE99066B967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2F691209-B5EB-6E05-3299-33B2C7C0C96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
        <p:nvSpPr>
          <p:cNvPr id="85" name="Title 1">
            <a:extLst>
              <a:ext uri="{FF2B5EF4-FFF2-40B4-BE49-F238E27FC236}">
                <a16:creationId xmlns:a16="http://schemas.microsoft.com/office/drawing/2014/main" id="{3E989EC7-9DE8-2E7C-6EBE-3F41C2F8BCAF}"/>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86" name="Text Placeholder 15">
            <a:extLst>
              <a:ext uri="{FF2B5EF4-FFF2-40B4-BE49-F238E27FC236}">
                <a16:creationId xmlns:a16="http://schemas.microsoft.com/office/drawing/2014/main" id="{A31AD71D-3E46-0021-E1EB-25D540B3DFBF}"/>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87" name="Text Placeholder 11">
            <a:extLst>
              <a:ext uri="{FF2B5EF4-FFF2-40B4-BE49-F238E27FC236}">
                <a16:creationId xmlns:a16="http://schemas.microsoft.com/office/drawing/2014/main" id="{2D00F4CF-0337-0B3D-591C-A46772D0CB5A}"/>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Tree>
    <p:extLst>
      <p:ext uri="{BB962C8B-B14F-4D97-AF65-F5344CB8AC3E}">
        <p14:creationId xmlns:p14="http://schemas.microsoft.com/office/powerpoint/2010/main" val="73595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b="55370"/>
          <a:stretch>
            <a:fillRect/>
          </a:stretch>
        </p:blipFill>
        <p:spPr>
          <a:xfrm>
            <a:off x="20222" y="1"/>
            <a:ext cx="18287998" cy="459105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 name="Group 3">
            <a:extLst>
              <a:ext uri="{FF2B5EF4-FFF2-40B4-BE49-F238E27FC236}">
                <a16:creationId xmlns:a16="http://schemas.microsoft.com/office/drawing/2014/main" id="{31B66A51-562E-7CD3-6DFA-F40BBC21E43B}"/>
              </a:ext>
            </a:extLst>
          </p:cNvPr>
          <p:cNvGrpSpPr/>
          <p:nvPr userDrawn="1"/>
        </p:nvGrpSpPr>
        <p:grpSpPr>
          <a:xfrm>
            <a:off x="15629846" y="742004"/>
            <a:ext cx="1982023" cy="1591378"/>
            <a:chOff x="15223013" y="660475"/>
            <a:chExt cx="2386036" cy="1915762"/>
          </a:xfrm>
        </p:grpSpPr>
        <p:sp>
          <p:nvSpPr>
            <p:cNvPr id="5" name="Freeform: Shape 4">
              <a:extLst>
                <a:ext uri="{FF2B5EF4-FFF2-40B4-BE49-F238E27FC236}">
                  <a16:creationId xmlns:a16="http://schemas.microsoft.com/office/drawing/2014/main" id="{8BE5FF11-D32E-90B4-4EB0-BE29C3A65051}"/>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8C0AEEF-875F-EE16-BDB4-87E70656537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08BFDF9D-D4D8-8AAA-8EF6-EF04AEE1326D}"/>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66A1B6B-7E6E-95A8-769E-1D1C25E52A7A}"/>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4C1657E-AA01-15AF-6789-5F5BE44EFD3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DDF2A95-43F2-D018-F466-E0569A117F17}"/>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A8F1869-3A4D-0ED2-3F04-EC5DDB403918}"/>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B15F101-A018-F8B2-5678-E6ACC81772A2}"/>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7FE5CE-FE74-2B52-1655-92AC36F32DD7}"/>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B51F005-D5B0-418A-CEB7-82C4837D41E2}"/>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669F342-8401-30C2-BB8B-33FF385EEBD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DE79736-CF4F-8BA8-E49C-EAA1A95F5EB9}"/>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8494012-429F-F9A9-C142-BF20C9B82960}"/>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B72003C-DBB0-FD92-28E6-15464048F3E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DDFB6E6-6208-91D2-5103-B4978B48120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0ED6D6A-9BD3-2FD1-18FF-7323BE36B8DF}"/>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AB225A7-2EEC-72F4-405B-A753960A88FC}"/>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E273AFC-09D9-53EA-F167-F9531F40596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FD9A422-FAD2-12D8-8919-FEE0CFAC8E0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9AAB65B-29D1-CFB3-E7F1-D32B9BC4E03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DAA77C9-2237-A944-27A5-A9CBBD13278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97022E-AD6E-9B81-7824-621CABE3E6CD}"/>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08FAA1C-9040-46FF-06C0-9080A76FAB8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DBEEB8D-97E4-5728-5718-F6F0971D02F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359DC59-F0D3-FF14-42BC-9B3922B5AB9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3A7448A-7DD6-A5EF-B662-7F9FE56BF349}"/>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03ADFC7-FE36-5864-DAC4-B6F7F0CB4424}"/>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A062FE6-A065-A626-263F-AA663625CF0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C3FA6A1-0322-C803-D1FC-84DE46ED8EE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6621110D-A9D6-35A9-E926-1751B567659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E24C98-6054-D287-F2FA-64B87DE26114}"/>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874194B-CCDC-B985-EA41-C92C481FC08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BB1D5872-6964-8661-C2A0-56521572D5E8}"/>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2ABC5B-BFBA-71A6-0EE5-F6B0276CB665}"/>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EF3A48B-E282-F779-D9DC-5C45AFC6975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42C941-2267-C5F0-3226-CD7FA775BE5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2244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90546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ody Slide Blue">
    <p:spTree>
      <p:nvGrpSpPr>
        <p:cNvPr id="1" name=""/>
        <p:cNvGrpSpPr/>
        <p:nvPr/>
      </p:nvGrpSpPr>
      <p:grpSpPr>
        <a:xfrm>
          <a:off x="0" y="0"/>
          <a:ext cx="0" cy="0"/>
          <a:chOff x="0" y="0"/>
          <a:chExt cx="0" cy="0"/>
        </a:xfrm>
      </p:grpSpPr>
      <p:sp>
        <p:nvSpPr>
          <p:cNvPr id="133" name="Text Placeholder 14">
            <a:extLst>
              <a:ext uri="{FF2B5EF4-FFF2-40B4-BE49-F238E27FC236}">
                <a16:creationId xmlns:a16="http://schemas.microsoft.com/office/drawing/2014/main" id="{26245003-67B4-B6F3-1AB4-5F6A92EE10A1}"/>
              </a:ext>
            </a:extLst>
          </p:cNvPr>
          <p:cNvSpPr>
            <a:spLocks noGrp="1"/>
          </p:cNvSpPr>
          <p:nvPr>
            <p:ph type="body" sz="quarter" idx="10" hasCustomPrompt="1"/>
          </p:nvPr>
        </p:nvSpPr>
        <p:spPr>
          <a:xfrm>
            <a:off x="3370346" y="3901736"/>
            <a:ext cx="10639425" cy="361902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34" name="Text Placeholder 18">
            <a:extLst>
              <a:ext uri="{FF2B5EF4-FFF2-40B4-BE49-F238E27FC236}">
                <a16:creationId xmlns:a16="http://schemas.microsoft.com/office/drawing/2014/main" id="{5EDD7C58-FDE8-7649-CF24-BA35183FD2C9}"/>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135" name="Text Placeholder 20">
            <a:extLst>
              <a:ext uri="{FF2B5EF4-FFF2-40B4-BE49-F238E27FC236}">
                <a16:creationId xmlns:a16="http://schemas.microsoft.com/office/drawing/2014/main" id="{7A4E93FD-C042-9585-937C-2E183D0FB7E4}"/>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136" name="Picture 135">
            <a:extLst>
              <a:ext uri="{FF2B5EF4-FFF2-40B4-BE49-F238E27FC236}">
                <a16:creationId xmlns:a16="http://schemas.microsoft.com/office/drawing/2014/main" id="{D18AB7EE-00B9-33C0-B401-5676D84366AC}"/>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137" name="Picture 136" descr="A close up of a sign&#10;&#10;AI-generated content may be incorrect.">
            <a:extLst>
              <a:ext uri="{FF2B5EF4-FFF2-40B4-BE49-F238E27FC236}">
                <a16:creationId xmlns:a16="http://schemas.microsoft.com/office/drawing/2014/main" id="{43E8589A-B0E4-1602-9381-CEC19463B2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138" name="Group 137">
            <a:extLst>
              <a:ext uri="{FF2B5EF4-FFF2-40B4-BE49-F238E27FC236}">
                <a16:creationId xmlns:a16="http://schemas.microsoft.com/office/drawing/2014/main" id="{AEB79DF8-8ABA-5350-2B5D-C676D458E187}"/>
              </a:ext>
            </a:extLst>
          </p:cNvPr>
          <p:cNvGrpSpPr/>
          <p:nvPr userDrawn="1"/>
        </p:nvGrpSpPr>
        <p:grpSpPr>
          <a:xfrm>
            <a:off x="15560769" y="717625"/>
            <a:ext cx="2048279" cy="1644575"/>
            <a:chOff x="15394463" y="2241625"/>
            <a:chExt cx="2386036" cy="1915762"/>
          </a:xfrm>
        </p:grpSpPr>
        <p:sp>
          <p:nvSpPr>
            <p:cNvPr id="139" name="Freeform: Shape 138">
              <a:extLst>
                <a:ext uri="{FF2B5EF4-FFF2-40B4-BE49-F238E27FC236}">
                  <a16:creationId xmlns:a16="http://schemas.microsoft.com/office/drawing/2014/main" id="{5E3D84C2-0E19-06B9-D710-FDFF0A8B04F3}"/>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BCB4FD29-1136-082D-15D6-393393929602}"/>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41" name="Group 140">
              <a:extLst>
                <a:ext uri="{FF2B5EF4-FFF2-40B4-BE49-F238E27FC236}">
                  <a16:creationId xmlns:a16="http://schemas.microsoft.com/office/drawing/2014/main" id="{0CB1D254-0276-99D5-C154-6DB4D8F7F249}"/>
                </a:ext>
              </a:extLst>
            </p:cNvPr>
            <p:cNvGrpSpPr/>
            <p:nvPr userDrawn="1"/>
          </p:nvGrpSpPr>
          <p:grpSpPr>
            <a:xfrm>
              <a:off x="15699785" y="2241625"/>
              <a:ext cx="2080714" cy="1915762"/>
              <a:chOff x="15528335" y="660475"/>
              <a:chExt cx="2080714" cy="1915762"/>
            </a:xfrm>
          </p:grpSpPr>
          <p:sp>
            <p:nvSpPr>
              <p:cNvPr id="142" name="Freeform: Shape 141">
                <a:extLst>
                  <a:ext uri="{FF2B5EF4-FFF2-40B4-BE49-F238E27FC236}">
                    <a16:creationId xmlns:a16="http://schemas.microsoft.com/office/drawing/2014/main" id="{2E78F888-570C-0865-2367-6C6B5EA65803}"/>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CBABF5DA-3383-4C67-4B85-BB6DFD10CF8B}"/>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DACEADAB-CEDD-5D5F-902E-21BC75409E29}"/>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D25847BD-62C5-09F4-DD58-F0DA98DC0016}"/>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EF7E3E75-FB60-F354-8406-E52F93088E0F}"/>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E06C6EEC-7F43-A3B2-FE17-AA99D549379A}"/>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17E81F67-06DD-44E1-833B-B6A7E4E845C6}"/>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36A03F08-149B-735B-24F6-767A75236F93}"/>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F638A2A3-7C28-5A1B-3C21-BD94A4CE7EF2}"/>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69C1D530-B217-849A-BB53-338493626EC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8D5F3D36-194B-BB00-37DC-C07202122A9A}"/>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1FC151E7-5D6E-CFD0-1305-69795CC88F8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A564A864-A7D7-5066-1288-26027145795A}"/>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A98E9C00-F6E0-CCA9-65FE-7A69F83C962B}"/>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A2A5E6B7-6E86-3594-2A7A-6644664BBDE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5F99903C-F589-E25B-6583-5966CF7FA59E}"/>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A4435A00-C097-7F07-37FB-775A38BBBFA8}"/>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D40D286F-1903-CDBC-7A08-B8DE65E7BE4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20DC28EE-7C90-4FFA-C51A-123A8CD73C5A}"/>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51A86832-0D6F-92B0-CAF8-9B730EC6BC83}"/>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F33552FD-18D9-17E9-2ED2-B4FC53E6E397}"/>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69FF0ADC-BF0D-FFCC-4BA6-4F687F841577}"/>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56DACD82-5120-8904-CB61-304EA35EBEDC}"/>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BEAB4546-E78C-E58F-22A5-F3ABA2268F8F}"/>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7E41B160-90C3-E6E6-AFAD-79358BD7E777}"/>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9FCEBB7E-0DF1-C841-6353-23D06674F792}"/>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9556299E-3EE2-C24B-3234-4D9B7F38C9DE}"/>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33EA8761-1E5D-1A28-883A-188B6D2BA878}"/>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820E8333-7BED-3B9C-36CE-11669F055FD4}"/>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3FF1A110-438F-487B-01F6-09DE5A7DE7DF}"/>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7942FD7F-EFA5-3C3D-5905-FB8F6AD4A344}"/>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5D1E72D1-86E1-F5AE-1739-5A5841E68D47}"/>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68F3D2BD-D4C6-0D45-37E1-D0CAB10F8438}"/>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75" name="Freeform: Shape 174">
                <a:extLst>
                  <a:ext uri="{FF2B5EF4-FFF2-40B4-BE49-F238E27FC236}">
                    <a16:creationId xmlns:a16="http://schemas.microsoft.com/office/drawing/2014/main" id="{059BB81A-5036-E7C4-5424-7C664C7C47C6}"/>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176" name="Picture Placeholder 123">
            <a:extLst>
              <a:ext uri="{FF2B5EF4-FFF2-40B4-BE49-F238E27FC236}">
                <a16:creationId xmlns:a16="http://schemas.microsoft.com/office/drawing/2014/main" id="{D28B4EBF-BE2F-1762-C780-6AF1429FAD0D}"/>
              </a:ext>
            </a:extLst>
          </p:cNvPr>
          <p:cNvSpPr>
            <a:spLocks noGrp="1"/>
          </p:cNvSpPr>
          <p:nvPr>
            <p:ph type="pic" sz="quarter" idx="13"/>
          </p:nvPr>
        </p:nvSpPr>
        <p:spPr>
          <a:xfrm>
            <a:off x="10915650" y="6779098"/>
            <a:ext cx="3297154" cy="3180241"/>
          </a:xfrm>
          <a:prstGeom prst="ellipse">
            <a:avLst/>
          </a:prstGeom>
          <a:ln w="76200">
            <a:solidFill>
              <a:srgbClr val="80E789"/>
            </a:solidFill>
          </a:ln>
        </p:spPr>
        <p:txBody>
          <a:bodyPr/>
          <a:lstStyle/>
          <a:p>
            <a:endParaRPr lang="en-US"/>
          </a:p>
        </p:txBody>
      </p:sp>
      <p:sp>
        <p:nvSpPr>
          <p:cNvPr id="177" name="Picture Placeholder 123">
            <a:extLst>
              <a:ext uri="{FF2B5EF4-FFF2-40B4-BE49-F238E27FC236}">
                <a16:creationId xmlns:a16="http://schemas.microsoft.com/office/drawing/2014/main" id="{9C06F255-945F-6F6B-ECAE-BE2816251EC4}"/>
              </a:ext>
            </a:extLst>
          </p:cNvPr>
          <p:cNvSpPr>
            <a:spLocks noGrp="1"/>
          </p:cNvSpPr>
          <p:nvPr>
            <p:ph type="pic" sz="quarter" idx="14"/>
          </p:nvPr>
        </p:nvSpPr>
        <p:spPr>
          <a:xfrm>
            <a:off x="12960633" y="5560221"/>
            <a:ext cx="6564488" cy="6331721"/>
          </a:xfrm>
          <a:prstGeom prst="ellipse">
            <a:avLst/>
          </a:prstGeom>
          <a:ln w="76200">
            <a:solidFill>
              <a:srgbClr val="3A64E8"/>
            </a:solidFill>
          </a:ln>
        </p:spPr>
        <p:txBody>
          <a:bodyPr/>
          <a:lstStyle/>
          <a:p>
            <a:endParaRPr lang="en-US"/>
          </a:p>
        </p:txBody>
      </p:sp>
    </p:spTree>
    <p:extLst>
      <p:ext uri="{BB962C8B-B14F-4D97-AF65-F5344CB8AC3E}">
        <p14:creationId xmlns:p14="http://schemas.microsoft.com/office/powerpoint/2010/main" val="2209958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90" y="-54463"/>
            <a:ext cx="18334290"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709237"/>
            <a:ext cx="6656448"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2" y="5968286"/>
            <a:ext cx="6656448"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5" name="Group 4">
            <a:extLst>
              <a:ext uri="{FF2B5EF4-FFF2-40B4-BE49-F238E27FC236}">
                <a16:creationId xmlns:a16="http://schemas.microsoft.com/office/drawing/2014/main" id="{7BCADDF8-B0A4-FA01-48AE-8E301073B533}"/>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2DA971B3-3EC0-56A6-350F-7A8A7DF4F27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C102CCC-52D0-3B88-AE18-3AA0EA3298B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1A139E1-01F7-6520-3A62-A014D76D986F}"/>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D0345960-20CE-AD98-9759-743D2F67B89A}"/>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E9CF502-1633-FC7E-2B3F-F7969CC3FE99}"/>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17EE45E-558D-A9C6-BC05-D2EDAFC93A9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9A89548-E32B-04F3-6400-8039EBB5D43B}"/>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1889A87-E044-BFC5-2A17-9DAE48807A3F}"/>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8620858-DCFC-0CB4-323D-58F2F0938F0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1AFA86F-1FB1-7817-47FC-27F559C502AE}"/>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2A0D9F9-AF21-09E7-A759-3F3166CB2B2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C766B1C-C9EA-4E27-C55A-B953DC2B98E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BDD901A-C995-C8F2-1809-0FF42BF337A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51E8BD6-A4CF-196B-6A95-AB506F2EBEF0}"/>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F2F4D9A-F05E-5106-94E2-C215545F257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57E3F9D-1C88-1420-5423-F8AF9961F68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CB4396C-5E78-B222-E3F1-5218C732ED8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C257D34-7639-FA26-ADFE-B9AA0DEB7A6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7BA2766-8792-4D37-9DF3-EE92B2B12B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EF17F17-4455-6EC9-2A08-9D9FF725CA03}"/>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4817210-A2EA-9BF0-E128-E52CB7BE4BAD}"/>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64B7195-8CF4-71E7-1C9C-21E6EF4A5E76}"/>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5737313-6B77-8C70-DD08-A863FD6CD39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391705C-7A62-3B66-1B71-1C37407D7CC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0F39682-F2AA-CC9C-BA24-ADEEF35C329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A496D5C-288F-9ACB-F863-61860280C0F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84B4F39-C183-CE18-16B4-D29E6240C88B}"/>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DD48A07-A7D8-128A-9A96-BA1D471A1F10}"/>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23B91E0-4054-DEF6-7FB2-F707D06614F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7FF203A-0C90-0D0A-3C70-C8B023552F15}"/>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975D00-63F9-CFDC-0B8D-918F532E797F}"/>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A1DEE2-45CE-D96C-45D8-55E600519C24}"/>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B8B7AE1-17E2-FAFD-675F-58D9B8C7F7AF}"/>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420A2E-A320-352F-652B-3DAC6B50BE0D}"/>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959A614-260B-4D7A-1210-9FDEE6B4BE3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71595B5-C738-299E-B7CD-7CF18652E54E}"/>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D0D00628-FBA3-75B3-4EE1-11A94CCB4424}"/>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7" name="Oval 46">
            <a:extLst>
              <a:ext uri="{FF2B5EF4-FFF2-40B4-BE49-F238E27FC236}">
                <a16:creationId xmlns:a16="http://schemas.microsoft.com/office/drawing/2014/main" id="{746D0B06-6846-DE4A-6BB2-695F94BC6442}"/>
              </a:ext>
            </a:extLst>
          </p:cNvPr>
          <p:cNvSpPr/>
          <p:nvPr userDrawn="1"/>
        </p:nvSpPr>
        <p:spPr>
          <a:xfrm>
            <a:off x="10426472" y="6892699"/>
            <a:ext cx="1960833" cy="1960833"/>
          </a:xfrm>
          <a:prstGeom prst="ellipse">
            <a:avLst/>
          </a:prstGeom>
          <a:solidFill>
            <a:srgbClr val="26155F"/>
          </a:solidFill>
          <a:ln w="762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Curved Up 44">
            <a:extLst>
              <a:ext uri="{FF2B5EF4-FFF2-40B4-BE49-F238E27FC236}">
                <a16:creationId xmlns:a16="http://schemas.microsoft.com/office/drawing/2014/main" id="{3CB031ED-569A-9F09-C0FA-DE32618433A4}"/>
              </a:ext>
            </a:extLst>
          </p:cNvPr>
          <p:cNvSpPr/>
          <p:nvPr userDrawn="1"/>
        </p:nvSpPr>
        <p:spPr>
          <a:xfrm rot="19094763">
            <a:off x="10841071" y="7610979"/>
            <a:ext cx="1344469" cy="617023"/>
          </a:xfrm>
          <a:prstGeom prst="curvedUpArrow">
            <a:avLst>
              <a:gd name="adj1" fmla="val 25000"/>
              <a:gd name="adj2" fmla="val 71048"/>
              <a:gd name="adj3" fmla="val 28648"/>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6" name="Picture 85" descr="A close up of a sign&#10;&#10;AI-generated content may be incorrect.">
            <a:extLst>
              <a:ext uri="{FF2B5EF4-FFF2-40B4-BE49-F238E27FC236}">
                <a16:creationId xmlns:a16="http://schemas.microsoft.com/office/drawing/2014/main" id="{1F1C2FB6-1DFD-E618-4C32-D7FAAE4FCD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27380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Body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AB1F5-A20A-7556-70C8-13BEDA819E27}"/>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flipV="1">
            <a:off x="-1" y="0"/>
            <a:ext cx="6267451" cy="10287000"/>
          </a:xfrm>
          <a:prstGeom prst="rect">
            <a:avLst/>
          </a:prstGeom>
        </p:spPr>
      </p:pic>
      <p:pic>
        <p:nvPicPr>
          <p:cNvPr id="3" name="Picture 2" descr="A close up of a sign&#10;&#10;AI-generated content may be incorrect.">
            <a:extLst>
              <a:ext uri="{FF2B5EF4-FFF2-40B4-BE49-F238E27FC236}">
                <a16:creationId xmlns:a16="http://schemas.microsoft.com/office/drawing/2014/main" id="{EB8A6D05-99C8-CCF6-F5E7-60E9DA44B9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6" name="Group 5">
            <a:extLst>
              <a:ext uri="{FF2B5EF4-FFF2-40B4-BE49-F238E27FC236}">
                <a16:creationId xmlns:a16="http://schemas.microsoft.com/office/drawing/2014/main" id="{9E3092C9-F66D-95BF-2AF0-ADDC700B23BF}"/>
              </a:ext>
            </a:extLst>
          </p:cNvPr>
          <p:cNvGrpSpPr/>
          <p:nvPr userDrawn="1"/>
        </p:nvGrpSpPr>
        <p:grpSpPr>
          <a:xfrm>
            <a:off x="15560769" y="717625"/>
            <a:ext cx="2048279" cy="1644575"/>
            <a:chOff x="15394463" y="2241625"/>
            <a:chExt cx="2386036" cy="1915762"/>
          </a:xfrm>
        </p:grpSpPr>
        <p:sp>
          <p:nvSpPr>
            <p:cNvPr id="7" name="Freeform: Shape 6">
              <a:extLst>
                <a:ext uri="{FF2B5EF4-FFF2-40B4-BE49-F238E27FC236}">
                  <a16:creationId xmlns:a16="http://schemas.microsoft.com/office/drawing/2014/main" id="{25BCE60F-706F-27CB-6C2A-D048E7105A52}"/>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3F6BEDC4-B9CC-B133-EA59-A1A75667D2E0}"/>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93EA84C4-9D56-8BBB-43C8-683538580DAD}"/>
                </a:ext>
              </a:extLst>
            </p:cNvPr>
            <p:cNvGrpSpPr/>
            <p:nvPr userDrawn="1"/>
          </p:nvGrpSpPr>
          <p:grpSpPr>
            <a:xfrm>
              <a:off x="15699785" y="2241625"/>
              <a:ext cx="2080714" cy="1915762"/>
              <a:chOff x="15528335" y="660475"/>
              <a:chExt cx="2080714" cy="1915762"/>
            </a:xfrm>
          </p:grpSpPr>
          <p:sp>
            <p:nvSpPr>
              <p:cNvPr id="10" name="Freeform: Shape 9">
                <a:extLst>
                  <a:ext uri="{FF2B5EF4-FFF2-40B4-BE49-F238E27FC236}">
                    <a16:creationId xmlns:a16="http://schemas.microsoft.com/office/drawing/2014/main" id="{91F0CE33-DD07-5867-7579-30019580F2E7}"/>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8D83FD1-1766-9E01-E12C-D37E4610B6C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8CE3E0B-4323-8ACB-8937-733EBE296F33}"/>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BD82B36-ACCF-4D70-3B36-3C8B0409DED3}"/>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45CA4F1-1E33-5CF5-EBE4-222437F49A95}"/>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A04743-9BD6-E129-CCB6-79FA46A03F7E}"/>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027D96F-2664-7064-C024-571414575573}"/>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7965931-AB90-6656-7DEC-33A178E62CA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3992643-6761-1FED-3A54-88CF111FFBB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5BEDC99-6447-7BF9-6CFC-31617251045B}"/>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F528DB-D32F-58CB-2F26-5A7A7DFC0BC7}"/>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FCFDFC9-877B-7C6F-7899-94D53DB5F184}"/>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E721029-CE3B-3D19-5348-0F8F80BEFC70}"/>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CC7EBFE-D4FC-A4F2-8F07-FDFD8AE48E3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FE2210B-F122-B7E1-7835-3CA52AE07A0D}"/>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62D3C68-9810-B670-F7EF-A4FC94B1463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C455E98-5919-39C6-168F-B820886E9DEF}"/>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91F8B0D-F82B-AB41-627C-E0A4F374D63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3989ACB-2E4B-A28A-168B-826E5B2C430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402777-0513-E365-3126-CE14121C6014}"/>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5D76D16-919E-941E-6891-68AF9C8E6946}"/>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84BC94D-30F4-C872-4B0C-C488BDDD2B72}"/>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AFA53E-32BD-E2AF-D95F-623C3DC40CD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9DF5B16-3C9F-0D94-EA15-D26D83F638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3475F7C-28AF-6D95-6F35-294A6DF51382}"/>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7CE9034-9E99-FB76-A363-9E2931633DDD}"/>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D077DC-A0F1-D50C-617E-16A4439B935C}"/>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6D3008F-4EB7-B772-F73D-3DB07AFEC884}"/>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7C8C218-DF8C-87B7-5407-B681E46707A0}"/>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9A448C8-E1A3-D406-8F05-98E738F1489A}"/>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00265FB-B492-35BC-FCBB-233D1B0D8FDA}"/>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8EF8DDE-911B-4343-E75D-784FAF1240E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85F1A79-6E03-F82E-920A-254AA9AF7796}"/>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63CF2DD-B826-E828-AFE2-D3A126A1BAEB}"/>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7" name="Picture Placeholder 47">
            <a:extLst>
              <a:ext uri="{FF2B5EF4-FFF2-40B4-BE49-F238E27FC236}">
                <a16:creationId xmlns:a16="http://schemas.microsoft.com/office/drawing/2014/main" id="{DC596916-FF85-3672-4CE1-7C0590707DD1}"/>
              </a:ext>
            </a:extLst>
          </p:cNvPr>
          <p:cNvSpPr>
            <a:spLocks noGrp="1"/>
          </p:cNvSpPr>
          <p:nvPr>
            <p:ph type="pic" sz="quarter" idx="10"/>
          </p:nvPr>
        </p:nvSpPr>
        <p:spPr>
          <a:xfrm>
            <a:off x="246745" y="179826"/>
            <a:ext cx="6020705" cy="5648094"/>
          </a:xfrm>
          <a:prstGeom prst="ellipse">
            <a:avLst/>
          </a:prstGeom>
          <a:ln w="133350">
            <a:solidFill>
              <a:srgbClr val="3A64E8"/>
            </a:solidFill>
          </a:ln>
        </p:spPr>
        <p:txBody>
          <a:bodyPr/>
          <a:lstStyle/>
          <a:p>
            <a:endParaRPr lang="en-US"/>
          </a:p>
        </p:txBody>
      </p:sp>
      <p:sp>
        <p:nvSpPr>
          <p:cNvPr id="48" name="Text Placeholder 14">
            <a:extLst>
              <a:ext uri="{FF2B5EF4-FFF2-40B4-BE49-F238E27FC236}">
                <a16:creationId xmlns:a16="http://schemas.microsoft.com/office/drawing/2014/main" id="{5719CD59-BA45-D275-6C7F-EBA24CF273ED}"/>
              </a:ext>
            </a:extLst>
          </p:cNvPr>
          <p:cNvSpPr>
            <a:spLocks noGrp="1"/>
          </p:cNvSpPr>
          <p:nvPr>
            <p:ph type="body" sz="quarter" idx="11" hasCustomPrompt="1"/>
          </p:nvPr>
        </p:nvSpPr>
        <p:spPr>
          <a:xfrm>
            <a:off x="6969623" y="6432356"/>
            <a:ext cx="10628757" cy="361902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49" name="Text Placeholder 18">
            <a:extLst>
              <a:ext uri="{FF2B5EF4-FFF2-40B4-BE49-F238E27FC236}">
                <a16:creationId xmlns:a16="http://schemas.microsoft.com/office/drawing/2014/main" id="{58A9240F-CD1F-66EF-F31A-D7E48CF15755}"/>
              </a:ext>
            </a:extLst>
          </p:cNvPr>
          <p:cNvSpPr>
            <a:spLocks noGrp="1"/>
          </p:cNvSpPr>
          <p:nvPr>
            <p:ph type="body" sz="quarter" idx="12" hasCustomPrompt="1"/>
          </p:nvPr>
        </p:nvSpPr>
        <p:spPr>
          <a:xfrm>
            <a:off x="6969623" y="376389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88" name="Text Placeholder 20">
            <a:extLst>
              <a:ext uri="{FF2B5EF4-FFF2-40B4-BE49-F238E27FC236}">
                <a16:creationId xmlns:a16="http://schemas.microsoft.com/office/drawing/2014/main" id="{5BEAABB6-EE5C-CB27-5BE1-9FC442124070}"/>
              </a:ext>
            </a:extLst>
          </p:cNvPr>
          <p:cNvSpPr>
            <a:spLocks noGrp="1"/>
          </p:cNvSpPr>
          <p:nvPr>
            <p:ph type="body" sz="quarter" idx="13" hasCustomPrompt="1"/>
          </p:nvPr>
        </p:nvSpPr>
        <p:spPr>
          <a:xfrm>
            <a:off x="6969624" y="5659244"/>
            <a:ext cx="10628756"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134897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ody Slide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t="28942" r="65729"/>
          <a:stretch>
            <a:fillRect/>
          </a:stretch>
        </p:blipFill>
        <p:spPr>
          <a:xfrm flipH="1">
            <a:off x="9467849" y="0"/>
            <a:ext cx="8820151" cy="10287000"/>
          </a:xfrm>
          <a:prstGeom prst="rect">
            <a:avLst/>
          </a:prstGeom>
        </p:spPr>
      </p:pic>
      <p:sp>
        <p:nvSpPr>
          <p:cNvPr id="48" name="Picture Placeholder 47">
            <a:extLst>
              <a:ext uri="{FF2B5EF4-FFF2-40B4-BE49-F238E27FC236}">
                <a16:creationId xmlns:a16="http://schemas.microsoft.com/office/drawing/2014/main" id="{A7C15071-D6B2-9D94-D536-5F20F05A8B1C}"/>
              </a:ext>
            </a:extLst>
          </p:cNvPr>
          <p:cNvSpPr>
            <a:spLocks noGrp="1"/>
          </p:cNvSpPr>
          <p:nvPr>
            <p:ph type="pic" sz="quarter" idx="14"/>
          </p:nvPr>
        </p:nvSpPr>
        <p:spPr>
          <a:xfrm>
            <a:off x="10172700" y="-17"/>
            <a:ext cx="8115300" cy="10287015"/>
          </a:xfrm>
          <a:custGeom>
            <a:avLst/>
            <a:gdLst>
              <a:gd name="csX0" fmla="*/ 0 w 8115300"/>
              <a:gd name="csY0" fmla="*/ 0 h 10287000"/>
              <a:gd name="csX1" fmla="*/ 8115300 w 8115300"/>
              <a:gd name="csY1" fmla="*/ 0 h 10287000"/>
              <a:gd name="csX2" fmla="*/ 8115300 w 8115300"/>
              <a:gd name="csY2" fmla="*/ 10287000 h 10287000"/>
              <a:gd name="csX3" fmla="*/ 0 w 8115300"/>
              <a:gd name="csY3" fmla="*/ 10287000 h 10287000"/>
              <a:gd name="csX4" fmla="*/ 0 w 8115300"/>
              <a:gd name="csY4" fmla="*/ 0 h 10287000"/>
              <a:gd name="csX0" fmla="*/ 0 w 8115300"/>
              <a:gd name="csY0" fmla="*/ 106 h 10287106"/>
              <a:gd name="csX1" fmla="*/ 6108700 w 8115300"/>
              <a:gd name="csY1" fmla="*/ 482706 h 10287106"/>
              <a:gd name="csX2" fmla="*/ 8115300 w 8115300"/>
              <a:gd name="csY2" fmla="*/ 106 h 10287106"/>
              <a:gd name="csX3" fmla="*/ 8115300 w 8115300"/>
              <a:gd name="csY3" fmla="*/ 10287106 h 10287106"/>
              <a:gd name="csX4" fmla="*/ 0 w 8115300"/>
              <a:gd name="csY4" fmla="*/ 10287106 h 10287106"/>
              <a:gd name="csX5" fmla="*/ 0 w 8115300"/>
              <a:gd name="csY5" fmla="*/ 106 h 10287106"/>
              <a:gd name="csX0" fmla="*/ 0 w 8115300"/>
              <a:gd name="csY0" fmla="*/ 593193 h 10880193"/>
              <a:gd name="csX1" fmla="*/ 6108700 w 8115300"/>
              <a:gd name="csY1" fmla="*/ 1075793 h 10880193"/>
              <a:gd name="csX2" fmla="*/ 8115300 w 8115300"/>
              <a:gd name="csY2" fmla="*/ 593193 h 10880193"/>
              <a:gd name="csX3" fmla="*/ 8115300 w 8115300"/>
              <a:gd name="csY3" fmla="*/ 10880193 h 10880193"/>
              <a:gd name="csX4" fmla="*/ 0 w 8115300"/>
              <a:gd name="csY4" fmla="*/ 10880193 h 10880193"/>
              <a:gd name="csX5" fmla="*/ 0 w 8115300"/>
              <a:gd name="csY5" fmla="*/ 593193 h 10880193"/>
              <a:gd name="csX0" fmla="*/ 0 w 8115300"/>
              <a:gd name="csY0" fmla="*/ 691800 h 10978800"/>
              <a:gd name="csX1" fmla="*/ 6146800 w 8115300"/>
              <a:gd name="csY1" fmla="*/ 691800 h 10978800"/>
              <a:gd name="csX2" fmla="*/ 8115300 w 8115300"/>
              <a:gd name="csY2" fmla="*/ 691800 h 10978800"/>
              <a:gd name="csX3" fmla="*/ 8115300 w 8115300"/>
              <a:gd name="csY3" fmla="*/ 10978800 h 10978800"/>
              <a:gd name="csX4" fmla="*/ 0 w 8115300"/>
              <a:gd name="csY4" fmla="*/ 10978800 h 10978800"/>
              <a:gd name="csX5" fmla="*/ 0 w 8115300"/>
              <a:gd name="csY5" fmla="*/ 691800 h 10978800"/>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644900 w 8115300"/>
              <a:gd name="csY0" fmla="*/ 6738526 h 10751726"/>
              <a:gd name="csX1" fmla="*/ 6146800 w 8115300"/>
              <a:gd name="csY1" fmla="*/ 464726 h 10751726"/>
              <a:gd name="csX2" fmla="*/ 8115300 w 8115300"/>
              <a:gd name="csY2" fmla="*/ 464726 h 10751726"/>
              <a:gd name="csX3" fmla="*/ 8115300 w 8115300"/>
              <a:gd name="csY3" fmla="*/ 10751726 h 10751726"/>
              <a:gd name="csX4" fmla="*/ 0 w 8115300"/>
              <a:gd name="csY4" fmla="*/ 10751726 h 10751726"/>
              <a:gd name="csX5" fmla="*/ 3644900 w 8115300"/>
              <a:gd name="csY5" fmla="*/ 6738526 h 10751726"/>
              <a:gd name="csX0" fmla="*/ 3644900 w 8115300"/>
              <a:gd name="csY0" fmla="*/ 7263459 h 11276659"/>
              <a:gd name="csX1" fmla="*/ 6146800 w 8115300"/>
              <a:gd name="csY1" fmla="*/ 989659 h 11276659"/>
              <a:gd name="csX2" fmla="*/ 8115300 w 8115300"/>
              <a:gd name="csY2" fmla="*/ 989659 h 11276659"/>
              <a:gd name="csX3" fmla="*/ 8115300 w 8115300"/>
              <a:gd name="csY3" fmla="*/ 11276659 h 11276659"/>
              <a:gd name="csX4" fmla="*/ 0 w 8115300"/>
              <a:gd name="csY4" fmla="*/ 11276659 h 11276659"/>
              <a:gd name="csX5" fmla="*/ 3644900 w 8115300"/>
              <a:gd name="csY5" fmla="*/ 7263459 h 11276659"/>
              <a:gd name="csX0" fmla="*/ 3543300 w 8115300"/>
              <a:gd name="csY0" fmla="*/ 6683964 h 10747964"/>
              <a:gd name="csX1" fmla="*/ 6146800 w 8115300"/>
              <a:gd name="csY1" fmla="*/ 460964 h 10747964"/>
              <a:gd name="csX2" fmla="*/ 8115300 w 8115300"/>
              <a:gd name="csY2" fmla="*/ 460964 h 10747964"/>
              <a:gd name="csX3" fmla="*/ 8115300 w 8115300"/>
              <a:gd name="csY3" fmla="*/ 10747964 h 10747964"/>
              <a:gd name="csX4" fmla="*/ 0 w 8115300"/>
              <a:gd name="csY4" fmla="*/ 10747964 h 10747964"/>
              <a:gd name="csX5" fmla="*/ 3543300 w 8115300"/>
              <a:gd name="csY5" fmla="*/ 6683964 h 10747964"/>
              <a:gd name="csX0" fmla="*/ 3606800 w 8115300"/>
              <a:gd name="csY0" fmla="*/ 6738525 h 10751725"/>
              <a:gd name="csX1" fmla="*/ 6146800 w 8115300"/>
              <a:gd name="csY1" fmla="*/ 464725 h 10751725"/>
              <a:gd name="csX2" fmla="*/ 8115300 w 8115300"/>
              <a:gd name="csY2" fmla="*/ 464725 h 10751725"/>
              <a:gd name="csX3" fmla="*/ 8115300 w 8115300"/>
              <a:gd name="csY3" fmla="*/ 10751725 h 10751725"/>
              <a:gd name="csX4" fmla="*/ 0 w 8115300"/>
              <a:gd name="csY4" fmla="*/ 10751725 h 10751725"/>
              <a:gd name="csX5" fmla="*/ 3606800 w 8115300"/>
              <a:gd name="csY5" fmla="*/ 6738525 h 10751725"/>
              <a:gd name="csX0" fmla="*/ 3606800 w 8115300"/>
              <a:gd name="csY0" fmla="*/ 7833548 h 11846748"/>
              <a:gd name="csX1" fmla="*/ 6146800 w 8115300"/>
              <a:gd name="csY1" fmla="*/ 1559748 h 11846748"/>
              <a:gd name="csX2" fmla="*/ 8115300 w 8115300"/>
              <a:gd name="csY2" fmla="*/ 1559748 h 11846748"/>
              <a:gd name="csX3" fmla="*/ 8115300 w 8115300"/>
              <a:gd name="csY3" fmla="*/ 11846748 h 11846748"/>
              <a:gd name="csX4" fmla="*/ 0 w 8115300"/>
              <a:gd name="csY4" fmla="*/ 11846748 h 11846748"/>
              <a:gd name="csX5" fmla="*/ 3606800 w 8115300"/>
              <a:gd name="csY5" fmla="*/ 7833548 h 11846748"/>
              <a:gd name="csX0" fmla="*/ 3606800 w 8115300"/>
              <a:gd name="csY0" fmla="*/ 7844836 h 11858036"/>
              <a:gd name="csX1" fmla="*/ 6146800 w 8115300"/>
              <a:gd name="csY1" fmla="*/ 1571036 h 11858036"/>
              <a:gd name="csX2" fmla="*/ 8115300 w 8115300"/>
              <a:gd name="csY2" fmla="*/ 1571036 h 11858036"/>
              <a:gd name="csX3" fmla="*/ 8115300 w 8115300"/>
              <a:gd name="csY3" fmla="*/ 11858036 h 11858036"/>
              <a:gd name="csX4" fmla="*/ 0 w 8115300"/>
              <a:gd name="csY4" fmla="*/ 11858036 h 11858036"/>
              <a:gd name="csX5" fmla="*/ 3606800 w 8115300"/>
              <a:gd name="csY5" fmla="*/ 7844836 h 11858036"/>
              <a:gd name="csX0" fmla="*/ 3606800 w 8115300"/>
              <a:gd name="csY0" fmla="*/ 6273812 h 10287012"/>
              <a:gd name="csX1" fmla="*/ 6146800 w 8115300"/>
              <a:gd name="csY1" fmla="*/ 12 h 10287012"/>
              <a:gd name="csX2" fmla="*/ 8115300 w 8115300"/>
              <a:gd name="csY2" fmla="*/ 12 h 10287012"/>
              <a:gd name="csX3" fmla="*/ 8115300 w 8115300"/>
              <a:gd name="csY3" fmla="*/ 10287012 h 10287012"/>
              <a:gd name="csX4" fmla="*/ 0 w 8115300"/>
              <a:gd name="csY4" fmla="*/ 10287012 h 10287012"/>
              <a:gd name="csX5" fmla="*/ 3606800 w 8115300"/>
              <a:gd name="csY5" fmla="*/ 6273812 h 10287012"/>
              <a:gd name="csX0" fmla="*/ 3606800 w 8115300"/>
              <a:gd name="csY0" fmla="*/ 6273814 h 10287014"/>
              <a:gd name="csX1" fmla="*/ 6146800 w 8115300"/>
              <a:gd name="csY1" fmla="*/ 14 h 10287014"/>
              <a:gd name="csX2" fmla="*/ 8115300 w 8115300"/>
              <a:gd name="csY2" fmla="*/ 14 h 10287014"/>
              <a:gd name="csX3" fmla="*/ 8115300 w 8115300"/>
              <a:gd name="csY3" fmla="*/ 10287014 h 10287014"/>
              <a:gd name="csX4" fmla="*/ 0 w 8115300"/>
              <a:gd name="csY4" fmla="*/ 10287014 h 10287014"/>
              <a:gd name="csX5" fmla="*/ 3606800 w 8115300"/>
              <a:gd name="csY5" fmla="*/ 6273814 h 10287014"/>
              <a:gd name="csX0" fmla="*/ 3606800 w 8115300"/>
              <a:gd name="csY0" fmla="*/ 6273815 h 10287015"/>
              <a:gd name="csX1" fmla="*/ 6146800 w 8115300"/>
              <a:gd name="csY1" fmla="*/ 15 h 10287015"/>
              <a:gd name="csX2" fmla="*/ 8115300 w 8115300"/>
              <a:gd name="csY2" fmla="*/ 15 h 10287015"/>
              <a:gd name="csX3" fmla="*/ 8115300 w 8115300"/>
              <a:gd name="csY3" fmla="*/ 10287015 h 10287015"/>
              <a:gd name="csX4" fmla="*/ 0 w 8115300"/>
              <a:gd name="csY4" fmla="*/ 10287015 h 10287015"/>
              <a:gd name="csX5" fmla="*/ 3606800 w 8115300"/>
              <a:gd name="csY5" fmla="*/ 6273815 h 10287015"/>
            </a:gdLst>
            <a:ahLst/>
            <a:cxnLst>
              <a:cxn ang="0">
                <a:pos x="csX0" y="csY0"/>
              </a:cxn>
              <a:cxn ang="0">
                <a:pos x="csX1" y="csY1"/>
              </a:cxn>
              <a:cxn ang="0">
                <a:pos x="csX2" y="csY2"/>
              </a:cxn>
              <a:cxn ang="0">
                <a:pos x="csX3" y="csY3"/>
              </a:cxn>
              <a:cxn ang="0">
                <a:pos x="csX4" y="csY4"/>
              </a:cxn>
              <a:cxn ang="0">
                <a:pos x="csX5" y="csY5"/>
              </a:cxn>
            </a:cxnLst>
            <a:rect l="l" t="t" r="r" b="b"/>
            <a:pathLst>
              <a:path w="8115300" h="10287015">
                <a:moveTo>
                  <a:pt x="3606800" y="6273815"/>
                </a:moveTo>
                <a:cubicBezTo>
                  <a:pt x="5615517" y="3484048"/>
                  <a:pt x="6131983" y="-8452"/>
                  <a:pt x="6146800" y="15"/>
                </a:cubicBezTo>
                <a:cubicBezTo>
                  <a:pt x="6161617" y="8482"/>
                  <a:pt x="7459133" y="15"/>
                  <a:pt x="8115300" y="15"/>
                </a:cubicBezTo>
                <a:lnTo>
                  <a:pt x="8115300" y="10287015"/>
                </a:lnTo>
                <a:lnTo>
                  <a:pt x="0" y="10287015"/>
                </a:lnTo>
                <a:cubicBezTo>
                  <a:pt x="1134533" y="9199048"/>
                  <a:pt x="2307167" y="8238082"/>
                  <a:pt x="3606800" y="6273815"/>
                </a:cubicBezTo>
                <a:close/>
              </a:path>
            </a:pathLst>
          </a:custGeom>
        </p:spPr>
        <p:txBody>
          <a:bodyPr/>
          <a:lstStyle/>
          <a:p>
            <a:endParaRPr lang="en-US"/>
          </a:p>
        </p:txBody>
      </p:sp>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397188" y="4078633"/>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397188" y="1410171"/>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397189" y="3305521"/>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68025" y="8027495"/>
            <a:ext cx="2443729" cy="1745520"/>
          </a:xfrm>
          <a:prstGeom prst="rect">
            <a:avLst/>
          </a:prstGeom>
        </p:spPr>
      </p:pic>
    </p:spTree>
    <p:extLst>
      <p:ext uri="{BB962C8B-B14F-4D97-AF65-F5344CB8AC3E}">
        <p14:creationId xmlns:p14="http://schemas.microsoft.com/office/powerpoint/2010/main" val="139575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ody Slide Blue">
    <p:spTree>
      <p:nvGrpSpPr>
        <p:cNvPr id="1" name=""/>
        <p:cNvGrpSpPr/>
        <p:nvPr/>
      </p:nvGrpSpPr>
      <p:grpSpPr>
        <a:xfrm>
          <a:off x="0" y="0"/>
          <a:ext cx="0" cy="0"/>
          <a:chOff x="0" y="0"/>
          <a:chExt cx="0" cy="0"/>
        </a:xfrm>
      </p:grpSpPr>
      <p:pic>
        <p:nvPicPr>
          <p:cNvPr id="3" name="Picture 2" descr="A green and blue curved lines&#10;&#10;AI-generated content may be incorrect.">
            <a:extLst>
              <a:ext uri="{FF2B5EF4-FFF2-40B4-BE49-F238E27FC236}">
                <a16:creationId xmlns:a16="http://schemas.microsoft.com/office/drawing/2014/main" id="{01867CF5-F018-C1B2-BA3D-2B26C3FD9BFF}"/>
              </a:ext>
            </a:extLst>
          </p:cNvPr>
          <p:cNvPicPr>
            <a:picLocks noChangeAspect="1"/>
          </p:cNvPicPr>
          <p:nvPr userDrawn="1"/>
        </p:nvPicPr>
        <p:blipFill>
          <a:blip r:embed="rId2">
            <a:extLst>
              <a:ext uri="{28A0092B-C50C-407E-A947-70E740481C1C}">
                <a14:useLocalDpi xmlns:a14="http://schemas.microsoft.com/office/drawing/2010/main" val="0"/>
              </a:ext>
            </a:extLst>
          </a:blip>
          <a:srcRect r="39135"/>
          <a:stretch>
            <a:fillRect/>
          </a:stretch>
        </p:blipFill>
        <p:spPr>
          <a:xfrm>
            <a:off x="0" y="-18560"/>
            <a:ext cx="6475678" cy="10305560"/>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2466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2466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2466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419821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ody Slide Blue">
    <p:spTree>
      <p:nvGrpSpPr>
        <p:cNvPr id="1" name=""/>
        <p:cNvGrpSpPr/>
        <p:nvPr/>
      </p:nvGrpSpPr>
      <p:grpSpPr>
        <a:xfrm>
          <a:off x="0" y="0"/>
          <a:ext cx="0" cy="0"/>
          <a:chOff x="0" y="0"/>
          <a:chExt cx="0" cy="0"/>
        </a:xfrm>
      </p:grpSpPr>
      <p:pic>
        <p:nvPicPr>
          <p:cNvPr id="3" name="Picture 2" descr="A black and purple curved object&#10;&#10;AI-generated content may be incorrect.">
            <a:extLst>
              <a:ext uri="{FF2B5EF4-FFF2-40B4-BE49-F238E27FC236}">
                <a16:creationId xmlns:a16="http://schemas.microsoft.com/office/drawing/2014/main" id="{EFDF6AFA-33F1-5553-E6BD-0921F3933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50" y="0"/>
            <a:ext cx="18301650" cy="10294679"/>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573364" y="3879678"/>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573364" y="1211216"/>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573365" y="3106566"/>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6" name="Group 5">
            <a:extLst>
              <a:ext uri="{FF2B5EF4-FFF2-40B4-BE49-F238E27FC236}">
                <a16:creationId xmlns:a16="http://schemas.microsoft.com/office/drawing/2014/main" id="{0DD3A004-6D21-E469-B37D-4EF96363CA20}"/>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D3CB63C-5054-06A3-4645-28DC7A47B57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2D25583-5656-54C7-974A-9675FE7FA93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0" name="Group 9">
              <a:extLst>
                <a:ext uri="{FF2B5EF4-FFF2-40B4-BE49-F238E27FC236}">
                  <a16:creationId xmlns:a16="http://schemas.microsoft.com/office/drawing/2014/main" id="{5AAF1C9F-9385-B3A4-6B6F-D540F032EB4B}"/>
                </a:ext>
              </a:extLst>
            </p:cNvPr>
            <p:cNvGrpSpPr/>
            <p:nvPr userDrawn="1"/>
          </p:nvGrpSpPr>
          <p:grpSpPr>
            <a:xfrm>
              <a:off x="15699785" y="2241625"/>
              <a:ext cx="2080714" cy="1915762"/>
              <a:chOff x="15528335" y="660475"/>
              <a:chExt cx="2080714" cy="1915762"/>
            </a:xfrm>
          </p:grpSpPr>
          <p:sp>
            <p:nvSpPr>
              <p:cNvPr id="11" name="Freeform: Shape 10">
                <a:extLst>
                  <a:ext uri="{FF2B5EF4-FFF2-40B4-BE49-F238E27FC236}">
                    <a16:creationId xmlns:a16="http://schemas.microsoft.com/office/drawing/2014/main" id="{BFF8D074-4FD4-6D4C-FC32-05F5BE4DA01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516244-1F92-7142-92E6-F6BC7975885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709A125-5E6E-AFDB-89B9-B2E6A3EA6D7B}"/>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5634E0-0036-172F-32E0-CA0DFB1885DD}"/>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68C2916-E66E-194A-B179-B841A29B02B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A16311C-AAD2-E688-C8D7-BA7517BDF54A}"/>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C3965C2-D42A-E775-F4BB-8D4E127CB39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2E28826-C0A5-A712-3694-4E61A9707EC3}"/>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C023C78-3A78-9903-177B-F1A944310E4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78CBA6D-82C8-C58B-78C9-6A7A0B768151}"/>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2D13802-0863-E313-6D08-A63F7D391237}"/>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867EBB1-EBA9-1392-CC49-7CED0725D2DD}"/>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E92CEDE-633F-40D4-0F49-B831419026C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51421CC-D2BD-EA98-6EF9-02EF3A3FE86A}"/>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3403F27-771E-CE4E-8D99-FBF0B0B43DDE}"/>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CCF191-7CC2-1F33-66F1-027A79D61A15}"/>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0166F3E-4F15-71CF-4F06-EB69DA10C1E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227726D-2E50-F1FF-0BCD-76CF0FD134FB}"/>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2B810ED-9DBC-E2C0-7500-F498AEBF3003}"/>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AD2B42-DEC1-E8E6-9EDF-9AF35FDFB634}"/>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E29B88-722E-A505-4C06-D867A0A5745D}"/>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FE11518-FDFE-8F61-2310-A3F6A7805C6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A891890-E0FF-EFEC-7F59-D0FA916F77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53BCD94-9036-3493-E0BF-C0CC7EDF24B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ACF854D-4919-60C3-8E35-A301BC573E6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20F4CFC-E486-53A0-13D2-972CACD1712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54A82B-6AA2-ADF8-8DE3-E8C758A5E78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0F0E5CB-A5D5-DE6F-95D6-115C21C1BBC7}"/>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294003B-1E9A-B477-0E78-2B0503310D9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9F068A-B9FB-868B-EE12-ADC3585C6A81}"/>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A79242-9630-FEE0-DF2F-0F6CA2FF83D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7CDB84F-9B48-3F0D-954C-6A99F279E3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7A0F888-D851-E551-A0EA-1EC774C1B120}"/>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1524332-B31E-ECD7-2649-F8309BBB8C06}"/>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8679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9881" y="4499495"/>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9881" y="5758544"/>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6101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3" name="Text Placeholder 12">
            <a:extLst>
              <a:ext uri="{FF2B5EF4-FFF2-40B4-BE49-F238E27FC236}">
                <a16:creationId xmlns:a16="http://schemas.microsoft.com/office/drawing/2014/main" id="{4FFB9A7D-1ED6-7A19-1D1B-44B2D39B75F7}"/>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5" name="Text Placeholder 15">
            <a:extLst>
              <a:ext uri="{FF2B5EF4-FFF2-40B4-BE49-F238E27FC236}">
                <a16:creationId xmlns:a16="http://schemas.microsoft.com/office/drawing/2014/main" id="{38507961-74DF-1630-92D9-968556FB0773}"/>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Tree>
    <p:extLst>
      <p:ext uri="{BB962C8B-B14F-4D97-AF65-F5344CB8AC3E}">
        <p14:creationId xmlns:p14="http://schemas.microsoft.com/office/powerpoint/2010/main" val="1878614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4" name="Picture 43" descr="A close up of a sign&#10;&#10;AI-generated content may be incorrect.">
            <a:extLst>
              <a:ext uri="{FF2B5EF4-FFF2-40B4-BE49-F238E27FC236}">
                <a16:creationId xmlns:a16="http://schemas.microsoft.com/office/drawing/2014/main" id="{7D03F658-C982-5222-1B77-6783E21ED4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5" name="Group 44">
            <a:extLst>
              <a:ext uri="{FF2B5EF4-FFF2-40B4-BE49-F238E27FC236}">
                <a16:creationId xmlns:a16="http://schemas.microsoft.com/office/drawing/2014/main" id="{59CBA7EA-EA5A-F26C-95BE-64AA3434A5DC}"/>
              </a:ext>
            </a:extLst>
          </p:cNvPr>
          <p:cNvGrpSpPr/>
          <p:nvPr userDrawn="1"/>
        </p:nvGrpSpPr>
        <p:grpSpPr>
          <a:xfrm>
            <a:off x="15629846" y="742004"/>
            <a:ext cx="1982023" cy="1591378"/>
            <a:chOff x="15223013" y="660475"/>
            <a:chExt cx="2386036" cy="1915762"/>
          </a:xfrm>
        </p:grpSpPr>
        <p:sp>
          <p:nvSpPr>
            <p:cNvPr id="46" name="Freeform: Shape 45">
              <a:extLst>
                <a:ext uri="{FF2B5EF4-FFF2-40B4-BE49-F238E27FC236}">
                  <a16:creationId xmlns:a16="http://schemas.microsoft.com/office/drawing/2014/main" id="{8014D3B8-B809-67EA-88BB-B3675D58A7E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22C9388-B68D-A006-7D98-D15268B72BF2}"/>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43A9D60B-0C54-ECE6-49A4-06AB086FFDB3}"/>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15CCAF9-9FF0-6CC3-8356-D453BE44FC9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A8C74DC-269F-F6DA-D5C0-001CED00D2B4}"/>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ACF71FFB-EC30-BC00-FD15-7A3C9B39F78E}"/>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1DD2ABA0-5D5B-F07B-75F7-F9B6DD90DFF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F50FCECB-893A-D909-5A68-FAC23D16902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7D277D7-2DBF-7819-2DB2-C0320DEC51D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21F88E2-EA06-0B95-ED79-0359731664F4}"/>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E7D04331-F930-D511-C178-BBE9DED7701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5A48F93D-053A-2D3B-F62E-9759FD3757F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A51F3DF-8DFE-ACA7-0230-723A0108ECD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09A0056E-0D49-DB05-C6DE-B6886B153EA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44CFF68F-676E-DE8D-F27F-0C0EAC23F43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06608D2-20DF-FE45-1CDA-02BBDB65490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5E740FF-E47D-98D3-A815-3CF8233563A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8697DE-42E7-EF7D-625D-F388DFD0BAC4}"/>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229EE58-EF4D-20D2-C05B-8E76C7AE1363}"/>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93EEC8B-28E3-5F3E-7AEF-43B57696522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442529-6890-31AA-FFA4-F07AE787BE4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D45B6C7-8E94-97DA-950D-98AF8A262E7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BF481EE-7D49-D25E-FE05-F9088BAAF263}"/>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989BF85-563C-24C6-9428-785A22F9C5CF}"/>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9BE68DE4-2D96-908F-BAD7-8C001B31570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9042740-46E6-F067-7FC4-F46C9D4B3D4C}"/>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475AAB3-0F1D-6DA2-D430-BFC80A647BAE}"/>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1B8ADCB-257A-ED00-4D2D-E0EF3FCB7FE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C6F4FDC7-CED6-BE90-85BA-784058526F5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25D3738-4ACA-BF31-54D1-F8B3E0010314}"/>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9231299C-09AA-EA57-EBCF-35EA90A0B30B}"/>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D1BAD14-666B-F0B2-DEE4-2A600D5D5645}"/>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012F4851-905D-118E-3EA8-02327C20C3BF}"/>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A2240E3-45E6-25BB-94BA-7B8D679034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2A5ADD9C-7F13-CA43-1CD8-0CFC060ECCE9}"/>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6EB60B14-D735-12CA-73D8-C622468104B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06281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D7A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A blue and green triangle on a black background&#10;&#10;AI-generated content may be incorrect.">
            <a:extLst>
              <a:ext uri="{FF2B5EF4-FFF2-40B4-BE49-F238E27FC236}">
                <a16:creationId xmlns:a16="http://schemas.microsoft.com/office/drawing/2014/main" id="{AD7C6397-78C2-9FDB-E9ED-DF5ECA628B3D}"/>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1" name="Picture 80" descr="A close up of a sign&#10;&#10;AI-generated content may be incorrect.">
            <a:extLst>
              <a:ext uri="{FF2B5EF4-FFF2-40B4-BE49-F238E27FC236}">
                <a16:creationId xmlns:a16="http://schemas.microsoft.com/office/drawing/2014/main" id="{17326836-C3A9-5AB2-EA75-E49617B6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86" name="Group 85">
            <a:extLst>
              <a:ext uri="{FF2B5EF4-FFF2-40B4-BE49-F238E27FC236}">
                <a16:creationId xmlns:a16="http://schemas.microsoft.com/office/drawing/2014/main" id="{61266E76-F3FE-3877-F4C8-DBD8221F80FB}"/>
              </a:ext>
            </a:extLst>
          </p:cNvPr>
          <p:cNvGrpSpPr/>
          <p:nvPr userDrawn="1"/>
        </p:nvGrpSpPr>
        <p:grpSpPr>
          <a:xfrm>
            <a:off x="15560769" y="717625"/>
            <a:ext cx="2048279" cy="1644575"/>
            <a:chOff x="15394463" y="2241625"/>
            <a:chExt cx="2386036" cy="1915762"/>
          </a:xfrm>
        </p:grpSpPr>
        <p:sp>
          <p:nvSpPr>
            <p:cNvPr id="87" name="Freeform: Shape 86">
              <a:extLst>
                <a:ext uri="{FF2B5EF4-FFF2-40B4-BE49-F238E27FC236}">
                  <a16:creationId xmlns:a16="http://schemas.microsoft.com/office/drawing/2014/main" id="{E9A401F6-8974-9F3D-9D26-ED4C768B9C41}"/>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34A026D7-746C-00ED-4E16-313495F615DD}"/>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9" name="Group 88">
              <a:extLst>
                <a:ext uri="{FF2B5EF4-FFF2-40B4-BE49-F238E27FC236}">
                  <a16:creationId xmlns:a16="http://schemas.microsoft.com/office/drawing/2014/main" id="{CFE92CF6-5C5E-32A0-1510-7AF94BA15D4A}"/>
                </a:ext>
              </a:extLst>
            </p:cNvPr>
            <p:cNvGrpSpPr/>
            <p:nvPr userDrawn="1"/>
          </p:nvGrpSpPr>
          <p:grpSpPr>
            <a:xfrm>
              <a:off x="15699785" y="2241625"/>
              <a:ext cx="2080714" cy="1915762"/>
              <a:chOff x="15528335" y="660475"/>
              <a:chExt cx="2080714" cy="1915762"/>
            </a:xfrm>
          </p:grpSpPr>
          <p:sp>
            <p:nvSpPr>
              <p:cNvPr id="90" name="Freeform: Shape 89">
                <a:extLst>
                  <a:ext uri="{FF2B5EF4-FFF2-40B4-BE49-F238E27FC236}">
                    <a16:creationId xmlns:a16="http://schemas.microsoft.com/office/drawing/2014/main" id="{FB7226E3-4A7C-520E-7D93-E480920A3836}"/>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DA10E655-92F1-7C45-5D0A-158EA01B687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C047DBCB-6570-D71D-7D39-A616C56F5803}"/>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3AF3CACB-C939-4DE6-886F-E0C6BE6B3FA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E58C204D-4E15-CFB3-66A5-4DB8A59338C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15564AE4-03CC-7FCA-D731-8D12069AFA9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7D470750-7260-6D4A-7E80-BEC796D9CF8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7B8F9733-F976-69DA-8078-F2C6A8D45776}"/>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26E7AC57-9233-6E43-DA07-9B3D9D3BBC7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D1D19ABA-0330-052B-68C2-A6B7605E38C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1334C71-45F2-4A3D-E4DF-6104C6AC115B}"/>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FCBEF60C-BBC1-0326-E06D-B9694D81887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6786E580-C333-E1B6-4406-409FB60555A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F704CC9C-7676-691A-8A1C-B2AACA5F2BC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B3289F8E-D01B-D600-A4C2-CBB9D4022AE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909241E9-679D-DAD9-BED3-BDCF370D2CD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F0851C83-AF05-DDB2-178A-7C0D3CF9415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430D5D3-7834-8CB7-123A-69019AA4DAD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9559C58A-D867-8E0A-B277-BC8AF5407DB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039F3D75-6BBF-2D63-8206-E9FF9F96DC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2303350D-92DF-76BC-A598-38522F3FDFB6}"/>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DB79A5A1-1550-55A8-4997-6FC6083D560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178A9AE3-D6B1-E94B-609F-B65093FB285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D148F4FD-1B5B-5F5B-FF84-8A141E5DD910}"/>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52E0C7FE-AEA5-38FB-E905-51BFA93894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683C7C7D-D6D8-D43E-5CF7-E7B23A5BBCA2}"/>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77DA8281-81C9-5249-39FF-75EEC2E0C5C4}"/>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915F2287-A080-CB72-FDDF-9CA26AA84B8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973CAEC0-4316-914B-E2E4-19A4EC6776B6}"/>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2EF0AE6-28A8-1DB6-9FE7-45B4FF7B1D6D}"/>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B72E2A43-3E63-F098-3D05-73F1DFD9E2B2}"/>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8C479D89-9599-C845-15CB-A3AB92A5BD43}"/>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092E969-8125-8E84-904B-598AB52E2BE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C14D333D-22DF-8636-4BAC-AB7F2E5F8322}"/>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8734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80E7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 name="Picture 7" descr="A blue and green triangle on a black background&#10;&#10;AI-generated content may be incorrect.">
            <a:extLst>
              <a:ext uri="{FF2B5EF4-FFF2-40B4-BE49-F238E27FC236}">
                <a16:creationId xmlns:a16="http://schemas.microsoft.com/office/drawing/2014/main" id="{5E7748D2-8D6D-E1E4-447F-E5910E04F946}"/>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pic>
        <p:nvPicPr>
          <p:cNvPr id="9" name="Picture 8" descr="A close up of a sign&#10;&#10;AI-generated content may be incorrect.">
            <a:extLst>
              <a:ext uri="{FF2B5EF4-FFF2-40B4-BE49-F238E27FC236}">
                <a16:creationId xmlns:a16="http://schemas.microsoft.com/office/drawing/2014/main" id="{7168CEAC-C255-76A9-5E1E-F01D24AA18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10" name="Group 9">
            <a:extLst>
              <a:ext uri="{FF2B5EF4-FFF2-40B4-BE49-F238E27FC236}">
                <a16:creationId xmlns:a16="http://schemas.microsoft.com/office/drawing/2014/main" id="{DAFAF5B5-6D5D-85E6-C5AC-41BAD24C2419}"/>
              </a:ext>
            </a:extLst>
          </p:cNvPr>
          <p:cNvGrpSpPr/>
          <p:nvPr userDrawn="1"/>
        </p:nvGrpSpPr>
        <p:grpSpPr>
          <a:xfrm>
            <a:off x="15560769" y="717625"/>
            <a:ext cx="2048279" cy="1644575"/>
            <a:chOff x="15394463" y="2241625"/>
            <a:chExt cx="2386036" cy="1915762"/>
          </a:xfrm>
        </p:grpSpPr>
        <p:sp>
          <p:nvSpPr>
            <p:cNvPr id="11" name="Freeform: Shape 10">
              <a:extLst>
                <a:ext uri="{FF2B5EF4-FFF2-40B4-BE49-F238E27FC236}">
                  <a16:creationId xmlns:a16="http://schemas.microsoft.com/office/drawing/2014/main" id="{6DAC7DF7-02F4-C411-5FEF-0AE3A8F973EB}"/>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B7BA60C-8E73-8003-55DF-71C034C673D9}"/>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9E5B6184-9509-3C6E-B2F5-A0C151DE0CDB}"/>
                </a:ext>
              </a:extLst>
            </p:cNvPr>
            <p:cNvGrpSpPr/>
            <p:nvPr userDrawn="1"/>
          </p:nvGrpSpPr>
          <p:grpSpPr>
            <a:xfrm>
              <a:off x="15699785" y="2241625"/>
              <a:ext cx="2080714" cy="1915762"/>
              <a:chOff x="15528335" y="660475"/>
              <a:chExt cx="2080714" cy="1915762"/>
            </a:xfrm>
          </p:grpSpPr>
          <p:sp>
            <p:nvSpPr>
              <p:cNvPr id="14" name="Freeform: Shape 13">
                <a:extLst>
                  <a:ext uri="{FF2B5EF4-FFF2-40B4-BE49-F238E27FC236}">
                    <a16:creationId xmlns:a16="http://schemas.microsoft.com/office/drawing/2014/main" id="{DA1D461B-B26A-34AE-5C41-8E66C4A895F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8236AD8-3417-988F-8D05-792787DB7600}"/>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3F9A5F4-CBF9-89E3-349E-D9465DDB1CA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5D62543-AF54-0542-329B-C6BA878FE31A}"/>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30F3EF2-B6C1-EB2A-832E-9206B6FA237A}"/>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D2F1DC4-991C-59DD-2343-3946836E337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D9F9EF9-688A-952F-1B91-C4359DF3F8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90CCF86-C6A4-0C48-1685-6E2375671C2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C7AD491-A10A-CB70-D523-112B36C5A8E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C32B02-07BF-BE2B-37E2-378E3FC7069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9312CF0-E42C-E0B7-3255-7C0C0F98D5C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A9AE71-4D20-E804-F1C8-D7DE507A131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9C94B7E-ED3D-0E90-A2E4-5659FCF2C97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7515EE4-30FE-BFFB-63C0-583676A7644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A8C624F-5086-602C-AB35-20EABCB19E94}"/>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9801B1C-A4B1-C081-80F6-A386909575CE}"/>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CDB73F6-C65F-545C-A1CC-31A80E29390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81DADBE-6999-C791-BB20-67434393A7CA}"/>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2C7AFC-8D37-B2EB-0CA5-52636504F45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BCB6DDC-A874-4536-0B99-5BFD96FECBB3}"/>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C31903B-F2F1-9683-F2FE-3CD40CE443F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275C346-A263-315E-FE98-7CD9F61B7A0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012C2D-734B-6FB2-A55D-F8CF770437D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742DDDC-C68E-CC4D-CCB5-01030D5A87E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ED77CA-9424-85F2-A9FB-9174C05DF5C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415A694-E21D-98F4-046C-7A8FF442805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8E4052-345C-2547-FA77-A37C55BF5A71}"/>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9852C98-D94E-FE15-6B4F-7F3170181056}"/>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6720005-66B5-548B-068E-9DD06A2CC171}"/>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D544B3-6CC8-0544-3D06-09619032D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03178806-78BE-63B7-DAED-E65A1762DBF8}"/>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FC0DD2E-99B6-079D-0E78-5217B8ADEF09}"/>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87DFD1C6-8191-97DD-4EEF-B829C3C0724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C9EF4492-BA0D-DD4F-C933-A04926B30760}"/>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349659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50ED73EA-E44E-18DE-B2EF-C5921435C792}"/>
              </a:ext>
            </a:extLst>
          </p:cNvPr>
          <p:cNvSpPr/>
          <p:nvPr userDrawn="1"/>
        </p:nvSpPr>
        <p:spPr>
          <a:xfrm>
            <a:off x="-23146" y="0"/>
            <a:ext cx="18334287" cy="10313037"/>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2">
            <a:extLst>
              <a:ext uri="{FF2B5EF4-FFF2-40B4-BE49-F238E27FC236}">
                <a16:creationId xmlns:a16="http://schemas.microsoft.com/office/drawing/2014/main" id="{C47408F0-4A2E-363F-1739-BF84593BFEAD}"/>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8" name="Text Placeholder 15">
            <a:extLst>
              <a:ext uri="{FF2B5EF4-FFF2-40B4-BE49-F238E27FC236}">
                <a16:creationId xmlns:a16="http://schemas.microsoft.com/office/drawing/2014/main" id="{E5FE0D17-3982-444E-43B1-04166F31EE88}"/>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5" name="Picture 84" descr="A close up of a sign&#10;&#10;AI-generated content may be incorrect.">
            <a:extLst>
              <a:ext uri="{FF2B5EF4-FFF2-40B4-BE49-F238E27FC236}">
                <a16:creationId xmlns:a16="http://schemas.microsoft.com/office/drawing/2014/main" id="{D08A66C0-28AC-6F35-9937-CCEA2AB4D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86" name="Group 85">
            <a:extLst>
              <a:ext uri="{FF2B5EF4-FFF2-40B4-BE49-F238E27FC236}">
                <a16:creationId xmlns:a16="http://schemas.microsoft.com/office/drawing/2014/main" id="{A598F704-DA94-FEF5-CBEE-7B70243B7003}"/>
              </a:ext>
            </a:extLst>
          </p:cNvPr>
          <p:cNvGrpSpPr/>
          <p:nvPr userDrawn="1"/>
        </p:nvGrpSpPr>
        <p:grpSpPr>
          <a:xfrm>
            <a:off x="15629846" y="742004"/>
            <a:ext cx="1982023" cy="1591378"/>
            <a:chOff x="15223013" y="660475"/>
            <a:chExt cx="2386036" cy="1915762"/>
          </a:xfrm>
        </p:grpSpPr>
        <p:sp>
          <p:nvSpPr>
            <p:cNvPr id="87" name="Freeform: Shape 86">
              <a:extLst>
                <a:ext uri="{FF2B5EF4-FFF2-40B4-BE49-F238E27FC236}">
                  <a16:creationId xmlns:a16="http://schemas.microsoft.com/office/drawing/2014/main" id="{165B078C-2656-24EB-F4D7-137A283FD6F6}"/>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F766B2E3-C8D2-C83E-26F1-30E8DE65DE6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E447A390-888F-E999-E417-760CE68727FB}"/>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1D3F49CC-55EA-6729-BE84-47A9A46B9A06}"/>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0EE48C65-FDDD-6D13-9D18-B80D31A25B5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475AE256-F764-27C0-9ADF-2B5A7A9E5E3A}"/>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998E0905-76A0-BD03-CDFC-CEDDDCCFB8C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0F78D8A6-32BA-20A9-A178-33AFBFBC48F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A51154BD-999B-EB44-A53D-853C8F6F2F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3B1FD44C-8756-FDC9-1EBA-B5123D2E27E3}"/>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80A62DF0-949E-062E-2D83-9BFE66846CB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5FBC9F56-4A6A-4C11-A97A-F85C6F8413AD}"/>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CD517415-1273-CAC5-FC2A-2D23B7E58C7D}"/>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5DC1CFF-19A5-1CF6-E594-65C624FDA455}"/>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557DDC81-A677-5D31-A8AC-1C93FCEC84C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11A5B17B-250D-0C2A-986C-55D511B10F8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3C83D1C3-2940-7A4F-9CB4-2B2C25E6C20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87111330-62F8-7BB1-53DA-0783120938A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AAF37088-B051-41C6-C1E4-56C838323F3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DB9B7D1D-BC00-BAE8-937D-D9DDD316661A}"/>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778FB289-C04C-A868-E71F-0A37001188F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78A01825-AA8F-8528-B016-CA2D09F9F89F}"/>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207025A4-DFF0-2713-2B87-1238B63C492A}"/>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DA03969B-21AB-2A6E-FF4C-664CE74E8B90}"/>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0C7A9862-0AF0-7358-389B-F276F767201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DFD8E82A-F502-77A2-DAC8-ECEAAD9FA5A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C5C62132-74B2-8ACE-6AC3-8CA3E93E9EED}"/>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E72C2CDD-2E22-A59D-EC66-36F44DE45A7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1C82FE24-017B-99C2-E48D-2513D865E95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232DE036-47F2-6B85-1CB5-17F28121AF9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51430260-3350-129A-A83D-C8FF69483DF0}"/>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635876B-04B5-09F6-5CCE-E036B90CD4A0}"/>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9ACFABA-1D0B-1049-2031-DC14E7492E0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1D325AF9-45DE-2B7E-5DFD-E57543F58DAF}"/>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B57DA6E5-ACFE-7F47-D0D2-DB562ABD042E}"/>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2927839-A7C7-5FC2-8E68-39FB9C9DA71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124" name="Picture Placeholder 123">
            <a:extLst>
              <a:ext uri="{FF2B5EF4-FFF2-40B4-BE49-F238E27FC236}">
                <a16:creationId xmlns:a16="http://schemas.microsoft.com/office/drawing/2014/main" id="{306045AC-179E-1790-D024-1FF00C26A86E}"/>
              </a:ext>
            </a:extLst>
          </p:cNvPr>
          <p:cNvSpPr>
            <a:spLocks noGrp="1"/>
          </p:cNvSpPr>
          <p:nvPr>
            <p:ph type="pic" sz="quarter" idx="12"/>
          </p:nvPr>
        </p:nvSpPr>
        <p:spPr>
          <a:xfrm>
            <a:off x="9003351" y="849243"/>
            <a:ext cx="4514826" cy="4354736"/>
          </a:xfrm>
          <a:prstGeom prst="ellipse">
            <a:avLst/>
          </a:prstGeom>
          <a:ln w="76200">
            <a:solidFill>
              <a:srgbClr val="80E789"/>
            </a:solidFill>
          </a:ln>
        </p:spPr>
        <p:txBody>
          <a:bodyPr/>
          <a:lstStyle/>
          <a:p>
            <a:endParaRPr lang="en-US"/>
          </a:p>
        </p:txBody>
      </p:sp>
      <p:sp>
        <p:nvSpPr>
          <p:cNvPr id="126" name="Picture Placeholder 123">
            <a:extLst>
              <a:ext uri="{FF2B5EF4-FFF2-40B4-BE49-F238E27FC236}">
                <a16:creationId xmlns:a16="http://schemas.microsoft.com/office/drawing/2014/main" id="{45A0DEDC-2DB0-5C0C-A551-F1486667DE90}"/>
              </a:ext>
            </a:extLst>
          </p:cNvPr>
          <p:cNvSpPr>
            <a:spLocks noGrp="1"/>
          </p:cNvSpPr>
          <p:nvPr>
            <p:ph type="pic" sz="quarter" idx="14"/>
          </p:nvPr>
        </p:nvSpPr>
        <p:spPr>
          <a:xfrm>
            <a:off x="10212595" y="2969461"/>
            <a:ext cx="10173839" cy="9813089"/>
          </a:xfrm>
          <a:prstGeom prst="ellipse">
            <a:avLst/>
          </a:prstGeom>
          <a:ln w="76200">
            <a:solidFill>
              <a:srgbClr val="3A64E8"/>
            </a:solidFill>
          </a:ln>
        </p:spPr>
        <p:txBody>
          <a:bodyPr/>
          <a:lstStyle/>
          <a:p>
            <a:endParaRPr lang="en-US"/>
          </a:p>
        </p:txBody>
      </p:sp>
      <p:sp>
        <p:nvSpPr>
          <p:cNvPr id="125" name="Picture Placeholder 123">
            <a:extLst>
              <a:ext uri="{FF2B5EF4-FFF2-40B4-BE49-F238E27FC236}">
                <a16:creationId xmlns:a16="http://schemas.microsoft.com/office/drawing/2014/main" id="{EB4A1E5F-7256-3E5F-93AE-2398DA17474D}"/>
              </a:ext>
            </a:extLst>
          </p:cNvPr>
          <p:cNvSpPr>
            <a:spLocks noGrp="1"/>
          </p:cNvSpPr>
          <p:nvPr>
            <p:ph type="pic" sz="quarter" idx="13"/>
          </p:nvPr>
        </p:nvSpPr>
        <p:spPr>
          <a:xfrm>
            <a:off x="9003351" y="7550865"/>
            <a:ext cx="2190750" cy="2113069"/>
          </a:xfrm>
          <a:prstGeom prst="ellipse">
            <a:avLst/>
          </a:prstGeom>
          <a:ln w="76200">
            <a:solidFill>
              <a:srgbClr val="D7A6FF"/>
            </a:solidFill>
          </a:ln>
        </p:spPr>
        <p:txBody>
          <a:bodyPr/>
          <a:lstStyle/>
          <a:p>
            <a:endParaRPr lang="en-US"/>
          </a:p>
        </p:txBody>
      </p:sp>
    </p:spTree>
    <p:extLst>
      <p:ext uri="{BB962C8B-B14F-4D97-AF65-F5344CB8AC3E}">
        <p14:creationId xmlns:p14="http://schemas.microsoft.com/office/powerpoint/2010/main" val="4139123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6" y="4508"/>
            <a:ext cx="18334290"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6597315" y="6287368"/>
            <a:ext cx="6675388"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6597315" y="7492115"/>
            <a:ext cx="667538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DBBEBE77-9B40-AE80-D3E0-AB961F3F51E6}"/>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1C6A63AA-1C76-6403-107E-B106C0EA61E8}"/>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C6B8EAC-D345-9FE2-1234-A3033D383388}"/>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F8F9B0C-4AF6-6786-5C7B-F678A50D1840}"/>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0D64F10B-6E79-410F-687D-E33794E0A200}"/>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08AA076-4A55-A63E-A4AF-7813B427B1A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FF6F87C-2DA1-1FEF-8D77-8E05AE36675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B7B1ED4-4662-1674-1A88-5F4FDD13B7CF}"/>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CE4D9-6DDB-0A67-A010-151787985EC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F466F73-057F-ECBC-12B0-C0A172F792D9}"/>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DB8D63E-11FB-2FC4-439C-2CE3100B7BD5}"/>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76A30F8-EBC8-1CEF-395E-85D48260165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48C3B5D-BE23-224C-F3C0-EA4889C1752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6E607E3-0C69-28DA-3E0C-F15C85BB57BB}"/>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86DDFB-AF22-26D3-3C98-3D6A1B7E58C8}"/>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3E43E08-8409-5FAE-9975-F5465C4B0A44}"/>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80B5D75-1ABA-2FAD-5870-878EAECCBA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01924E4-AA54-05ED-D47F-CA173BB1AB41}"/>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0BF48C0-5B2D-5991-0902-E40A477FC43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1D579DF-89BE-116D-6C72-75C4056F9BE0}"/>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2AB9DC6-39EB-1F5B-E49F-1797ED468B5D}"/>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7EF8CB3-7264-6D99-0F60-7079995162BC}"/>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3C8FF99-D8CB-1ADB-15F6-50697A32FFA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AEEDCF8-ACA0-E772-C281-6B929FD12A46}"/>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F97E6ED-8281-B6F8-8681-E17349AC317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5A92018-E739-C777-BB65-75AAAC8D3990}"/>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8C775B9-588A-55F1-024C-C26EF8AF1174}"/>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224FE5-1152-0A42-A735-F2CA32A8F86C}"/>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4CFE52-436E-B942-FD63-DB5AC690DC4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00026CB-F4C0-8887-3A64-8C9BCACC36C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622AB47-4508-761A-3C8F-23862E70346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2FEEC7A-C6CC-AB89-7A0C-3696369F1DD3}"/>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1A25DF1-AF78-C9AF-33AC-7A12F6E60479}"/>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CDCDF27-B8C9-2B28-4C4D-A1B6E6DADEC2}"/>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D913A3E-7D28-8F23-660E-92B7A2DB9FE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407CDD5-F8B8-A578-E467-E9CD948DC26E}"/>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F67D35E-40A8-14C3-2FBF-91F642409FB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7ADD9-339B-21E3-6B66-2C6D21A6321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5" name="Picture 44" descr="A close up of a sign&#10;&#10;AI-generated content may be incorrect.">
            <a:extLst>
              <a:ext uri="{FF2B5EF4-FFF2-40B4-BE49-F238E27FC236}">
                <a16:creationId xmlns:a16="http://schemas.microsoft.com/office/drawing/2014/main" id="{F90508A5-5EBA-6028-EC37-B6CCB53118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361436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Blue Pl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0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565ED0-5B69-152A-2F94-CD225ABE75F7}"/>
              </a:ext>
            </a:extLst>
          </p:cNvPr>
          <p:cNvSpPr/>
          <p:nvPr userDrawn="1"/>
        </p:nvSpPr>
        <p:spPr>
          <a:xfrm>
            <a:off x="-2873" y="-3"/>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2">
            <a:extLst>
              <a:ext uri="{FF2B5EF4-FFF2-40B4-BE49-F238E27FC236}">
                <a16:creationId xmlns:a16="http://schemas.microsoft.com/office/drawing/2014/main" id="{CE888D26-3820-92F7-4681-44EF8C7CC241}"/>
              </a:ext>
            </a:extLst>
          </p:cNvPr>
          <p:cNvPicPr>
            <a:picLocks noChangeAspect="1"/>
          </p:cNvPicPr>
          <p:nvPr userDrawn="1"/>
        </p:nvPicPr>
        <p:blipFill>
          <a:blip r:embed="rId2">
            <a:extLst>
              <a:ext uri="{28A0092B-C50C-407E-A947-70E740481C1C}">
                <a14:useLocalDpi xmlns:a14="http://schemas.microsoft.com/office/drawing/2010/main" val="0"/>
              </a:ext>
            </a:extLst>
          </a:blip>
          <a:srcRect l="38114" r="6810"/>
          <a:stretch>
            <a:fillRect/>
          </a:stretch>
        </p:blipFill>
        <p:spPr>
          <a:xfrm rot="16200000">
            <a:off x="1732672" y="-1729801"/>
            <a:ext cx="8100884" cy="11560481"/>
          </a:xfrm>
          <a:prstGeom prst="rect">
            <a:avLst/>
          </a:prstGeom>
        </p:spPr>
      </p:pic>
      <p:sp>
        <p:nvSpPr>
          <p:cNvPr id="6" name="Text Placeholder 15">
            <a:extLst>
              <a:ext uri="{FF2B5EF4-FFF2-40B4-BE49-F238E27FC236}">
                <a16:creationId xmlns:a16="http://schemas.microsoft.com/office/drawing/2014/main" id="{73D67A41-FFF1-36C7-B873-C4A4ED619770}"/>
              </a:ext>
            </a:extLst>
          </p:cNvPr>
          <p:cNvSpPr>
            <a:spLocks noGrp="1"/>
          </p:cNvSpPr>
          <p:nvPr>
            <p:ph type="body" sz="quarter" idx="10"/>
          </p:nvPr>
        </p:nvSpPr>
        <p:spPr>
          <a:xfrm>
            <a:off x="10603734" y="3971102"/>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7" name="TextBox 6">
            <a:extLst>
              <a:ext uri="{FF2B5EF4-FFF2-40B4-BE49-F238E27FC236}">
                <a16:creationId xmlns:a16="http://schemas.microsoft.com/office/drawing/2014/main" id="{F23E906A-5FAD-5A0A-9415-2FA74F2489BB}"/>
              </a:ext>
            </a:extLst>
          </p:cNvPr>
          <p:cNvSpPr txBox="1"/>
          <p:nvPr userDrawn="1"/>
        </p:nvSpPr>
        <p:spPr>
          <a:xfrm>
            <a:off x="11342043" y="8381415"/>
            <a:ext cx="6149954" cy="1528624"/>
          </a:xfrm>
          <a:prstGeom prst="rect">
            <a:avLst/>
          </a:prstGeom>
          <a:noFill/>
        </p:spPr>
        <p:txBody>
          <a:bodyPr wrap="square" rtlCol="0">
            <a:spAutoFit/>
          </a:bodyPr>
          <a:lstStyle/>
          <a:p>
            <a:pPr marL="0" indent="0" algn="just">
              <a:lnSpc>
                <a:spcPts val="1350"/>
              </a:lnSpc>
              <a:buNone/>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 European Union 2025</a:t>
            </a:r>
          </a:p>
          <a:p>
            <a:pPr marL="0" indent="0" algn="just">
              <a:lnSpc>
                <a:spcPts val="1350"/>
              </a:lnSpc>
              <a:buNone/>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ts val="1350"/>
              </a:lnSpc>
              <a:buNone/>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t>
            </a:r>
            <a:r>
              <a:rPr lang="en-US" sz="1200" err="1">
                <a:solidFill>
                  <a:schemeClr val="bg1"/>
                </a:solidFill>
                <a:latin typeface="Open Sans" panose="020B0606030504020204" pitchFamily="34" charset="0"/>
                <a:ea typeface="Open Sans" panose="020B0606030504020204" pitchFamily="34" charset="0"/>
                <a:cs typeface="Open Sans" panose="020B0606030504020204" pitchFamily="34" charset="0"/>
              </a:rPr>
              <a:t>authorised</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 under the CC BY 4.0 license. For any use or reproduction of elements that are not owned by the EU, permission may need to be sought directly from the respective right holders. The opinions expressed are those of the author(s) only and should not be considered as representative of the European Commission’s official position.</a:t>
            </a:r>
          </a:p>
          <a:p>
            <a:pPr>
              <a:lnSpc>
                <a:spcPts val="1350"/>
              </a:lnSpc>
            </a:pPr>
            <a:endParaRPr lang="en-GB" sz="1200">
              <a:solidFill>
                <a:schemeClr val="bg1"/>
              </a:solidFill>
            </a:endParaRPr>
          </a:p>
        </p:txBody>
      </p:sp>
      <p:grpSp>
        <p:nvGrpSpPr>
          <p:cNvPr id="8" name="Group 7">
            <a:extLst>
              <a:ext uri="{FF2B5EF4-FFF2-40B4-BE49-F238E27FC236}">
                <a16:creationId xmlns:a16="http://schemas.microsoft.com/office/drawing/2014/main" id="{4BA3F3E0-1E91-9B04-2F48-A140FE127126}"/>
              </a:ext>
            </a:extLst>
          </p:cNvPr>
          <p:cNvGrpSpPr/>
          <p:nvPr userDrawn="1"/>
        </p:nvGrpSpPr>
        <p:grpSpPr>
          <a:xfrm>
            <a:off x="720000" y="720000"/>
            <a:ext cx="2573887" cy="2066587"/>
            <a:chOff x="720000" y="720000"/>
            <a:chExt cx="2573887" cy="2066587"/>
          </a:xfrm>
        </p:grpSpPr>
        <p:sp>
          <p:nvSpPr>
            <p:cNvPr id="9" name="Freeform: Shape 8">
              <a:extLst>
                <a:ext uri="{FF2B5EF4-FFF2-40B4-BE49-F238E27FC236}">
                  <a16:creationId xmlns:a16="http://schemas.microsoft.com/office/drawing/2014/main" id="{FC956086-19D7-78C5-D448-6C7037D49FB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64367237-A278-06C2-2859-9F225F411DE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888075F-724C-2DC2-9EA8-F22A84E635B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D41311C-0C26-CCBE-C51F-016CA6E37E1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30F143A-C75E-F130-42FA-FAD302ECA45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0F7C203-6FE2-1750-CD07-0DD04FED94E1}"/>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A474905-C501-3688-DEAD-0F17FB413F1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164904-CF95-0742-FBFC-402525A204FF}"/>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2CDEA99-4ADC-CDA8-A2B2-D380FBA4306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A4DBB54-097F-47A1-9EE1-03A162E999A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E599C30-27AF-40B2-9A3A-76E0D61FF58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6F7CE90-4866-5ED4-546E-15A7D59C0E8B}"/>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5B7C4C2-0CB5-A070-8E65-1CD27AB8B6C4}"/>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3E439AC-3FB7-CF72-B2B4-D7ED1672B25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3BB51F-33A6-4A2D-7385-250710DD7B60}"/>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7562773-1E5D-553E-2F6A-D384FB64B16E}"/>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E9CB3BB-C7CC-EC7B-2D8B-8DD44F9505D9}"/>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71F1887-B90C-14A8-34F8-8123442918D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D1C2B68-2E47-8409-F293-E08AF067BA42}"/>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4447972-415F-684A-6591-28538C286BD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59603BD-E4A7-7D68-D4AF-63A8BA7B58C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E6D43ED-60E6-EF2B-17E0-D340CE3D07AA}"/>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8F91B7-73E3-2224-D908-852747DC211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153F072-D85A-36DE-3F21-5991CDBA2CF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9A2FBEE-7AE3-35CA-6937-A2CC568E023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92F8AA0-22C6-01D1-4CCF-EF0607D0C0E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242C2B6-4A8A-3E22-2AC4-8BA51B9C0508}"/>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54C353-4FEE-94F0-C5A3-1E9017318FE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649CFB8-14D4-A986-266E-21306D6FA18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A3C1462-9D97-4FE3-AE94-97DFA41688A1}"/>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8994F8E-DBE3-A531-9A99-F66138D6D543}"/>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6763B28-27F2-F6E6-5047-94AA94FF6E2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501AD54-0115-2D02-C013-5AB5BD79193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0B105A1-8B39-65A2-D252-B896A6CC9ABB}"/>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88003A4-4768-9EB3-D039-04C806D8FA83}"/>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FF5F4B3-9644-F3B7-EFF2-A867DE04409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5">
            <a:extLst>
              <a:ext uri="{FF2B5EF4-FFF2-40B4-BE49-F238E27FC236}">
                <a16:creationId xmlns:a16="http://schemas.microsoft.com/office/drawing/2014/main" id="{A19DC7D2-F3A5-8411-B495-EB45C09F3202}"/>
              </a:ext>
            </a:extLst>
          </p:cNvPr>
          <p:cNvSpPr>
            <a:spLocks noGrp="1"/>
          </p:cNvSpPr>
          <p:nvPr>
            <p:ph type="body" sz="quarter" idx="11"/>
          </p:nvPr>
        </p:nvSpPr>
        <p:spPr>
          <a:xfrm>
            <a:off x="10603733" y="2672745"/>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pic>
        <p:nvPicPr>
          <p:cNvPr id="46" name="Picture 45">
            <a:extLst>
              <a:ext uri="{FF2B5EF4-FFF2-40B4-BE49-F238E27FC236}">
                <a16:creationId xmlns:a16="http://schemas.microsoft.com/office/drawing/2014/main" id="{8EA5C0E9-CB2A-5D69-1FC2-5A5BB9E83D6D}"/>
              </a:ext>
            </a:extLst>
          </p:cNvPr>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r="34264" b="21186"/>
          <a:stretch/>
        </p:blipFill>
        <p:spPr>
          <a:xfrm>
            <a:off x="10780173" y="5308600"/>
            <a:ext cx="6864514" cy="3133532"/>
          </a:xfrm>
          <a:prstGeom prst="rect">
            <a:avLst/>
          </a:prstGeom>
        </p:spPr>
      </p:pic>
      <p:pic>
        <p:nvPicPr>
          <p:cNvPr id="47" name="Picture 46" descr="A close up of a sign&#10;&#10;AI-generated content may be incorrect.">
            <a:extLst>
              <a:ext uri="{FF2B5EF4-FFF2-40B4-BE49-F238E27FC236}">
                <a16:creationId xmlns:a16="http://schemas.microsoft.com/office/drawing/2014/main" id="{F8AE387C-B136-FEF8-4B7F-628715D3D4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256389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0"/>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44417"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0" y="5488478"/>
            <a:ext cx="6644418" cy="1288009"/>
          </a:xfrm>
          <a:prstGeom prst="rect">
            <a:avLst/>
          </a:prstGeom>
          <a:solidFill>
            <a:srgbClr val="3A64E8"/>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28E53D22-8ED4-F8BB-CC52-A9131B43AB61}"/>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A9C9E155-C9E4-B0E2-EFEA-4A1AA32043F6}"/>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FF8FEB3-26AB-74C4-F6F7-81F69B1E4C27}"/>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F2CEEBD5-8322-1A31-9594-2F5A597628DE}"/>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A1739951-33D8-B600-BA68-0B1701B24568}"/>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E35F129-80F7-D5AA-4518-460710A8947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CBB96CA-1D30-E160-EF82-168ECE55B875}"/>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1BB6E50-DE98-2685-55CB-8D15C71CE072}"/>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14968FA-BA9D-7582-A554-A48C494BC06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B075B5E-A59E-6603-B6D2-85C57CD447B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4690347-67B4-3233-DF08-BFA1A219C4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A5268C7-EB4C-5E4B-23BE-F783E58BA66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67DBCD0-BECB-EAC4-8776-5025D274C43D}"/>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D32E6C1-4FB1-6258-956D-7C345C3F8D5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3D92528-A5DD-8AE8-2A95-DF36CC9838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9A41563-E935-9912-C825-995C54FAA90C}"/>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BED24D7-C060-74F3-B58C-B2069D04B5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92BF976-7557-BF5B-249F-6F9283898603}"/>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4CB229B-D3C5-2AC2-0B49-8BE163C1EDD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CC1E2CA-C7E9-FB72-A1C3-A411FCB9F22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2EF607F-8AFF-3B58-D0C7-AF0E0C1B58F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CD5CC39-3E71-252F-6324-DEF0C3BF12C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BA51E73-F025-12A9-CA11-E1573B4E908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573C313-5C3E-0C97-86F4-F494136FFFB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F123B0F-3543-F074-1C2E-D69C8FE001D7}"/>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6F252B3-72E5-8DE7-8884-E29429FD27E6}"/>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F3EEA47-012B-80EC-0CCD-7151F4932359}"/>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1FF125E-FE60-FB82-51CC-6D6F44B7C0C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DA213A8-A463-5764-7795-25F7B22BEB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CABA035-DDE6-8C58-5BEB-211F205E15EB}"/>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7F1DFB9-CD8F-9D41-2642-6FFCCEAE53AE}"/>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E3FB8DC-3820-9C01-85D1-9C7D00AF2CE8}"/>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DD72ED0-14F1-A009-CAAC-18862E11A26F}"/>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1576D07-6F91-27AF-037C-BDE39947A41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DD01378-D003-DFDD-8590-33F74979D90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EF5FA69-3442-B203-6337-DB664041EEB1}"/>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5DAF38B-24C1-5587-E093-F13705F7D6DB}"/>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B10131-827C-4E0C-A8F6-B56F3413B36C}"/>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0A51EAB1-C5A0-0DCD-BC4C-2EC09D81B2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0456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5" y="4508"/>
            <a:ext cx="18334288"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92544"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29" y="5488478"/>
            <a:ext cx="6692545"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EB33E374-AC9F-B1FD-FD2A-FFCEC0C84034}"/>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F636F128-974C-1C94-5E9B-F15B6EB8336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E498A14-23A0-45FD-E513-C516C6EA48D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EFBDBF76-4751-14C7-E3CB-1E0B5239C095}"/>
                </a:ext>
              </a:extLst>
            </p:cNvPr>
            <p:cNvGrpSpPr/>
            <p:nvPr userDrawn="1"/>
          </p:nvGrpSpPr>
          <p:grpSpPr>
            <a:xfrm>
              <a:off x="15699785" y="2241625"/>
              <a:ext cx="2080714" cy="1915762"/>
              <a:chOff x="15528335" y="660475"/>
              <a:chExt cx="2080714" cy="1915762"/>
            </a:xfrm>
          </p:grpSpPr>
          <p:sp>
            <p:nvSpPr>
              <p:cNvPr id="8" name="Freeform: Shape 7">
                <a:extLst>
                  <a:ext uri="{FF2B5EF4-FFF2-40B4-BE49-F238E27FC236}">
                    <a16:creationId xmlns:a16="http://schemas.microsoft.com/office/drawing/2014/main" id="{D8F03678-612E-16DB-03D2-7ADF08F5C483}"/>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A55AAB-2F11-2BD1-7703-55616C30DF8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EE61BA2-6233-06A7-F8AF-CCB3F2E4BD10}"/>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B2A5915-BA40-45AD-24AA-DCD04ED7CBF8}"/>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13FFA65-836F-2B29-6329-4770D8E1194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A80B971-C490-E8B6-F0EB-64170BDBAB8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61BE25-8484-7905-71B7-D3D2C8D405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E86C796-B739-7F20-44CC-751730C998BA}"/>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F4BAE46-81A3-ED62-7AA0-B9B186A34D5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31FB29B-C54B-891C-68A8-BE63A0577E08}"/>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F49BBD3-CE21-9BC1-AD3C-72BDB5B28DD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082521C-A2F6-AAB0-50B0-4AD46414674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1B726DA-7F96-424E-9BBE-5F72D66F6416}"/>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68A894E-7D00-864B-35AC-C891896C6676}"/>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01A6B4-179D-E3B9-637B-3EE381B235C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117D6C-D187-B3D8-2FC2-BBC23B94373A}"/>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4BFECC2-76CC-654B-E37E-DF3CB5A2ABC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FADFC0F-0453-A3A5-4AE8-62112C3091F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42CB79-6AD9-7B4A-8223-91755DC5CA2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3C50AC9-9777-C216-A4DB-2821D18122C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B40855D-FF77-CB17-83B3-2A5D6E6675A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82A7B7-22F4-171D-7F14-959B9B838FDB}"/>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BB97A80-3298-6A00-CF76-8AE4ED7D635B}"/>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92A286-30DB-EF75-E85F-9870D05B3D7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E8F0662-2480-C9EB-161C-347DE0B7D6F2}"/>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AB8E7D6-A78A-4F2C-A5B9-E0696835300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687B328-BD5F-42E7-8F7E-AB9039B19ECC}"/>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55A34CB-50FD-AA6D-2802-ACB2359B6B1C}"/>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1BF23A8-66A4-2CD2-F92E-E58727A42548}"/>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BC05D9-D492-C929-33F8-B4A7C1511896}"/>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00CBC2F-D340-60D0-3959-84C8A0DE6CB0}"/>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489B3E-3B9C-C7C3-66C5-FDA8DEE9D706}"/>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4187679-45E2-342D-F9FC-0885CC4B115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E135A8E-1DE9-890C-74E7-BA4FFB7CF07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D1518F9C-F7ED-ECC9-F012-0DE9BD2EB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26926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26038"/>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828421" y="5935024"/>
            <a:ext cx="6641404"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828421" y="7194073"/>
            <a:ext cx="6641405"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6" name="Group 5">
            <a:extLst>
              <a:ext uri="{FF2B5EF4-FFF2-40B4-BE49-F238E27FC236}">
                <a16:creationId xmlns:a16="http://schemas.microsoft.com/office/drawing/2014/main" id="{B8271A64-4123-342B-DD63-695995B4DF42}"/>
              </a:ext>
            </a:extLst>
          </p:cNvPr>
          <p:cNvGrpSpPr/>
          <p:nvPr userDrawn="1"/>
        </p:nvGrpSpPr>
        <p:grpSpPr>
          <a:xfrm>
            <a:off x="15560769" y="717625"/>
            <a:ext cx="2048279" cy="1644575"/>
            <a:chOff x="15394463" y="2241625"/>
            <a:chExt cx="2386036" cy="1915762"/>
          </a:xfrm>
        </p:grpSpPr>
        <p:sp>
          <p:nvSpPr>
            <p:cNvPr id="10" name="Freeform: Shape 9">
              <a:extLst>
                <a:ext uri="{FF2B5EF4-FFF2-40B4-BE49-F238E27FC236}">
                  <a16:creationId xmlns:a16="http://schemas.microsoft.com/office/drawing/2014/main" id="{A3102503-AEEE-3A02-B6D1-7BB9D5ED744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BDFFB11-5721-7CCC-6AF4-6AE12DEC338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D7BEFEC0-8F35-E98F-DDA1-5F35AA0916C4}"/>
                </a:ext>
              </a:extLst>
            </p:cNvPr>
            <p:cNvGrpSpPr/>
            <p:nvPr userDrawn="1"/>
          </p:nvGrpSpPr>
          <p:grpSpPr>
            <a:xfrm>
              <a:off x="15699785" y="2241625"/>
              <a:ext cx="2080714" cy="1915762"/>
              <a:chOff x="15528335" y="660475"/>
              <a:chExt cx="2080714" cy="1915762"/>
            </a:xfrm>
          </p:grpSpPr>
          <p:sp>
            <p:nvSpPr>
              <p:cNvPr id="49" name="Freeform: Shape 48">
                <a:extLst>
                  <a:ext uri="{FF2B5EF4-FFF2-40B4-BE49-F238E27FC236}">
                    <a16:creationId xmlns:a16="http://schemas.microsoft.com/office/drawing/2014/main" id="{ABA3577E-A3C3-29A0-1B92-954F318D01BF}"/>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B33D3AF3-FC0F-8F1D-15E3-ED3FC412CC84}"/>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252D8DBC-9E28-1517-1E19-5B3F6001B17F}"/>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88453F9E-644D-14A1-6625-1FC114BEAA60}"/>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8673D89-9145-D97A-7B3B-726E30B2A39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D1DD7FA-3769-C751-4885-953C2AE3962C}"/>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9390C664-FDF6-3CC9-7D2A-3CF74EFA1E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AEAB302-A8C8-BB7D-88FD-62D1E0520BE5}"/>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C5DFB2FE-6CB1-F77E-5F4D-14AE468AD4E5}"/>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C508332F-278B-FBE2-85C7-BE8593D7E60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B8C995E-0C85-10FD-E51D-C81F0BA0C69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50587DBA-A1D1-3DDF-C1D3-B05700753081}"/>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B014E431-59BA-C58F-9ECF-8D9A282FDBF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B34F413-7A87-5313-4F4B-75170157C77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B3495944-2918-3A3B-B70E-B7A0EF04B22C}"/>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0EC0F778-E6A8-7F24-85A6-14047D0E0BF1}"/>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5908A635-1B84-7D2E-E45B-FCE2C69E710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D0F4DFE2-D0A7-8E8C-F143-731DDA920B5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D3B2828B-8600-B1EE-9742-D5BCC60491C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62051919-352E-75A0-1FC3-5CC5660FB74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36B91E4D-103C-259E-FDA9-9C41C5DF0C74}"/>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D4D6836D-D7AF-5CBB-FB8B-8917700D17CD}"/>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1429763-F196-545F-B88C-78426A702D23}"/>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971C0F8-BD9A-12F3-0CAF-F393FC7C15BF}"/>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A49E2109-6546-EA61-E7EA-53662A7DFC19}"/>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EC7448C6-7156-3FC7-4296-2C4A37801635}"/>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58B5D164-D2C4-E135-B871-33683A9562F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3DEE83C-7675-9C94-3887-CFF0F31D43A9}"/>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A7B6AED-1FEF-F8DA-5A18-CF01939592DD}"/>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681399B-AC42-973E-8296-26129DF1E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1A9FCC0-160F-B3F1-4BA8-2359620C6DBE}"/>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E14ACA43-5B94-FBE6-655D-78D541775F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C69F49E-9BBA-F934-642B-AC19587981FC}"/>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44CDABDF-8051-F372-1846-D516546137D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372B6E5-C823-F150-CD3F-B067694E9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52089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4" y="5223"/>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229429"/>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0147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C2226BD-4FFB-7504-AEAD-C883B540E4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00" r="100"/>
          <a:stretch/>
        </p:blipFill>
        <p:spPr bwMode="auto">
          <a:xfrm>
            <a:off x="-9727" y="0"/>
            <a:ext cx="18297727" cy="10313038"/>
          </a:xfrm>
          <a:prstGeom prst="rect">
            <a:avLst/>
          </a:prstGeom>
          <a:noFill/>
          <a:extLst>
            <a:ext uri="{909E8E84-426E-40DD-AFC4-6F175D3DCCD1}">
              <a14:hiddenFill xmlns:a14="http://schemas.microsoft.com/office/drawing/2010/main">
                <a:solidFill>
                  <a:srgbClr val="FFFFFF"/>
                </a:solidFill>
              </a14:hiddenFill>
            </a:ext>
          </a:extLst>
        </p:spPr>
      </p:pic>
      <p:pic>
        <p:nvPicPr>
          <p:cNvPr id="53" name="Graphic 2">
            <a:extLst>
              <a:ext uri="{FF2B5EF4-FFF2-40B4-BE49-F238E27FC236}">
                <a16:creationId xmlns:a16="http://schemas.microsoft.com/office/drawing/2014/main" id="{D3C74F5C-4364-12CF-3CA2-97999156D117}"/>
              </a:ext>
            </a:extLst>
          </p:cNvPr>
          <p:cNvPicPr>
            <a:picLocks noChangeAspect="1"/>
          </p:cNvPicPr>
          <p:nvPr userDrawn="1"/>
        </p:nvPicPr>
        <p:blipFill>
          <a:blip r:embed="rId3">
            <a:extLst>
              <a:ext uri="{28A0092B-C50C-407E-A947-70E740481C1C}">
                <a14:useLocalDpi xmlns:a14="http://schemas.microsoft.com/office/drawing/2010/main" val="0"/>
              </a:ext>
            </a:extLst>
          </a:blip>
          <a:srcRect l="70122" t="49786"/>
          <a:stretch>
            <a:fillRect/>
          </a:stretch>
        </p:blipFill>
        <p:spPr>
          <a:xfrm>
            <a:off x="12385588" y="4692838"/>
            <a:ext cx="5917642" cy="5594162"/>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Lst>
          </a:blip>
          <a:srcRect r="57554" b="34653"/>
          <a:stretch>
            <a:fillRect/>
          </a:stretch>
        </p:blipFill>
        <p:spPr>
          <a:xfrm>
            <a:off x="-9724" y="4508"/>
            <a:ext cx="6577958" cy="5696403"/>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9" name="Picture 48" descr="A blue and green earth in a circle&#10;&#10;AI-generated content may be incorrect.">
            <a:extLst>
              <a:ext uri="{FF2B5EF4-FFF2-40B4-BE49-F238E27FC236}">
                <a16:creationId xmlns:a16="http://schemas.microsoft.com/office/drawing/2014/main" id="{C1BFAC3F-08B0-50FB-4C43-4325AA4E4050}"/>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14354348" y="5883960"/>
            <a:ext cx="3185555" cy="3124200"/>
          </a:xfrm>
          <a:prstGeom prst="rect">
            <a:avLst/>
          </a:prstGeom>
        </p:spPr>
      </p:pic>
      <p:pic>
        <p:nvPicPr>
          <p:cNvPr id="50" name="Picture 49" descr="A blue curved line on a black background&#10;&#10;AI-generated content may be incorrect.">
            <a:extLst>
              <a:ext uri="{FF2B5EF4-FFF2-40B4-BE49-F238E27FC236}">
                <a16:creationId xmlns:a16="http://schemas.microsoft.com/office/drawing/2014/main" id="{B68E3ABA-B531-01E4-1553-9C194FB626A6}"/>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20964867">
            <a:off x="14856055" y="8403521"/>
            <a:ext cx="1404199" cy="810195"/>
          </a:xfrm>
          <a:prstGeom prst="rect">
            <a:avLst/>
          </a:prstGeom>
        </p:spPr>
      </p:pic>
      <p:grpSp>
        <p:nvGrpSpPr>
          <p:cNvPr id="2" name="Group 1">
            <a:extLst>
              <a:ext uri="{FF2B5EF4-FFF2-40B4-BE49-F238E27FC236}">
                <a16:creationId xmlns:a16="http://schemas.microsoft.com/office/drawing/2014/main" id="{099BBAB2-DA32-434C-DBEF-96C447988F66}"/>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DE863297-316B-B0BC-9908-15EDAD0DA5E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66629D2-D350-41F3-9017-82F3C6C2B2D0}"/>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105E1CA7-E390-F680-47C7-737A93CE5B49}"/>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E6A08596-94DB-EAC5-2935-9D4F66896D0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533A80D-933F-9228-D9C3-8C9E08FCA2A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12765F5-4980-8B37-3170-B4F0487BCDD6}"/>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BEC89F75-F4C9-B29A-37F6-80C002F4D3E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665BC68F-EF93-B40C-F809-C88EB199D45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E068F2C-1A02-57C0-226B-F4AA53A924B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FC5D454F-B309-B123-2C21-CCD9DB1D9BC0}"/>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91869341-8367-3FE6-0EAC-CD55D4666F80}"/>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EDFDFF6-5CC5-89EF-678A-B19D8F28DBB8}"/>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496DB3D1-85E7-BBFA-0215-390640C4829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A7DF1B1-3F6B-1281-82AD-02E1910C6265}"/>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24" name="Freeform: Shape 1023">
                <a:extLst>
                  <a:ext uri="{FF2B5EF4-FFF2-40B4-BE49-F238E27FC236}">
                    <a16:creationId xmlns:a16="http://schemas.microsoft.com/office/drawing/2014/main" id="{D214407E-30CC-5E07-30CC-717C8E1D6D76}"/>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5" name="Freeform: Shape 1024">
                <a:extLst>
                  <a:ext uri="{FF2B5EF4-FFF2-40B4-BE49-F238E27FC236}">
                    <a16:creationId xmlns:a16="http://schemas.microsoft.com/office/drawing/2014/main" id="{2138E8B5-6024-D3CF-FB0C-C6910D870B4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6" name="Freeform: Shape 1025">
                <a:extLst>
                  <a:ext uri="{FF2B5EF4-FFF2-40B4-BE49-F238E27FC236}">
                    <a16:creationId xmlns:a16="http://schemas.microsoft.com/office/drawing/2014/main" id="{432EC7AD-C40F-EE64-F964-4BCFB49C2B2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27" name="Freeform: Shape 1026">
                <a:extLst>
                  <a:ext uri="{FF2B5EF4-FFF2-40B4-BE49-F238E27FC236}">
                    <a16:creationId xmlns:a16="http://schemas.microsoft.com/office/drawing/2014/main" id="{1018D77D-999A-5197-8647-00B2855F006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29" name="Freeform: Shape 1028">
                <a:extLst>
                  <a:ext uri="{FF2B5EF4-FFF2-40B4-BE49-F238E27FC236}">
                    <a16:creationId xmlns:a16="http://schemas.microsoft.com/office/drawing/2014/main" id="{1CAD252F-7272-A902-9B3F-0A2EBEE253DF}"/>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30" name="Freeform: Shape 1029">
                <a:extLst>
                  <a:ext uri="{FF2B5EF4-FFF2-40B4-BE49-F238E27FC236}">
                    <a16:creationId xmlns:a16="http://schemas.microsoft.com/office/drawing/2014/main" id="{F8FCE6B3-B19A-72C9-1814-6775E7345E8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31" name="Freeform: Shape 1030">
                <a:extLst>
                  <a:ext uri="{FF2B5EF4-FFF2-40B4-BE49-F238E27FC236}">
                    <a16:creationId xmlns:a16="http://schemas.microsoft.com/office/drawing/2014/main" id="{555F2505-F15C-90A1-8607-B1FDD4F061B4}"/>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32" name="Freeform: Shape 1031">
                <a:extLst>
                  <a:ext uri="{FF2B5EF4-FFF2-40B4-BE49-F238E27FC236}">
                    <a16:creationId xmlns:a16="http://schemas.microsoft.com/office/drawing/2014/main" id="{BD60AD0F-0693-C7E2-60CB-D0E1FA3F73C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33" name="Freeform: Shape 1032">
                <a:extLst>
                  <a:ext uri="{FF2B5EF4-FFF2-40B4-BE49-F238E27FC236}">
                    <a16:creationId xmlns:a16="http://schemas.microsoft.com/office/drawing/2014/main" id="{DC43A783-01E3-43F5-4E26-5DB62EC42712}"/>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34" name="Freeform: Shape 1033">
                <a:extLst>
                  <a:ext uri="{FF2B5EF4-FFF2-40B4-BE49-F238E27FC236}">
                    <a16:creationId xmlns:a16="http://schemas.microsoft.com/office/drawing/2014/main" id="{4E6B1E90-DD81-F850-91E2-84ECD815B1EB}"/>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035" name="Freeform: Shape 1034">
                <a:extLst>
                  <a:ext uri="{FF2B5EF4-FFF2-40B4-BE49-F238E27FC236}">
                    <a16:creationId xmlns:a16="http://schemas.microsoft.com/office/drawing/2014/main" id="{5B1B013B-4E30-0CD6-2BA8-26AF5615F4E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036" name="Freeform: Shape 1035">
                <a:extLst>
                  <a:ext uri="{FF2B5EF4-FFF2-40B4-BE49-F238E27FC236}">
                    <a16:creationId xmlns:a16="http://schemas.microsoft.com/office/drawing/2014/main" id="{79CEDE95-4713-4443-0912-F70CB6C4B2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37" name="Freeform: Shape 1036">
                <a:extLst>
                  <a:ext uri="{FF2B5EF4-FFF2-40B4-BE49-F238E27FC236}">
                    <a16:creationId xmlns:a16="http://schemas.microsoft.com/office/drawing/2014/main" id="{A3940929-40B6-07D0-BECD-A81006B8CDF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038" name="Freeform: Shape 1037">
                <a:extLst>
                  <a:ext uri="{FF2B5EF4-FFF2-40B4-BE49-F238E27FC236}">
                    <a16:creationId xmlns:a16="http://schemas.microsoft.com/office/drawing/2014/main" id="{0F58334D-AD6C-6664-8D7F-7EB3D943985B}"/>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039" name="Freeform: Shape 1038">
                <a:extLst>
                  <a:ext uri="{FF2B5EF4-FFF2-40B4-BE49-F238E27FC236}">
                    <a16:creationId xmlns:a16="http://schemas.microsoft.com/office/drawing/2014/main" id="{FE746386-D3FC-608F-7BFE-AA093B3C3661}"/>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040" name="Freeform: Shape 1039">
                <a:extLst>
                  <a:ext uri="{FF2B5EF4-FFF2-40B4-BE49-F238E27FC236}">
                    <a16:creationId xmlns:a16="http://schemas.microsoft.com/office/drawing/2014/main" id="{4B098E2D-7051-E835-ADF8-6B5E7D2639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1" name="Freeform: Shape 1040">
                <a:extLst>
                  <a:ext uri="{FF2B5EF4-FFF2-40B4-BE49-F238E27FC236}">
                    <a16:creationId xmlns:a16="http://schemas.microsoft.com/office/drawing/2014/main" id="{61FE6816-F46D-2A5A-E8A0-513DDBFEAB7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2" name="Freeform: Shape 1041">
                <a:extLst>
                  <a:ext uri="{FF2B5EF4-FFF2-40B4-BE49-F238E27FC236}">
                    <a16:creationId xmlns:a16="http://schemas.microsoft.com/office/drawing/2014/main" id="{2B26CC98-F2D2-E232-5263-01D4922BDDB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043" name="Freeform: Shape 1042">
                <a:extLst>
                  <a:ext uri="{FF2B5EF4-FFF2-40B4-BE49-F238E27FC236}">
                    <a16:creationId xmlns:a16="http://schemas.microsoft.com/office/drawing/2014/main" id="{49EA8CCF-DDD8-00A8-5622-E02A97EC957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4" name="Freeform: Shape 1043">
                <a:extLst>
                  <a:ext uri="{FF2B5EF4-FFF2-40B4-BE49-F238E27FC236}">
                    <a16:creationId xmlns:a16="http://schemas.microsoft.com/office/drawing/2014/main" id="{4FCEB9F0-46DD-D6A9-E8CF-1347FCB3FB87}"/>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5" name="Freeform: Shape 1044">
                <a:extLst>
                  <a:ext uri="{FF2B5EF4-FFF2-40B4-BE49-F238E27FC236}">
                    <a16:creationId xmlns:a16="http://schemas.microsoft.com/office/drawing/2014/main" id="{8B962C15-BC8E-9DDC-A740-50B7932F4838}"/>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2AC7C7F5-FB08-8721-2113-B83C119A572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47" name="Freeform: Shape 1046">
                <a:extLst>
                  <a:ext uri="{FF2B5EF4-FFF2-40B4-BE49-F238E27FC236}">
                    <a16:creationId xmlns:a16="http://schemas.microsoft.com/office/drawing/2014/main" id="{07BD0423-A5D6-8B81-B321-2E50AAADC8E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1048" name="Picture 1047" descr="A close up of a sign&#10;&#10;AI-generated content may be incorrect.">
            <a:extLst>
              <a:ext uri="{FF2B5EF4-FFF2-40B4-BE49-F238E27FC236}">
                <a16:creationId xmlns:a16="http://schemas.microsoft.com/office/drawing/2014/main" id="{26F6FD8E-0049-EC58-0653-5F428A6CB4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61636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Blue">
    <p:spTree>
      <p:nvGrpSpPr>
        <p:cNvPr id="1" name=""/>
        <p:cNvGrpSpPr/>
        <p:nvPr/>
      </p:nvGrpSpPr>
      <p:grpSpPr>
        <a:xfrm>
          <a:off x="0" y="0"/>
          <a:ext cx="0" cy="0"/>
          <a:chOff x="0" y="0"/>
          <a:chExt cx="0" cy="0"/>
        </a:xfrm>
      </p:grpSpPr>
      <p:pic>
        <p:nvPicPr>
          <p:cNvPr id="4121" name="Picture 4120">
            <a:extLst>
              <a:ext uri="{FF2B5EF4-FFF2-40B4-BE49-F238E27FC236}">
                <a16:creationId xmlns:a16="http://schemas.microsoft.com/office/drawing/2014/main" id="{9CDD37F4-1B6D-0D17-FD51-9EBFF8C45FF8}"/>
              </a:ext>
            </a:extLst>
          </p:cNvPr>
          <p:cNvPicPr>
            <a:picLocks noChangeAspect="1"/>
          </p:cNvPicPr>
          <p:nvPr userDrawn="1"/>
        </p:nvPicPr>
        <p:blipFill>
          <a:blip r:embed="rId2">
            <a:extLst>
              <a:ext uri="{28A0092B-C50C-407E-A947-70E740481C1C}">
                <a14:useLocalDpi xmlns:a14="http://schemas.microsoft.com/office/drawing/2010/main" val="0"/>
              </a:ext>
            </a:extLst>
          </a:blip>
          <a:srcRect t="193" b="193"/>
          <a:stretch/>
        </p:blipFill>
        <p:spPr>
          <a:xfrm>
            <a:off x="-40168" y="0"/>
            <a:ext cx="18328168" cy="10269753"/>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936705" y="6309884"/>
            <a:ext cx="6645845" cy="1288009"/>
          </a:xfrm>
          <a:prstGeom prst="rect">
            <a:avLst/>
          </a:prstGeom>
          <a:solidFill>
            <a:srgbClr val="D7A6FF"/>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936704" y="7549721"/>
            <a:ext cx="666412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7982BE7E-1AE9-638C-55AB-F2BDBBF12182}"/>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9FCDD317-F046-C6E0-A3CB-81023B7BCED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9E7734DF-40AE-DEBA-6626-19FB88245AC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B3242713-72C4-68BB-D324-3EB6D58C5CB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E370F61-67D9-428D-0C33-33CF87E56D14}"/>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EF773B60-A31F-122B-9AB3-465879FC29FA}"/>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FACB4A84-7E5A-27F2-67E2-7088143FCDE4}"/>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C703F4F-FAED-582A-7D8F-7DF665321DD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415A4E1-E1F0-9273-C656-0BC2961BD135}"/>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1FF0016-E6AB-1795-3145-ECAE900EECB1}"/>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1D0750E-E174-A48D-56F6-2FA6C6055C4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19D44D2-0A41-A315-B2A9-C38F033840A5}"/>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732D80-CFE7-97AE-F242-BBCB4972C470}"/>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4D975B7-3508-B65C-DE5C-0EE210BE759F}"/>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6CD9BC6-9DFC-C8B2-BAF6-BA6B73F9AF9A}"/>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5EE298F-265A-9830-D57C-68CED155EC50}"/>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0BFEFC-FA0A-CAE6-4907-8F1B145D5D03}"/>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6F5BC3-CC22-6FB4-7822-C12989A3D2B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6AA94A-A594-E071-64E6-650940068AA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4DE18D3-ABED-46F2-593D-BA392DEEF94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20B7D84-ED1D-9DC3-5FBA-1BA821B7B79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FA471D0-0691-AAFF-DF40-E9E8795F61A3}"/>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51DE50-57ED-7563-142C-FFA50BD165BC}"/>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7F1275-CA75-520A-C52B-EED41AA5D542}"/>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FC8B427-AFF1-0D78-7E02-ACB5E7D9066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BAF562-C5A0-102D-4436-2D48755F8BC2}"/>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85837DD-404C-1EA0-22D7-ACFB2D03FA67}"/>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DC1A848-E4DB-C9CD-DCA1-B40349B9139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AF38723-2DE9-C5D1-9EBF-F67BCF1A9B07}"/>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FE5F4CE-E362-8A80-EE08-1CE8550BF03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88994C-0E3A-7CE9-011A-BC4E78DD403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E05C43-3AC1-B1AF-40A3-5D6BFA066B2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470C9B5-7D37-4DA0-B386-5C1E40212366}"/>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80F0FA7-236E-5177-ED41-D6463DB619A3}"/>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870E178-8347-456A-D7CC-BE615FC8616B}"/>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85588C-79A9-C42F-F555-A3D67B8BA223}"/>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2FB39D1-2C9D-DB8D-E370-E24EEAC5E2BA}"/>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pic>
        <p:nvPicPr>
          <p:cNvPr id="41" name="Picture 40" descr="A close up of a sign&#10;&#10;AI-generated content may be incorrect.">
            <a:extLst>
              <a:ext uri="{FF2B5EF4-FFF2-40B4-BE49-F238E27FC236}">
                <a16:creationId xmlns:a16="http://schemas.microsoft.com/office/drawing/2014/main" id="{21D2C748-6AFD-B6D9-AA9E-659C5DB624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78662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66" r:id="rId11"/>
    <p:sldLayoutId id="2147483767" r:id="rId12"/>
    <p:sldLayoutId id="2147483768" r:id="rId13"/>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755" r:id="rId1"/>
    <p:sldLayoutId id="2147483758" r:id="rId2"/>
    <p:sldLayoutId id="2147483747" r:id="rId3"/>
    <p:sldLayoutId id="2147483759" r:id="rId4"/>
    <p:sldLayoutId id="2147483749" r:id="rId5"/>
    <p:sldLayoutId id="2147483770" r:id="rId6"/>
    <p:sldLayoutId id="2147483771" r:id="rId7"/>
    <p:sldLayoutId id="2147483769" r:id="rId8"/>
    <p:sldLayoutId id="2147483763" r:id="rId9"/>
    <p:sldLayoutId id="2147483762" r:id="rId10"/>
    <p:sldLayoutId id="2147483764" r:id="rId11"/>
    <p:sldLayoutId id="2147483765" r:id="rId12"/>
    <p:sldLayoutId id="2147483753" r:id="rId13"/>
    <p:sldLayoutId id="2147483760" r:id="rId14"/>
    <p:sldLayoutId id="2147483761" r:id="rId15"/>
    <p:sldLayoutId id="2147483676" r:id="rId16"/>
    <p:sldLayoutId id="2147483754" r:id="rId1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haredgreendeal.eu/resources/accelerating-transition-sustainable-mobility-schools"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education-for-climate.ec.europa.eu/community/group/education-climate-day-2023/topic/schools-count-project" TargetMode="External"/><Relationship Id="rId4" Type="http://schemas.openxmlformats.org/officeDocument/2006/relationships/hyperlink" Target="https://sharedgreendeal.e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world.org/"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cerema.fr/en/actualites/cubes-schools-take-challenge-energy-transition"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hyperlink" Target="https://www.cube-s.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ertimac.it/en/projects/energyschoo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hyperlink" Target="https://energy-poverty.ec.europa.eu/discover-community/epah-atlas/saves2-students-achieving-valuable-energy-savings-2"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greenschoolsireland.org/the-programme/projects/lets-fix-fashion/"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cicloschools.eu/"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creaup.org/"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ewwr.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ornithologiki.gr/en/our-work/projects/1862-erasmus-blooming-schools-project"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hyperlink" Target="https://coolschools.eu/coolschools-final-results-booklet/" TargetMode="External"/><Relationship Id="rId4" Type="http://schemas.openxmlformats.org/officeDocument/2006/relationships/hyperlink" Target="https://mission-soil-platform.ec.europa.eu/resource-library"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nbseduworld.eu/" TargetMode="External"/><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curiosoil.eu/" TargetMode="External"/><Relationship Id="rId5" Type="http://schemas.openxmlformats.org/officeDocument/2006/relationships/hyperlink" Target="https://curiosoil.eu/curiosity-kit/" TargetMode="External"/><Relationship Id="rId4" Type="http://schemas.openxmlformats.org/officeDocument/2006/relationships/hyperlink" Target="https://enabls.eu/"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op.europa.eu/en/publication-detail/-/publication/a3b1c32b-7d7f-11f0-9af8-01aa75ed71a1"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schoolfood4change.eu/"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slowfoodyouthnetwork.nl/"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www.slowfood.de/was-wir-tun/projekte-aktionen-und-kampagnen/edible-connections/school-project-edible-connections"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hyperlink" Target="https://climate-pact.europa.eu/join-our-new-pact2school-campaign_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eu-climate-action-academy/resources/peer-parliaments-documents_en"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https://gca.org/reports/toolkit-for-youth-on-adaptation-and-leadership/" TargetMode="External"/><Relationship Id="rId4" Type="http://schemas.openxmlformats.org/officeDocument/2006/relationships/hyperlink" Target="https://plan-international.org/publications/youth-leadership-in-climate-policy-workbook-and-facilitators-guid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greenofficemovement.org/"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hyperlink" Target="https://www.ecoschools.global/" TargetMode="External"/><Relationship Id="rId4" Type="http://schemas.openxmlformats.org/officeDocument/2006/relationships/hyperlink" Target="https://www.green-scent.eu/about/result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unicef.org/lac/en/toolkit-young-climate-activists"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hyperlink" Target="https://climate-box.com/" TargetMode="External"/><Relationship Id="rId4" Type="http://schemas.openxmlformats.org/officeDocument/2006/relationships/hyperlink" Target="https://www.undp.org/romecentre/publications/solutions-catalogue-100-projects-ideas-impac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cf4clim.eu/"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climate.ec.europa.eu/our-planet-our-future/teachers-hub_en#soluti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bicibus.eu/en/"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mobilityweek.eu/ho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F675F8E7-F25A-02CE-D4B4-FCBEA49C443D}"/>
              </a:ext>
            </a:extLst>
          </p:cNvPr>
          <p:cNvSpPr>
            <a:spLocks noGrp="1"/>
          </p:cNvSpPr>
          <p:nvPr>
            <p:ph type="body" sz="quarter" idx="10" hasCustomPrompt="1"/>
          </p:nvPr>
        </p:nvSpPr>
        <p:spPr>
          <a:xfrm>
            <a:off x="10820400" y="6793824"/>
            <a:ext cx="6644640" cy="900210"/>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lgn="r"/>
            <a:r>
              <a:rPr lang="en-GB" sz="4400" b="0"/>
              <a:t>for a sustainable future</a:t>
            </a:r>
            <a:endParaRPr lang="en-US" sz="4400" b="0"/>
          </a:p>
        </p:txBody>
      </p:sp>
      <p:sp>
        <p:nvSpPr>
          <p:cNvPr id="11" name="Text Placeholder 15">
            <a:extLst>
              <a:ext uri="{FF2B5EF4-FFF2-40B4-BE49-F238E27FC236}">
                <a16:creationId xmlns:a16="http://schemas.microsoft.com/office/drawing/2014/main" id="{F4C08564-D003-80DB-8D67-55C3729E07A0}"/>
              </a:ext>
            </a:extLst>
          </p:cNvPr>
          <p:cNvSpPr>
            <a:spLocks noGrp="1"/>
          </p:cNvSpPr>
          <p:nvPr>
            <p:ph type="body" sz="quarter" idx="11" hasCustomPrompt="1"/>
          </p:nvPr>
        </p:nvSpPr>
        <p:spPr>
          <a:xfrm>
            <a:off x="7712319" y="7741396"/>
            <a:ext cx="9752721" cy="1066409"/>
          </a:xfrm>
          <a:prstGeom prst="rect">
            <a:avLst/>
          </a:prstGeom>
          <a:solidFill>
            <a:srgbClr val="391A53"/>
          </a:solidFill>
        </p:spPr>
        <p:txBody>
          <a:bodyPr wrap="square" lIns="216000" tIns="180000" rIns="252000" bIns="108000" anchor="t">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sz="2800" dirty="0">
                <a:latin typeface="Open Sans"/>
                <a:ea typeface="Open Sans"/>
                <a:cs typeface="Open Sans"/>
              </a:rPr>
              <a:t>Inspirational actions and case studies for climate action</a:t>
            </a:r>
            <a:endParaRPr lang="en-US" sz="2800" b="0" dirty="0">
              <a:latin typeface="Open Sans"/>
              <a:ea typeface="Open Sans"/>
              <a:cs typeface="Open Sans"/>
            </a:endParaRPr>
          </a:p>
        </p:txBody>
      </p:sp>
      <p:sp>
        <p:nvSpPr>
          <p:cNvPr id="2" name="Text Placeholder 12">
            <a:extLst>
              <a:ext uri="{FF2B5EF4-FFF2-40B4-BE49-F238E27FC236}">
                <a16:creationId xmlns:a16="http://schemas.microsoft.com/office/drawing/2014/main" id="{FF6D4765-DA41-F432-9353-1874BAB1741F}"/>
              </a:ext>
            </a:extLst>
          </p:cNvPr>
          <p:cNvSpPr txBox="1">
            <a:spLocks/>
          </p:cNvSpPr>
          <p:nvPr/>
        </p:nvSpPr>
        <p:spPr>
          <a:xfrm>
            <a:off x="5924550" y="6027668"/>
            <a:ext cx="11540490" cy="9279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en-GB" sz="4600"/>
              <a:t>Empowering youth to lead the change</a:t>
            </a:r>
            <a:endParaRPr lang="en-US" sz="4600"/>
          </a:p>
        </p:txBody>
      </p:sp>
      <p:sp>
        <p:nvSpPr>
          <p:cNvPr id="3" name="Text Placeholder 15">
            <a:extLst>
              <a:ext uri="{FF2B5EF4-FFF2-40B4-BE49-F238E27FC236}">
                <a16:creationId xmlns:a16="http://schemas.microsoft.com/office/drawing/2014/main" id="{2D39FF3F-C8C5-2AE3-9064-7FD77FF76103}"/>
              </a:ext>
            </a:extLst>
          </p:cNvPr>
          <p:cNvSpPr txBox="1">
            <a:spLocks/>
          </p:cNvSpPr>
          <p:nvPr/>
        </p:nvSpPr>
        <p:spPr>
          <a:xfrm>
            <a:off x="9075126" y="8723960"/>
            <a:ext cx="8389914" cy="1066409"/>
          </a:xfrm>
          <a:prstGeom prst="rect">
            <a:avLst/>
          </a:prstGeom>
          <a:solidFill>
            <a:srgbClr val="391A53"/>
          </a:solidFill>
        </p:spPr>
        <p:txBody>
          <a:bodyPr wrap="square" lIns="216000" tIns="180000" rIns="252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en-GB" sz="2800" dirty="0">
                <a:solidFill>
                  <a:srgbClr val="FFFFFF"/>
                </a:solidFill>
                <a:latin typeface="Open Sans"/>
                <a:ea typeface="Open Sans"/>
                <a:cs typeface="Open Sans"/>
              </a:rPr>
              <a:t>for </a:t>
            </a:r>
            <a:r>
              <a:rPr lang="en-GB" sz="2800" b="1" baseline="0" dirty="0">
                <a:solidFill>
                  <a:srgbClr val="FFFFFF"/>
                </a:solidFill>
                <a:latin typeface="Open Sans"/>
                <a:ea typeface="Open Sans"/>
                <a:cs typeface="Open Sans"/>
              </a:rPr>
              <a:t>middle, high school and university students</a:t>
            </a:r>
            <a:endParaRPr lang="en-GB" sz="2800" dirty="0">
              <a:ea typeface="Open Sans"/>
              <a:cs typeface="Open Sans"/>
            </a:endParaRPr>
          </a:p>
        </p:txBody>
      </p:sp>
      <p:pic>
        <p:nvPicPr>
          <p:cNvPr id="12" name="Picture 11" descr="A blue line on a black background&#10;&#10;AI-generated content may be incorrect.">
            <a:extLst>
              <a:ext uri="{FF2B5EF4-FFF2-40B4-BE49-F238E27FC236}">
                <a16:creationId xmlns:a16="http://schemas.microsoft.com/office/drawing/2014/main" id="{80706643-2066-F561-2071-A9CC7C84CD9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5093755" y="8717262"/>
            <a:ext cx="2635758" cy="1854311"/>
          </a:xfrm>
          <a:prstGeom prst="rect">
            <a:avLst/>
          </a:prstGeom>
        </p:spPr>
      </p:pic>
    </p:spTree>
    <p:extLst>
      <p:ext uri="{BB962C8B-B14F-4D97-AF65-F5344CB8AC3E}">
        <p14:creationId xmlns:p14="http://schemas.microsoft.com/office/powerpoint/2010/main" val="3377233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5602F-523B-7A04-AAFC-7C665637A8B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C68411E-E427-348F-7F67-8DFC9E05C70E}"/>
              </a:ext>
            </a:extLst>
          </p:cNvPr>
          <p:cNvSpPr txBox="1"/>
          <p:nvPr/>
        </p:nvSpPr>
        <p:spPr>
          <a:xfrm>
            <a:off x="2551938" y="3915656"/>
            <a:ext cx="12866211" cy="3491689"/>
          </a:xfrm>
          <a:prstGeom prst="rect">
            <a:avLst/>
          </a:prstGeom>
          <a:noFill/>
        </p:spPr>
        <p:txBody>
          <a:bodyPr wrap="square" lIns="216000" tIns="180000" rIns="288000" bIns="108000" rtlCol="0" anchor="ctr" anchorCtr="0">
            <a:spAutoFit/>
          </a:bodyPr>
          <a:lstStyle/>
          <a:p>
            <a:pPr marL="342900" indent="-342900" fontAlgn="base">
              <a:buFont typeface="Arial" panose="020B0604020202020204" pitchFamily="34" charset="0"/>
              <a:buChar char="•"/>
            </a:pPr>
            <a:r>
              <a:rPr lang="en-GB"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Urban Mobility Labs</a:t>
            </a:r>
            <a:r>
              <a:rPr lang="en-GB" sz="2600" b="1">
                <a:solidFill>
                  <a:srgbClr val="3A64E8"/>
                </a:solidFill>
                <a:latin typeface="Open Sans"/>
                <a:ea typeface="Open Sans"/>
                <a:cs typeface="Open Sans"/>
              </a:rPr>
              <a:t> </a:t>
            </a:r>
            <a:r>
              <a:rPr lang="en-GB" sz="2600">
                <a:latin typeface="Open Sans"/>
                <a:ea typeface="Open Sans"/>
                <a:cs typeface="Open Sans"/>
              </a:rPr>
              <a:t>in schools across four European cities as part of the </a:t>
            </a:r>
            <a:r>
              <a:rPr lang="en-GB" sz="2600" u="sng">
                <a:solidFill>
                  <a:srgbClr val="7030A0"/>
                </a:solidFill>
                <a:latin typeface="Open Sans"/>
                <a:ea typeface="Open Sans"/>
                <a:cs typeface="Open Sans"/>
                <a:hlinkClick r:id="rId4">
                  <a:extLst>
                    <a:ext uri="{A12FA001-AC4F-418D-AE19-62706E023703}">
                      <ahyp:hlinkClr xmlns:ahyp="http://schemas.microsoft.com/office/drawing/2018/hyperlinkcolor" val="tx"/>
                    </a:ext>
                  </a:extLst>
                </a:hlinkClick>
              </a:rPr>
              <a:t>SHARED GREEN DEAL</a:t>
            </a:r>
            <a:r>
              <a:rPr lang="en-GB" sz="2600">
                <a:solidFill>
                  <a:srgbClr val="7030A0"/>
                </a:solidFill>
                <a:latin typeface="Open Sans"/>
                <a:ea typeface="Open Sans"/>
                <a:cs typeface="Open Sans"/>
              </a:rPr>
              <a:t> </a:t>
            </a:r>
            <a:r>
              <a:rPr lang="en-GB" sz="2600">
                <a:latin typeface="Open Sans"/>
                <a:ea typeface="Open Sans"/>
                <a:cs typeface="Open Sans"/>
              </a:rPr>
              <a:t>project -  Students, teachers and parents co-designed mobility interventions and produced policy recommendations for sustainable travel to school. </a:t>
            </a:r>
            <a:br>
              <a:rPr lang="en-GB" sz="2600">
                <a:latin typeface="Open Sans" panose="020B0606030504020204" pitchFamily="34" charset="0"/>
                <a:ea typeface="Open Sans" panose="020B0606030504020204" pitchFamily="34" charset="0"/>
                <a:cs typeface="Open Sans" panose="020B0606030504020204" pitchFamily="34" charset="0"/>
              </a:rPr>
            </a:br>
            <a:endParaRPr lang="en-GB" sz="2600">
              <a:solidFill>
                <a:srgbClr val="7030A0"/>
              </a:solidFill>
              <a:latin typeface="Open Sans" panose="020B0606030504020204" pitchFamily="34" charset="0"/>
              <a:ea typeface="Open Sans" panose="020B0606030504020204" pitchFamily="34" charset="0"/>
              <a:cs typeface="Open Sans" panose="020B0606030504020204" pitchFamily="34" charset="0"/>
            </a:endParaRPr>
          </a:p>
          <a:p>
            <a:pPr marL="342900" indent="-342900" fontAlgn="base">
              <a:buFont typeface="Arial" panose="020B0604020202020204" pitchFamily="34" charset="0"/>
              <a:buChar char="•"/>
            </a:pPr>
            <a:r>
              <a:rPr lang="en-GB" sz="2600" b="1">
                <a:solidFill>
                  <a:srgbClr val="3A64E8"/>
                </a:solidFill>
                <a:latin typeface="Open Sans"/>
                <a:ea typeface="Open Sans"/>
                <a:cs typeface="Open Sans"/>
                <a:hlinkClick r:id="rId5">
                  <a:extLst>
                    <a:ext uri="{A12FA001-AC4F-418D-AE19-62706E023703}">
                      <ahyp:hlinkClr xmlns:ahyp="http://schemas.microsoft.com/office/drawing/2018/hyperlinkcolor" val="tx"/>
                    </a:ext>
                  </a:extLst>
                </a:hlinkClick>
              </a:rPr>
              <a:t>Schools Count!:</a:t>
            </a:r>
            <a:r>
              <a:rPr lang="en-GB" sz="2600" b="1">
                <a:solidFill>
                  <a:srgbClr val="3A64E8"/>
                </a:solidFill>
                <a:latin typeface="Open Sans"/>
                <a:ea typeface="Open Sans"/>
                <a:cs typeface="Open Sans"/>
              </a:rPr>
              <a:t> </a:t>
            </a:r>
            <a:r>
              <a:rPr lang="en-GB" sz="2600">
                <a:latin typeface="Open Sans"/>
                <a:ea typeface="Open Sans"/>
                <a:cs typeface="Open Sans"/>
              </a:rPr>
              <a:t>School-community project where children, teachers and parents collect traffic data around their school using sensors (</a:t>
            </a:r>
            <a:r>
              <a:rPr lang="en-GB" sz="2600" err="1">
                <a:latin typeface="Open Sans"/>
                <a:ea typeface="Open Sans"/>
                <a:cs typeface="Open Sans"/>
              </a:rPr>
              <a:t>Telraam</a:t>
            </a:r>
            <a:r>
              <a:rPr lang="en-GB" sz="2600">
                <a:latin typeface="Open Sans"/>
                <a:ea typeface="Open Sans"/>
                <a:cs typeface="Open Sans"/>
              </a:rPr>
              <a:t>) and co-create safer and more active journeys to school. </a:t>
            </a:r>
            <a:endParaRPr lang="en-GB" sz="2600">
              <a:solidFill>
                <a:srgbClr val="7030A0"/>
              </a:solidFill>
              <a:latin typeface="Open Sans"/>
              <a:ea typeface="Open Sans"/>
              <a:cs typeface="Open Sans"/>
            </a:endParaRPr>
          </a:p>
        </p:txBody>
      </p:sp>
      <p:sp>
        <p:nvSpPr>
          <p:cNvPr id="3" name="Text Placeholder 12">
            <a:extLst>
              <a:ext uri="{FF2B5EF4-FFF2-40B4-BE49-F238E27FC236}">
                <a16:creationId xmlns:a16="http://schemas.microsoft.com/office/drawing/2014/main" id="{B5BB347D-B06F-FDE6-0E92-0B73F741BCF7}"/>
              </a:ext>
            </a:extLst>
          </p:cNvPr>
          <p:cNvSpPr txBox="1">
            <a:spLocks/>
          </p:cNvSpPr>
          <p:nvPr/>
        </p:nvSpPr>
        <p:spPr>
          <a:xfrm>
            <a:off x="5931649" y="1499035"/>
            <a:ext cx="7819967" cy="1620407"/>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and projects across the EU</a:t>
            </a:r>
            <a:endParaRPr lang="en-GB" sz="4800"/>
          </a:p>
        </p:txBody>
      </p:sp>
      <p:sp>
        <p:nvSpPr>
          <p:cNvPr id="7" name="Text Placeholder 2">
            <a:extLst>
              <a:ext uri="{FF2B5EF4-FFF2-40B4-BE49-F238E27FC236}">
                <a16:creationId xmlns:a16="http://schemas.microsoft.com/office/drawing/2014/main" id="{43F9B2C2-1E15-80CF-2684-C146A8801BCD}"/>
              </a:ext>
            </a:extLst>
          </p:cNvPr>
          <p:cNvSpPr>
            <a:spLocks noGrp="1"/>
          </p:cNvSpPr>
          <p:nvPr/>
        </p:nvSpPr>
        <p:spPr>
          <a:xfrm>
            <a:off x="2580140" y="640195"/>
            <a:ext cx="8924221" cy="8725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a:t>
            </a:r>
            <a:r>
              <a:rPr lang="en-GB" sz="4200">
                <a:latin typeface="Open Sans"/>
                <a:ea typeface="Open Sans"/>
                <a:cs typeface="Open Sans"/>
              </a:rPr>
              <a:t>SUSTAINABLE MOBILITY</a:t>
            </a:r>
            <a:endParaRPr lang="en-GB" sz="4200" b="0" i="1">
              <a:solidFill>
                <a:srgbClr val="000000"/>
              </a:solidFill>
              <a:latin typeface="Open Sans"/>
              <a:ea typeface="Open Sans"/>
              <a:cs typeface="Open Sans"/>
            </a:endParaRPr>
          </a:p>
        </p:txBody>
      </p:sp>
    </p:spTree>
    <p:extLst>
      <p:ext uri="{BB962C8B-B14F-4D97-AF65-F5344CB8AC3E}">
        <p14:creationId xmlns:p14="http://schemas.microsoft.com/office/powerpoint/2010/main" val="3148051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E3E0B-B112-C677-E480-666124BEDE4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5FEB324-44DF-6004-B357-1579AC3882ED}"/>
              </a:ext>
            </a:extLst>
          </p:cNvPr>
          <p:cNvSpPr txBox="1"/>
          <p:nvPr/>
        </p:nvSpPr>
        <p:spPr>
          <a:xfrm>
            <a:off x="2914688" y="6829251"/>
            <a:ext cx="12054118" cy="1491141"/>
          </a:xfrm>
          <a:prstGeom prst="rect">
            <a:avLst/>
          </a:prstGeom>
          <a:noFill/>
        </p:spPr>
        <p:txBody>
          <a:bodyPr wrap="square" lIns="216000" tIns="180000" rIns="288000" bIns="108000" rtlCol="0" anchor="ctr" anchorCtr="0">
            <a:spAutoFit/>
          </a:bodyPr>
          <a:lstStyle/>
          <a:p>
            <a:pPr algn="ctr" fontAlgn="base"/>
            <a:r>
              <a:rPr lang="en-GB" sz="2600">
                <a:latin typeface="Open Sans"/>
                <a:ea typeface="Open Sans"/>
                <a:cs typeface="Open Sans"/>
              </a:rPr>
              <a:t>The initiative also includes creative challenges and community projects that encourage students to reflect on their role in building greener schools and inspire lasting climate awareness from an early age.</a:t>
            </a:r>
            <a:endParaRPr lang="en-BE" sz="280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A36589D0-13D1-3FB9-2E91-9F1F8C51C4F8}"/>
              </a:ext>
            </a:extLst>
          </p:cNvPr>
          <p:cNvSpPr>
            <a:spLocks noGrp="1"/>
          </p:cNvSpPr>
          <p:nvPr>
            <p:ph type="body" sz="quarter" idx="10"/>
          </p:nvPr>
        </p:nvSpPr>
        <p:spPr>
          <a:xfrm>
            <a:off x="2546604" y="3463664"/>
            <a:ext cx="12829032" cy="3368578"/>
          </a:xfrm>
          <a:noFill/>
        </p:spPr>
        <p:txBody>
          <a:bodyPr/>
          <a:lstStyle/>
          <a:p>
            <a:pPr algn="ctr">
              <a:lnSpc>
                <a:spcPct val="100000"/>
              </a:lnSpc>
            </a:pPr>
            <a:r>
              <a:rPr lang="en-GB" sz="4000">
                <a:solidFill>
                  <a:srgbClr val="26155F"/>
                </a:solidFill>
                <a:latin typeface="Open Sans"/>
                <a:ea typeface="Open Sans"/>
                <a:cs typeface="Open Sans"/>
              </a:rPr>
              <a:t>Children and youth take part in climate-friendly mobility actions through the </a:t>
            </a:r>
            <a:r>
              <a:rPr lang="en-GB" sz="4000" err="1">
                <a:solidFill>
                  <a:srgbClr val="26155F"/>
                </a:solidFill>
                <a:latin typeface="Open Sans"/>
                <a:ea typeface="Open Sans"/>
                <a:cs typeface="Open Sans"/>
              </a:rPr>
              <a:t>Bicibus</a:t>
            </a:r>
            <a:r>
              <a:rPr lang="en-GB" sz="4000">
                <a:solidFill>
                  <a:srgbClr val="26155F"/>
                </a:solidFill>
                <a:latin typeface="Open Sans"/>
                <a:ea typeface="Open Sans"/>
                <a:cs typeface="Open Sans"/>
              </a:rPr>
              <a:t> — </a:t>
            </a:r>
            <a:br>
              <a:rPr lang="en-GB" sz="4000">
                <a:latin typeface="Open Sans"/>
                <a:ea typeface="Open Sans"/>
                <a:cs typeface="Open Sans"/>
              </a:rPr>
            </a:br>
            <a:r>
              <a:rPr lang="en-GB" sz="4000">
                <a:solidFill>
                  <a:srgbClr val="3A64E8"/>
                </a:solidFill>
                <a:latin typeface="Open Sans"/>
                <a:ea typeface="Open Sans"/>
                <a:cs typeface="Open Sans"/>
              </a:rPr>
              <a:t>cycling to school together along safe routes and by using the </a:t>
            </a:r>
            <a:r>
              <a:rPr lang="en-GB" sz="4000">
                <a:solidFill>
                  <a:srgbClr val="26155F"/>
                </a:solidFill>
                <a:latin typeface="Open Sans"/>
                <a:ea typeface="Open Sans"/>
                <a:cs typeface="Open Sans"/>
                <a:hlinkClick r:id="rId3">
                  <a:extLst>
                    <a:ext uri="{A12FA001-AC4F-418D-AE19-62706E023703}">
                      <ahyp:hlinkClr xmlns:ahyp="http://schemas.microsoft.com/office/drawing/2018/hyperlinkcolor" val="tx"/>
                    </a:ext>
                  </a:extLst>
                </a:hlinkClick>
              </a:rPr>
              <a:t>AWorld app</a:t>
            </a:r>
            <a:r>
              <a:rPr lang="en-GB" sz="4000" u="sng">
                <a:solidFill>
                  <a:srgbClr val="26155F"/>
                </a:solidFill>
                <a:latin typeface="Open Sans"/>
                <a:ea typeface="Open Sans"/>
                <a:cs typeface="Open Sans"/>
                <a:hlinkClick r:id="rId3">
                  <a:extLst>
                    <a:ext uri="{A12FA001-AC4F-418D-AE19-62706E023703}">
                      <ahyp:hlinkClr xmlns:ahyp="http://schemas.microsoft.com/office/drawing/2018/hyperlinkcolor" val="tx"/>
                    </a:ext>
                  </a:extLst>
                </a:hlinkClick>
              </a:rPr>
              <a:t> </a:t>
            </a:r>
            <a:r>
              <a:rPr lang="en-GB" sz="4000">
                <a:solidFill>
                  <a:srgbClr val="3A64E8"/>
                </a:solidFill>
                <a:latin typeface="Open Sans"/>
                <a:ea typeface="Open Sans"/>
                <a:cs typeface="Open Sans"/>
              </a:rPr>
              <a:t>to track their sustainable actions</a:t>
            </a:r>
            <a:endParaRPr lang="en-GB" sz="4000">
              <a:solidFill>
                <a:srgbClr val="3A64E8"/>
              </a:solidFill>
            </a:endParaRPr>
          </a:p>
        </p:txBody>
      </p:sp>
      <p:sp>
        <p:nvSpPr>
          <p:cNvPr id="4" name="Text Placeholder 12">
            <a:extLst>
              <a:ext uri="{FF2B5EF4-FFF2-40B4-BE49-F238E27FC236}">
                <a16:creationId xmlns:a16="http://schemas.microsoft.com/office/drawing/2014/main" id="{DC1EECB7-6BBC-EA75-C9A2-98BEB40659C5}"/>
              </a:ext>
            </a:extLst>
          </p:cNvPr>
          <p:cNvSpPr txBox="1">
            <a:spLocks/>
          </p:cNvSpPr>
          <p:nvPr/>
        </p:nvSpPr>
        <p:spPr>
          <a:xfrm>
            <a:off x="4269714" y="449248"/>
            <a:ext cx="8671371" cy="2119005"/>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dirty="0">
                <a:latin typeface="Open Sans"/>
                <a:ea typeface="Open Sans"/>
                <a:cs typeface="Open Sans"/>
              </a:rPr>
              <a:t>Inspiring example from the Climate Pact by Ambassador Csaba </a:t>
            </a:r>
            <a:r>
              <a:rPr lang="en-GB" sz="4400" dirty="0" err="1">
                <a:latin typeface="Open Sans"/>
                <a:ea typeface="Open Sans"/>
                <a:cs typeface="Open Sans"/>
              </a:rPr>
              <a:t>Lajtmann</a:t>
            </a:r>
            <a:endParaRPr lang="en-GB" sz="4400" dirty="0"/>
          </a:p>
        </p:txBody>
      </p:sp>
    </p:spTree>
    <p:extLst>
      <p:ext uri="{BB962C8B-B14F-4D97-AF65-F5344CB8AC3E}">
        <p14:creationId xmlns:p14="http://schemas.microsoft.com/office/powerpoint/2010/main" val="1218242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CAB12-8CAE-87F2-92FA-3D489194F6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5AA79E4-474C-9EBB-E25C-68F8FD66FFDC}"/>
              </a:ext>
            </a:extLst>
          </p:cNvPr>
          <p:cNvSpPr>
            <a:spLocks noGrp="1"/>
          </p:cNvSpPr>
          <p:nvPr>
            <p:ph type="body" sz="quarter" idx="10"/>
          </p:nvPr>
        </p:nvSpPr>
        <p:spPr>
          <a:xfrm>
            <a:off x="4658451" y="2278629"/>
            <a:ext cx="8391839" cy="3632870"/>
          </a:xfrm>
        </p:spPr>
        <p:txBody>
          <a:bodyPr lIns="0" tIns="0" rIns="0" bIns="0" anchor="t"/>
          <a:lstStyle/>
          <a:p>
            <a:pPr marL="457200" indent="-457200">
              <a:buFont typeface="Arial" panose="020B0604020202020204" pitchFamily="34" charset="0"/>
              <a:buChar char="•"/>
            </a:pPr>
            <a:r>
              <a:rPr lang="en-GB" sz="2600" b="1">
                <a:latin typeface="Open Sans"/>
                <a:ea typeface="Open Sans"/>
                <a:cs typeface="Open Sans"/>
              </a:rPr>
              <a:t>Reduces </a:t>
            </a:r>
            <a:r>
              <a:rPr lang="en-GB" sz="2600">
                <a:latin typeface="Open Sans"/>
                <a:ea typeface="Open Sans"/>
                <a:cs typeface="Open Sans"/>
              </a:rPr>
              <a:t>emissions and promotes active and healthy lifestyles. </a:t>
            </a:r>
          </a:p>
          <a:p>
            <a:pPr marL="457200" indent="-457200">
              <a:buFont typeface="Arial" panose="020B0604020202020204" pitchFamily="34" charset="0"/>
              <a:buChar char="•"/>
            </a:pPr>
            <a:r>
              <a:rPr lang="en-GB" sz="2600" b="1">
                <a:latin typeface="Open Sans"/>
                <a:ea typeface="Open Sans"/>
                <a:cs typeface="Open Sans"/>
              </a:rPr>
              <a:t>Develops </a:t>
            </a:r>
            <a:r>
              <a:rPr lang="en-GB" sz="2600">
                <a:latin typeface="Open Sans"/>
                <a:ea typeface="Open Sans"/>
                <a:cs typeface="Open Sans"/>
              </a:rPr>
              <a:t>sustainability literacy and critical thinking about urban planning and transport systems. </a:t>
            </a:r>
          </a:p>
          <a:p>
            <a:pPr marL="457200" indent="-457200">
              <a:buFont typeface="Arial" panose="020B0604020202020204" pitchFamily="34" charset="0"/>
              <a:buChar char="•"/>
            </a:pPr>
            <a:r>
              <a:rPr lang="en-GB" sz="2600" b="1">
                <a:latin typeface="Open Sans"/>
                <a:ea typeface="Open Sans"/>
                <a:cs typeface="Open Sans"/>
              </a:rPr>
              <a:t>Encourages </a:t>
            </a:r>
            <a:r>
              <a:rPr lang="en-GB" sz="2600">
                <a:latin typeface="Open Sans"/>
                <a:ea typeface="Open Sans"/>
                <a:cs typeface="Open Sans"/>
              </a:rPr>
              <a:t>students to become local mobility leaders, collaborating with municipalities and peers to design safer, greener routes to school. </a:t>
            </a:r>
          </a:p>
        </p:txBody>
      </p:sp>
      <p:sp>
        <p:nvSpPr>
          <p:cNvPr id="6" name="Text Placeholder 2">
            <a:extLst>
              <a:ext uri="{FF2B5EF4-FFF2-40B4-BE49-F238E27FC236}">
                <a16:creationId xmlns:a16="http://schemas.microsoft.com/office/drawing/2014/main" id="{FA8D009C-8BEE-BE59-DF67-2BBD05653192}"/>
              </a:ext>
            </a:extLst>
          </p:cNvPr>
          <p:cNvSpPr txBox="1">
            <a:spLocks/>
          </p:cNvSpPr>
          <p:nvPr/>
        </p:nvSpPr>
        <p:spPr>
          <a:xfrm>
            <a:off x="4651962" y="976295"/>
            <a:ext cx="4490070"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a:t>IMPACT</a:t>
            </a:r>
          </a:p>
        </p:txBody>
      </p:sp>
      <p:pic>
        <p:nvPicPr>
          <p:cNvPr id="3" name="Picture 2" descr="A banner with a group of posters&#10;&#10;AI-generated content may be incorrect.">
            <a:extLst>
              <a:ext uri="{FF2B5EF4-FFF2-40B4-BE49-F238E27FC236}">
                <a16:creationId xmlns:a16="http://schemas.microsoft.com/office/drawing/2014/main" id="{6B4CFE53-8156-DC15-6ADB-702054082C04}"/>
              </a:ext>
            </a:extLst>
          </p:cNvPr>
          <p:cNvPicPr>
            <a:picLocks noChangeAspect="1"/>
          </p:cNvPicPr>
          <p:nvPr/>
        </p:nvPicPr>
        <p:blipFill>
          <a:blip r:embed="rId3"/>
          <a:stretch>
            <a:fillRect/>
          </a:stretch>
        </p:blipFill>
        <p:spPr>
          <a:xfrm>
            <a:off x="13373082" y="3641976"/>
            <a:ext cx="4724400" cy="4543425"/>
          </a:xfrm>
          <a:prstGeom prst="rect">
            <a:avLst/>
          </a:prstGeom>
        </p:spPr>
      </p:pic>
    </p:spTree>
    <p:extLst>
      <p:ext uri="{BB962C8B-B14F-4D97-AF65-F5344CB8AC3E}">
        <p14:creationId xmlns:p14="http://schemas.microsoft.com/office/powerpoint/2010/main" val="709510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4EC75-D751-D2A3-8646-CB6F013B0D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7B7D655-1091-550B-386C-0389060712CF}"/>
              </a:ext>
            </a:extLst>
          </p:cNvPr>
          <p:cNvSpPr>
            <a:spLocks noGrp="1"/>
          </p:cNvSpPr>
          <p:nvPr>
            <p:ph type="body" sz="quarter" idx="10"/>
          </p:nvPr>
        </p:nvSpPr>
        <p:spPr>
          <a:xfrm>
            <a:off x="6090566" y="3689567"/>
            <a:ext cx="11778334" cy="4697042"/>
          </a:xfrm>
        </p:spPr>
        <p:txBody>
          <a:bodyPr lIns="0" tIns="0" rIns="0" bIns="0" anchor="t"/>
          <a:lstStyle/>
          <a:p>
            <a:pPr marL="342900" indent="-342900" fontAlgn="base">
              <a:buFont typeface="Arial" panose="020B0604020202020204" pitchFamily="34" charset="0"/>
              <a:buChar char="•"/>
            </a:pPr>
            <a:r>
              <a:rPr lang="en-GB" sz="2600">
                <a:latin typeface="Open Sans"/>
                <a:ea typeface="Open Sans"/>
                <a:cs typeface="Open Sans"/>
              </a:rPr>
              <a:t>Promotes safe, fun, active and low-carbon transport </a:t>
            </a:r>
            <a:r>
              <a:rPr lang="en-GB" sz="2600" b="1">
                <a:latin typeface="Open Sans"/>
                <a:ea typeface="Open Sans"/>
                <a:cs typeface="Open Sans"/>
              </a:rPr>
              <a:t>habits</a:t>
            </a:r>
            <a:r>
              <a:rPr lang="en-GB" sz="2600">
                <a:latin typeface="Open Sans"/>
                <a:ea typeface="Open Sans"/>
                <a:cs typeface="Open Sans"/>
              </a:rPr>
              <a:t>.</a:t>
            </a:r>
          </a:p>
          <a:p>
            <a:pPr marL="342900" indent="-342900" fontAlgn="base">
              <a:buFont typeface="Arial" panose="020B0604020202020204" pitchFamily="34" charset="0"/>
              <a:buChar char="•"/>
            </a:pPr>
            <a:r>
              <a:rPr lang="en-GB" sz="2600">
                <a:latin typeface="Open Sans"/>
                <a:ea typeface="Open Sans"/>
                <a:cs typeface="Open Sans"/>
              </a:rPr>
              <a:t>Strengthens </a:t>
            </a:r>
            <a:r>
              <a:rPr lang="en-GB" sz="2600" b="1">
                <a:latin typeface="Open Sans"/>
                <a:ea typeface="Open Sans"/>
                <a:cs typeface="Open Sans"/>
              </a:rPr>
              <a:t>community </a:t>
            </a:r>
            <a:r>
              <a:rPr lang="en-GB" sz="2600">
                <a:latin typeface="Open Sans"/>
                <a:ea typeface="Open Sans"/>
                <a:cs typeface="Open Sans"/>
              </a:rPr>
              <a:t>engagement and shared </a:t>
            </a:r>
            <a:r>
              <a:rPr lang="en-GB" sz="2600" b="1">
                <a:latin typeface="Open Sans"/>
                <a:ea typeface="Open Sans"/>
                <a:cs typeface="Open Sans"/>
              </a:rPr>
              <a:t>responsibility</a:t>
            </a:r>
            <a:r>
              <a:rPr lang="en-GB" sz="2600">
                <a:latin typeface="Open Sans"/>
                <a:ea typeface="Open Sans"/>
                <a:cs typeface="Open Sans"/>
              </a:rPr>
              <a:t>.</a:t>
            </a:r>
          </a:p>
          <a:p>
            <a:pPr marL="342900" indent="-342900" fontAlgn="base">
              <a:buFont typeface="Arial" panose="020B0604020202020204" pitchFamily="34" charset="0"/>
              <a:buChar char="•"/>
            </a:pPr>
            <a:r>
              <a:rPr lang="en-GB" sz="2600">
                <a:latin typeface="Open Sans"/>
                <a:ea typeface="Open Sans"/>
                <a:cs typeface="Open Sans"/>
              </a:rPr>
              <a:t>Builds environmental </a:t>
            </a:r>
            <a:r>
              <a:rPr lang="en-GB" sz="2600" b="1">
                <a:latin typeface="Open Sans"/>
                <a:ea typeface="Open Sans"/>
                <a:cs typeface="Open Sans"/>
              </a:rPr>
              <a:t>awareness </a:t>
            </a:r>
            <a:r>
              <a:rPr lang="en-GB" sz="2600">
                <a:latin typeface="Open Sans"/>
                <a:ea typeface="Open Sans"/>
                <a:cs typeface="Open Sans"/>
              </a:rPr>
              <a:t>and sustainable </a:t>
            </a:r>
            <a:r>
              <a:rPr lang="en-GB" sz="2600" b="1">
                <a:latin typeface="Open Sans"/>
                <a:ea typeface="Open Sans"/>
                <a:cs typeface="Open Sans"/>
              </a:rPr>
              <a:t>lifestyles </a:t>
            </a:r>
            <a:r>
              <a:rPr lang="en-GB" sz="2600">
                <a:latin typeface="Open Sans"/>
                <a:ea typeface="Open Sans"/>
                <a:cs typeface="Open Sans"/>
              </a:rPr>
              <a:t>among students and families.</a:t>
            </a:r>
          </a:p>
        </p:txBody>
      </p:sp>
      <p:sp>
        <p:nvSpPr>
          <p:cNvPr id="6" name="Text Placeholder 2">
            <a:extLst>
              <a:ext uri="{FF2B5EF4-FFF2-40B4-BE49-F238E27FC236}">
                <a16:creationId xmlns:a16="http://schemas.microsoft.com/office/drawing/2014/main" id="{37DA2E5A-4714-AB95-8D8A-DD83D3331C72}"/>
              </a:ext>
            </a:extLst>
          </p:cNvPr>
          <p:cNvSpPr txBox="1">
            <a:spLocks/>
          </p:cNvSpPr>
          <p:nvPr/>
        </p:nvSpPr>
        <p:spPr>
          <a:xfrm>
            <a:off x="6090565" y="2158709"/>
            <a:ext cx="4490070"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a:t>IMPACT</a:t>
            </a:r>
          </a:p>
        </p:txBody>
      </p:sp>
    </p:spTree>
    <p:extLst>
      <p:ext uri="{BB962C8B-B14F-4D97-AF65-F5344CB8AC3E}">
        <p14:creationId xmlns:p14="http://schemas.microsoft.com/office/powerpoint/2010/main" val="1056139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022A5-B459-946F-FF13-519BBF78631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AB3D35D-7B9B-82DC-4F26-FC9BD2ACD49B}"/>
              </a:ext>
            </a:extLst>
          </p:cNvPr>
          <p:cNvSpPr txBox="1"/>
          <p:nvPr/>
        </p:nvSpPr>
        <p:spPr>
          <a:xfrm>
            <a:off x="2286465" y="3591759"/>
            <a:ext cx="10205600" cy="3891798"/>
          </a:xfrm>
          <a:prstGeom prst="rect">
            <a:avLst/>
          </a:prstGeom>
          <a:noFill/>
        </p:spPr>
        <p:txBody>
          <a:bodyPr wrap="square" lIns="216000" tIns="180000" rIns="288000" bIns="108000" rtlCol="0" anchor="ctr" anchorCtr="0">
            <a:spAutoFit/>
          </a:bodyPr>
          <a:lstStyle/>
          <a:p>
            <a:pPr marL="342900" indent="-342900" fontAlgn="base">
              <a:buFont typeface="Arial" panose="020B0604020202020204" pitchFamily="34" charset="0"/>
              <a:buChar char="•"/>
            </a:pPr>
            <a:r>
              <a:rPr lang="en-US" sz="2600" b="1">
                <a:solidFill>
                  <a:srgbClr val="3A64E8"/>
                </a:solidFill>
                <a:latin typeface="Open Sans"/>
                <a:ea typeface="Open Sans"/>
                <a:cs typeface="Open Sans"/>
              </a:rPr>
              <a:t>“Power Savers Club” </a:t>
            </a:r>
            <a:r>
              <a:rPr lang="en-US" sz="2600">
                <a:latin typeface="Open Sans"/>
                <a:ea typeface="Open Sans"/>
                <a:cs typeface="Open Sans"/>
              </a:rPr>
              <a:t>– student teams monitor classroom and lab energy use and present savings. </a:t>
            </a:r>
            <a:br>
              <a:rPr lang="en-US" sz="2600">
                <a:latin typeface="Open Sans" panose="020B0606030504020204" pitchFamily="34" charset="0"/>
                <a:ea typeface="Open Sans" panose="020B0606030504020204" pitchFamily="34" charset="0"/>
                <a:cs typeface="Open Sans" panose="020B0606030504020204" pitchFamily="34" charset="0"/>
              </a:rPr>
            </a:br>
            <a:endParaRPr lang="en-US" sz="2600">
              <a:solidFill>
                <a:srgbClr val="3A64E8"/>
              </a:solidFill>
              <a:latin typeface="Open Sans" panose="020B0606030504020204" pitchFamily="34" charset="0"/>
              <a:ea typeface="Open Sans" panose="020B0606030504020204" pitchFamily="34" charset="0"/>
              <a:cs typeface="Open Sans" panose="020B0606030504020204" pitchFamily="34" charset="0"/>
            </a:endParaRPr>
          </a:p>
          <a:p>
            <a:pPr marL="342900" indent="-342900" fontAlgn="base">
              <a:buFont typeface="Arial" panose="020B0604020202020204" pitchFamily="34" charset="0"/>
              <a:buChar char="•"/>
            </a:pPr>
            <a:r>
              <a:rPr lang="en-US" sz="2600" b="1">
                <a:solidFill>
                  <a:srgbClr val="3A64E8"/>
                </a:solidFill>
                <a:latin typeface="Open Sans"/>
                <a:ea typeface="Open Sans"/>
                <a:cs typeface="Open Sans"/>
              </a:rPr>
              <a:t>CUBE.S – Schools Energy Saving Competition (France) </a:t>
            </a:r>
            <a:r>
              <a:rPr lang="en-US" sz="2600">
                <a:latin typeface="Open Sans"/>
                <a:ea typeface="Open Sans"/>
                <a:cs typeface="Open Sans"/>
              </a:rPr>
              <a:t>– secondary students compete to reduce energy use through behavior change and design.</a:t>
            </a:r>
            <a:r>
              <a:rPr lang="en-US" sz="2600">
                <a:solidFill>
                  <a:srgbClr val="7030A0"/>
                </a:solidFill>
                <a:latin typeface="Open Sans"/>
                <a:ea typeface="Open Sans"/>
                <a:cs typeface="Open Sans"/>
              </a:rPr>
              <a:t> </a:t>
            </a:r>
            <a:r>
              <a:rPr lang="en-US" sz="2600" u="sng">
                <a:solidFill>
                  <a:srgbClr val="7030A0"/>
                </a:solidFill>
                <a:latin typeface="Open Sans"/>
                <a:ea typeface="Open Sans"/>
                <a:cs typeface="Open Sans"/>
                <a:hlinkClick r:id="rId3">
                  <a:extLst>
                    <a:ext uri="{A12FA001-AC4F-418D-AE19-62706E023703}">
                      <ahyp:hlinkClr xmlns:ahyp="http://schemas.microsoft.com/office/drawing/2018/hyperlinkcolor" val="tx"/>
                    </a:ext>
                  </a:extLst>
                </a:hlinkClick>
              </a:rPr>
              <a:t>Cube.S: schools take up the challenge of energy transition! | Cerema</a:t>
            </a:r>
            <a:r>
              <a:rPr lang="en-US" sz="2600">
                <a:solidFill>
                  <a:srgbClr val="7030A0"/>
                </a:solidFill>
                <a:latin typeface="Open Sans"/>
                <a:ea typeface="Open Sans"/>
                <a:cs typeface="Open Sans"/>
              </a:rPr>
              <a:t> </a:t>
            </a:r>
            <a:r>
              <a:rPr lang="en-US" sz="2600">
                <a:latin typeface="Open Sans"/>
                <a:ea typeface="Open Sans"/>
                <a:cs typeface="Open Sans"/>
              </a:rPr>
              <a:t>(in English); </a:t>
            </a:r>
            <a:r>
              <a:rPr lang="en-US" sz="2600" u="sng">
                <a:solidFill>
                  <a:srgbClr val="7030A0"/>
                </a:solidFill>
                <a:latin typeface="Open Sans"/>
                <a:ea typeface="Open Sans"/>
                <a:cs typeface="Open Sans"/>
                <a:hlinkClick r:id="rId4">
                  <a:extLst>
                    <a:ext uri="{A12FA001-AC4F-418D-AE19-62706E023703}">
                      <ahyp:hlinkClr xmlns:ahyp="http://schemas.microsoft.com/office/drawing/2018/hyperlinkcolor" val="tx"/>
                    </a:ext>
                  </a:extLst>
                </a:hlinkClick>
              </a:rPr>
              <a:t>CUBE.S – Le concours énergie pour les établissements scolaires</a:t>
            </a:r>
            <a:r>
              <a:rPr lang="en-US" sz="2600">
                <a:solidFill>
                  <a:srgbClr val="7030A0"/>
                </a:solidFill>
                <a:latin typeface="Open Sans"/>
                <a:ea typeface="Open Sans"/>
                <a:cs typeface="Open Sans"/>
              </a:rPr>
              <a:t> </a:t>
            </a:r>
            <a:r>
              <a:rPr lang="en-US" sz="2600">
                <a:latin typeface="Open Sans"/>
                <a:ea typeface="Open Sans"/>
                <a:cs typeface="Open Sans"/>
              </a:rPr>
              <a:t>(in French) </a:t>
            </a:r>
          </a:p>
        </p:txBody>
      </p:sp>
      <p:pic>
        <p:nvPicPr>
          <p:cNvPr id="2" name="Picture 1" descr="A person hitting a ball with a stick&#10;&#10;AI-generated content may be incorrect.">
            <a:extLst>
              <a:ext uri="{FF2B5EF4-FFF2-40B4-BE49-F238E27FC236}">
                <a16:creationId xmlns:a16="http://schemas.microsoft.com/office/drawing/2014/main" id="{E7DA3011-EEE4-A889-F969-3B1948AF5A0C}"/>
              </a:ext>
            </a:extLst>
          </p:cNvPr>
          <p:cNvPicPr>
            <a:picLocks noChangeAspect="1"/>
          </p:cNvPicPr>
          <p:nvPr/>
        </p:nvPicPr>
        <p:blipFill>
          <a:blip r:embed="rId5"/>
          <a:stretch>
            <a:fillRect/>
          </a:stretch>
        </p:blipFill>
        <p:spPr>
          <a:xfrm>
            <a:off x="12812110" y="4803064"/>
            <a:ext cx="4724400" cy="4543425"/>
          </a:xfrm>
          <a:prstGeom prst="rect">
            <a:avLst/>
          </a:prstGeom>
        </p:spPr>
      </p:pic>
      <p:sp>
        <p:nvSpPr>
          <p:cNvPr id="4" name="Text Placeholder 12">
            <a:extLst>
              <a:ext uri="{FF2B5EF4-FFF2-40B4-BE49-F238E27FC236}">
                <a16:creationId xmlns:a16="http://schemas.microsoft.com/office/drawing/2014/main" id="{0F2FE41B-DAB7-9936-84F8-5677AD12C6F5}"/>
              </a:ext>
            </a:extLst>
          </p:cNvPr>
          <p:cNvSpPr txBox="1">
            <a:spLocks/>
          </p:cNvSpPr>
          <p:nvPr/>
        </p:nvSpPr>
        <p:spPr>
          <a:xfrm>
            <a:off x="5931649" y="1499035"/>
            <a:ext cx="7819967" cy="1620407"/>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and projects across the EU</a:t>
            </a:r>
            <a:endParaRPr lang="en-GB" sz="4800"/>
          </a:p>
        </p:txBody>
      </p:sp>
      <p:sp>
        <p:nvSpPr>
          <p:cNvPr id="7" name="Text Placeholder 2">
            <a:extLst>
              <a:ext uri="{FF2B5EF4-FFF2-40B4-BE49-F238E27FC236}">
                <a16:creationId xmlns:a16="http://schemas.microsoft.com/office/drawing/2014/main" id="{9EE110DF-08BA-ED7C-FB28-D952C993D1A1}"/>
              </a:ext>
            </a:extLst>
          </p:cNvPr>
          <p:cNvSpPr>
            <a:spLocks noGrp="1"/>
          </p:cNvSpPr>
          <p:nvPr/>
        </p:nvSpPr>
        <p:spPr>
          <a:xfrm>
            <a:off x="3606903" y="630508"/>
            <a:ext cx="6948188" cy="8725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a:t>
            </a:r>
            <a:r>
              <a:rPr lang="en-GB" sz="4200">
                <a:latin typeface="Open Sans"/>
                <a:ea typeface="Open Sans"/>
                <a:cs typeface="Open Sans"/>
              </a:rPr>
              <a:t>CLEAN ENERGY</a:t>
            </a:r>
            <a:endParaRPr lang="en-GB" sz="4200" b="0" i="1">
              <a:solidFill>
                <a:srgbClr val="000000"/>
              </a:solidFill>
              <a:latin typeface="Open Sans"/>
              <a:ea typeface="Open Sans"/>
              <a:cs typeface="Open Sans"/>
            </a:endParaRPr>
          </a:p>
        </p:txBody>
      </p:sp>
    </p:spTree>
    <p:extLst>
      <p:ext uri="{BB962C8B-B14F-4D97-AF65-F5344CB8AC3E}">
        <p14:creationId xmlns:p14="http://schemas.microsoft.com/office/powerpoint/2010/main" val="4038150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A86D7-0D86-7220-9D0C-203B04A0BB8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2213C60-5420-58BC-D29E-EADAB18DB693}"/>
              </a:ext>
            </a:extLst>
          </p:cNvPr>
          <p:cNvSpPr txBox="1"/>
          <p:nvPr/>
        </p:nvSpPr>
        <p:spPr>
          <a:xfrm>
            <a:off x="2522948" y="3873407"/>
            <a:ext cx="11855196" cy="3091579"/>
          </a:xfrm>
          <a:prstGeom prst="rect">
            <a:avLst/>
          </a:prstGeom>
          <a:noFill/>
        </p:spPr>
        <p:txBody>
          <a:bodyPr wrap="square" lIns="216000" tIns="180000" rIns="288000" bIns="108000" rtlCol="0" anchor="ctr" anchorCtr="0">
            <a:spAutoFit/>
          </a:bodyPr>
          <a:lstStyle/>
          <a:p>
            <a:pPr marL="342900" indent="-342900" fontAlgn="base">
              <a:buFont typeface="Arial" panose="020B0604020202020204" pitchFamily="34" charset="0"/>
              <a:buChar char="•"/>
            </a:pPr>
            <a:r>
              <a:rPr lang="en-US"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Energy@School:</a:t>
            </a:r>
            <a:r>
              <a:rPr lang="en-US" sz="2600" b="1">
                <a:solidFill>
                  <a:srgbClr val="3A64E8"/>
                </a:solidFill>
                <a:latin typeface="Open Sans"/>
                <a:ea typeface="Open Sans"/>
                <a:cs typeface="Open Sans"/>
              </a:rPr>
              <a:t> </a:t>
            </a:r>
            <a:r>
              <a:rPr lang="en-US" sz="2600">
                <a:solidFill>
                  <a:srgbClr val="262626"/>
                </a:solidFill>
                <a:latin typeface="Open Sans"/>
                <a:ea typeface="Open Sans"/>
                <a:cs typeface="Open Sans"/>
              </a:rPr>
              <a:t>Students</a:t>
            </a:r>
            <a:r>
              <a:rPr lang="en-US" sz="2600">
                <a:latin typeface="Open Sans"/>
                <a:ea typeface="Open Sans"/>
                <a:cs typeface="Open Sans"/>
              </a:rPr>
              <a:t> become Energy Guardians, conducting audits, proposing efficiency measures, and helping implement smart-school plans.</a:t>
            </a:r>
            <a:r>
              <a:rPr lang="en-US" sz="2600">
                <a:solidFill>
                  <a:srgbClr val="7030A0"/>
                </a:solidFill>
                <a:latin typeface="Open Sans"/>
                <a:ea typeface="Open Sans"/>
                <a:cs typeface="Open Sans"/>
              </a:rPr>
              <a:t> </a:t>
            </a:r>
            <a:br>
              <a:rPr lang="en-US" sz="2600">
                <a:latin typeface="Open Sans" panose="020B0606030504020204" pitchFamily="34" charset="0"/>
                <a:ea typeface="Open Sans" panose="020B0606030504020204" pitchFamily="34" charset="0"/>
                <a:cs typeface="Open Sans" panose="020B0606030504020204" pitchFamily="34" charset="0"/>
              </a:rPr>
            </a:br>
            <a:endParaRPr lang="en-US" sz="2600">
              <a:latin typeface="Open Sans" panose="020B0606030504020204" pitchFamily="34" charset="0"/>
              <a:ea typeface="Open Sans" panose="020B0606030504020204" pitchFamily="34" charset="0"/>
              <a:cs typeface="Open Sans" panose="020B0606030504020204" pitchFamily="34" charset="0"/>
            </a:endParaRPr>
          </a:p>
          <a:p>
            <a:pPr marL="342900" indent="-342900" fontAlgn="base">
              <a:buFont typeface="Arial" panose="020B0604020202020204" pitchFamily="34" charset="0"/>
              <a:buChar char="•"/>
            </a:pPr>
            <a:r>
              <a:rPr lang="en-US" sz="2600" b="1">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SAVES2:</a:t>
            </a:r>
            <a:r>
              <a:rPr lang="en-US" sz="2600" b="1">
                <a:solidFill>
                  <a:srgbClr val="3A64E8"/>
                </a:solidFill>
                <a:latin typeface="Open Sans"/>
                <a:ea typeface="Open Sans"/>
                <a:cs typeface="Open Sans"/>
              </a:rPr>
              <a:t> </a:t>
            </a:r>
            <a:r>
              <a:rPr lang="en-US" sz="2600">
                <a:solidFill>
                  <a:srgbClr val="262626"/>
                </a:solidFill>
                <a:latin typeface="Open Sans"/>
                <a:ea typeface="Open Sans"/>
                <a:cs typeface="Open Sans"/>
              </a:rPr>
              <a:t>University</a:t>
            </a:r>
            <a:r>
              <a:rPr lang="en-US" sz="2600">
                <a:latin typeface="Open Sans"/>
                <a:ea typeface="Open Sans"/>
                <a:cs typeface="Open Sans"/>
              </a:rPr>
              <a:t> and older secondary students act as energy ambassadors in dorms and housing, running peer-to-peer competitions to cut energy use.</a:t>
            </a:r>
            <a:endParaRPr lang="en-US" sz="2600">
              <a:solidFill>
                <a:srgbClr val="7030A0"/>
              </a:solidFill>
              <a:latin typeface="Open Sans"/>
              <a:ea typeface="Open Sans"/>
              <a:cs typeface="Open Sans"/>
            </a:endParaRPr>
          </a:p>
        </p:txBody>
      </p:sp>
      <p:sp>
        <p:nvSpPr>
          <p:cNvPr id="3" name="Text Placeholder 12">
            <a:extLst>
              <a:ext uri="{FF2B5EF4-FFF2-40B4-BE49-F238E27FC236}">
                <a16:creationId xmlns:a16="http://schemas.microsoft.com/office/drawing/2014/main" id="{CB152409-2D1D-FE11-F6CA-DF74038E9B94}"/>
              </a:ext>
            </a:extLst>
          </p:cNvPr>
          <p:cNvSpPr txBox="1">
            <a:spLocks/>
          </p:cNvSpPr>
          <p:nvPr/>
        </p:nvSpPr>
        <p:spPr>
          <a:xfrm>
            <a:off x="5931649" y="1499035"/>
            <a:ext cx="7819967" cy="1620407"/>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and projects across the EU</a:t>
            </a:r>
            <a:endParaRPr lang="en-GB" sz="4800"/>
          </a:p>
        </p:txBody>
      </p:sp>
      <p:sp>
        <p:nvSpPr>
          <p:cNvPr id="6" name="Text Placeholder 2">
            <a:extLst>
              <a:ext uri="{FF2B5EF4-FFF2-40B4-BE49-F238E27FC236}">
                <a16:creationId xmlns:a16="http://schemas.microsoft.com/office/drawing/2014/main" id="{867E3522-6661-53E3-F2FE-5815A24973FC}"/>
              </a:ext>
            </a:extLst>
          </p:cNvPr>
          <p:cNvSpPr>
            <a:spLocks noGrp="1"/>
          </p:cNvSpPr>
          <p:nvPr/>
        </p:nvSpPr>
        <p:spPr>
          <a:xfrm>
            <a:off x="3606903" y="630508"/>
            <a:ext cx="6948188" cy="8725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a:t>
            </a:r>
            <a:r>
              <a:rPr lang="en-GB" sz="4200">
                <a:latin typeface="Open Sans"/>
                <a:ea typeface="Open Sans"/>
                <a:cs typeface="Open Sans"/>
              </a:rPr>
              <a:t>CLEAN ENERGY</a:t>
            </a:r>
            <a:endParaRPr lang="en-GB" sz="4200" b="0" i="1">
              <a:solidFill>
                <a:srgbClr val="000000"/>
              </a:solidFill>
              <a:latin typeface="Open Sans"/>
              <a:ea typeface="Open Sans"/>
              <a:cs typeface="Open Sans"/>
            </a:endParaRPr>
          </a:p>
        </p:txBody>
      </p:sp>
    </p:spTree>
    <p:extLst>
      <p:ext uri="{BB962C8B-B14F-4D97-AF65-F5344CB8AC3E}">
        <p14:creationId xmlns:p14="http://schemas.microsoft.com/office/powerpoint/2010/main" val="3197673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454B3-4BD9-687F-24BA-C5F9502C64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939385-B617-91ED-C986-8A286B1E8773}"/>
              </a:ext>
            </a:extLst>
          </p:cNvPr>
          <p:cNvSpPr>
            <a:spLocks noGrp="1"/>
          </p:cNvSpPr>
          <p:nvPr>
            <p:ph type="body" sz="quarter" idx="10"/>
          </p:nvPr>
        </p:nvSpPr>
        <p:spPr>
          <a:xfrm>
            <a:off x="6090565" y="2794979"/>
            <a:ext cx="10649552" cy="4697042"/>
          </a:xfrm>
        </p:spPr>
        <p:txBody>
          <a:bodyPr lIns="0" tIns="0" rIns="0" bIns="0" anchor="t"/>
          <a:lstStyle/>
          <a:p>
            <a:pPr marL="457200" indent="-457200" fontAlgn="base">
              <a:buFont typeface="Arial" panose="020B0604020202020204" pitchFamily="34" charset="0"/>
              <a:buChar char="•"/>
            </a:pPr>
            <a:r>
              <a:rPr lang="en-GB" sz="2600">
                <a:latin typeface="Open Sans"/>
                <a:ea typeface="Open Sans"/>
                <a:cs typeface="Open Sans"/>
              </a:rPr>
              <a:t>Develops leadership, critical thinking, and problem-solving skills. </a:t>
            </a:r>
          </a:p>
          <a:p>
            <a:pPr marL="457200" indent="-457200" fontAlgn="base">
              <a:buFont typeface="Arial" panose="020B0604020202020204" pitchFamily="34" charset="0"/>
              <a:buChar char="•"/>
            </a:pPr>
            <a:r>
              <a:rPr lang="en-GB" sz="2600">
                <a:latin typeface="Open Sans"/>
                <a:ea typeface="Open Sans"/>
                <a:cs typeface="Open Sans"/>
              </a:rPr>
              <a:t>Encourages participation in measurable, data-driven </a:t>
            </a:r>
            <a:br>
              <a:rPr lang="en-GB" sz="2600"/>
            </a:br>
            <a:r>
              <a:rPr lang="en-GB" sz="2600">
                <a:latin typeface="Open Sans"/>
                <a:ea typeface="Open Sans"/>
                <a:cs typeface="Open Sans"/>
              </a:rPr>
              <a:t>sustainability initiatives. </a:t>
            </a:r>
          </a:p>
          <a:p>
            <a:pPr marL="457200" indent="-457200" fontAlgn="base">
              <a:buFont typeface="Arial" panose="020B0604020202020204" pitchFamily="34" charset="0"/>
              <a:buChar char="•"/>
            </a:pPr>
            <a:r>
              <a:rPr lang="en-GB" sz="2600">
                <a:latin typeface="Open Sans"/>
                <a:ea typeface="Open Sans"/>
                <a:cs typeface="Open Sans"/>
              </a:rPr>
              <a:t>Connects students’ school-level actions to broader Climate Pact goals and local renewable energy transitions. </a:t>
            </a:r>
          </a:p>
          <a:p>
            <a:pPr marL="457200" indent="-457200" fontAlgn="base">
              <a:buFont typeface="Arial" panose="020B0604020202020204" pitchFamily="34" charset="0"/>
              <a:buChar char="•"/>
            </a:pPr>
            <a:r>
              <a:rPr lang="en-GB" sz="2600">
                <a:latin typeface="Open Sans"/>
                <a:ea typeface="Open Sans"/>
                <a:cs typeface="Open Sans"/>
              </a:rPr>
              <a:t>Promotes practical learning on energy efficiency, innovation, </a:t>
            </a:r>
            <a:br>
              <a:rPr lang="en-GB" sz="2600"/>
            </a:br>
            <a:r>
              <a:rPr lang="en-GB" sz="2600">
                <a:latin typeface="Open Sans"/>
                <a:ea typeface="Open Sans"/>
                <a:cs typeface="Open Sans"/>
              </a:rPr>
              <a:t>and responsibility. </a:t>
            </a:r>
            <a:endParaRPr lang="en-US" sz="2600">
              <a:latin typeface="Open Sans"/>
              <a:ea typeface="Open Sans"/>
              <a:cs typeface="Open Sans"/>
            </a:endParaRPr>
          </a:p>
        </p:txBody>
      </p:sp>
      <p:sp>
        <p:nvSpPr>
          <p:cNvPr id="6" name="Text Placeholder 2">
            <a:extLst>
              <a:ext uri="{FF2B5EF4-FFF2-40B4-BE49-F238E27FC236}">
                <a16:creationId xmlns:a16="http://schemas.microsoft.com/office/drawing/2014/main" id="{278F1FDF-C876-C27C-7C8A-336C2B69958A}"/>
              </a:ext>
            </a:extLst>
          </p:cNvPr>
          <p:cNvSpPr txBox="1">
            <a:spLocks/>
          </p:cNvSpPr>
          <p:nvPr/>
        </p:nvSpPr>
        <p:spPr>
          <a:xfrm>
            <a:off x="6090565" y="954749"/>
            <a:ext cx="4490070"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a:t>IMPACT</a:t>
            </a:r>
          </a:p>
        </p:txBody>
      </p:sp>
    </p:spTree>
    <p:extLst>
      <p:ext uri="{BB962C8B-B14F-4D97-AF65-F5344CB8AC3E}">
        <p14:creationId xmlns:p14="http://schemas.microsoft.com/office/powerpoint/2010/main" val="363440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CAFCD-45C4-F365-E5E3-2EE91F2CECB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B7E7D86-3E80-6797-6DD7-1E2C69426834}"/>
              </a:ext>
            </a:extLst>
          </p:cNvPr>
          <p:cNvSpPr>
            <a:spLocks noGrp="1"/>
          </p:cNvSpPr>
          <p:nvPr>
            <p:ph type="body" sz="quarter" idx="10"/>
          </p:nvPr>
        </p:nvSpPr>
        <p:spPr>
          <a:xfrm>
            <a:off x="2538757" y="1048117"/>
            <a:ext cx="11931222" cy="1952806"/>
          </a:xfrm>
        </p:spPr>
        <p:txBody>
          <a:bodyPr/>
          <a:lstStyle/>
          <a:p>
            <a:r>
              <a:rPr lang="en-GB" sz="4000" dirty="0">
                <a:latin typeface="Open Sans"/>
                <a:ea typeface="Open Sans"/>
                <a:cs typeface="Open Sans"/>
              </a:rPr>
              <a:t>Inspiring example by the Climate Pact Ambassador Martin Brocklehurst related to</a:t>
            </a:r>
            <a:endParaRPr lang="en-GB" sz="4000" dirty="0"/>
          </a:p>
        </p:txBody>
      </p:sp>
      <p:sp>
        <p:nvSpPr>
          <p:cNvPr id="9" name="TextBox 8">
            <a:extLst>
              <a:ext uri="{FF2B5EF4-FFF2-40B4-BE49-F238E27FC236}">
                <a16:creationId xmlns:a16="http://schemas.microsoft.com/office/drawing/2014/main" id="{FCABE1FD-EE40-5BB0-99EC-299698217CD0}"/>
              </a:ext>
            </a:extLst>
          </p:cNvPr>
          <p:cNvSpPr txBox="1"/>
          <p:nvPr/>
        </p:nvSpPr>
        <p:spPr>
          <a:xfrm>
            <a:off x="3271186" y="3871093"/>
            <a:ext cx="10612624" cy="5307570"/>
          </a:xfrm>
          <a:prstGeom prst="rect">
            <a:avLst/>
          </a:prstGeom>
          <a:solidFill>
            <a:schemeClr val="bg1"/>
          </a:solidFill>
        </p:spPr>
        <p:txBody>
          <a:bodyPr wrap="square" lIns="216000" tIns="180000" rIns="288000" bIns="108000" rtlCol="0" anchor="ctr" anchorCtr="0">
            <a:spAutoFit/>
          </a:bodyPr>
          <a:lstStyle/>
          <a:p>
            <a:r>
              <a:rPr lang="en-GB" sz="2600" dirty="0">
                <a:latin typeface="Open Sans"/>
                <a:ea typeface="Calibri"/>
                <a:cs typeface="Calibri"/>
              </a:rPr>
              <a:t>Creation of a 206 kW </a:t>
            </a:r>
            <a:r>
              <a:rPr lang="en-GB" sz="2600" b="1" dirty="0">
                <a:latin typeface="Open Sans"/>
                <a:ea typeface="Calibri"/>
                <a:cs typeface="Calibri"/>
              </a:rPr>
              <a:t>solar power plant </a:t>
            </a:r>
            <a:r>
              <a:rPr lang="en-GB" sz="2600" dirty="0">
                <a:latin typeface="Open Sans"/>
                <a:ea typeface="Calibri"/>
                <a:cs typeface="Calibri"/>
              </a:rPr>
              <a:t>at the Faculty of Electrical Engineering, University of Ljubljana, Slovenia, as part of the EU funded </a:t>
            </a:r>
            <a:r>
              <a:rPr lang="en-GB" sz="2600" b="1" dirty="0">
                <a:latin typeface="Open Sans"/>
                <a:ea typeface="Calibri"/>
                <a:cs typeface="Calibri"/>
              </a:rPr>
              <a:t>AURORA project.</a:t>
            </a:r>
            <a:r>
              <a:rPr lang="en-GB" sz="2600" dirty="0">
                <a:latin typeface="Open Sans"/>
                <a:ea typeface="Calibri"/>
                <a:cs typeface="Calibri"/>
              </a:rPr>
              <a:t> </a:t>
            </a:r>
            <a:br>
              <a:rPr lang="en-GB" sz="2600" dirty="0">
                <a:latin typeface="Open Sans"/>
                <a:ea typeface="Calibri"/>
                <a:cs typeface="Calibri"/>
              </a:rPr>
            </a:br>
            <a:br>
              <a:rPr lang="en-GB" sz="2600" dirty="0">
                <a:latin typeface="Open Sans"/>
                <a:ea typeface="Calibri"/>
                <a:cs typeface="Calibri"/>
              </a:rPr>
            </a:br>
            <a:r>
              <a:rPr lang="en-GB" sz="2600" dirty="0">
                <a:latin typeface="Open Sans"/>
                <a:ea typeface="Calibri"/>
                <a:cs typeface="Calibri"/>
              </a:rPr>
              <a:t>The project involved students, faculty, and technical staff, forming a</a:t>
            </a:r>
            <a:r>
              <a:rPr lang="en-GB" sz="2600" b="1" dirty="0">
                <a:latin typeface="Open Sans"/>
                <a:ea typeface="Calibri"/>
                <a:cs typeface="Calibri"/>
              </a:rPr>
              <a:t> vibrant university energy community</a:t>
            </a:r>
            <a:r>
              <a:rPr lang="en-GB" sz="2600" dirty="0">
                <a:latin typeface="Open Sans"/>
                <a:ea typeface="Calibri"/>
                <a:cs typeface="Calibri"/>
              </a:rPr>
              <a:t> (ŠEK – Student Energy Club). </a:t>
            </a:r>
            <a:br>
              <a:rPr lang="en-GB" sz="2600" dirty="0">
                <a:latin typeface="Open Sans"/>
                <a:ea typeface="Calibri"/>
                <a:cs typeface="Calibri"/>
              </a:rPr>
            </a:br>
            <a:br>
              <a:rPr lang="en-GB" sz="2600" dirty="0">
                <a:latin typeface="Open Sans"/>
                <a:ea typeface="Calibri"/>
                <a:cs typeface="Calibri"/>
              </a:rPr>
            </a:br>
            <a:r>
              <a:rPr lang="en-GB" sz="2600" dirty="0">
                <a:latin typeface="Open Sans"/>
                <a:ea typeface="Calibri"/>
                <a:cs typeface="Calibri"/>
              </a:rPr>
              <a:t>The plant was designed and built with </a:t>
            </a:r>
            <a:r>
              <a:rPr lang="en-GB" sz="2600" b="1" dirty="0">
                <a:latin typeface="Open Sans"/>
                <a:ea typeface="Calibri"/>
                <a:cs typeface="Calibri"/>
              </a:rPr>
              <a:t>innovative criteria</a:t>
            </a:r>
            <a:r>
              <a:rPr lang="en-GB" sz="2600" dirty="0">
                <a:latin typeface="Open Sans"/>
                <a:ea typeface="Calibri"/>
                <a:cs typeface="Calibri"/>
              </a:rPr>
              <a:t> and is monitored using systems developed in-house, with real-time data accessible via an app.</a:t>
            </a:r>
            <a:endParaRPr lang="en-US" sz="2600" dirty="0">
              <a:latin typeface="Open Sans"/>
              <a:ea typeface="Open Sans"/>
              <a:cs typeface="Open Sans"/>
            </a:endParaRPr>
          </a:p>
          <a:p>
            <a:pPr algn="ctr"/>
            <a:endParaRPr lang="en-GB" sz="4000" b="1">
              <a:ea typeface="Calibri"/>
              <a:cs typeface="Calibri"/>
            </a:endParaRPr>
          </a:p>
        </p:txBody>
      </p:sp>
      <p:sp>
        <p:nvSpPr>
          <p:cNvPr id="2" name="Text Placeholder 2">
            <a:extLst>
              <a:ext uri="{FF2B5EF4-FFF2-40B4-BE49-F238E27FC236}">
                <a16:creationId xmlns:a16="http://schemas.microsoft.com/office/drawing/2014/main" id="{4CBE0DE1-068F-6A39-84E2-8B105D607061}"/>
              </a:ext>
            </a:extLst>
          </p:cNvPr>
          <p:cNvSpPr txBox="1">
            <a:spLocks/>
          </p:cNvSpPr>
          <p:nvPr/>
        </p:nvSpPr>
        <p:spPr>
          <a:xfrm>
            <a:off x="7618095" y="2754558"/>
            <a:ext cx="7519658" cy="8448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en-GB" sz="4000" dirty="0">
                <a:latin typeface="Open Sans"/>
                <a:ea typeface="Open Sans"/>
                <a:cs typeface="Open Sans"/>
              </a:rPr>
              <a:t>energy efficiency in schools</a:t>
            </a:r>
            <a:endParaRPr lang="en-US" dirty="0"/>
          </a:p>
        </p:txBody>
      </p:sp>
    </p:spTree>
    <p:extLst>
      <p:ext uri="{BB962C8B-B14F-4D97-AF65-F5344CB8AC3E}">
        <p14:creationId xmlns:p14="http://schemas.microsoft.com/office/powerpoint/2010/main" val="2411136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D94D-B6C2-CC19-60F0-2653AE65B4D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87A456B-BADA-99A6-BC64-AC7F130568C9}"/>
              </a:ext>
            </a:extLst>
          </p:cNvPr>
          <p:cNvSpPr txBox="1"/>
          <p:nvPr/>
        </p:nvSpPr>
        <p:spPr>
          <a:xfrm>
            <a:off x="2762837" y="4628311"/>
            <a:ext cx="11643553" cy="2691470"/>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GB"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Let’s Fix Fashion:</a:t>
            </a:r>
            <a:r>
              <a:rPr lang="en-GB" sz="2600" b="1">
                <a:solidFill>
                  <a:srgbClr val="3A64E8"/>
                </a:solidFill>
                <a:latin typeface="Open Sans"/>
                <a:ea typeface="Open Sans"/>
                <a:cs typeface="Open Sans"/>
              </a:rPr>
              <a:t> </a:t>
            </a:r>
            <a:r>
              <a:rPr lang="en-GB" sz="2600">
                <a:solidFill>
                  <a:srgbClr val="262626"/>
                </a:solidFill>
                <a:latin typeface="Open Sans"/>
                <a:ea typeface="Open Sans"/>
                <a:cs typeface="Open Sans"/>
              </a:rPr>
              <a:t>Irish</a:t>
            </a:r>
            <a:r>
              <a:rPr lang="en-GB" sz="2600">
                <a:latin typeface="Open Sans"/>
                <a:ea typeface="Open Sans"/>
                <a:cs typeface="Open Sans"/>
              </a:rPr>
              <a:t> campaign encouraging students to tackle fast fashion. </a:t>
            </a:r>
            <a:br>
              <a:rPr lang="en-GB" sz="2600">
                <a:latin typeface="Open Sans" panose="020B0606030504020204" pitchFamily="34" charset="0"/>
                <a:ea typeface="Open Sans" panose="020B0606030504020204" pitchFamily="34" charset="0"/>
                <a:cs typeface="Open Sans" panose="020B0606030504020204" pitchFamily="34" charset="0"/>
              </a:rPr>
            </a:br>
            <a:endParaRPr lang="en-GB" sz="2600">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600" b="1">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CicloSchools</a:t>
            </a:r>
            <a:r>
              <a:rPr lang="en-GB" sz="2600">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a:t>
            </a:r>
            <a:r>
              <a:rPr lang="en-GB" sz="2600">
                <a:solidFill>
                  <a:srgbClr val="3A64E8"/>
                </a:solidFill>
                <a:latin typeface="Open Sans"/>
                <a:ea typeface="Open Sans"/>
                <a:cs typeface="Open Sans"/>
              </a:rPr>
              <a:t> </a:t>
            </a:r>
            <a:r>
              <a:rPr lang="en-GB" sz="2600">
                <a:latin typeface="Open Sans"/>
                <a:ea typeface="Open Sans"/>
                <a:cs typeface="Open Sans"/>
              </a:rPr>
              <a:t>Supports teachers and students in integrating circular economy and waste‑as‑resource thinking into science education and school projects </a:t>
            </a:r>
            <a:endParaRPr lang="en-GB" sz="2600">
              <a:solidFill>
                <a:srgbClr val="7030A0"/>
              </a:solidFill>
              <a:latin typeface="Open Sans"/>
              <a:ea typeface="Open Sans"/>
              <a:cs typeface="Open Sans"/>
            </a:endParaRPr>
          </a:p>
        </p:txBody>
      </p:sp>
      <p:sp>
        <p:nvSpPr>
          <p:cNvPr id="3" name="Text Placeholder 12">
            <a:extLst>
              <a:ext uri="{FF2B5EF4-FFF2-40B4-BE49-F238E27FC236}">
                <a16:creationId xmlns:a16="http://schemas.microsoft.com/office/drawing/2014/main" id="{3E61A34A-768A-3EC9-DC3F-D8C7CCE1BE40}"/>
              </a:ext>
            </a:extLst>
          </p:cNvPr>
          <p:cNvSpPr txBox="1">
            <a:spLocks/>
          </p:cNvSpPr>
          <p:nvPr/>
        </p:nvSpPr>
        <p:spPr>
          <a:xfrm>
            <a:off x="6114529" y="2009575"/>
            <a:ext cx="8002847" cy="1620407"/>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and projects across the EU</a:t>
            </a:r>
            <a:endParaRPr lang="en-GB" sz="4800"/>
          </a:p>
        </p:txBody>
      </p:sp>
      <p:sp>
        <p:nvSpPr>
          <p:cNvPr id="6" name="Text Placeholder 2">
            <a:extLst>
              <a:ext uri="{FF2B5EF4-FFF2-40B4-BE49-F238E27FC236}">
                <a16:creationId xmlns:a16="http://schemas.microsoft.com/office/drawing/2014/main" id="{032CA1BD-9768-9E08-275F-ED29CCDE95CB}"/>
              </a:ext>
            </a:extLst>
          </p:cNvPr>
          <p:cNvSpPr>
            <a:spLocks noGrp="1"/>
          </p:cNvSpPr>
          <p:nvPr/>
        </p:nvSpPr>
        <p:spPr>
          <a:xfrm>
            <a:off x="2768703" y="553019"/>
            <a:ext cx="9508508" cy="1454208"/>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WASTE MANAGEMENT AND CIRCULAR ECONOMY</a:t>
            </a:r>
          </a:p>
        </p:txBody>
      </p:sp>
    </p:spTree>
    <p:extLst>
      <p:ext uri="{BB962C8B-B14F-4D97-AF65-F5344CB8AC3E}">
        <p14:creationId xmlns:p14="http://schemas.microsoft.com/office/powerpoint/2010/main" val="3825998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D357-26C9-11A7-C4B2-CB16840F760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A3FFA6B-187A-86B8-244A-8ABF38A57620}"/>
              </a:ext>
            </a:extLst>
          </p:cNvPr>
          <p:cNvSpPr txBox="1"/>
          <p:nvPr/>
        </p:nvSpPr>
        <p:spPr>
          <a:xfrm>
            <a:off x="2578011" y="3991451"/>
            <a:ext cx="11655898" cy="3091579"/>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GB"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Creative Upcycling for Sustainable Art and Design – CREA‑UP:</a:t>
            </a:r>
            <a:r>
              <a:rPr lang="en-GB" sz="2600">
                <a:latin typeface="Open Sans"/>
                <a:ea typeface="Open Sans"/>
                <a:cs typeface="Open Sans"/>
              </a:rPr>
              <a:t> </a:t>
            </a:r>
            <a:br>
              <a:rPr lang="en-GB" sz="2600">
                <a:latin typeface="Open Sans" panose="020B0606030504020204" pitchFamily="34" charset="0"/>
                <a:ea typeface="Open Sans" panose="020B0606030504020204" pitchFamily="34" charset="0"/>
                <a:cs typeface="Open Sans" panose="020B0606030504020204" pitchFamily="34" charset="0"/>
              </a:rPr>
            </a:br>
            <a:r>
              <a:rPr lang="en-GB" sz="2600">
                <a:latin typeface="Open Sans"/>
                <a:ea typeface="Open Sans"/>
                <a:cs typeface="Open Sans"/>
              </a:rPr>
              <a:t>A higher education/design‑community project creating up‑cycling labs and art‑design interventions from post‑consumer waste </a:t>
            </a:r>
            <a:br>
              <a:rPr lang="en-GB" sz="2600">
                <a:latin typeface="Open Sans" panose="020B0606030504020204" pitchFamily="34" charset="0"/>
                <a:ea typeface="Open Sans" panose="020B0606030504020204" pitchFamily="34" charset="0"/>
                <a:cs typeface="Open Sans" panose="020B0606030504020204" pitchFamily="34" charset="0"/>
              </a:rPr>
            </a:br>
            <a:endParaRPr lang="en-GB" sz="2600">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600">
                <a:latin typeface="Open Sans"/>
                <a:ea typeface="Open Sans"/>
                <a:cs typeface="Open Sans"/>
              </a:rPr>
              <a:t>Various schools participate in </a:t>
            </a:r>
            <a:r>
              <a:rPr lang="en-GB" sz="2600" b="1">
                <a:solidFill>
                  <a:srgbClr val="3A64E8"/>
                </a:solidFill>
                <a:latin typeface="Open Sans"/>
                <a:ea typeface="Open Sans"/>
                <a:cs typeface="Open Sans"/>
              </a:rPr>
              <a:t>EU-wide awareness campaigns</a:t>
            </a:r>
            <a:r>
              <a:rPr lang="en-GB" sz="2600">
                <a:solidFill>
                  <a:srgbClr val="3A64E8"/>
                </a:solidFill>
                <a:latin typeface="Open Sans"/>
                <a:ea typeface="Open Sans"/>
                <a:cs typeface="Open Sans"/>
              </a:rPr>
              <a:t> </a:t>
            </a:r>
            <a:r>
              <a:rPr lang="en-GB" sz="2600">
                <a:latin typeface="Open Sans"/>
                <a:ea typeface="Open Sans"/>
                <a:cs typeface="Open Sans"/>
              </a:rPr>
              <a:t>during the </a:t>
            </a:r>
            <a:r>
              <a:rPr lang="en-GB" sz="2600" u="sng">
                <a:solidFill>
                  <a:srgbClr val="7030A0"/>
                </a:solidFill>
                <a:latin typeface="Open Sans"/>
                <a:ea typeface="Open Sans"/>
                <a:cs typeface="Open Sans"/>
                <a:hlinkClick r:id="rId4">
                  <a:extLst>
                    <a:ext uri="{A12FA001-AC4F-418D-AE19-62706E023703}">
                      <ahyp:hlinkClr xmlns:ahyp="http://schemas.microsoft.com/office/drawing/2018/hyperlinkcolor" val="tx"/>
                    </a:ext>
                  </a:extLst>
                </a:hlinkClick>
              </a:rPr>
              <a:t>European Week for Waste Reduction - EWWR</a:t>
            </a:r>
            <a:r>
              <a:rPr lang="en-GB" sz="2600">
                <a:solidFill>
                  <a:srgbClr val="7030A0"/>
                </a:solidFill>
                <a:latin typeface="Open Sans"/>
                <a:ea typeface="Open Sans"/>
                <a:cs typeface="Open Sans"/>
              </a:rPr>
              <a:t>  </a:t>
            </a:r>
            <a:r>
              <a:rPr lang="en-GB" sz="2600">
                <a:latin typeface="Open Sans"/>
                <a:ea typeface="Open Sans"/>
                <a:cs typeface="Open Sans"/>
              </a:rPr>
              <a:t>– students audit and redesign school waste systems. </a:t>
            </a:r>
          </a:p>
        </p:txBody>
      </p:sp>
      <p:sp>
        <p:nvSpPr>
          <p:cNvPr id="8" name="Text Placeholder 12">
            <a:extLst>
              <a:ext uri="{FF2B5EF4-FFF2-40B4-BE49-F238E27FC236}">
                <a16:creationId xmlns:a16="http://schemas.microsoft.com/office/drawing/2014/main" id="{1CAFB1F0-25EA-4562-15DE-52C324998BC0}"/>
              </a:ext>
            </a:extLst>
          </p:cNvPr>
          <p:cNvSpPr txBox="1">
            <a:spLocks/>
          </p:cNvSpPr>
          <p:nvPr/>
        </p:nvSpPr>
        <p:spPr>
          <a:xfrm>
            <a:off x="6114529" y="2009575"/>
            <a:ext cx="8002847" cy="1620407"/>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and projects across the EU</a:t>
            </a:r>
            <a:endParaRPr lang="en-GB" sz="4800"/>
          </a:p>
        </p:txBody>
      </p:sp>
      <p:sp>
        <p:nvSpPr>
          <p:cNvPr id="11" name="Text Placeholder 2">
            <a:extLst>
              <a:ext uri="{FF2B5EF4-FFF2-40B4-BE49-F238E27FC236}">
                <a16:creationId xmlns:a16="http://schemas.microsoft.com/office/drawing/2014/main" id="{C9FFEE01-C8CE-787F-C2A0-FC3EE26149AB}"/>
              </a:ext>
            </a:extLst>
          </p:cNvPr>
          <p:cNvSpPr>
            <a:spLocks noGrp="1"/>
          </p:cNvSpPr>
          <p:nvPr/>
        </p:nvSpPr>
        <p:spPr>
          <a:xfrm>
            <a:off x="2768703" y="553019"/>
            <a:ext cx="9508508" cy="1454208"/>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WASTE MANAGEMENT AND CIRCULAR ECONOMY</a:t>
            </a:r>
          </a:p>
        </p:txBody>
      </p:sp>
    </p:spTree>
    <p:extLst>
      <p:ext uri="{BB962C8B-B14F-4D97-AF65-F5344CB8AC3E}">
        <p14:creationId xmlns:p14="http://schemas.microsoft.com/office/powerpoint/2010/main" val="2439672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24FBA-8A1D-F661-1712-94DAEDEAAE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3A0AFA9-985A-18C5-2DC9-FFD6A26EE883}"/>
              </a:ext>
            </a:extLst>
          </p:cNvPr>
          <p:cNvSpPr>
            <a:spLocks noGrp="1"/>
          </p:cNvSpPr>
          <p:nvPr>
            <p:ph type="body" sz="quarter" idx="10"/>
          </p:nvPr>
        </p:nvSpPr>
        <p:spPr>
          <a:xfrm>
            <a:off x="4098941" y="4138958"/>
            <a:ext cx="12812435" cy="3356531"/>
          </a:xfrm>
        </p:spPr>
        <p:txBody>
          <a:bodyPr lIns="0" tIns="0" rIns="0" bIns="0" anchor="t"/>
          <a:lstStyle/>
          <a:p>
            <a:r>
              <a:rPr lang="en-GB" sz="2800" b="1">
                <a:solidFill>
                  <a:srgbClr val="3A64E8"/>
                </a:solidFill>
                <a:latin typeface="Open Sans"/>
                <a:ea typeface="Open Sans"/>
                <a:cs typeface="Open Sans"/>
              </a:rPr>
              <a:t>Students are agents of change: </a:t>
            </a:r>
            <a:r>
              <a:rPr lang="en-GB" sz="2800">
                <a:latin typeface="Open Sans"/>
                <a:ea typeface="Open Sans"/>
                <a:cs typeface="Open Sans"/>
              </a:rPr>
              <a:t>capable of leading initiatives, </a:t>
            </a:r>
            <a:br>
              <a:rPr lang="en-GB" sz="2800"/>
            </a:br>
            <a:r>
              <a:rPr lang="en-GB" sz="2800">
                <a:latin typeface="Open Sans"/>
                <a:ea typeface="Open Sans"/>
                <a:cs typeface="Open Sans"/>
              </a:rPr>
              <a:t>empowering peers and shaping school and community policies.  </a:t>
            </a:r>
            <a:br>
              <a:rPr lang="en-GB" sz="2800"/>
            </a:br>
            <a:r>
              <a:rPr lang="en-GB" sz="2800">
                <a:latin typeface="Open Sans"/>
                <a:ea typeface="Open Sans"/>
                <a:cs typeface="Open Sans"/>
              </a:rPr>
              <a:t>Engaging youth fosters critical thinking, innovation and civic responsibility. </a:t>
            </a:r>
            <a:br>
              <a:rPr lang="en-GB" sz="2800"/>
            </a:br>
            <a:br>
              <a:rPr lang="en-GB" sz="2800"/>
            </a:br>
            <a:r>
              <a:rPr lang="en-GB" sz="2800" b="1">
                <a:solidFill>
                  <a:srgbClr val="3A64E8"/>
                </a:solidFill>
                <a:latin typeface="Open Sans"/>
                <a:ea typeface="Open Sans"/>
                <a:cs typeface="Open Sans"/>
              </a:rPr>
              <a:t>The Climate Pact </a:t>
            </a:r>
            <a:r>
              <a:rPr lang="en-GB" sz="2800">
                <a:latin typeface="Open Sans"/>
                <a:ea typeface="Open Sans"/>
                <a:cs typeface="Open Sans"/>
              </a:rPr>
              <a:t>aims to empower students to design, implement, and scale climate action across schools, campuses and communities in Europe. </a:t>
            </a:r>
            <a:endParaRPr lang="en-US" sz="2800">
              <a:latin typeface="Open Sans"/>
              <a:ea typeface="Open Sans"/>
              <a:cs typeface="Open Sans"/>
            </a:endParaRPr>
          </a:p>
          <a:p>
            <a:endParaRPr lang="en-US" sz="2800"/>
          </a:p>
        </p:txBody>
      </p:sp>
      <p:sp>
        <p:nvSpPr>
          <p:cNvPr id="3" name="Text Placeholder 2">
            <a:extLst>
              <a:ext uri="{FF2B5EF4-FFF2-40B4-BE49-F238E27FC236}">
                <a16:creationId xmlns:a16="http://schemas.microsoft.com/office/drawing/2014/main" id="{31DED66E-2C72-6A88-9212-EB5A4A2C5F29}"/>
              </a:ext>
            </a:extLst>
          </p:cNvPr>
          <p:cNvSpPr>
            <a:spLocks noGrp="1"/>
          </p:cNvSpPr>
          <p:nvPr>
            <p:ph type="body" sz="quarter" idx="11"/>
          </p:nvPr>
        </p:nvSpPr>
        <p:spPr>
          <a:xfrm>
            <a:off x="4098941" y="1870867"/>
            <a:ext cx="7235809" cy="863859"/>
          </a:xfrm>
        </p:spPr>
        <p:txBody>
          <a:bodyPr/>
          <a:lstStyle/>
          <a:p>
            <a:r>
              <a:rPr lang="en-US" sz="4400"/>
              <a:t>Why engage students</a:t>
            </a:r>
            <a:r>
              <a:rPr lang="en-GB" sz="4400"/>
              <a:t> </a:t>
            </a:r>
          </a:p>
        </p:txBody>
      </p:sp>
      <p:sp>
        <p:nvSpPr>
          <p:cNvPr id="4" name="Text Placeholder 2">
            <a:extLst>
              <a:ext uri="{FF2B5EF4-FFF2-40B4-BE49-F238E27FC236}">
                <a16:creationId xmlns:a16="http://schemas.microsoft.com/office/drawing/2014/main" id="{73715E34-DD5D-F596-85EA-CCF19787E40F}"/>
              </a:ext>
            </a:extLst>
          </p:cNvPr>
          <p:cNvSpPr txBox="1">
            <a:spLocks/>
          </p:cNvSpPr>
          <p:nvPr/>
        </p:nvSpPr>
        <p:spPr>
          <a:xfrm>
            <a:off x="7949706" y="2544408"/>
            <a:ext cx="6128243" cy="863859"/>
          </a:xfrm>
          <a:prstGeom prst="rect">
            <a:avLst/>
          </a:prstGeom>
          <a:solidFill>
            <a:srgbClr val="2A255A"/>
          </a:solidFill>
        </p:spPr>
        <p:txBody>
          <a:bodyPr wrap="squar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400"/>
              <a:t>in climate action?</a:t>
            </a:r>
          </a:p>
        </p:txBody>
      </p:sp>
    </p:spTree>
    <p:extLst>
      <p:ext uri="{BB962C8B-B14F-4D97-AF65-F5344CB8AC3E}">
        <p14:creationId xmlns:p14="http://schemas.microsoft.com/office/powerpoint/2010/main" val="2916609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C4807-110F-8AE4-0F6D-9BF9215EA7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0330A46-D0C9-CE51-F2D8-C64ADC6DFD30}"/>
              </a:ext>
            </a:extLst>
          </p:cNvPr>
          <p:cNvSpPr>
            <a:spLocks noGrp="1"/>
          </p:cNvSpPr>
          <p:nvPr>
            <p:ph type="body" sz="quarter" idx="10"/>
          </p:nvPr>
        </p:nvSpPr>
        <p:spPr>
          <a:xfrm>
            <a:off x="6090565" y="3663659"/>
            <a:ext cx="10649552" cy="4697042"/>
          </a:xfrm>
        </p:spPr>
        <p:txBody>
          <a:bodyPr lIns="0" tIns="0" rIns="0" bIns="0" anchor="t"/>
          <a:lstStyle/>
          <a:p>
            <a:pPr marL="457200" indent="-457200" fontAlgn="base">
              <a:buFont typeface="Arial" panose="020B0604020202020204" pitchFamily="34" charset="0"/>
              <a:buChar char="•"/>
            </a:pPr>
            <a:r>
              <a:rPr lang="en-GB" sz="2600">
                <a:latin typeface="Open Sans"/>
                <a:ea typeface="Open Sans"/>
                <a:cs typeface="Open Sans"/>
              </a:rPr>
              <a:t>Fosters creativity, social entrepreneurship and systems thinking.</a:t>
            </a:r>
          </a:p>
          <a:p>
            <a:pPr marL="457200" indent="-457200">
              <a:buFont typeface="Arial" panose="020B0604020202020204" pitchFamily="34" charset="0"/>
              <a:buChar char="•"/>
            </a:pPr>
            <a:r>
              <a:rPr lang="en-GB" sz="2600">
                <a:latin typeface="Open Sans"/>
                <a:ea typeface="Open Sans"/>
                <a:cs typeface="Open Sans"/>
              </a:rPr>
              <a:t>Encourages students to transform waste into value, shifting mindsets from “throwing away” to “re‑using and redesigning”. </a:t>
            </a:r>
            <a:endParaRPr lang="en-GB"/>
          </a:p>
          <a:p>
            <a:pPr marL="457200" indent="-457200">
              <a:buFont typeface="Arial" panose="020B0604020202020204" pitchFamily="34" charset="0"/>
              <a:buChar char="•"/>
            </a:pPr>
            <a:r>
              <a:rPr lang="en-GB" sz="2600">
                <a:latin typeface="Open Sans"/>
                <a:ea typeface="Open Sans"/>
                <a:cs typeface="Open Sans"/>
              </a:rPr>
              <a:t>Enables schools to participate in the circular economy transition, connecting classroom action with EU‑scale sustainability goals.  </a:t>
            </a:r>
            <a:endParaRPr lang="en-GB"/>
          </a:p>
          <a:p>
            <a:endParaRPr lang="en-GB" sz="2600">
              <a:latin typeface="Open Sans"/>
              <a:ea typeface="Open Sans"/>
              <a:cs typeface="Open Sans"/>
            </a:endParaRPr>
          </a:p>
        </p:txBody>
      </p:sp>
      <p:sp>
        <p:nvSpPr>
          <p:cNvPr id="6" name="Text Placeholder 2">
            <a:extLst>
              <a:ext uri="{FF2B5EF4-FFF2-40B4-BE49-F238E27FC236}">
                <a16:creationId xmlns:a16="http://schemas.microsoft.com/office/drawing/2014/main" id="{D3EFC546-6C41-318F-D3CB-4E7C67B66CED}"/>
              </a:ext>
            </a:extLst>
          </p:cNvPr>
          <p:cNvSpPr txBox="1">
            <a:spLocks/>
          </p:cNvSpPr>
          <p:nvPr/>
        </p:nvSpPr>
        <p:spPr>
          <a:xfrm>
            <a:off x="6090565" y="2158709"/>
            <a:ext cx="4490070"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a:t>IMPACT</a:t>
            </a:r>
          </a:p>
        </p:txBody>
      </p:sp>
    </p:spTree>
    <p:extLst>
      <p:ext uri="{BB962C8B-B14F-4D97-AF65-F5344CB8AC3E}">
        <p14:creationId xmlns:p14="http://schemas.microsoft.com/office/powerpoint/2010/main" val="3295179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A4A94-C1B0-9B31-E1FB-B9E6E1D2389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C04BC5B-F3D0-4D91-5CE8-DA7350754FFB}"/>
              </a:ext>
            </a:extLst>
          </p:cNvPr>
          <p:cNvSpPr txBox="1"/>
          <p:nvPr/>
        </p:nvSpPr>
        <p:spPr>
          <a:xfrm>
            <a:off x="2721058" y="3809233"/>
            <a:ext cx="9928775" cy="6692565"/>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GB"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Blooming School project</a:t>
            </a:r>
            <a:r>
              <a:rPr lang="en-GB" sz="2600">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a:t>
            </a:r>
            <a:r>
              <a:rPr lang="en-GB" sz="2600">
                <a:solidFill>
                  <a:srgbClr val="3A64E8"/>
                </a:solidFill>
                <a:latin typeface="Open Sans"/>
                <a:ea typeface="Open Sans"/>
                <a:cs typeface="Open Sans"/>
              </a:rPr>
              <a:t> </a:t>
            </a:r>
            <a:r>
              <a:rPr lang="en-GB" sz="2600">
                <a:latin typeface="Open Sans"/>
                <a:ea typeface="Open Sans"/>
                <a:cs typeface="Open Sans"/>
              </a:rPr>
              <a:t>Secondary schools create wildlife gardens in their schoolyards and use them as outdoor classrooms to foster green awareness and activism. </a:t>
            </a:r>
            <a:endParaRPr lang="en-GB" sz="2600">
              <a:solidFill>
                <a:srgbClr val="7030A0"/>
              </a:solidFill>
              <a:latin typeface="Open Sans"/>
              <a:ea typeface="Open Sans"/>
              <a:cs typeface="Open Sans"/>
            </a:endParaRPr>
          </a:p>
          <a:p>
            <a:pPr fontAlgn="base"/>
            <a:endParaRPr lang="en-GB" sz="2600">
              <a:latin typeface="Open Sans"/>
              <a:ea typeface="Open Sans"/>
              <a:cs typeface="Open Sans"/>
            </a:endParaRPr>
          </a:p>
          <a:p>
            <a:pPr marL="457200" indent="-457200" fontAlgn="base">
              <a:buFont typeface="Arial" panose="020B0604020202020204" pitchFamily="34" charset="0"/>
              <a:buChar char="•"/>
            </a:pPr>
            <a:r>
              <a:rPr lang="en-GB" sz="2600" b="1">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The Resource library of Mission Soil Platform:</a:t>
            </a:r>
            <a:r>
              <a:rPr lang="en-GB" sz="2600" b="1">
                <a:solidFill>
                  <a:srgbClr val="3A64E8"/>
                </a:solidFill>
                <a:latin typeface="Open Sans"/>
                <a:ea typeface="Open Sans"/>
                <a:cs typeface="Open Sans"/>
              </a:rPr>
              <a:t> </a:t>
            </a:r>
            <a:r>
              <a:rPr lang="en-GB" sz="2600">
                <a:latin typeface="Open Sans"/>
                <a:ea typeface="Open Sans"/>
                <a:cs typeface="Open Sans"/>
              </a:rPr>
              <a:t>is an online collection of educational materials, scientific </a:t>
            </a:r>
            <a:r>
              <a:rPr lang="en-GB" sz="2600">
                <a:solidFill>
                  <a:srgbClr val="262626"/>
                </a:solidFill>
                <a:latin typeface="Open Sans"/>
                <a:ea typeface="Open Sans"/>
                <a:cs typeface="Open Sans"/>
              </a:rPr>
              <a:t>publications, </a:t>
            </a:r>
            <a:r>
              <a:rPr lang="en-GB" sz="2600">
                <a:latin typeface="Open Sans"/>
                <a:ea typeface="Open Sans"/>
                <a:cs typeface="Open Sans"/>
              </a:rPr>
              <a:t>policy documents and multimedia resources that support the EU’s Mission Soil – A Soil Deal for Europe. </a:t>
            </a:r>
            <a:endParaRPr lang="en-GB" sz="2600">
              <a:solidFill>
                <a:srgbClr val="7030A0"/>
              </a:solidFill>
              <a:latin typeface="Open Sans"/>
              <a:ea typeface="Open Sans"/>
              <a:cs typeface="Open Sans"/>
            </a:endParaRPr>
          </a:p>
          <a:p>
            <a:pPr marL="457200" indent="-457200">
              <a:buFont typeface="Arial" panose="020B0604020202020204" pitchFamily="34" charset="0"/>
              <a:buChar char="•"/>
            </a:pPr>
            <a:endParaRPr lang="en-GB" sz="2600">
              <a:solidFill>
                <a:srgbClr val="262626"/>
              </a:solidFill>
              <a:latin typeface="Open Sans"/>
              <a:ea typeface="Open Sans"/>
              <a:cs typeface="Open Sans"/>
            </a:endParaRPr>
          </a:p>
          <a:p>
            <a:pPr marL="457200" indent="-457200">
              <a:buFont typeface="Arial" panose="020B0604020202020204" pitchFamily="34" charset="0"/>
              <a:buChar char="•"/>
            </a:pPr>
            <a:r>
              <a:rPr lang="en-GB" sz="2600" b="1">
                <a:solidFill>
                  <a:srgbClr val="3A64E8"/>
                </a:solidFill>
                <a:latin typeface="Open Sans"/>
                <a:ea typeface="Open Sans"/>
                <a:cs typeface="Open Sans"/>
                <a:hlinkClick r:id="rId5">
                  <a:extLst>
                    <a:ext uri="{A12FA001-AC4F-418D-AE19-62706E023703}">
                      <ahyp:hlinkClr xmlns:ahyp="http://schemas.microsoft.com/office/drawing/2018/hyperlinkcolor" val="tx"/>
                    </a:ext>
                  </a:extLst>
                </a:hlinkClick>
              </a:rPr>
              <a:t>COOLSCHOOLS:</a:t>
            </a:r>
            <a:r>
              <a:rPr lang="en-GB" sz="2600" b="1">
                <a:solidFill>
                  <a:srgbClr val="3A64E8"/>
                </a:solidFill>
                <a:latin typeface="Open Sans"/>
                <a:ea typeface="Open Sans"/>
                <a:cs typeface="Open Sans"/>
              </a:rPr>
              <a:t> </a:t>
            </a:r>
            <a:r>
              <a:rPr lang="en-GB" sz="2600">
                <a:latin typeface="Open Sans"/>
                <a:ea typeface="Open Sans"/>
                <a:cs typeface="Open Sans"/>
              </a:rPr>
              <a:t>Schools serving as nature‑based climate shelters, implementing NBS (green roofs, shaded schoolyards, biodiversity zones) through co‑creation with students, teachers and local authorities. </a:t>
            </a:r>
            <a:endParaRPr lang="en-GB" sz="2600">
              <a:solidFill>
                <a:srgbClr val="7030A0"/>
              </a:solidFill>
              <a:latin typeface="Open Sans"/>
              <a:ea typeface="Open Sans"/>
              <a:cs typeface="Open Sans"/>
            </a:endParaRPr>
          </a:p>
          <a:p>
            <a:pPr marL="457200" indent="-457200">
              <a:buFont typeface="Arial" panose="020B0604020202020204" pitchFamily="34" charset="0"/>
              <a:buChar char="•"/>
            </a:pPr>
            <a:endParaRPr lang="en-GB" sz="2600">
              <a:solidFill>
                <a:srgbClr val="7030A0"/>
              </a:solidFill>
              <a:latin typeface="Open Sans"/>
              <a:ea typeface="Open Sans"/>
              <a:cs typeface="Open Sans"/>
            </a:endParaRPr>
          </a:p>
          <a:p>
            <a:pPr fontAlgn="base"/>
            <a:endParaRPr lang="en-GB" sz="2600">
              <a:ea typeface="Calibri"/>
              <a:cs typeface="Calibri"/>
            </a:endParaRPr>
          </a:p>
        </p:txBody>
      </p:sp>
      <p:pic>
        <p:nvPicPr>
          <p:cNvPr id="2" name="Picture 1" descr="A group of people planting trees&#10;&#10;AI-generated content may be incorrect.">
            <a:extLst>
              <a:ext uri="{FF2B5EF4-FFF2-40B4-BE49-F238E27FC236}">
                <a16:creationId xmlns:a16="http://schemas.microsoft.com/office/drawing/2014/main" id="{1F53C77D-7634-FDDB-955D-ABC80621CDE2}"/>
              </a:ext>
            </a:extLst>
          </p:cNvPr>
          <p:cNvPicPr>
            <a:picLocks noChangeAspect="1"/>
          </p:cNvPicPr>
          <p:nvPr/>
        </p:nvPicPr>
        <p:blipFill>
          <a:blip r:embed="rId6"/>
          <a:stretch>
            <a:fillRect/>
          </a:stretch>
        </p:blipFill>
        <p:spPr>
          <a:xfrm>
            <a:off x="12642273" y="4347297"/>
            <a:ext cx="4724400" cy="4543425"/>
          </a:xfrm>
          <a:prstGeom prst="rect">
            <a:avLst/>
          </a:prstGeom>
        </p:spPr>
      </p:pic>
      <p:sp>
        <p:nvSpPr>
          <p:cNvPr id="4" name="Text Placeholder 12">
            <a:extLst>
              <a:ext uri="{FF2B5EF4-FFF2-40B4-BE49-F238E27FC236}">
                <a16:creationId xmlns:a16="http://schemas.microsoft.com/office/drawing/2014/main" id="{1DD432A9-C89A-7D6B-ACC6-18C6C593790E}"/>
              </a:ext>
            </a:extLst>
          </p:cNvPr>
          <p:cNvSpPr txBox="1">
            <a:spLocks/>
          </p:cNvSpPr>
          <p:nvPr/>
        </p:nvSpPr>
        <p:spPr>
          <a:xfrm>
            <a:off x="6236449" y="2192455"/>
            <a:ext cx="8002847" cy="1620407"/>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and projects across the EU</a:t>
            </a:r>
            <a:endParaRPr lang="en-GB" sz="4800"/>
          </a:p>
        </p:txBody>
      </p:sp>
      <p:sp>
        <p:nvSpPr>
          <p:cNvPr id="7" name="Text Placeholder 2">
            <a:extLst>
              <a:ext uri="{FF2B5EF4-FFF2-40B4-BE49-F238E27FC236}">
                <a16:creationId xmlns:a16="http://schemas.microsoft.com/office/drawing/2014/main" id="{A098DA09-63A1-BA42-3D7E-C3F3F60E7007}"/>
              </a:ext>
            </a:extLst>
          </p:cNvPr>
          <p:cNvSpPr>
            <a:spLocks noGrp="1"/>
          </p:cNvSpPr>
          <p:nvPr/>
        </p:nvSpPr>
        <p:spPr>
          <a:xfrm>
            <a:off x="3058263" y="735899"/>
            <a:ext cx="9005588" cy="1454208"/>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BIODIVERSITY AND NATURE-BASED SOLUTIONS (NBS)</a:t>
            </a:r>
          </a:p>
        </p:txBody>
      </p:sp>
    </p:spTree>
    <p:extLst>
      <p:ext uri="{BB962C8B-B14F-4D97-AF65-F5344CB8AC3E}">
        <p14:creationId xmlns:p14="http://schemas.microsoft.com/office/powerpoint/2010/main" val="3293570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4AC5F-9BA3-4100-AB53-9800D850586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FF75709-5475-90B4-86A3-B7C69E939A2A}"/>
              </a:ext>
            </a:extLst>
          </p:cNvPr>
          <p:cNvSpPr txBox="1"/>
          <p:nvPr/>
        </p:nvSpPr>
        <p:spPr>
          <a:xfrm>
            <a:off x="2760052" y="4043924"/>
            <a:ext cx="10237622" cy="6846453"/>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GB"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NBS EduWORLD:</a:t>
            </a:r>
            <a:r>
              <a:rPr lang="en-GB" sz="2600" b="1">
                <a:solidFill>
                  <a:srgbClr val="3A64E8"/>
                </a:solidFill>
                <a:latin typeface="Open Sans"/>
                <a:ea typeface="Open Sans"/>
                <a:cs typeface="Open Sans"/>
              </a:rPr>
              <a:t> </a:t>
            </a:r>
            <a:r>
              <a:rPr lang="en-GB" sz="2600">
                <a:solidFill>
                  <a:srgbClr val="262626"/>
                </a:solidFill>
                <a:latin typeface="Open Sans"/>
                <a:ea typeface="Open Sans"/>
                <a:cs typeface="Open Sans"/>
              </a:rPr>
              <a:t>An</a:t>
            </a:r>
            <a:r>
              <a:rPr lang="en-GB" sz="2600">
                <a:latin typeface="Open Sans"/>
                <a:ea typeface="Open Sans"/>
                <a:cs typeface="Open Sans"/>
              </a:rPr>
              <a:t> EU funded project that supports schools in incorporating nature‑based solutions into education, engaging students to explore ecosystem services and biodiversity through hands‑on projects. </a:t>
            </a:r>
            <a:endParaRPr lang="en-GB" sz="2600">
              <a:solidFill>
                <a:srgbClr val="7030A0"/>
              </a:solidFill>
              <a:latin typeface="Open Sans"/>
              <a:ea typeface="Open Sans"/>
              <a:cs typeface="Open Sans"/>
            </a:endParaRPr>
          </a:p>
          <a:p>
            <a:pPr fontAlgn="base"/>
            <a:endParaRPr lang="en-GB" sz="2600">
              <a:latin typeface="Open Sans"/>
              <a:ea typeface="Open Sans"/>
              <a:cs typeface="Open Sans"/>
            </a:endParaRPr>
          </a:p>
          <a:p>
            <a:pPr marL="457200" indent="-457200" fontAlgn="base">
              <a:buFont typeface="Arial" panose="020B0604020202020204" pitchFamily="34" charset="0"/>
              <a:buChar char="•"/>
            </a:pPr>
            <a:r>
              <a:rPr lang="en-GB" sz="2600" b="1">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ENaBlS:</a:t>
            </a:r>
            <a:r>
              <a:rPr lang="en-GB" sz="2600" b="1">
                <a:solidFill>
                  <a:srgbClr val="3A64E8"/>
                </a:solidFill>
                <a:latin typeface="Open Sans"/>
                <a:ea typeface="Open Sans"/>
                <a:cs typeface="Open Sans"/>
              </a:rPr>
              <a:t> </a:t>
            </a:r>
            <a:r>
              <a:rPr lang="en-GB" sz="2600">
                <a:solidFill>
                  <a:srgbClr val="262626"/>
                </a:solidFill>
                <a:latin typeface="Open Sans"/>
                <a:ea typeface="Open Sans"/>
                <a:cs typeface="Open Sans"/>
              </a:rPr>
              <a:t>Education</a:t>
            </a:r>
            <a:r>
              <a:rPr lang="en-GB" sz="2600">
                <a:latin typeface="Open Sans"/>
                <a:ea typeface="Open Sans"/>
                <a:cs typeface="Open Sans"/>
              </a:rPr>
              <a:t> and Nature‑Based Solutions – Involves universities and vocational schools across multiple European countries in embedding NBS into curriculum and campus living labs. </a:t>
            </a:r>
            <a:endParaRPr lang="en-GB" sz="2600">
              <a:solidFill>
                <a:srgbClr val="7030A0"/>
              </a:solidFill>
              <a:latin typeface="Open Sans"/>
              <a:ea typeface="Open Sans"/>
              <a:cs typeface="Open Sans"/>
            </a:endParaRPr>
          </a:p>
          <a:p>
            <a:pPr marL="457200" indent="-457200">
              <a:buFont typeface="Arial" panose="020B0604020202020204" pitchFamily="34" charset="0"/>
              <a:buChar char="•"/>
            </a:pPr>
            <a:endParaRPr lang="en-GB" sz="2600">
              <a:solidFill>
                <a:srgbClr val="7030A0"/>
              </a:solidFill>
              <a:latin typeface="Open Sans"/>
              <a:ea typeface="Open Sans"/>
              <a:cs typeface="Open Sans"/>
            </a:endParaRPr>
          </a:p>
          <a:p>
            <a:pPr marL="457200" indent="-457200">
              <a:buFont typeface="Arial" panose="020B0604020202020204" pitchFamily="34" charset="0"/>
              <a:buChar char="•"/>
            </a:pPr>
            <a:r>
              <a:rPr lang="en-GB" sz="2600" b="1">
                <a:solidFill>
                  <a:srgbClr val="3A64E8"/>
                </a:solidFill>
                <a:latin typeface="Open Sans"/>
                <a:ea typeface="Open Sans"/>
                <a:cs typeface="Open Sans"/>
                <a:hlinkClick r:id="rId5">
                  <a:extLst>
                    <a:ext uri="{A12FA001-AC4F-418D-AE19-62706E023703}">
                      <ahyp:hlinkClr xmlns:ahyp="http://schemas.microsoft.com/office/drawing/2018/hyperlinkcolor" val="tx"/>
                    </a:ext>
                  </a:extLst>
                </a:hlinkClick>
              </a:rPr>
              <a:t>Curiosity Kit:</a:t>
            </a:r>
            <a:r>
              <a:rPr lang="en-GB" sz="2600">
                <a:solidFill>
                  <a:srgbClr val="7030A0"/>
                </a:solidFill>
                <a:latin typeface="Open Sans"/>
                <a:ea typeface="Open Sans"/>
                <a:cs typeface="Open Sans"/>
              </a:rPr>
              <a:t> </a:t>
            </a:r>
            <a:r>
              <a:rPr lang="en-GB" sz="2600">
                <a:latin typeface="Open Sans"/>
                <a:ea typeface="Open Sans"/>
                <a:cs typeface="Open Sans"/>
              </a:rPr>
              <a:t>is a hands-on collection of activities developed as part of the EU funded</a:t>
            </a:r>
            <a:r>
              <a:rPr lang="en-GB" sz="2600">
                <a:solidFill>
                  <a:srgbClr val="7030A0"/>
                </a:solidFill>
                <a:latin typeface="Open Sans"/>
                <a:ea typeface="Open Sans"/>
                <a:cs typeface="Open Sans"/>
              </a:rPr>
              <a:t> </a:t>
            </a:r>
            <a:r>
              <a:rPr lang="en-GB" sz="2600">
                <a:solidFill>
                  <a:srgbClr val="7030A0"/>
                </a:solidFill>
                <a:latin typeface="Open Sans"/>
                <a:ea typeface="Open Sans"/>
                <a:cs typeface="Open Sans"/>
                <a:hlinkClick r:id="rId6">
                  <a:extLst>
                    <a:ext uri="{A12FA001-AC4F-418D-AE19-62706E023703}">
                      <ahyp:hlinkClr xmlns:ahyp="http://schemas.microsoft.com/office/drawing/2018/hyperlinkcolor" val="tx"/>
                    </a:ext>
                  </a:extLst>
                </a:hlinkClick>
              </a:rPr>
              <a:t>CURIOSOIL project</a:t>
            </a:r>
            <a:r>
              <a:rPr lang="en-GB" sz="2600">
                <a:solidFill>
                  <a:srgbClr val="7030A0"/>
                </a:solidFill>
                <a:latin typeface="Open Sans"/>
                <a:ea typeface="Open Sans"/>
                <a:cs typeface="Open Sans"/>
              </a:rPr>
              <a:t> </a:t>
            </a:r>
            <a:r>
              <a:rPr lang="en-GB" sz="2600">
                <a:latin typeface="Open Sans"/>
                <a:ea typeface="Open Sans"/>
                <a:cs typeface="Open Sans"/>
              </a:rPr>
              <a:t>that allows learners to explore the hidden world of soil through multisensory learning. </a:t>
            </a:r>
            <a:r>
              <a:rPr lang="en-GB" sz="2600">
                <a:solidFill>
                  <a:srgbClr val="7030A0"/>
                </a:solidFill>
                <a:latin typeface="Open Sans"/>
                <a:ea typeface="Open Sans"/>
                <a:cs typeface="Open Sans"/>
              </a:rPr>
              <a:t> </a:t>
            </a:r>
            <a:endParaRPr lang="en-GB" sz="1200" i="1" u="sng">
              <a:solidFill>
                <a:srgbClr val="262626"/>
              </a:solidFill>
              <a:highlight>
                <a:srgbClr val="FFFFFF"/>
              </a:highlight>
              <a:latin typeface="Aptos"/>
              <a:ea typeface="Open Sans"/>
              <a:cs typeface="Open Sans"/>
            </a:endParaRPr>
          </a:p>
          <a:p>
            <a:pPr marL="457200" indent="-457200">
              <a:buFont typeface="Arial" panose="020B0604020202020204" pitchFamily="34" charset="0"/>
              <a:buChar char="•"/>
            </a:pPr>
            <a:endParaRPr lang="en-GB">
              <a:ea typeface="Calibri"/>
              <a:cs typeface="Calibri"/>
            </a:endParaRPr>
          </a:p>
          <a:p>
            <a:pPr marL="457200" indent="-457200">
              <a:buFont typeface="Arial" panose="020B0604020202020204" pitchFamily="34" charset="0"/>
              <a:buChar char="•"/>
            </a:pPr>
            <a:endParaRPr lang="en-GB">
              <a:solidFill>
                <a:srgbClr val="262626"/>
              </a:solidFill>
              <a:latin typeface="Calibri"/>
              <a:ea typeface="Calibri"/>
              <a:cs typeface="Calibri"/>
            </a:endParaRPr>
          </a:p>
          <a:p>
            <a:pPr marL="457200" indent="-457200">
              <a:buFont typeface="Arial" panose="020B0604020202020204" pitchFamily="34" charset="0"/>
              <a:buChar char="•"/>
            </a:pPr>
            <a:endParaRPr lang="en-GB" sz="2600">
              <a:solidFill>
                <a:srgbClr val="7030A0"/>
              </a:solidFill>
              <a:latin typeface="Open Sans"/>
              <a:ea typeface="Open Sans"/>
              <a:cs typeface="Open Sans"/>
            </a:endParaRPr>
          </a:p>
        </p:txBody>
      </p:sp>
      <p:pic>
        <p:nvPicPr>
          <p:cNvPr id="2" name="Picture 1">
            <a:extLst>
              <a:ext uri="{FF2B5EF4-FFF2-40B4-BE49-F238E27FC236}">
                <a16:creationId xmlns:a16="http://schemas.microsoft.com/office/drawing/2014/main" id="{35C4C458-1F8F-25AE-8D09-C682E27AD015}"/>
              </a:ext>
            </a:extLst>
          </p:cNvPr>
          <p:cNvPicPr>
            <a:picLocks noChangeAspect="1"/>
          </p:cNvPicPr>
          <p:nvPr/>
        </p:nvPicPr>
        <p:blipFill>
          <a:blip r:embed="rId7"/>
          <a:stretch>
            <a:fillRect/>
          </a:stretch>
        </p:blipFill>
        <p:spPr>
          <a:xfrm>
            <a:off x="13014385" y="4946890"/>
            <a:ext cx="4724400" cy="4533900"/>
          </a:xfrm>
          <a:prstGeom prst="rect">
            <a:avLst/>
          </a:prstGeom>
        </p:spPr>
      </p:pic>
      <p:sp>
        <p:nvSpPr>
          <p:cNvPr id="4" name="Text Placeholder 12">
            <a:extLst>
              <a:ext uri="{FF2B5EF4-FFF2-40B4-BE49-F238E27FC236}">
                <a16:creationId xmlns:a16="http://schemas.microsoft.com/office/drawing/2014/main" id="{1C2D01C5-9675-EF00-BD0A-3EFB60B1C680}"/>
              </a:ext>
            </a:extLst>
          </p:cNvPr>
          <p:cNvSpPr txBox="1">
            <a:spLocks/>
          </p:cNvSpPr>
          <p:nvPr/>
        </p:nvSpPr>
        <p:spPr>
          <a:xfrm>
            <a:off x="6236449" y="2192455"/>
            <a:ext cx="8002847" cy="1620407"/>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and projects across the EU</a:t>
            </a:r>
            <a:endParaRPr lang="en-GB" sz="4800"/>
          </a:p>
        </p:txBody>
      </p:sp>
      <p:sp>
        <p:nvSpPr>
          <p:cNvPr id="7" name="Text Placeholder 2">
            <a:extLst>
              <a:ext uri="{FF2B5EF4-FFF2-40B4-BE49-F238E27FC236}">
                <a16:creationId xmlns:a16="http://schemas.microsoft.com/office/drawing/2014/main" id="{AA8DADD7-9248-F8E3-79DE-C20FCDE69A7F}"/>
              </a:ext>
            </a:extLst>
          </p:cNvPr>
          <p:cNvSpPr>
            <a:spLocks noGrp="1"/>
          </p:cNvSpPr>
          <p:nvPr/>
        </p:nvSpPr>
        <p:spPr>
          <a:xfrm>
            <a:off x="3058263" y="735899"/>
            <a:ext cx="9005588" cy="1454208"/>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BIODIVERSITY AND NATURE-BASED SOLUTIONS (NBS)</a:t>
            </a:r>
          </a:p>
        </p:txBody>
      </p:sp>
    </p:spTree>
    <p:extLst>
      <p:ext uri="{BB962C8B-B14F-4D97-AF65-F5344CB8AC3E}">
        <p14:creationId xmlns:p14="http://schemas.microsoft.com/office/powerpoint/2010/main" val="2860641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B347-453D-0EF3-EDDF-3BFD3D3BC5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32725F-6B06-BDD7-0B97-C23E0A695820}"/>
              </a:ext>
            </a:extLst>
          </p:cNvPr>
          <p:cNvSpPr>
            <a:spLocks noGrp="1"/>
          </p:cNvSpPr>
          <p:nvPr>
            <p:ph type="body" sz="quarter" idx="10"/>
          </p:nvPr>
        </p:nvSpPr>
        <p:spPr>
          <a:xfrm>
            <a:off x="6090564" y="2955417"/>
            <a:ext cx="9870195" cy="4697042"/>
          </a:xfrm>
        </p:spPr>
        <p:txBody>
          <a:bodyPr lIns="0" tIns="0" rIns="0" bIns="0" anchor="t"/>
          <a:lstStyle/>
          <a:p>
            <a:pPr marL="457200" indent="-457200" fontAlgn="base">
              <a:buFont typeface="Arial" panose="020B0604020202020204" pitchFamily="34" charset="0"/>
              <a:buChar char="•"/>
            </a:pPr>
            <a:r>
              <a:rPr lang="en-GB" sz="2600">
                <a:latin typeface="Open Sans"/>
                <a:ea typeface="Open Sans"/>
                <a:cs typeface="Open Sans"/>
              </a:rPr>
              <a:t>Connects ecology, creativity, and civic engagement in real‑world settings. </a:t>
            </a:r>
          </a:p>
          <a:p>
            <a:pPr marL="457200" indent="-457200" fontAlgn="base">
              <a:buFont typeface="Arial" panose="020B0604020202020204" pitchFamily="34" charset="0"/>
              <a:buChar char="•"/>
            </a:pPr>
            <a:r>
              <a:rPr lang="en-GB" sz="2600">
                <a:latin typeface="Open Sans"/>
                <a:ea typeface="Open Sans"/>
                <a:cs typeface="Open Sans"/>
              </a:rPr>
              <a:t>Empowers students to understand, design and implement nature‑based solutions for their schools and communities. </a:t>
            </a:r>
          </a:p>
          <a:p>
            <a:pPr marL="457200" indent="-457200" fontAlgn="base">
              <a:buFont typeface="Arial" panose="020B0604020202020204" pitchFamily="34" charset="0"/>
              <a:buChar char="•"/>
            </a:pPr>
            <a:r>
              <a:rPr lang="en-GB" sz="2600">
                <a:latin typeface="Open Sans"/>
                <a:ea typeface="Open Sans"/>
                <a:cs typeface="Open Sans"/>
              </a:rPr>
              <a:t>Builds awareness of biodiversity, ecosystem services, and how nature‑based solutions contribute to climate adaptation and mitigation. </a:t>
            </a:r>
            <a:endParaRPr lang="en-US" sz="2600">
              <a:latin typeface="Open Sans"/>
              <a:ea typeface="Open Sans"/>
              <a:cs typeface="Open Sans"/>
            </a:endParaRPr>
          </a:p>
        </p:txBody>
      </p:sp>
      <p:sp>
        <p:nvSpPr>
          <p:cNvPr id="6" name="Text Placeholder 2">
            <a:extLst>
              <a:ext uri="{FF2B5EF4-FFF2-40B4-BE49-F238E27FC236}">
                <a16:creationId xmlns:a16="http://schemas.microsoft.com/office/drawing/2014/main" id="{A394C2AF-CCAC-72B2-2B26-7B5590FCB4B7}"/>
              </a:ext>
            </a:extLst>
          </p:cNvPr>
          <p:cNvSpPr txBox="1">
            <a:spLocks/>
          </p:cNvSpPr>
          <p:nvPr/>
        </p:nvSpPr>
        <p:spPr>
          <a:xfrm>
            <a:off x="6090565" y="1758659"/>
            <a:ext cx="4490070"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a:t>IMPACT</a:t>
            </a:r>
          </a:p>
        </p:txBody>
      </p:sp>
    </p:spTree>
    <p:extLst>
      <p:ext uri="{BB962C8B-B14F-4D97-AF65-F5344CB8AC3E}">
        <p14:creationId xmlns:p14="http://schemas.microsoft.com/office/powerpoint/2010/main" val="4163532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2CCEA-51B9-FC53-F533-8B70D239EFC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75F2B64-29B5-5235-C544-1AC42D0340AF}"/>
              </a:ext>
            </a:extLst>
          </p:cNvPr>
          <p:cNvSpPr txBox="1"/>
          <p:nvPr/>
        </p:nvSpPr>
        <p:spPr>
          <a:xfrm>
            <a:off x="3053284" y="4440125"/>
            <a:ext cx="13197046" cy="3491689"/>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US" sz="2600" b="1" err="1">
                <a:solidFill>
                  <a:srgbClr val="3A64E8"/>
                </a:solidFill>
                <a:latin typeface="Open Sans"/>
                <a:ea typeface="Open Sans"/>
                <a:cs typeface="Open Sans"/>
              </a:rPr>
              <a:t>Koninklijk</a:t>
            </a:r>
            <a:r>
              <a:rPr lang="en-US" sz="2600" b="1">
                <a:solidFill>
                  <a:srgbClr val="3A64E8"/>
                </a:solidFill>
                <a:latin typeface="Open Sans"/>
                <a:ea typeface="Open Sans"/>
                <a:cs typeface="Open Sans"/>
              </a:rPr>
              <a:t> Atheneum UNESCO School, </a:t>
            </a:r>
            <a:r>
              <a:rPr lang="en-US" sz="2600" b="1" err="1">
                <a:solidFill>
                  <a:srgbClr val="3A64E8"/>
                </a:solidFill>
                <a:latin typeface="Open Sans"/>
                <a:ea typeface="Open Sans"/>
                <a:cs typeface="Open Sans"/>
              </a:rPr>
              <a:t>Koekelberg</a:t>
            </a:r>
            <a:r>
              <a:rPr lang="en-US" sz="2600" b="1">
                <a:solidFill>
                  <a:srgbClr val="3A64E8"/>
                </a:solidFill>
                <a:latin typeface="Open Sans"/>
                <a:ea typeface="Open Sans"/>
                <a:cs typeface="Open Sans"/>
              </a:rPr>
              <a:t> (Belgium) </a:t>
            </a:r>
            <a:r>
              <a:rPr lang="en-US" sz="2600">
                <a:latin typeface="Open Sans"/>
                <a:ea typeface="Open Sans"/>
                <a:cs typeface="Open Sans"/>
              </a:rPr>
              <a:t>– introduced plant-based menus and waste audits. </a:t>
            </a:r>
            <a:r>
              <a:rPr lang="en-US" sz="2600" u="sng">
                <a:solidFill>
                  <a:srgbClr val="7030A0"/>
                </a:solidFill>
                <a:latin typeface="Open Sans"/>
                <a:ea typeface="Open Sans"/>
                <a:cs typeface="Open Sans"/>
                <a:hlinkClick r:id="rId3">
                  <a:extLst>
                    <a:ext uri="{A12FA001-AC4F-418D-AE19-62706E023703}">
                      <ahyp:hlinkClr xmlns:ahyp="http://schemas.microsoft.com/office/drawing/2018/hyperlinkcolor" val="tx"/>
                    </a:ext>
                  </a:extLst>
                </a:hlinkClick>
              </a:rPr>
              <a:t>Case studies on learning environments for sustainability</a:t>
            </a:r>
            <a:r>
              <a:rPr lang="en-US" sz="2600">
                <a:solidFill>
                  <a:srgbClr val="7030A0"/>
                </a:solidFill>
                <a:latin typeface="Open Sans"/>
                <a:ea typeface="Open Sans"/>
                <a:cs typeface="Open Sans"/>
              </a:rPr>
              <a:t> </a:t>
            </a:r>
            <a:r>
              <a:rPr lang="en-US" sz="2600">
                <a:latin typeface="Open Sans"/>
                <a:ea typeface="Open Sans"/>
                <a:cs typeface="Open Sans"/>
              </a:rPr>
              <a:t>Page 15 </a:t>
            </a:r>
            <a:br>
              <a:rPr lang="en-US" sz="2600">
                <a:latin typeface="Open Sans" panose="020B0606030504020204" pitchFamily="34" charset="0"/>
                <a:ea typeface="Open Sans" panose="020B0606030504020204" pitchFamily="34" charset="0"/>
                <a:cs typeface="Open Sans" panose="020B0606030504020204" pitchFamily="34" charset="0"/>
              </a:rPr>
            </a:br>
            <a:endParaRPr lang="en-US" sz="2600">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US" sz="2600" b="1">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SchoolFood4Change:</a:t>
            </a:r>
            <a:r>
              <a:rPr lang="en-US" sz="2600" b="1">
                <a:solidFill>
                  <a:srgbClr val="3A64E8"/>
                </a:solidFill>
                <a:latin typeface="Open Sans"/>
                <a:ea typeface="Open Sans"/>
                <a:cs typeface="Open Sans"/>
              </a:rPr>
              <a:t> </a:t>
            </a:r>
            <a:r>
              <a:rPr lang="en-US" sz="2600">
                <a:latin typeface="Open Sans"/>
                <a:ea typeface="Open Sans"/>
                <a:cs typeface="Open Sans"/>
              </a:rPr>
              <a:t>A large‑scale European project that implements a Whole School Food Approach, linking school cuisine, education, and local procurement to promote planetary‑healthy diets and sustainable food cultures. </a:t>
            </a:r>
            <a:endParaRPr lang="en-US" sz="2600">
              <a:solidFill>
                <a:srgbClr val="7030A0"/>
              </a:solidFill>
              <a:latin typeface="Open Sans"/>
              <a:ea typeface="Open Sans"/>
              <a:cs typeface="Open Sans"/>
            </a:endParaRPr>
          </a:p>
        </p:txBody>
      </p:sp>
      <p:sp>
        <p:nvSpPr>
          <p:cNvPr id="3" name="Text Placeholder 12">
            <a:extLst>
              <a:ext uri="{FF2B5EF4-FFF2-40B4-BE49-F238E27FC236}">
                <a16:creationId xmlns:a16="http://schemas.microsoft.com/office/drawing/2014/main" id="{21CFBCF6-3281-AE86-9595-3674782C3C91}"/>
              </a:ext>
            </a:extLst>
          </p:cNvPr>
          <p:cNvSpPr txBox="1">
            <a:spLocks/>
          </p:cNvSpPr>
          <p:nvPr/>
        </p:nvSpPr>
        <p:spPr>
          <a:xfrm>
            <a:off x="6236449" y="2192455"/>
            <a:ext cx="8002847" cy="1620407"/>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and projects across the EU</a:t>
            </a:r>
            <a:endParaRPr lang="en-GB" sz="4800"/>
          </a:p>
        </p:txBody>
      </p:sp>
      <p:sp>
        <p:nvSpPr>
          <p:cNvPr id="6" name="Text Placeholder 2">
            <a:extLst>
              <a:ext uri="{FF2B5EF4-FFF2-40B4-BE49-F238E27FC236}">
                <a16:creationId xmlns:a16="http://schemas.microsoft.com/office/drawing/2014/main" id="{982228BC-527D-B52F-5FF6-4762DA24BF38}"/>
              </a:ext>
            </a:extLst>
          </p:cNvPr>
          <p:cNvSpPr>
            <a:spLocks noGrp="1"/>
          </p:cNvSpPr>
          <p:nvPr/>
        </p:nvSpPr>
        <p:spPr>
          <a:xfrm>
            <a:off x="3058263" y="735899"/>
            <a:ext cx="9005588" cy="1454208"/>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SUSTAINABLE AND LOCAL FOOD SYSTEMS</a:t>
            </a:r>
          </a:p>
        </p:txBody>
      </p:sp>
    </p:spTree>
    <p:extLst>
      <p:ext uri="{BB962C8B-B14F-4D97-AF65-F5344CB8AC3E}">
        <p14:creationId xmlns:p14="http://schemas.microsoft.com/office/powerpoint/2010/main" val="3532877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42FCC-2583-0062-611B-5A8DD513839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F73284E-B6DA-7A38-95A0-B68B49BC228E}"/>
              </a:ext>
            </a:extLst>
          </p:cNvPr>
          <p:cNvSpPr txBox="1"/>
          <p:nvPr/>
        </p:nvSpPr>
        <p:spPr>
          <a:xfrm>
            <a:off x="3065546" y="4770026"/>
            <a:ext cx="12007302" cy="3091579"/>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US"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S</a:t>
            </a:r>
            <a:r>
              <a:rPr lang="en-GB"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low Food Youth Network (SFYN):</a:t>
            </a:r>
            <a:r>
              <a:rPr lang="en-GB" sz="2600" b="1">
                <a:solidFill>
                  <a:srgbClr val="3A64E8"/>
                </a:solidFill>
                <a:latin typeface="Open Sans"/>
                <a:ea typeface="Open Sans"/>
                <a:cs typeface="Open Sans"/>
              </a:rPr>
              <a:t> </a:t>
            </a:r>
            <a:r>
              <a:rPr lang="en-GB" sz="2600">
                <a:latin typeface="Open Sans"/>
                <a:ea typeface="Open Sans"/>
                <a:cs typeface="Open Sans"/>
              </a:rPr>
              <a:t>Youth‑led network that works on food waste, sustainable production and cultural food heritage. It is not exclusively school‑based but relevant for student groups and youths.</a:t>
            </a:r>
            <a:endParaRPr lang="en-GB" sz="2600" u="sng">
              <a:solidFill>
                <a:srgbClr val="7030A0"/>
              </a:solidFill>
              <a:latin typeface="Open Sans"/>
              <a:ea typeface="Open Sans"/>
              <a:cs typeface="Open Sans"/>
            </a:endParaRPr>
          </a:p>
          <a:p>
            <a:pPr fontAlgn="base"/>
            <a:endParaRPr lang="en-GB" sz="2600">
              <a:latin typeface="Open Sans"/>
              <a:ea typeface="Open Sans"/>
              <a:cs typeface="Open Sans"/>
            </a:endParaRPr>
          </a:p>
          <a:p>
            <a:pPr marL="457200" indent="-457200" fontAlgn="base">
              <a:buFont typeface="Arial" panose="020B0604020202020204" pitchFamily="34" charset="0"/>
              <a:buChar char="•"/>
            </a:pPr>
            <a:r>
              <a:rPr lang="en-GB" sz="2600" b="1">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Edible Connections:</a:t>
            </a:r>
            <a:r>
              <a:rPr lang="en-GB" sz="2600" b="1">
                <a:solidFill>
                  <a:srgbClr val="3A64E8"/>
                </a:solidFill>
                <a:latin typeface="Open Sans"/>
                <a:ea typeface="Open Sans"/>
                <a:cs typeface="Open Sans"/>
              </a:rPr>
              <a:t> </a:t>
            </a:r>
            <a:r>
              <a:rPr lang="en-GB" sz="2600">
                <a:solidFill>
                  <a:srgbClr val="262626"/>
                </a:solidFill>
                <a:latin typeface="Open Sans"/>
                <a:ea typeface="Open Sans"/>
                <a:cs typeface="Open Sans"/>
              </a:rPr>
              <a:t>Secondary</a:t>
            </a:r>
            <a:r>
              <a:rPr lang="en-GB" sz="2600">
                <a:latin typeface="Open Sans"/>
                <a:ea typeface="Open Sans"/>
                <a:cs typeface="Open Sans"/>
              </a:rPr>
              <a:t> schools students explore local food systems, global connections and ecological impacts through gardening and food culture activities.</a:t>
            </a:r>
            <a:endParaRPr lang="en-GB" sz="2600" u="sng">
              <a:solidFill>
                <a:srgbClr val="7030A0"/>
              </a:solidFill>
              <a:latin typeface="Open Sans"/>
              <a:ea typeface="Open Sans"/>
              <a:cs typeface="Open Sans"/>
            </a:endParaRPr>
          </a:p>
        </p:txBody>
      </p:sp>
      <p:sp>
        <p:nvSpPr>
          <p:cNvPr id="3" name="Text Placeholder 12">
            <a:extLst>
              <a:ext uri="{FF2B5EF4-FFF2-40B4-BE49-F238E27FC236}">
                <a16:creationId xmlns:a16="http://schemas.microsoft.com/office/drawing/2014/main" id="{37BE564A-7B41-19E0-5BEE-14937229D315}"/>
              </a:ext>
            </a:extLst>
          </p:cNvPr>
          <p:cNvSpPr txBox="1">
            <a:spLocks/>
          </p:cNvSpPr>
          <p:nvPr/>
        </p:nvSpPr>
        <p:spPr>
          <a:xfrm>
            <a:off x="6236449" y="2192455"/>
            <a:ext cx="8002847" cy="1620407"/>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and projects across the EU</a:t>
            </a:r>
            <a:endParaRPr lang="en-GB" sz="4800"/>
          </a:p>
        </p:txBody>
      </p:sp>
      <p:sp>
        <p:nvSpPr>
          <p:cNvPr id="6" name="Text Placeholder 2">
            <a:extLst>
              <a:ext uri="{FF2B5EF4-FFF2-40B4-BE49-F238E27FC236}">
                <a16:creationId xmlns:a16="http://schemas.microsoft.com/office/drawing/2014/main" id="{5D21A1FE-294F-A3C4-9E6B-A07BBC26C4D3}"/>
              </a:ext>
            </a:extLst>
          </p:cNvPr>
          <p:cNvSpPr>
            <a:spLocks noGrp="1"/>
          </p:cNvSpPr>
          <p:nvPr/>
        </p:nvSpPr>
        <p:spPr>
          <a:xfrm>
            <a:off x="3058263" y="735899"/>
            <a:ext cx="9005588" cy="1454208"/>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SUSTAINABLE AND LOCAL FOOD SYSTEMS</a:t>
            </a:r>
          </a:p>
        </p:txBody>
      </p:sp>
    </p:spTree>
    <p:extLst>
      <p:ext uri="{BB962C8B-B14F-4D97-AF65-F5344CB8AC3E}">
        <p14:creationId xmlns:p14="http://schemas.microsoft.com/office/powerpoint/2010/main" val="3034956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BDD90-615E-8D4F-5A17-0ED1741A2A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91011C0-7881-D97A-9F50-ECF9927964EC}"/>
              </a:ext>
            </a:extLst>
          </p:cNvPr>
          <p:cNvSpPr>
            <a:spLocks noGrp="1"/>
          </p:cNvSpPr>
          <p:nvPr>
            <p:ph type="body" sz="quarter" idx="10"/>
          </p:nvPr>
        </p:nvSpPr>
        <p:spPr>
          <a:xfrm>
            <a:off x="6090565" y="3431249"/>
            <a:ext cx="11530685" cy="4697042"/>
          </a:xfrm>
        </p:spPr>
        <p:txBody>
          <a:bodyPr lIns="0" tIns="0" rIns="0" bIns="0" anchor="t"/>
          <a:lstStyle/>
          <a:p>
            <a:pPr marL="457200" indent="-457200" fontAlgn="base">
              <a:buFont typeface="Arial" panose="020B0604020202020204" pitchFamily="34" charset="0"/>
              <a:buChar char="•"/>
            </a:pPr>
            <a:r>
              <a:rPr lang="en-GB" sz="2600">
                <a:latin typeface="Open Sans"/>
                <a:ea typeface="Open Sans"/>
                <a:cs typeface="Open Sans"/>
              </a:rPr>
              <a:t>Encourages students to understand food as part of the climate system (production, consumption, waste). </a:t>
            </a:r>
          </a:p>
          <a:p>
            <a:pPr marL="457200" indent="-457200" fontAlgn="base">
              <a:buFont typeface="Arial" panose="020B0604020202020204" pitchFamily="34" charset="0"/>
              <a:buChar char="•"/>
            </a:pPr>
            <a:r>
              <a:rPr lang="en-GB" sz="2600">
                <a:latin typeface="Open Sans"/>
                <a:ea typeface="Open Sans"/>
                <a:cs typeface="Open Sans"/>
              </a:rPr>
              <a:t>Builds independent thinking, collaborative initiatives (garden, audit, market), and links food actions to community and planet. </a:t>
            </a:r>
          </a:p>
          <a:p>
            <a:pPr marL="457200" indent="-457200" fontAlgn="base">
              <a:buFont typeface="Arial" panose="020B0604020202020204" pitchFamily="34" charset="0"/>
              <a:buChar char="•"/>
            </a:pPr>
            <a:r>
              <a:rPr lang="en-GB" sz="2600">
                <a:latin typeface="Open Sans"/>
                <a:ea typeface="Open Sans"/>
                <a:cs typeface="Open Sans"/>
              </a:rPr>
              <a:t>Supports schools in becoming agents of change in sustainable food systems across Europe. </a:t>
            </a:r>
            <a:endParaRPr lang="en-US" sz="2600">
              <a:latin typeface="Open Sans"/>
              <a:ea typeface="Open Sans"/>
              <a:cs typeface="Open Sans"/>
            </a:endParaRPr>
          </a:p>
        </p:txBody>
      </p:sp>
      <p:sp>
        <p:nvSpPr>
          <p:cNvPr id="6" name="Text Placeholder 2">
            <a:extLst>
              <a:ext uri="{FF2B5EF4-FFF2-40B4-BE49-F238E27FC236}">
                <a16:creationId xmlns:a16="http://schemas.microsoft.com/office/drawing/2014/main" id="{F9864BD7-2B28-34F8-3030-502E596D25CE}"/>
              </a:ext>
            </a:extLst>
          </p:cNvPr>
          <p:cNvSpPr txBox="1">
            <a:spLocks/>
          </p:cNvSpPr>
          <p:nvPr/>
        </p:nvSpPr>
        <p:spPr>
          <a:xfrm>
            <a:off x="6090565" y="1409847"/>
            <a:ext cx="4490070"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a:t>IMPACT</a:t>
            </a:r>
          </a:p>
        </p:txBody>
      </p:sp>
    </p:spTree>
    <p:extLst>
      <p:ext uri="{BB962C8B-B14F-4D97-AF65-F5344CB8AC3E}">
        <p14:creationId xmlns:p14="http://schemas.microsoft.com/office/powerpoint/2010/main" val="2280703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93E03-3C6B-1430-4653-11F1D908AD10}"/>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5EE98F29-DDDB-F7CF-CD7F-6D8EF6B86AF2}"/>
              </a:ext>
            </a:extLst>
          </p:cNvPr>
          <p:cNvSpPr txBox="1">
            <a:spLocks/>
          </p:cNvSpPr>
          <p:nvPr/>
        </p:nvSpPr>
        <p:spPr>
          <a:xfrm>
            <a:off x="2312695" y="1526325"/>
            <a:ext cx="12847503" cy="1509608"/>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a:latin typeface="Open Sans"/>
                <a:ea typeface="Open Sans"/>
                <a:cs typeface="Open Sans"/>
              </a:rPr>
              <a:t>Morgan Janowicz related to plant-based menus</a:t>
            </a:r>
            <a:endParaRPr lang="en-US">
              <a:latin typeface="Open Sans"/>
              <a:ea typeface="Open Sans"/>
              <a:cs typeface="Open Sans"/>
            </a:endParaRPr>
          </a:p>
        </p:txBody>
      </p:sp>
      <p:sp>
        <p:nvSpPr>
          <p:cNvPr id="3" name="Text Placeholder 2">
            <a:extLst>
              <a:ext uri="{FF2B5EF4-FFF2-40B4-BE49-F238E27FC236}">
                <a16:creationId xmlns:a16="http://schemas.microsoft.com/office/drawing/2014/main" id="{B4CF6D87-8F7B-2457-3076-90A9BA6A11E5}"/>
              </a:ext>
            </a:extLst>
          </p:cNvPr>
          <p:cNvSpPr>
            <a:spLocks noGrp="1"/>
          </p:cNvSpPr>
          <p:nvPr>
            <p:ph type="body" sz="quarter" idx="10"/>
          </p:nvPr>
        </p:nvSpPr>
        <p:spPr>
          <a:xfrm>
            <a:off x="1249496" y="527898"/>
            <a:ext cx="11805666" cy="1016936"/>
          </a:xfrm>
        </p:spPr>
        <p:txBody>
          <a:bodyPr/>
          <a:lstStyle/>
          <a:p>
            <a:r>
              <a:rPr lang="en-GB" sz="4400">
                <a:latin typeface="Open Sans"/>
                <a:ea typeface="Open Sans"/>
                <a:cs typeface="Open Sans"/>
              </a:rPr>
              <a:t>Inspiring example from Pact Ambassador </a:t>
            </a:r>
          </a:p>
        </p:txBody>
      </p:sp>
      <p:sp>
        <p:nvSpPr>
          <p:cNvPr id="9" name="TextBox 8">
            <a:extLst>
              <a:ext uri="{FF2B5EF4-FFF2-40B4-BE49-F238E27FC236}">
                <a16:creationId xmlns:a16="http://schemas.microsoft.com/office/drawing/2014/main" id="{06F5D9C7-6532-E0E1-8D73-7DAD97BDDFBB}"/>
              </a:ext>
            </a:extLst>
          </p:cNvPr>
          <p:cNvSpPr txBox="1"/>
          <p:nvPr/>
        </p:nvSpPr>
        <p:spPr>
          <a:xfrm>
            <a:off x="3508248" y="3431729"/>
            <a:ext cx="11285617" cy="4692017"/>
          </a:xfrm>
          <a:prstGeom prst="rect">
            <a:avLst/>
          </a:prstGeom>
          <a:solidFill>
            <a:schemeClr val="bg1"/>
          </a:solidFill>
        </p:spPr>
        <p:txBody>
          <a:bodyPr wrap="square" lIns="216000" tIns="180000" rIns="288000" bIns="108000" rtlCol="0" anchor="ctr" anchorCtr="0">
            <a:spAutoFit/>
          </a:bodyPr>
          <a:lstStyle/>
          <a:p>
            <a:r>
              <a:rPr lang="en-GB" sz="2600" b="1">
                <a:latin typeface="Open Sans"/>
                <a:ea typeface="Open Sans"/>
                <a:cs typeface="Segoe UI"/>
              </a:rPr>
              <a:t>Plant Based School</a:t>
            </a:r>
            <a:r>
              <a:rPr lang="en-GB" sz="2600">
                <a:latin typeface="Open Sans"/>
                <a:ea typeface="Open Sans"/>
                <a:cs typeface="Segoe UI"/>
              </a:rPr>
              <a:t> is an educational and advocacy movement led by the Green REV Institute, aiming to transform </a:t>
            </a:r>
            <a:r>
              <a:rPr lang="en-GB" sz="2600" b="1">
                <a:latin typeface="Open Sans"/>
                <a:ea typeface="Open Sans"/>
                <a:cs typeface="Segoe UI"/>
              </a:rPr>
              <a:t>school food systems</a:t>
            </a:r>
            <a:r>
              <a:rPr lang="en-GB" sz="2600">
                <a:latin typeface="Open Sans"/>
                <a:ea typeface="Open Sans"/>
                <a:cs typeface="Segoe UI"/>
              </a:rPr>
              <a:t> in Poland. </a:t>
            </a:r>
            <a:br>
              <a:rPr lang="en-GB" sz="2600">
                <a:latin typeface="Open Sans"/>
                <a:ea typeface="Open Sans"/>
                <a:cs typeface="Segoe UI"/>
              </a:rPr>
            </a:br>
            <a:endParaRPr lang="en-US" sz="2600">
              <a:latin typeface="Open Sans"/>
              <a:ea typeface="Open Sans"/>
              <a:cs typeface="Open Sans"/>
            </a:endParaRPr>
          </a:p>
          <a:p>
            <a:r>
              <a:rPr lang="en-GB" sz="2600">
                <a:latin typeface="Open Sans"/>
                <a:ea typeface="Open Sans"/>
                <a:cs typeface="Segoe UI"/>
              </a:rPr>
              <a:t>By researching over 1,000 schools, the project highlighted the lack of </a:t>
            </a:r>
            <a:r>
              <a:rPr lang="en-GB" sz="2600" b="1">
                <a:latin typeface="Open Sans"/>
                <a:ea typeface="Open Sans"/>
                <a:cs typeface="Segoe UI"/>
              </a:rPr>
              <a:t>plant-based meals</a:t>
            </a:r>
            <a:r>
              <a:rPr lang="en-GB" sz="2600">
                <a:latin typeface="Open Sans"/>
                <a:ea typeface="Open Sans"/>
                <a:cs typeface="Segoe UI"/>
              </a:rPr>
              <a:t> and </a:t>
            </a:r>
            <a:r>
              <a:rPr lang="en-GB" sz="2600" b="1">
                <a:latin typeface="Open Sans"/>
                <a:ea typeface="Open Sans"/>
                <a:cs typeface="Segoe UI"/>
              </a:rPr>
              <a:t>nutritional standards</a:t>
            </a:r>
            <a:r>
              <a:rPr lang="en-GB" sz="2600">
                <a:latin typeface="Open Sans"/>
                <a:ea typeface="Open Sans"/>
                <a:cs typeface="Segoe UI"/>
              </a:rPr>
              <a:t>. </a:t>
            </a:r>
            <a:br>
              <a:rPr lang="en-GB" sz="2600">
                <a:latin typeface="Open Sans"/>
                <a:ea typeface="Open Sans"/>
                <a:cs typeface="Segoe UI"/>
              </a:rPr>
            </a:br>
            <a:br>
              <a:rPr lang="en-GB" sz="2600">
                <a:latin typeface="Open Sans"/>
                <a:ea typeface="Open Sans"/>
                <a:cs typeface="Segoe UI"/>
              </a:rPr>
            </a:br>
            <a:r>
              <a:rPr lang="en-GB" sz="2600">
                <a:latin typeface="Open Sans"/>
                <a:ea typeface="Open Sans"/>
                <a:cs typeface="Segoe UI"/>
              </a:rPr>
              <a:t>The initiative brought together institutions, parents, students, and local authorities, organising </a:t>
            </a:r>
            <a:r>
              <a:rPr lang="en-GB" sz="2600" b="1">
                <a:latin typeface="Open Sans"/>
                <a:ea typeface="Open Sans"/>
                <a:cs typeface="Segoe UI"/>
              </a:rPr>
              <a:t>roundtables</a:t>
            </a:r>
            <a:r>
              <a:rPr lang="en-GB" sz="2600">
                <a:latin typeface="Open Sans"/>
                <a:ea typeface="Open Sans"/>
                <a:cs typeface="Segoe UI"/>
              </a:rPr>
              <a:t>, publishing practical </a:t>
            </a:r>
            <a:r>
              <a:rPr lang="en-GB" sz="2600" b="1">
                <a:latin typeface="Open Sans"/>
                <a:ea typeface="Open Sans"/>
                <a:cs typeface="Segoe UI"/>
              </a:rPr>
              <a:t>guides</a:t>
            </a:r>
            <a:r>
              <a:rPr lang="en-GB" sz="2600">
                <a:latin typeface="Open Sans"/>
                <a:ea typeface="Open Sans"/>
                <a:cs typeface="Segoe UI"/>
              </a:rPr>
              <a:t>, and launching </a:t>
            </a:r>
            <a:r>
              <a:rPr lang="en-GB" sz="2600" b="1">
                <a:latin typeface="Open Sans"/>
                <a:ea typeface="Open Sans"/>
                <a:cs typeface="Segoe UI"/>
              </a:rPr>
              <a:t>awareness campaigns</a:t>
            </a:r>
            <a:r>
              <a:rPr lang="en-GB" sz="2600">
                <a:latin typeface="Open Sans"/>
                <a:ea typeface="Open Sans"/>
                <a:cs typeface="Segoe UI"/>
              </a:rPr>
              <a:t> to promote more </a:t>
            </a:r>
            <a:r>
              <a:rPr lang="en-GB" sz="2600" b="1">
                <a:latin typeface="Open Sans"/>
                <a:ea typeface="Open Sans"/>
                <a:cs typeface="Segoe UI"/>
              </a:rPr>
              <a:t>sustainable </a:t>
            </a:r>
            <a:r>
              <a:rPr lang="en-GB" sz="2600">
                <a:latin typeface="Open Sans"/>
                <a:ea typeface="Open Sans"/>
                <a:cs typeface="Segoe UI"/>
              </a:rPr>
              <a:t>and i</a:t>
            </a:r>
            <a:r>
              <a:rPr lang="en-GB" sz="2600" b="1">
                <a:latin typeface="Open Sans"/>
                <a:ea typeface="Open Sans"/>
                <a:cs typeface="Segoe UI"/>
              </a:rPr>
              <a:t>nclusive food policies in schools</a:t>
            </a:r>
            <a:r>
              <a:rPr lang="en-GB" sz="2600">
                <a:latin typeface="Open Sans"/>
                <a:ea typeface="Open Sans"/>
                <a:cs typeface="Segoe UI"/>
              </a:rPr>
              <a:t>.</a:t>
            </a:r>
            <a:endParaRPr lang="en-US" sz="2600">
              <a:latin typeface="Open Sans"/>
              <a:ea typeface="Open Sans"/>
              <a:cs typeface="Open Sans"/>
            </a:endParaRPr>
          </a:p>
        </p:txBody>
      </p:sp>
    </p:spTree>
    <p:extLst>
      <p:ext uri="{BB962C8B-B14F-4D97-AF65-F5344CB8AC3E}">
        <p14:creationId xmlns:p14="http://schemas.microsoft.com/office/powerpoint/2010/main" val="3662580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8E4F4-502B-512E-1439-D3FFF995ECC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E1BDE0C-E6D6-1F4B-5CA5-B7789F2EE7C3}"/>
              </a:ext>
            </a:extLst>
          </p:cNvPr>
          <p:cNvSpPr txBox="1"/>
          <p:nvPr/>
        </p:nvSpPr>
        <p:spPr>
          <a:xfrm>
            <a:off x="3291078" y="6545753"/>
            <a:ext cx="11705844" cy="1491141"/>
          </a:xfrm>
          <a:prstGeom prst="rect">
            <a:avLst/>
          </a:prstGeom>
          <a:noFill/>
        </p:spPr>
        <p:txBody>
          <a:bodyPr wrap="square" lIns="216000" tIns="180000" rIns="288000" bIns="108000" rtlCol="0" anchor="ctr" anchorCtr="0">
            <a:spAutoFit/>
          </a:bodyPr>
          <a:lstStyle/>
          <a:p>
            <a:pPr algn="ctr" fontAlgn="base"/>
            <a:r>
              <a:rPr lang="en-GB" sz="2600">
                <a:latin typeface="Open Sans"/>
                <a:ea typeface="Open Sans"/>
                <a:cs typeface="Open Sans"/>
              </a:rPr>
              <a:t>Winning projects in each age group receive mentoring and support to implement their ideas, turning proposals into real, visible changes on campus and in their communities.</a:t>
            </a:r>
            <a:endParaRPr lang="en-US" sz="2600">
              <a:latin typeface="Open Sans"/>
              <a:ea typeface="Open Sans"/>
              <a:cs typeface="Open Sans"/>
            </a:endParaRPr>
          </a:p>
        </p:txBody>
      </p:sp>
      <p:sp>
        <p:nvSpPr>
          <p:cNvPr id="3" name="Text Placeholder 2">
            <a:extLst>
              <a:ext uri="{FF2B5EF4-FFF2-40B4-BE49-F238E27FC236}">
                <a16:creationId xmlns:a16="http://schemas.microsoft.com/office/drawing/2014/main" id="{5EAD4CEA-45CF-481B-1CA8-9BE0645276C5}"/>
              </a:ext>
            </a:extLst>
          </p:cNvPr>
          <p:cNvSpPr>
            <a:spLocks noGrp="1"/>
          </p:cNvSpPr>
          <p:nvPr>
            <p:ph type="body" sz="quarter" idx="10"/>
          </p:nvPr>
        </p:nvSpPr>
        <p:spPr>
          <a:xfrm>
            <a:off x="2412492" y="3580202"/>
            <a:ext cx="13463016" cy="3060802"/>
          </a:xfrm>
          <a:noFill/>
        </p:spPr>
        <p:txBody>
          <a:bodyPr/>
          <a:lstStyle/>
          <a:p>
            <a:pPr algn="ctr"/>
            <a:r>
              <a:rPr lang="en-GB" sz="4000">
                <a:solidFill>
                  <a:srgbClr val="2A255A"/>
                </a:solidFill>
                <a:latin typeface="Open Sans"/>
                <a:ea typeface="Open Sans"/>
                <a:cs typeface="Open Sans"/>
              </a:rPr>
              <a:t>Students are invited to submit innovative ideas for climate-friendly actions in their schools: </a:t>
            </a:r>
            <a:r>
              <a:rPr lang="en-GB" sz="4000">
                <a:solidFill>
                  <a:srgbClr val="3A64E8"/>
                </a:solidFill>
                <a:latin typeface="Open Sans"/>
                <a:ea typeface="Open Sans"/>
                <a:cs typeface="Open Sans"/>
              </a:rPr>
              <a:t>from creating school gardens and reducing food waste to raising awareness on renewable energy and circular lifestyles</a:t>
            </a:r>
            <a:endParaRPr lang="en-GB" sz="4000">
              <a:solidFill>
                <a:srgbClr val="3A64E8"/>
              </a:solidFill>
            </a:endParaRPr>
          </a:p>
        </p:txBody>
      </p:sp>
      <p:sp>
        <p:nvSpPr>
          <p:cNvPr id="4" name="Text Placeholder 2">
            <a:extLst>
              <a:ext uri="{FF2B5EF4-FFF2-40B4-BE49-F238E27FC236}">
                <a16:creationId xmlns:a16="http://schemas.microsoft.com/office/drawing/2014/main" id="{FE9BEFD6-ED7E-4E8C-22D7-7D12E2DFD3D0}"/>
              </a:ext>
            </a:extLst>
          </p:cNvPr>
          <p:cNvSpPr txBox="1">
            <a:spLocks/>
          </p:cNvSpPr>
          <p:nvPr/>
        </p:nvSpPr>
        <p:spPr>
          <a:xfrm>
            <a:off x="1668573" y="1830344"/>
            <a:ext cx="13643752" cy="9002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dirty="0">
                <a:latin typeface="Open Sans"/>
                <a:ea typeface="Open Sans"/>
                <a:cs typeface="Open Sans"/>
              </a:rPr>
              <a:t>Morgan Janowicz related to plant-based menus</a:t>
            </a:r>
            <a:endParaRPr lang="en-US" dirty="0">
              <a:latin typeface="Open Sans"/>
              <a:ea typeface="Open Sans"/>
              <a:cs typeface="Open Sans"/>
            </a:endParaRPr>
          </a:p>
        </p:txBody>
      </p:sp>
      <p:sp>
        <p:nvSpPr>
          <p:cNvPr id="6" name="Text Placeholder 2">
            <a:extLst>
              <a:ext uri="{FF2B5EF4-FFF2-40B4-BE49-F238E27FC236}">
                <a16:creationId xmlns:a16="http://schemas.microsoft.com/office/drawing/2014/main" id="{893EBEAF-ED28-E36B-184B-BB672114B74F}"/>
              </a:ext>
            </a:extLst>
          </p:cNvPr>
          <p:cNvSpPr txBox="1">
            <a:spLocks/>
          </p:cNvSpPr>
          <p:nvPr/>
        </p:nvSpPr>
        <p:spPr>
          <a:xfrm>
            <a:off x="862038" y="1066709"/>
            <a:ext cx="12847503" cy="9002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dirty="0">
                <a:latin typeface="Open Sans"/>
                <a:ea typeface="Open Sans"/>
                <a:cs typeface="Open Sans"/>
              </a:rPr>
              <a:t>Inspiring example from Pact Ambassador </a:t>
            </a:r>
          </a:p>
        </p:txBody>
      </p:sp>
    </p:spTree>
    <p:extLst>
      <p:ext uri="{BB962C8B-B14F-4D97-AF65-F5344CB8AC3E}">
        <p14:creationId xmlns:p14="http://schemas.microsoft.com/office/powerpoint/2010/main" val="3793472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t desks in a lecture hall&#10;&#10;AI-generated content may be incorrect.">
            <a:extLst>
              <a:ext uri="{FF2B5EF4-FFF2-40B4-BE49-F238E27FC236}">
                <a16:creationId xmlns:a16="http://schemas.microsoft.com/office/drawing/2014/main" id="{667F77B9-B6D8-3C38-2D3D-A68E3FDC9A3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010" r="20010"/>
          <a:stretch>
            <a:fillRect/>
          </a:stretch>
        </p:blipFill>
        <p:spPr>
          <a:xfrm>
            <a:off x="246745" y="275076"/>
            <a:ext cx="6020705" cy="5648094"/>
          </a:xfrm>
        </p:spPr>
      </p:pic>
      <p:sp>
        <p:nvSpPr>
          <p:cNvPr id="3" name="Text Placeholder 2">
            <a:extLst>
              <a:ext uri="{FF2B5EF4-FFF2-40B4-BE49-F238E27FC236}">
                <a16:creationId xmlns:a16="http://schemas.microsoft.com/office/drawing/2014/main" id="{FC4CDC76-887D-79D7-A210-1E72798A791F}"/>
              </a:ext>
            </a:extLst>
          </p:cNvPr>
          <p:cNvSpPr>
            <a:spLocks noGrp="1"/>
          </p:cNvSpPr>
          <p:nvPr>
            <p:ph type="body" sz="quarter" idx="11"/>
          </p:nvPr>
        </p:nvSpPr>
        <p:spPr>
          <a:xfrm>
            <a:off x="6836273" y="4023746"/>
            <a:ext cx="10804027" cy="3619022"/>
          </a:xfrm>
        </p:spPr>
        <p:txBody>
          <a:bodyPr lIns="0" tIns="0" rIns="0" bIns="0" anchor="t"/>
          <a:lstStyle/>
          <a:p>
            <a:r>
              <a:rPr lang="en-US" sz="2300"/>
              <a:t>The </a:t>
            </a:r>
            <a:r>
              <a:rPr lang="en-US" sz="2300" b="1">
                <a:solidFill>
                  <a:srgbClr val="3A64E8"/>
                </a:solidFill>
              </a:rPr>
              <a:t>Pact2School campaign </a:t>
            </a:r>
            <a:r>
              <a:rPr lang="en-US" sz="2300"/>
              <a:t>aims to support children, youths, teachers and the rest of the education community to explore green action and sustainability topics, it also aims to develop meaningful partnerships between the Climate Pact community and schools and universities. </a:t>
            </a:r>
          </a:p>
          <a:p>
            <a:r>
              <a:rPr lang="en-US" sz="2300">
                <a:latin typeface="Open Sans"/>
                <a:ea typeface="Open Sans"/>
                <a:cs typeface="Open Sans"/>
              </a:rPr>
              <a:t>The campaign aims to inspire students and teachers by </a:t>
            </a:r>
            <a:r>
              <a:rPr lang="en-US" sz="2300" err="1">
                <a:latin typeface="Open Sans"/>
                <a:ea typeface="Open Sans"/>
                <a:cs typeface="Open Sans"/>
              </a:rPr>
              <a:t>organising</a:t>
            </a:r>
            <a:r>
              <a:rPr lang="en-US" sz="2300">
                <a:latin typeface="Open Sans"/>
                <a:ea typeface="Open Sans"/>
                <a:cs typeface="Open Sans"/>
              </a:rPr>
              <a:t> awareness raising sessions on the sustainability and climate action topics as well as to support schools to submit impactful student-led project ideas and get up to 1000 euros in project funding. </a:t>
            </a:r>
            <a:endParaRPr lang="en-US" sz="2300">
              <a:solidFill>
                <a:srgbClr val="000000"/>
              </a:solidFill>
              <a:highlight>
                <a:srgbClr val="FFFF00"/>
              </a:highlight>
            </a:endParaRPr>
          </a:p>
          <a:p>
            <a:r>
              <a:rPr lang="en-US" sz="2300" b="1" u="sng">
                <a:solidFill>
                  <a:srgbClr val="7030A0"/>
                </a:solidFill>
                <a:latin typeface="Open Sans"/>
                <a:ea typeface="Open Sans"/>
                <a:cs typeface="Open Sans"/>
                <a:hlinkClick r:id="rId4">
                  <a:extLst>
                    <a:ext uri="{A12FA001-AC4F-418D-AE19-62706E023703}">
                      <ahyp:hlinkClr xmlns:ahyp="http://schemas.microsoft.com/office/drawing/2018/hyperlinkcolor" val="tx"/>
                    </a:ext>
                  </a:extLst>
                </a:hlinkClick>
              </a:rPr>
              <a:t>Join our new Pact2School campaign - European Union</a:t>
            </a:r>
            <a:r>
              <a:rPr lang="en-US" sz="2300">
                <a:solidFill>
                  <a:srgbClr val="7030A0"/>
                </a:solidFill>
                <a:latin typeface="Open Sans"/>
                <a:ea typeface="Open Sans"/>
                <a:cs typeface="Open Sans"/>
              </a:rPr>
              <a:t> </a:t>
            </a:r>
            <a:r>
              <a:rPr lang="en-US" sz="2300">
                <a:latin typeface="Open Sans"/>
                <a:ea typeface="Open Sans"/>
                <a:cs typeface="Open Sans"/>
              </a:rPr>
              <a:t>Be part of the European Climate Pact movement empowering students to take climate action. </a:t>
            </a:r>
            <a:endParaRPr lang="en-US" sz="2300">
              <a:highlight>
                <a:srgbClr val="FFFF00"/>
              </a:highlight>
            </a:endParaRPr>
          </a:p>
          <a:p>
            <a:pPr marL="342900" indent="-342900">
              <a:buFont typeface="Arial" panose="020B0604020202020204" pitchFamily="34" charset="0"/>
              <a:buChar char="•"/>
            </a:pPr>
            <a:endParaRPr lang="en-US" sz="2300"/>
          </a:p>
          <a:p>
            <a:endParaRPr lang="en-US" sz="2300"/>
          </a:p>
        </p:txBody>
      </p:sp>
      <p:sp>
        <p:nvSpPr>
          <p:cNvPr id="4" name="Text Placeholder 3">
            <a:extLst>
              <a:ext uri="{FF2B5EF4-FFF2-40B4-BE49-F238E27FC236}">
                <a16:creationId xmlns:a16="http://schemas.microsoft.com/office/drawing/2014/main" id="{6FD39C88-D648-A178-6B19-8F432E5BC8DC}"/>
              </a:ext>
            </a:extLst>
          </p:cNvPr>
          <p:cNvSpPr>
            <a:spLocks noGrp="1"/>
          </p:cNvSpPr>
          <p:nvPr>
            <p:ph type="body" sz="quarter" idx="12"/>
          </p:nvPr>
        </p:nvSpPr>
        <p:spPr>
          <a:xfrm>
            <a:off x="6836273" y="2803084"/>
            <a:ext cx="9979156" cy="836159"/>
          </a:xfrm>
        </p:spPr>
        <p:txBody>
          <a:bodyPr/>
          <a:lstStyle/>
          <a:p>
            <a:r>
              <a:rPr lang="en-US"/>
              <a:t>Join the Pact2School campaign!</a:t>
            </a:r>
          </a:p>
        </p:txBody>
      </p:sp>
    </p:spTree>
    <p:extLst>
      <p:ext uri="{BB962C8B-B14F-4D97-AF65-F5344CB8AC3E}">
        <p14:creationId xmlns:p14="http://schemas.microsoft.com/office/powerpoint/2010/main" val="4141145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D65A-2543-0491-5A9E-400CEF1DC36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FEC0EB-2A57-2289-4F93-A02799BDE3E2}"/>
              </a:ext>
            </a:extLst>
          </p:cNvPr>
          <p:cNvSpPr>
            <a:spLocks noGrp="1"/>
          </p:cNvSpPr>
          <p:nvPr>
            <p:ph type="body" sz="quarter" idx="10"/>
          </p:nvPr>
        </p:nvSpPr>
        <p:spPr>
          <a:xfrm>
            <a:off x="6925089" y="2672299"/>
            <a:ext cx="7681292" cy="1039993"/>
          </a:xfrm>
        </p:spPr>
        <p:txBody>
          <a:bodyPr/>
          <a:lstStyle/>
          <a:p>
            <a:r>
              <a:rPr lang="en-GB" sz="4400"/>
              <a:t>for students’ engagement</a:t>
            </a:r>
            <a:endParaRPr lang="en-US" sz="4400"/>
          </a:p>
        </p:txBody>
      </p:sp>
      <p:sp>
        <p:nvSpPr>
          <p:cNvPr id="9" name="TextBox 8">
            <a:extLst>
              <a:ext uri="{FF2B5EF4-FFF2-40B4-BE49-F238E27FC236}">
                <a16:creationId xmlns:a16="http://schemas.microsoft.com/office/drawing/2014/main" id="{7AF51BE6-4906-97FE-B246-8B80CA0CD591}"/>
              </a:ext>
            </a:extLst>
          </p:cNvPr>
          <p:cNvSpPr txBox="1"/>
          <p:nvPr/>
        </p:nvSpPr>
        <p:spPr>
          <a:xfrm>
            <a:off x="3369944" y="4248550"/>
            <a:ext cx="9362783" cy="4141162"/>
          </a:xfrm>
          <a:prstGeom prst="rect">
            <a:avLst/>
          </a:prstGeom>
          <a:noFill/>
        </p:spPr>
        <p:txBody>
          <a:bodyPr wrap="square" lIns="216000" tIns="180000" rIns="288000" bIns="108000" rtlCol="0" anchor="ctr" anchorCtr="0">
            <a:spAutoFit/>
          </a:bodyPr>
          <a:lstStyle/>
          <a:p>
            <a:pPr marL="457200" indent="-457200" fontAlgn="base">
              <a:lnSpc>
                <a:spcPct val="150000"/>
              </a:lnSpc>
              <a:buFont typeface="Arial" panose="020B0604020202020204" pitchFamily="34" charset="0"/>
              <a:buChar char="•"/>
            </a:pPr>
            <a:r>
              <a:rPr lang="en-GB" sz="2800">
                <a:latin typeface="Open Sans"/>
                <a:ea typeface="Open Sans"/>
                <a:cs typeface="Open Sans"/>
              </a:rPr>
              <a:t>Climate awareness  </a:t>
            </a:r>
          </a:p>
          <a:p>
            <a:pPr marL="457200" indent="-457200" fontAlgn="base">
              <a:lnSpc>
                <a:spcPct val="150000"/>
              </a:lnSpc>
              <a:buFont typeface="Arial" panose="020B0604020202020204" pitchFamily="34" charset="0"/>
              <a:buChar char="•"/>
            </a:pPr>
            <a:r>
              <a:rPr lang="en-GB" sz="2800">
                <a:latin typeface="Open Sans"/>
                <a:ea typeface="Open Sans"/>
                <a:cs typeface="Open Sans"/>
              </a:rPr>
              <a:t>Sustainable mobility </a:t>
            </a:r>
          </a:p>
          <a:p>
            <a:pPr marL="457200" indent="-457200" fontAlgn="base">
              <a:lnSpc>
                <a:spcPct val="150000"/>
              </a:lnSpc>
              <a:buFont typeface="Arial" panose="020B0604020202020204" pitchFamily="34" charset="0"/>
              <a:buChar char="•"/>
            </a:pPr>
            <a:r>
              <a:rPr lang="en-GB" sz="2800">
                <a:latin typeface="Open Sans"/>
                <a:ea typeface="Open Sans"/>
                <a:cs typeface="Open Sans"/>
              </a:rPr>
              <a:t>Clean energy </a:t>
            </a:r>
          </a:p>
          <a:p>
            <a:pPr marL="457200" indent="-457200" fontAlgn="base">
              <a:lnSpc>
                <a:spcPct val="150000"/>
              </a:lnSpc>
              <a:buFont typeface="Arial" panose="020B0604020202020204" pitchFamily="34" charset="0"/>
              <a:buChar char="•"/>
            </a:pPr>
            <a:r>
              <a:rPr lang="en-GB" sz="2800">
                <a:latin typeface="Open Sans"/>
                <a:ea typeface="Open Sans"/>
                <a:cs typeface="Open Sans"/>
              </a:rPr>
              <a:t>Waste management and circular economy </a:t>
            </a:r>
          </a:p>
          <a:p>
            <a:pPr marL="457200" indent="-457200" fontAlgn="base">
              <a:lnSpc>
                <a:spcPct val="150000"/>
              </a:lnSpc>
              <a:buFont typeface="Arial" panose="020B0604020202020204" pitchFamily="34" charset="0"/>
              <a:buChar char="•"/>
            </a:pPr>
            <a:r>
              <a:rPr lang="en-GB" sz="2800">
                <a:latin typeface="Open Sans"/>
                <a:ea typeface="Open Sans"/>
                <a:cs typeface="Open Sans"/>
              </a:rPr>
              <a:t>Biodiversity and Nature-Based Solutions (NBS)</a:t>
            </a:r>
          </a:p>
          <a:p>
            <a:pPr marL="457200" indent="-457200" fontAlgn="base">
              <a:lnSpc>
                <a:spcPct val="150000"/>
              </a:lnSpc>
              <a:buFont typeface="Arial" panose="020B0604020202020204" pitchFamily="34" charset="0"/>
              <a:buChar char="•"/>
            </a:pPr>
            <a:r>
              <a:rPr lang="en-GB" sz="2800">
                <a:latin typeface="Open Sans"/>
                <a:ea typeface="Open Sans"/>
                <a:cs typeface="Open Sans"/>
              </a:rPr>
              <a:t>Sustainable and local food systems</a:t>
            </a:r>
            <a:r>
              <a:rPr lang="en-GB" sz="3000">
                <a:latin typeface="Open Sans"/>
                <a:ea typeface="Open Sans"/>
                <a:cs typeface="Open Sans"/>
              </a:rPr>
              <a:t> </a:t>
            </a:r>
            <a:endParaRPr lang="en-BE" sz="3000">
              <a:latin typeface="Open Sans"/>
              <a:ea typeface="Open Sans"/>
              <a:cs typeface="Open Sans"/>
            </a:endParaRPr>
          </a:p>
        </p:txBody>
      </p:sp>
      <p:sp>
        <p:nvSpPr>
          <p:cNvPr id="2" name="Text Placeholder 2">
            <a:extLst>
              <a:ext uri="{FF2B5EF4-FFF2-40B4-BE49-F238E27FC236}">
                <a16:creationId xmlns:a16="http://schemas.microsoft.com/office/drawing/2014/main" id="{11244C5A-92A4-6F4D-9ED3-BA301A189320}"/>
              </a:ext>
            </a:extLst>
          </p:cNvPr>
          <p:cNvSpPr txBox="1">
            <a:spLocks/>
          </p:cNvSpPr>
          <p:nvPr/>
        </p:nvSpPr>
        <p:spPr>
          <a:xfrm>
            <a:off x="4825184" y="2044587"/>
            <a:ext cx="5978651" cy="9002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a:t>Six key action areas</a:t>
            </a:r>
            <a:endParaRPr lang="en-US" sz="4400"/>
          </a:p>
        </p:txBody>
      </p:sp>
      <p:pic>
        <p:nvPicPr>
          <p:cNvPr id="5" name="Picture 4" descr="A person and person looking at a table with colorful papers&#10;&#10;AI-generated content may be incorrect.">
            <a:extLst>
              <a:ext uri="{FF2B5EF4-FFF2-40B4-BE49-F238E27FC236}">
                <a16:creationId xmlns:a16="http://schemas.microsoft.com/office/drawing/2014/main" id="{61D6F4F3-5357-D8C2-5182-77CDEEB30A83}"/>
              </a:ext>
            </a:extLst>
          </p:cNvPr>
          <p:cNvPicPr>
            <a:picLocks noChangeAspect="1"/>
          </p:cNvPicPr>
          <p:nvPr/>
        </p:nvPicPr>
        <p:blipFill>
          <a:blip r:embed="rId3"/>
          <a:stretch>
            <a:fillRect/>
          </a:stretch>
        </p:blipFill>
        <p:spPr>
          <a:xfrm>
            <a:off x="12507458" y="4549020"/>
            <a:ext cx="4828309" cy="4656859"/>
          </a:xfrm>
          <a:prstGeom prst="rect">
            <a:avLst/>
          </a:prstGeom>
        </p:spPr>
      </p:pic>
    </p:spTree>
    <p:extLst>
      <p:ext uri="{BB962C8B-B14F-4D97-AF65-F5344CB8AC3E}">
        <p14:creationId xmlns:p14="http://schemas.microsoft.com/office/powerpoint/2010/main" val="481403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301996FF-971A-BE72-9003-B3E7529F653F}"/>
              </a:ext>
            </a:extLst>
          </p:cNvPr>
          <p:cNvSpPr>
            <a:spLocks noGrp="1"/>
          </p:cNvSpPr>
          <p:nvPr>
            <p:ph type="body" sz="quarter" idx="10" hasCustomPrompt="1"/>
          </p:nvPr>
        </p:nvSpPr>
        <p:spPr>
          <a:xfrm>
            <a:off x="803131" y="4229429"/>
            <a:ext cx="6933173"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Thank you for</a:t>
            </a:r>
          </a:p>
        </p:txBody>
      </p:sp>
      <p:sp>
        <p:nvSpPr>
          <p:cNvPr id="9" name="Text Placeholder 15">
            <a:extLst>
              <a:ext uri="{FF2B5EF4-FFF2-40B4-BE49-F238E27FC236}">
                <a16:creationId xmlns:a16="http://schemas.microsoft.com/office/drawing/2014/main" id="{A48BAD69-AD3E-54E0-AF90-0A5D1DB44802}"/>
              </a:ext>
            </a:extLst>
          </p:cNvPr>
          <p:cNvSpPr>
            <a:spLocks noGrp="1"/>
          </p:cNvSpPr>
          <p:nvPr>
            <p:ph type="body" sz="quarter" idx="11" hasCustomPrompt="1"/>
          </p:nvPr>
        </p:nvSpPr>
        <p:spPr>
          <a:xfrm>
            <a:off x="803131" y="5517784"/>
            <a:ext cx="9351058" cy="1288009"/>
          </a:xfrm>
          <a:prstGeom prst="rect">
            <a:avLst/>
          </a:prstGeom>
          <a:solidFill>
            <a:srgbClr val="D7A6FF"/>
          </a:solidFill>
        </p:spPr>
        <p:txBody>
          <a:bodyPr wrap="square" lIns="216000" tIns="180000" rIns="252000" bIns="108000" anchor="t">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latin typeface="Open Sans"/>
                <a:ea typeface="Open Sans"/>
                <a:cs typeface="Open Sans"/>
              </a:rPr>
              <a:t>Helping our planet!</a:t>
            </a:r>
          </a:p>
        </p:txBody>
      </p:sp>
      <p:pic>
        <p:nvPicPr>
          <p:cNvPr id="10" name="Picture 9" descr="A blue line on a black background&#10;&#10;AI-generated content may be incorrect.">
            <a:extLst>
              <a:ext uri="{FF2B5EF4-FFF2-40B4-BE49-F238E27FC236}">
                <a16:creationId xmlns:a16="http://schemas.microsoft.com/office/drawing/2014/main" id="{98B72214-F0CC-3C82-8C39-D4DAA4DB1E7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21286518">
            <a:off x="727820" y="5872493"/>
            <a:ext cx="3687834" cy="2025970"/>
          </a:xfrm>
          <a:prstGeom prst="rect">
            <a:avLst/>
          </a:prstGeom>
        </p:spPr>
      </p:pic>
      <p:pic>
        <p:nvPicPr>
          <p:cNvPr id="11" name="Picture 10" descr="A blue line on a black background&#10;&#10;AI-generated content may be incorrect.">
            <a:extLst>
              <a:ext uri="{FF2B5EF4-FFF2-40B4-BE49-F238E27FC236}">
                <a16:creationId xmlns:a16="http://schemas.microsoft.com/office/drawing/2014/main" id="{ABC1AC79-3914-8D02-DBE8-9C917AB38EEF}"/>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546522">
            <a:off x="2955050" y="5763501"/>
            <a:ext cx="3687834" cy="2025970"/>
          </a:xfrm>
          <a:prstGeom prst="rect">
            <a:avLst/>
          </a:prstGeom>
        </p:spPr>
      </p:pic>
    </p:spTree>
    <p:extLst>
      <p:ext uri="{BB962C8B-B14F-4D97-AF65-F5344CB8AC3E}">
        <p14:creationId xmlns:p14="http://schemas.microsoft.com/office/powerpoint/2010/main" val="1119175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8F409-9C66-F51D-8D87-2FF650C301E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E32F751-DED4-70ED-BA07-2DC7D73503E0}"/>
              </a:ext>
            </a:extLst>
          </p:cNvPr>
          <p:cNvSpPr>
            <a:spLocks noGrp="1"/>
          </p:cNvSpPr>
          <p:nvPr>
            <p:ph type="body" sz="quarter" idx="10"/>
          </p:nvPr>
        </p:nvSpPr>
        <p:spPr>
          <a:xfrm>
            <a:off x="2625881" y="3141158"/>
            <a:ext cx="8431911" cy="872510"/>
          </a:xfrm>
        </p:spPr>
        <p:txBody>
          <a:bodyPr/>
          <a:lstStyle/>
          <a:p>
            <a:pPr fontAlgn="base"/>
            <a:r>
              <a:rPr lang="en-GB" sz="4200"/>
              <a:t>Examples of inspiring actions</a:t>
            </a:r>
          </a:p>
        </p:txBody>
      </p:sp>
      <p:sp>
        <p:nvSpPr>
          <p:cNvPr id="9" name="TextBox 8">
            <a:extLst>
              <a:ext uri="{FF2B5EF4-FFF2-40B4-BE49-F238E27FC236}">
                <a16:creationId xmlns:a16="http://schemas.microsoft.com/office/drawing/2014/main" id="{9F594943-6783-D15A-A3EC-F8D3FB7A10A6}"/>
              </a:ext>
            </a:extLst>
          </p:cNvPr>
          <p:cNvSpPr txBox="1"/>
          <p:nvPr/>
        </p:nvSpPr>
        <p:spPr>
          <a:xfrm>
            <a:off x="2630424" y="4861631"/>
            <a:ext cx="9880866" cy="2014361"/>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GB" sz="2800">
                <a:latin typeface="Open Sans"/>
                <a:ea typeface="Open Sans"/>
                <a:cs typeface="Open Sans"/>
              </a:rPr>
              <a:t>XX</a:t>
            </a:r>
          </a:p>
          <a:p>
            <a:pPr marL="457200" indent="-457200">
              <a:buFont typeface="Arial" panose="020B0604020202020204" pitchFamily="34" charset="0"/>
              <a:buChar char="•"/>
            </a:pPr>
            <a:r>
              <a:rPr lang="en-GB" sz="2800">
                <a:latin typeface="Open Sans"/>
                <a:ea typeface="Open Sans"/>
                <a:cs typeface="Open Sans"/>
              </a:rPr>
              <a:t>XX</a:t>
            </a:r>
          </a:p>
          <a:p>
            <a:pPr marL="457200" indent="-457200">
              <a:buFont typeface="Arial" panose="020B0604020202020204" pitchFamily="34" charset="0"/>
              <a:buChar char="•"/>
            </a:pPr>
            <a:endParaRPr lang="en-GB" sz="2800">
              <a:latin typeface="Open Sans"/>
              <a:ea typeface="Open Sans"/>
              <a:cs typeface="Open Sans"/>
            </a:endParaRPr>
          </a:p>
          <a:p>
            <a:pPr marL="457200" indent="-457200">
              <a:buFont typeface="Arial" panose="020B0604020202020204" pitchFamily="34" charset="0"/>
              <a:buChar char="•"/>
            </a:pPr>
            <a:endParaRPr lang="en-GB" sz="2800">
              <a:latin typeface="Open Sans"/>
              <a:ea typeface="Open Sans"/>
              <a:cs typeface="Open Sans"/>
            </a:endParaRPr>
          </a:p>
        </p:txBody>
      </p:sp>
      <p:pic>
        <p:nvPicPr>
          <p:cNvPr id="2" name="Picture Placeholder 12">
            <a:extLst>
              <a:ext uri="{FF2B5EF4-FFF2-40B4-BE49-F238E27FC236}">
                <a16:creationId xmlns:a16="http://schemas.microsoft.com/office/drawing/2014/main" id="{0CC1C9F2-2CA4-8FF1-386F-1CF7490775D0}"/>
              </a:ext>
            </a:extLst>
          </p:cNvPr>
          <p:cNvPicPr>
            <a:picLocks noChangeAspect="1"/>
          </p:cNvPicPr>
          <p:nvPr/>
        </p:nvPicPr>
        <p:blipFill>
          <a:blip r:embed="rId3"/>
          <a:srcRect t="17817" b="17817"/>
          <a:stretch/>
        </p:blipFill>
        <p:spPr>
          <a:xfrm>
            <a:off x="12916685" y="4869386"/>
            <a:ext cx="4713224" cy="4545668"/>
          </a:xfrm>
          <a:prstGeom prst="ellipse">
            <a:avLst/>
          </a:prstGeom>
          <a:ln w="127000">
            <a:solidFill>
              <a:srgbClr val="3A64E8"/>
            </a:solidFill>
          </a:ln>
        </p:spPr>
      </p:pic>
    </p:spTree>
    <p:extLst>
      <p:ext uri="{BB962C8B-B14F-4D97-AF65-F5344CB8AC3E}">
        <p14:creationId xmlns:p14="http://schemas.microsoft.com/office/powerpoint/2010/main" val="3995078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384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13CB1-BD19-C93D-E3C8-CAFEAE0838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12F4F5-F7AB-F1DA-4DB2-BE562C2B8C4D}"/>
              </a:ext>
            </a:extLst>
          </p:cNvPr>
          <p:cNvSpPr>
            <a:spLocks noGrp="1"/>
          </p:cNvSpPr>
          <p:nvPr>
            <p:ph type="body" sz="quarter" idx="10"/>
          </p:nvPr>
        </p:nvSpPr>
        <p:spPr>
          <a:xfrm>
            <a:off x="4572085" y="3281504"/>
            <a:ext cx="10964982" cy="6708755"/>
          </a:xfrm>
        </p:spPr>
        <p:txBody>
          <a:bodyPr lIns="0" tIns="0" rIns="0" bIns="0" anchor="t"/>
          <a:lstStyle/>
          <a:p>
            <a:pPr marL="342900" indent="-342900" fontAlgn="base">
              <a:buFont typeface="Arial" panose="020B0604020202020204" pitchFamily="34" charset="0"/>
              <a:buChar char="•"/>
            </a:pPr>
            <a:r>
              <a:rPr lang="en-GB" sz="2700" b="1" dirty="0">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Peer Parliament Toolkit</a:t>
            </a:r>
            <a:r>
              <a:rPr lang="en-GB" sz="2700" dirty="0">
                <a:solidFill>
                  <a:srgbClr val="3A64E8"/>
                </a:solidFill>
                <a:latin typeface="Open Sans"/>
                <a:ea typeface="Open Sans"/>
                <a:cs typeface="Open Sans"/>
                <a:hlinkClick r:id="" action="ppaction://noaction">
                  <a:extLst>
                    <a:ext uri="{A12FA001-AC4F-418D-AE19-62706E023703}">
                      <ahyp:hlinkClr xmlns:ahyp="http://schemas.microsoft.com/office/drawing/2018/hyperlinkcolor" val="tx"/>
                    </a:ext>
                  </a:extLst>
                </a:hlinkClick>
              </a:rPr>
              <a:t> on different topics (i.e. mobility, energy and consumption):</a:t>
            </a:r>
            <a:r>
              <a:rPr lang="en-GB" sz="2700" dirty="0">
                <a:solidFill>
                  <a:srgbClr val="3A64E8"/>
                </a:solidFill>
                <a:latin typeface="Open Sans"/>
                <a:ea typeface="Open Sans"/>
                <a:cs typeface="Open Sans"/>
              </a:rPr>
              <a:t> </a:t>
            </a:r>
            <a:r>
              <a:rPr lang="en-GB" sz="2700" dirty="0">
                <a:solidFill>
                  <a:srgbClr val="26155F"/>
                </a:solidFill>
                <a:latin typeface="Open Sans"/>
                <a:ea typeface="Open Sans"/>
                <a:cs typeface="Open Sans"/>
              </a:rPr>
              <a:t>S</a:t>
            </a:r>
            <a:r>
              <a:rPr lang="en-GB" sz="2700" dirty="0">
                <a:latin typeface="Open Sans"/>
                <a:ea typeface="Open Sans"/>
                <a:cs typeface="Open Sans"/>
              </a:rPr>
              <a:t>mall-group dialogues where students discuss climate challenges and propose local solutions. </a:t>
            </a:r>
          </a:p>
          <a:p>
            <a:pPr marL="342900" indent="-342900" fontAlgn="base">
              <a:buFont typeface="Arial" panose="020B0604020202020204" pitchFamily="34" charset="0"/>
              <a:buChar char="•"/>
            </a:pPr>
            <a:r>
              <a:rPr lang="en-GB" sz="2700" b="1" dirty="0">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Youth Leadership in Climate Policy Workbook (Plan International)</a:t>
            </a:r>
            <a:r>
              <a:rPr lang="en-GB" sz="2700" b="1" dirty="0">
                <a:solidFill>
                  <a:srgbClr val="3A64E8"/>
                </a:solidFill>
                <a:latin typeface="Open Sans"/>
                <a:ea typeface="Open Sans"/>
                <a:cs typeface="Open Sans"/>
              </a:rPr>
              <a:t>:</a:t>
            </a:r>
            <a:r>
              <a:rPr lang="en-GB" sz="2700" b="1" dirty="0">
                <a:solidFill>
                  <a:srgbClr val="26155F"/>
                </a:solidFill>
                <a:latin typeface="Open Sans"/>
                <a:ea typeface="Open Sans"/>
                <a:cs typeface="Open Sans"/>
              </a:rPr>
              <a:t> </a:t>
            </a:r>
            <a:r>
              <a:rPr lang="en-GB" sz="2700" dirty="0">
                <a:latin typeface="Open Sans"/>
                <a:ea typeface="Open Sans"/>
                <a:cs typeface="Open Sans"/>
              </a:rPr>
              <a:t>Exercises for leadership, advocacy and collaborative problem-solving. </a:t>
            </a:r>
            <a:endParaRPr lang="en-GB" sz="2700" dirty="0">
              <a:solidFill>
                <a:srgbClr val="7030A0"/>
              </a:solidFill>
              <a:hlinkClick r:id="" action="ppaction://noaction">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GB" sz="2700" b="1" dirty="0">
                <a:solidFill>
                  <a:srgbClr val="3A64E8"/>
                </a:solidFill>
                <a:latin typeface="Open Sans"/>
                <a:ea typeface="Open Sans"/>
                <a:cs typeface="Open Sans"/>
                <a:hlinkClick r:id="rId5">
                  <a:extLst>
                    <a:ext uri="{A12FA001-AC4F-418D-AE19-62706E023703}">
                      <ahyp:hlinkClr xmlns:ahyp="http://schemas.microsoft.com/office/drawing/2018/hyperlinkcolor" val="tx"/>
                    </a:ext>
                  </a:extLst>
                </a:hlinkClick>
              </a:rPr>
              <a:t>Toolkit for Youth on Adaptation and Leadership (Global </a:t>
            </a:r>
            <a:r>
              <a:rPr lang="en-GB" sz="2700" b="1" dirty="0" err="1">
                <a:solidFill>
                  <a:srgbClr val="3A64E8"/>
                </a:solidFill>
                <a:latin typeface="Open Sans"/>
                <a:ea typeface="Open Sans"/>
                <a:cs typeface="Open Sans"/>
                <a:hlinkClick r:id="rId5">
                  <a:extLst>
                    <a:ext uri="{A12FA001-AC4F-418D-AE19-62706E023703}">
                      <ahyp:hlinkClr xmlns:ahyp="http://schemas.microsoft.com/office/drawing/2018/hyperlinkcolor" val="tx"/>
                    </a:ext>
                  </a:extLst>
                </a:hlinkClick>
              </a:rPr>
              <a:t>Center</a:t>
            </a:r>
            <a:r>
              <a:rPr lang="en-GB" sz="2700" b="1" dirty="0">
                <a:solidFill>
                  <a:srgbClr val="3A64E8"/>
                </a:solidFill>
                <a:latin typeface="Open Sans"/>
                <a:ea typeface="Open Sans"/>
                <a:cs typeface="Open Sans"/>
                <a:hlinkClick r:id="rId5">
                  <a:extLst>
                    <a:ext uri="{A12FA001-AC4F-418D-AE19-62706E023703}">
                      <ahyp:hlinkClr xmlns:ahyp="http://schemas.microsoft.com/office/drawing/2018/hyperlinkcolor" val="tx"/>
                    </a:ext>
                  </a:extLst>
                </a:hlinkClick>
              </a:rPr>
              <a:t> on Adaptation)</a:t>
            </a:r>
            <a:r>
              <a:rPr lang="en-GB" sz="2700" b="1" dirty="0">
                <a:solidFill>
                  <a:srgbClr val="3A64E8"/>
                </a:solidFill>
                <a:latin typeface="Open Sans"/>
                <a:ea typeface="Open Sans"/>
                <a:cs typeface="Open Sans"/>
              </a:rPr>
              <a:t>: </a:t>
            </a:r>
            <a:r>
              <a:rPr lang="en-GB" sz="2700" dirty="0">
                <a:latin typeface="Open Sans"/>
                <a:ea typeface="Open Sans"/>
                <a:cs typeface="Open Sans"/>
              </a:rPr>
              <a:t>empowers young people, especially in local and regional settings, to engage actively in climate adaptation, resilience and preparedness. </a:t>
            </a:r>
            <a:endParaRPr lang="en-GB" sz="2700" dirty="0">
              <a:solidFill>
                <a:srgbClr val="7030A0"/>
              </a:solidFill>
            </a:endParaRPr>
          </a:p>
        </p:txBody>
      </p:sp>
      <p:sp>
        <p:nvSpPr>
          <p:cNvPr id="3" name="Text Placeholder 12">
            <a:extLst>
              <a:ext uri="{FF2B5EF4-FFF2-40B4-BE49-F238E27FC236}">
                <a16:creationId xmlns:a16="http://schemas.microsoft.com/office/drawing/2014/main" id="{BA8E1F18-18EF-6BEA-3F46-E60E022AFBA8}"/>
              </a:ext>
            </a:extLst>
          </p:cNvPr>
          <p:cNvSpPr txBox="1">
            <a:spLocks/>
          </p:cNvSpPr>
          <p:nvPr/>
        </p:nvSpPr>
        <p:spPr>
          <a:xfrm>
            <a:off x="5989768" y="1362351"/>
            <a:ext cx="7819967" cy="955610"/>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t>
            </a:r>
            <a:endParaRPr lang="en-GB" sz="4800"/>
          </a:p>
        </p:txBody>
      </p:sp>
      <p:sp>
        <p:nvSpPr>
          <p:cNvPr id="5" name="Text Placeholder 2">
            <a:extLst>
              <a:ext uri="{FF2B5EF4-FFF2-40B4-BE49-F238E27FC236}">
                <a16:creationId xmlns:a16="http://schemas.microsoft.com/office/drawing/2014/main" id="{993F8B49-66C8-EB9A-2199-06ABB07EDAE9}"/>
              </a:ext>
            </a:extLst>
          </p:cNvPr>
          <p:cNvSpPr>
            <a:spLocks noGrp="1"/>
          </p:cNvSpPr>
          <p:nvPr/>
        </p:nvSpPr>
        <p:spPr>
          <a:xfrm>
            <a:off x="2560768" y="523958"/>
            <a:ext cx="8517390" cy="8725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a:t>
            </a:r>
            <a:r>
              <a:rPr lang="en-GB" sz="4200">
                <a:latin typeface="Open Sans"/>
                <a:ea typeface="Open Sans"/>
                <a:cs typeface="Open Sans"/>
              </a:rPr>
              <a:t>CLIMATE AWARENESS</a:t>
            </a:r>
            <a:endParaRPr lang="en-GB" sz="4200" b="0" i="1">
              <a:solidFill>
                <a:srgbClr val="000000"/>
              </a:solidFill>
              <a:latin typeface="Open Sans"/>
              <a:ea typeface="Open Sans"/>
              <a:cs typeface="Open Sans"/>
            </a:endParaRPr>
          </a:p>
        </p:txBody>
      </p:sp>
    </p:spTree>
    <p:extLst>
      <p:ext uri="{BB962C8B-B14F-4D97-AF65-F5344CB8AC3E}">
        <p14:creationId xmlns:p14="http://schemas.microsoft.com/office/powerpoint/2010/main" val="2627379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1276A-F6D6-D7A3-E375-20A11AB8C9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73786D8-3942-5DC8-32DB-5422099A4AA1}"/>
              </a:ext>
            </a:extLst>
          </p:cNvPr>
          <p:cNvSpPr>
            <a:spLocks noGrp="1"/>
          </p:cNvSpPr>
          <p:nvPr>
            <p:ph type="body" sz="quarter" idx="10"/>
          </p:nvPr>
        </p:nvSpPr>
        <p:spPr>
          <a:xfrm>
            <a:off x="5558169" y="2331831"/>
            <a:ext cx="10836546" cy="7400199"/>
          </a:xfrm>
        </p:spPr>
        <p:txBody>
          <a:bodyPr lIns="0" tIns="0" rIns="0" bIns="0" anchor="t"/>
          <a:lstStyle/>
          <a:p>
            <a:pPr marL="342900" indent="-342900" fontAlgn="base">
              <a:buFont typeface="Arial" panose="020B0604020202020204" pitchFamily="34" charset="0"/>
              <a:buChar char="•"/>
            </a:pPr>
            <a:r>
              <a:rPr lang="en-GB"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Green Office movement:</a:t>
            </a:r>
            <a:r>
              <a:rPr lang="en-GB" sz="2600" b="1">
                <a:solidFill>
                  <a:srgbClr val="3A64E8"/>
                </a:solidFill>
                <a:latin typeface="Open Sans"/>
                <a:ea typeface="Open Sans"/>
                <a:cs typeface="Open Sans"/>
              </a:rPr>
              <a:t> </a:t>
            </a:r>
            <a:r>
              <a:rPr lang="en-GB" sz="2600">
                <a:solidFill>
                  <a:srgbClr val="262626"/>
                </a:solidFill>
                <a:latin typeface="Open Sans"/>
                <a:ea typeface="Open Sans"/>
                <a:cs typeface="Open Sans"/>
              </a:rPr>
              <a:t>supporting</a:t>
            </a:r>
            <a:r>
              <a:rPr lang="en-GB" sz="2600">
                <a:latin typeface="Open Sans"/>
                <a:ea typeface="Open Sans"/>
                <a:cs typeface="Open Sans"/>
              </a:rPr>
              <a:t> the establishment of a student-led sustainability office that informs, connects and supports students and staff to act on sustainability in schools and universities</a:t>
            </a:r>
            <a:r>
              <a:rPr lang="en-GB" sz="2600">
                <a:solidFill>
                  <a:srgbClr val="262626"/>
                </a:solidFill>
                <a:latin typeface="Open Sans"/>
                <a:ea typeface="Open Sans"/>
                <a:cs typeface="Open Sans"/>
              </a:rPr>
              <a:t>. </a:t>
            </a:r>
            <a:r>
              <a:rPr lang="en-GB" sz="2600">
                <a:solidFill>
                  <a:srgbClr val="7030A0"/>
                </a:solidFill>
                <a:latin typeface="Open Sans"/>
                <a:ea typeface="Open Sans"/>
                <a:cs typeface="Open Sans"/>
              </a:rPr>
              <a:t> </a:t>
            </a:r>
          </a:p>
          <a:p>
            <a:pPr marL="342900" indent="-342900" fontAlgn="base">
              <a:buFont typeface="Arial" panose="020B0604020202020204" pitchFamily="34" charset="0"/>
              <a:buChar char="•"/>
            </a:pPr>
            <a:r>
              <a:rPr lang="en-GB" sz="2600" b="1" err="1">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GreenSCENT</a:t>
            </a:r>
            <a:r>
              <a:rPr lang="en-GB" sz="2600" b="1">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a:t>
            </a:r>
            <a:r>
              <a:rPr lang="en-GB" sz="2600" b="1">
                <a:solidFill>
                  <a:srgbClr val="3A64E8"/>
                </a:solidFill>
                <a:latin typeface="Open Sans"/>
                <a:ea typeface="Open Sans"/>
                <a:cs typeface="Open Sans"/>
              </a:rPr>
              <a:t> </a:t>
            </a:r>
            <a:r>
              <a:rPr lang="en-GB" sz="2600">
                <a:solidFill>
                  <a:srgbClr val="262626"/>
                </a:solidFill>
                <a:latin typeface="Open Sans"/>
                <a:ea typeface="Open Sans"/>
                <a:cs typeface="Open Sans"/>
              </a:rPr>
              <a:t>Smart</a:t>
            </a:r>
            <a:r>
              <a:rPr lang="en-GB" sz="2600">
                <a:latin typeface="Open Sans"/>
                <a:ea typeface="Open Sans"/>
                <a:cs typeface="Open Sans"/>
              </a:rPr>
              <a:t> Citizen Education for a Green Future: A Europe‑wide initiative developing the “European Certification for Climate and Environmental Literacy (ECCEL)” and the “</a:t>
            </a:r>
            <a:r>
              <a:rPr lang="en-GB" sz="2600" err="1">
                <a:latin typeface="Open Sans"/>
                <a:ea typeface="Open Sans"/>
                <a:cs typeface="Open Sans"/>
              </a:rPr>
              <a:t>GreenComp</a:t>
            </a:r>
            <a:r>
              <a:rPr lang="en-GB" sz="2600">
                <a:latin typeface="Open Sans"/>
                <a:ea typeface="Open Sans"/>
                <a:cs typeface="Open Sans"/>
              </a:rPr>
              <a:t>” competence framework. It empowers students and schools with tools like 360° video, an environment‑monitoring app, Youth Design Assemblies and Open Innovation Challenges to engage youth in climate action across eight EU Green Deal focus areas. </a:t>
            </a:r>
            <a:endParaRPr lang="en-GB" sz="2600">
              <a:solidFill>
                <a:srgbClr val="7030A0"/>
              </a:solidFill>
              <a:latin typeface="Open Sans"/>
              <a:ea typeface="Open Sans"/>
              <a:cs typeface="Open Sans"/>
            </a:endParaRPr>
          </a:p>
          <a:p>
            <a:pPr marL="342900" indent="-342900">
              <a:buFont typeface="Arial" panose="020B0604020202020204" pitchFamily="34" charset="0"/>
              <a:buChar char="•"/>
            </a:pPr>
            <a:r>
              <a:rPr lang="en-GB" sz="2600" b="1">
                <a:solidFill>
                  <a:srgbClr val="3A64E8"/>
                </a:solidFill>
                <a:latin typeface="Open Sans"/>
                <a:ea typeface="Open Sans"/>
                <a:cs typeface="Open Sans"/>
                <a:hlinkClick r:id="rId5">
                  <a:extLst>
                    <a:ext uri="{A12FA001-AC4F-418D-AE19-62706E023703}">
                      <ahyp:hlinkClr xmlns:ahyp="http://schemas.microsoft.com/office/drawing/2018/hyperlinkcolor" val="tx"/>
                    </a:ext>
                  </a:extLst>
                </a:hlinkClick>
              </a:rPr>
              <a:t>Eco-Schools Network</a:t>
            </a:r>
            <a:r>
              <a:rPr lang="en-GB" sz="2600" b="1">
                <a:solidFill>
                  <a:srgbClr val="3A64E8"/>
                </a:solidFill>
                <a:latin typeface="Open Sans"/>
                <a:ea typeface="Open Sans"/>
                <a:cs typeface="Open Sans"/>
              </a:rPr>
              <a:t>: </a:t>
            </a:r>
            <a:r>
              <a:rPr lang="en-GB" sz="2600">
                <a:solidFill>
                  <a:srgbClr val="262626"/>
                </a:solidFill>
                <a:latin typeface="Open Sans"/>
                <a:ea typeface="Open Sans"/>
                <a:cs typeface="Open Sans"/>
              </a:rPr>
              <a:t>Advanced sustainability projects involving energy audits, biodiversity monitoring and student-led climate campaigns.</a:t>
            </a:r>
            <a:endParaRPr lang="en-GB" sz="2600">
              <a:solidFill>
                <a:srgbClr val="7030A0"/>
              </a:solidFill>
              <a:latin typeface="Open Sans"/>
              <a:ea typeface="Open Sans"/>
              <a:cs typeface="Open Sans"/>
            </a:endParaRPr>
          </a:p>
        </p:txBody>
      </p:sp>
      <p:sp>
        <p:nvSpPr>
          <p:cNvPr id="5" name="Text Placeholder 12">
            <a:extLst>
              <a:ext uri="{FF2B5EF4-FFF2-40B4-BE49-F238E27FC236}">
                <a16:creationId xmlns:a16="http://schemas.microsoft.com/office/drawing/2014/main" id="{53E71EB9-43DB-EE06-6DB1-CF87EABE9712}"/>
              </a:ext>
            </a:extLst>
          </p:cNvPr>
          <p:cNvSpPr txBox="1">
            <a:spLocks/>
          </p:cNvSpPr>
          <p:nvPr/>
        </p:nvSpPr>
        <p:spPr>
          <a:xfrm>
            <a:off x="6662394" y="1156611"/>
            <a:ext cx="6753167" cy="955610"/>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t>
            </a:r>
            <a:endParaRPr lang="en-GB" sz="4800"/>
          </a:p>
        </p:txBody>
      </p:sp>
      <p:sp>
        <p:nvSpPr>
          <p:cNvPr id="7" name="Text Placeholder 2">
            <a:extLst>
              <a:ext uri="{FF2B5EF4-FFF2-40B4-BE49-F238E27FC236}">
                <a16:creationId xmlns:a16="http://schemas.microsoft.com/office/drawing/2014/main" id="{7A11F506-C943-73F4-6AF7-FC9A0ADADE2F}"/>
              </a:ext>
            </a:extLst>
          </p:cNvPr>
          <p:cNvSpPr>
            <a:spLocks noGrp="1"/>
          </p:cNvSpPr>
          <p:nvPr/>
        </p:nvSpPr>
        <p:spPr>
          <a:xfrm>
            <a:off x="1905448" y="295358"/>
            <a:ext cx="8517390" cy="8725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a:t>
            </a:r>
            <a:r>
              <a:rPr lang="en-GB" sz="4200">
                <a:latin typeface="Open Sans"/>
                <a:ea typeface="Open Sans"/>
                <a:cs typeface="Open Sans"/>
              </a:rPr>
              <a:t>CLIMATE AWARENESS</a:t>
            </a:r>
            <a:endParaRPr lang="en-GB" sz="4200" b="0" i="1">
              <a:solidFill>
                <a:srgbClr val="000000"/>
              </a:solidFill>
              <a:latin typeface="Open Sans"/>
              <a:ea typeface="Open Sans"/>
              <a:cs typeface="Open Sans"/>
            </a:endParaRPr>
          </a:p>
        </p:txBody>
      </p:sp>
    </p:spTree>
    <p:extLst>
      <p:ext uri="{BB962C8B-B14F-4D97-AF65-F5344CB8AC3E}">
        <p14:creationId xmlns:p14="http://schemas.microsoft.com/office/powerpoint/2010/main" val="2509409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96BD3-570F-3E46-1856-46488EC14B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21DAB1-A645-CB45-04F5-BDA405475B5D}"/>
              </a:ext>
            </a:extLst>
          </p:cNvPr>
          <p:cNvSpPr>
            <a:spLocks noGrp="1"/>
          </p:cNvSpPr>
          <p:nvPr>
            <p:ph type="body" sz="quarter" idx="10"/>
          </p:nvPr>
        </p:nvSpPr>
        <p:spPr>
          <a:xfrm>
            <a:off x="5202302" y="3169542"/>
            <a:ext cx="11777443" cy="5125489"/>
          </a:xfrm>
        </p:spPr>
        <p:txBody>
          <a:bodyPr lIns="0" tIns="0" rIns="0" bIns="0" anchor="t"/>
          <a:lstStyle/>
          <a:p>
            <a:pPr marL="342900" indent="-342900" fontAlgn="base">
              <a:buFont typeface="Arial" panose="020B0604020202020204" pitchFamily="34" charset="0"/>
              <a:buChar char="•"/>
            </a:pPr>
            <a:r>
              <a:rPr lang="en-GB"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Toolkit for young climate activists (UNICEF):</a:t>
            </a:r>
            <a:r>
              <a:rPr lang="en-GB" sz="2600" b="1">
                <a:solidFill>
                  <a:srgbClr val="3A64E8"/>
                </a:solidFill>
                <a:latin typeface="Open Sans"/>
                <a:ea typeface="Open Sans"/>
                <a:cs typeface="Open Sans"/>
              </a:rPr>
              <a:t> </a:t>
            </a:r>
            <a:r>
              <a:rPr lang="en-GB" sz="2600">
                <a:solidFill>
                  <a:srgbClr val="262626"/>
                </a:solidFill>
                <a:latin typeface="Open Sans"/>
                <a:ea typeface="Open Sans"/>
                <a:cs typeface="Open Sans"/>
              </a:rPr>
              <a:t>Translates</a:t>
            </a:r>
            <a:r>
              <a:rPr lang="en-GB" sz="2600">
                <a:latin typeface="Open Sans"/>
                <a:ea typeface="Open Sans"/>
                <a:cs typeface="Open Sans"/>
              </a:rPr>
              <a:t> real-world advocacy experience into practical guidance for climate action.</a:t>
            </a:r>
            <a:endParaRPr lang="en-GB" sz="2600">
              <a:solidFill>
                <a:srgbClr val="7030A0"/>
              </a:solidFill>
            </a:endParaRPr>
          </a:p>
          <a:p>
            <a:pPr marL="342900" indent="-342900">
              <a:buFont typeface="Arial" panose="020B0604020202020204" pitchFamily="34" charset="0"/>
              <a:buChar char="•"/>
            </a:pPr>
            <a:r>
              <a:rPr lang="en-GB" sz="2600" b="1">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Solutions Catalogue 100 Projects: From Ideas to Impact (United Nations Development Programme - UNDP):</a:t>
            </a:r>
            <a:r>
              <a:rPr lang="en-GB" sz="2600" b="1">
                <a:solidFill>
                  <a:srgbClr val="26155F"/>
                </a:solidFill>
                <a:latin typeface="Open Sans"/>
                <a:ea typeface="Open Sans"/>
                <a:cs typeface="Open Sans"/>
              </a:rPr>
              <a:t> </a:t>
            </a:r>
            <a:r>
              <a:rPr lang="en-GB" sz="2600">
                <a:solidFill>
                  <a:srgbClr val="262626"/>
                </a:solidFill>
                <a:latin typeface="Open Sans"/>
                <a:ea typeface="Open Sans"/>
                <a:cs typeface="Open Sans"/>
              </a:rPr>
              <a:t>Showcases</a:t>
            </a:r>
            <a:r>
              <a:rPr lang="en-GB" sz="2600">
                <a:latin typeface="Open Sans"/>
                <a:ea typeface="Open Sans"/>
                <a:cs typeface="Open Sans"/>
              </a:rPr>
              <a:t> 100 youth‑led climate‑action projects from across four continents, illustrating how young people are turning ideas into impact by driving cleaner energy, restoring ecosystems and creating sustainable livelihoods. </a:t>
            </a:r>
            <a:endParaRPr lang="en-GB" sz="2600">
              <a:solidFill>
                <a:srgbClr val="7030A0"/>
              </a:solidFill>
              <a:latin typeface="Open Sans"/>
              <a:ea typeface="Open Sans"/>
              <a:cs typeface="Open Sans"/>
            </a:endParaRPr>
          </a:p>
          <a:p>
            <a:pPr marL="342900" indent="-342900">
              <a:buFont typeface="Arial" panose="020B0604020202020204" pitchFamily="34" charset="0"/>
              <a:buChar char="•"/>
            </a:pPr>
            <a:r>
              <a:rPr lang="en-GB" sz="2600" b="1">
                <a:solidFill>
                  <a:srgbClr val="3A64E8"/>
                </a:solidFill>
                <a:latin typeface="Open Sans"/>
                <a:ea typeface="Open Sans"/>
                <a:cs typeface="Open Sans"/>
                <a:hlinkClick r:id="rId5">
                  <a:extLst>
                    <a:ext uri="{A12FA001-AC4F-418D-AE19-62706E023703}">
                      <ahyp:hlinkClr xmlns:ahyp="http://schemas.microsoft.com/office/drawing/2018/hyperlinkcolor" val="tx"/>
                    </a:ext>
                  </a:extLst>
                </a:hlinkClick>
              </a:rPr>
              <a:t>The Climate Box Toolkit (United Nations Development Programme - UNDP):</a:t>
            </a:r>
            <a:r>
              <a:rPr lang="en-GB" sz="2600" b="1">
                <a:solidFill>
                  <a:srgbClr val="3A64E8"/>
                </a:solidFill>
                <a:latin typeface="Open Sans"/>
                <a:ea typeface="Open Sans"/>
                <a:cs typeface="Open Sans"/>
              </a:rPr>
              <a:t> </a:t>
            </a:r>
            <a:r>
              <a:rPr lang="en-GB" sz="2600">
                <a:latin typeface="Open Sans"/>
                <a:ea typeface="Open Sans"/>
                <a:cs typeface="Open Sans"/>
              </a:rPr>
              <a:t>An interactive, classroom‑ready learning package to raise awareness about climate change and inspire action among school‑aged children.</a:t>
            </a:r>
            <a:endParaRPr lang="en-GB" sz="2600">
              <a:solidFill>
                <a:srgbClr val="7030A0"/>
              </a:solidFill>
            </a:endParaRPr>
          </a:p>
        </p:txBody>
      </p:sp>
      <p:sp>
        <p:nvSpPr>
          <p:cNvPr id="5" name="Text Placeholder 12">
            <a:extLst>
              <a:ext uri="{FF2B5EF4-FFF2-40B4-BE49-F238E27FC236}">
                <a16:creationId xmlns:a16="http://schemas.microsoft.com/office/drawing/2014/main" id="{A6A3BF4E-9A8F-9D4A-ED24-FCA80875970D}"/>
              </a:ext>
            </a:extLst>
          </p:cNvPr>
          <p:cNvSpPr txBox="1">
            <a:spLocks/>
          </p:cNvSpPr>
          <p:nvPr/>
        </p:nvSpPr>
        <p:spPr>
          <a:xfrm>
            <a:off x="5989768" y="1362351"/>
            <a:ext cx="7819967" cy="955610"/>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t>
            </a:r>
            <a:endParaRPr lang="en-GB" sz="4800"/>
          </a:p>
        </p:txBody>
      </p:sp>
      <p:sp>
        <p:nvSpPr>
          <p:cNvPr id="7" name="Text Placeholder 2">
            <a:extLst>
              <a:ext uri="{FF2B5EF4-FFF2-40B4-BE49-F238E27FC236}">
                <a16:creationId xmlns:a16="http://schemas.microsoft.com/office/drawing/2014/main" id="{1A4C4E1C-EEE7-208B-F9A3-0762EDB6B37C}"/>
              </a:ext>
            </a:extLst>
          </p:cNvPr>
          <p:cNvSpPr>
            <a:spLocks noGrp="1"/>
          </p:cNvSpPr>
          <p:nvPr/>
        </p:nvSpPr>
        <p:spPr>
          <a:xfrm>
            <a:off x="2560768" y="523958"/>
            <a:ext cx="8517390" cy="8725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a:t>
            </a:r>
            <a:r>
              <a:rPr lang="en-GB" sz="4200">
                <a:latin typeface="Open Sans"/>
                <a:ea typeface="Open Sans"/>
                <a:cs typeface="Open Sans"/>
              </a:rPr>
              <a:t>CLIMATE AWARENESS</a:t>
            </a:r>
            <a:endParaRPr lang="en-GB" sz="4200" b="0" i="1">
              <a:solidFill>
                <a:srgbClr val="000000"/>
              </a:solidFill>
              <a:latin typeface="Open Sans"/>
              <a:ea typeface="Open Sans"/>
              <a:cs typeface="Open Sans"/>
            </a:endParaRPr>
          </a:p>
        </p:txBody>
      </p:sp>
    </p:spTree>
    <p:extLst>
      <p:ext uri="{BB962C8B-B14F-4D97-AF65-F5344CB8AC3E}">
        <p14:creationId xmlns:p14="http://schemas.microsoft.com/office/powerpoint/2010/main" val="474749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547EB-F703-1152-B0FA-DDFB30DD85B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5162AB-23BD-4529-86CA-8B6BF48FABCD}"/>
              </a:ext>
            </a:extLst>
          </p:cNvPr>
          <p:cNvSpPr>
            <a:spLocks noGrp="1"/>
          </p:cNvSpPr>
          <p:nvPr>
            <p:ph type="body" sz="quarter" idx="10"/>
          </p:nvPr>
        </p:nvSpPr>
        <p:spPr>
          <a:xfrm>
            <a:off x="4867854" y="3433149"/>
            <a:ext cx="12494285" cy="6847043"/>
          </a:xfrm>
        </p:spPr>
        <p:txBody>
          <a:bodyPr lIns="0" tIns="0" rIns="0" bIns="0" anchor="t"/>
          <a:lstStyle/>
          <a:p>
            <a:pPr marL="342900" indent="-342900">
              <a:buFont typeface="Arial" panose="020B0604020202020204" pitchFamily="34" charset="0"/>
              <a:buChar char="•"/>
            </a:pPr>
            <a:r>
              <a:rPr lang="en-GB"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ECF4CLIM: A European Competence Framework for a Low‑Carbon Economy and Sustainability through Education:</a:t>
            </a:r>
            <a:r>
              <a:rPr lang="en-GB" sz="2600" b="1">
                <a:solidFill>
                  <a:srgbClr val="26155F"/>
                </a:solidFill>
                <a:latin typeface="Open Sans"/>
                <a:ea typeface="Open Sans"/>
                <a:cs typeface="Open Sans"/>
              </a:rPr>
              <a:t> </a:t>
            </a:r>
            <a:r>
              <a:rPr lang="en-GB" sz="2600">
                <a:latin typeface="Open Sans"/>
                <a:ea typeface="Open Sans"/>
                <a:cs typeface="Open Sans"/>
              </a:rPr>
              <a:t>An EU‑funded initiative involving schools and universities that co‑designs and validates a competence framework for climate action education using a participatory approach, engaging students, teachers and school communities in real interventions. </a:t>
            </a:r>
            <a:endParaRPr lang="en-GB" sz="2600">
              <a:solidFill>
                <a:srgbClr val="7030A0"/>
              </a:solidFill>
            </a:endParaRPr>
          </a:p>
          <a:p>
            <a:pPr marL="342900" indent="-342900">
              <a:buFont typeface="Arial,Sans-Serif" panose="020B0604020202020204" pitchFamily="34" charset="0"/>
              <a:buChar char="•"/>
            </a:pPr>
            <a:r>
              <a:rPr lang="en-GB" sz="2600" b="1">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The Teachers’ Hub – “Solutions” module (European Commission):</a:t>
            </a:r>
            <a:r>
              <a:rPr lang="en-GB" sz="2600" b="1">
                <a:solidFill>
                  <a:srgbClr val="3A64E8"/>
                </a:solidFill>
                <a:latin typeface="Open Sans"/>
                <a:ea typeface="Open Sans"/>
                <a:cs typeface="Open Sans"/>
              </a:rPr>
              <a:t> </a:t>
            </a:r>
            <a:r>
              <a:rPr lang="en-GB" sz="2600">
                <a:solidFill>
                  <a:srgbClr val="262626"/>
                </a:solidFill>
                <a:latin typeface="Open Sans"/>
                <a:ea typeface="Open Sans"/>
                <a:cs typeface="Open Sans"/>
              </a:rPr>
              <a:t>offers a rich collection of classroom-ready worksheets and supporting resources on key topics related to climate action and is particularly relevant for schools, teachers and youth-led initiatives. </a:t>
            </a:r>
            <a:endParaRPr lang="en-GB" sz="2600">
              <a:solidFill>
                <a:srgbClr val="7030A0"/>
              </a:solidFill>
              <a:latin typeface="Open Sans"/>
              <a:ea typeface="Open Sans"/>
              <a:cs typeface="Open Sans"/>
            </a:endParaRPr>
          </a:p>
          <a:p>
            <a:pPr marL="342900" indent="-342900">
              <a:buChar char="•"/>
            </a:pPr>
            <a:endParaRPr lang="en-GB" sz="2600">
              <a:solidFill>
                <a:srgbClr val="7030A0"/>
              </a:solidFill>
              <a:latin typeface="Open Sans"/>
              <a:ea typeface="Open Sans"/>
              <a:cs typeface="Open Sans"/>
            </a:endParaRPr>
          </a:p>
          <a:p>
            <a:pPr marL="342900" indent="-342900">
              <a:buChar char="•"/>
            </a:pPr>
            <a:endParaRPr lang="en-GB" sz="2600">
              <a:solidFill>
                <a:srgbClr val="7030A0"/>
              </a:solidFill>
              <a:latin typeface="Open Sans"/>
              <a:ea typeface="Open Sans"/>
              <a:cs typeface="Open Sans"/>
            </a:endParaRPr>
          </a:p>
        </p:txBody>
      </p:sp>
      <p:sp>
        <p:nvSpPr>
          <p:cNvPr id="5" name="Text Placeholder 12">
            <a:extLst>
              <a:ext uri="{FF2B5EF4-FFF2-40B4-BE49-F238E27FC236}">
                <a16:creationId xmlns:a16="http://schemas.microsoft.com/office/drawing/2014/main" id="{CE093861-5681-3E3D-12AB-AA07E8B74951}"/>
              </a:ext>
            </a:extLst>
          </p:cNvPr>
          <p:cNvSpPr txBox="1">
            <a:spLocks/>
          </p:cNvSpPr>
          <p:nvPr/>
        </p:nvSpPr>
        <p:spPr>
          <a:xfrm>
            <a:off x="5989768" y="1362351"/>
            <a:ext cx="7819967" cy="955610"/>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t>
            </a:r>
            <a:endParaRPr lang="en-GB" sz="4800"/>
          </a:p>
        </p:txBody>
      </p:sp>
      <p:sp>
        <p:nvSpPr>
          <p:cNvPr id="7" name="Text Placeholder 2">
            <a:extLst>
              <a:ext uri="{FF2B5EF4-FFF2-40B4-BE49-F238E27FC236}">
                <a16:creationId xmlns:a16="http://schemas.microsoft.com/office/drawing/2014/main" id="{D25AB549-CFC0-51D1-DF61-13175FA31823}"/>
              </a:ext>
            </a:extLst>
          </p:cNvPr>
          <p:cNvSpPr>
            <a:spLocks noGrp="1"/>
          </p:cNvSpPr>
          <p:nvPr/>
        </p:nvSpPr>
        <p:spPr>
          <a:xfrm>
            <a:off x="2560768" y="523958"/>
            <a:ext cx="8517390" cy="8725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a:t>
            </a:r>
            <a:r>
              <a:rPr lang="en-GB" sz="4200">
                <a:latin typeface="Open Sans"/>
                <a:ea typeface="Open Sans"/>
                <a:cs typeface="Open Sans"/>
              </a:rPr>
              <a:t>CLIMATE AWARENESS</a:t>
            </a:r>
            <a:endParaRPr lang="en-GB" sz="4200" b="0" i="1">
              <a:solidFill>
                <a:srgbClr val="000000"/>
              </a:solidFill>
              <a:latin typeface="Open Sans"/>
              <a:ea typeface="Open Sans"/>
              <a:cs typeface="Open Sans"/>
            </a:endParaRPr>
          </a:p>
        </p:txBody>
      </p:sp>
    </p:spTree>
    <p:extLst>
      <p:ext uri="{BB962C8B-B14F-4D97-AF65-F5344CB8AC3E}">
        <p14:creationId xmlns:p14="http://schemas.microsoft.com/office/powerpoint/2010/main" val="363345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F7188-175A-EB74-6EB8-91002F4A7D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A64D91-4230-FE29-DA66-BE1B6B8AD92E}"/>
              </a:ext>
            </a:extLst>
          </p:cNvPr>
          <p:cNvSpPr>
            <a:spLocks noGrp="1"/>
          </p:cNvSpPr>
          <p:nvPr>
            <p:ph type="body" sz="quarter" idx="10"/>
          </p:nvPr>
        </p:nvSpPr>
        <p:spPr>
          <a:xfrm>
            <a:off x="4573493" y="2503254"/>
            <a:ext cx="8991915" cy="4185981"/>
          </a:xfrm>
        </p:spPr>
        <p:txBody>
          <a:bodyPr lIns="0" tIns="0" rIns="0" bIns="0" anchor="t"/>
          <a:lstStyle/>
          <a:p>
            <a:pPr marL="342900" indent="-342900" fontAlgn="base">
              <a:lnSpc>
                <a:spcPct val="150000"/>
              </a:lnSpc>
              <a:buFont typeface="Arial" panose="020B0604020202020204" pitchFamily="34" charset="0"/>
              <a:buChar char="•"/>
            </a:pPr>
            <a:r>
              <a:rPr lang="en-GB" sz="2600">
                <a:latin typeface="Open Sans"/>
                <a:ea typeface="Open Sans"/>
                <a:cs typeface="Open Sans"/>
              </a:rPr>
              <a:t>Builds </a:t>
            </a:r>
            <a:r>
              <a:rPr lang="en-GB" sz="2600" b="1">
                <a:latin typeface="Open Sans"/>
                <a:ea typeface="Open Sans"/>
                <a:cs typeface="Open Sans"/>
              </a:rPr>
              <a:t>leadership</a:t>
            </a:r>
            <a:r>
              <a:rPr lang="en-GB" sz="2600">
                <a:latin typeface="Open Sans"/>
                <a:ea typeface="Open Sans"/>
                <a:cs typeface="Open Sans"/>
              </a:rPr>
              <a:t>, critical thinking, and advocacy skills. </a:t>
            </a:r>
          </a:p>
          <a:p>
            <a:pPr marL="342900" indent="-342900" fontAlgn="base">
              <a:lnSpc>
                <a:spcPct val="150000"/>
              </a:lnSpc>
              <a:buFont typeface="Arial" panose="020B0604020202020204" pitchFamily="34" charset="0"/>
              <a:buChar char="•"/>
            </a:pPr>
            <a:r>
              <a:rPr lang="en-GB" sz="2600">
                <a:latin typeface="Open Sans"/>
                <a:ea typeface="Open Sans"/>
                <a:cs typeface="Open Sans"/>
              </a:rPr>
              <a:t>Encourages students to engage in </a:t>
            </a:r>
            <a:r>
              <a:rPr lang="en-GB" sz="2600" b="1">
                <a:latin typeface="Open Sans"/>
                <a:ea typeface="Open Sans"/>
                <a:cs typeface="Open Sans"/>
              </a:rPr>
              <a:t>meaningful </a:t>
            </a:r>
            <a:r>
              <a:rPr lang="en-GB" sz="2600">
                <a:latin typeface="Open Sans"/>
                <a:ea typeface="Open Sans"/>
                <a:cs typeface="Open Sans"/>
              </a:rPr>
              <a:t>dialogue with peers, teachers and the community. </a:t>
            </a:r>
          </a:p>
          <a:p>
            <a:pPr marL="342900" indent="-342900" fontAlgn="base">
              <a:lnSpc>
                <a:spcPct val="150000"/>
              </a:lnSpc>
              <a:buFont typeface="Arial" panose="020B0604020202020204" pitchFamily="34" charset="0"/>
              <a:buChar char="•"/>
            </a:pPr>
            <a:r>
              <a:rPr lang="en-GB" sz="2600">
                <a:latin typeface="Open Sans"/>
                <a:ea typeface="Open Sans"/>
                <a:cs typeface="Open Sans"/>
              </a:rPr>
              <a:t>Prepares youth to take more </a:t>
            </a:r>
            <a:r>
              <a:rPr lang="en-GB" sz="2600" b="1">
                <a:latin typeface="Open Sans"/>
                <a:ea typeface="Open Sans"/>
                <a:cs typeface="Open Sans"/>
              </a:rPr>
              <a:t>complex </a:t>
            </a:r>
            <a:r>
              <a:rPr lang="en-GB" sz="2600">
                <a:latin typeface="Open Sans"/>
                <a:ea typeface="Open Sans"/>
                <a:cs typeface="Open Sans"/>
              </a:rPr>
              <a:t>initiatives, including policy and local community projects. </a:t>
            </a:r>
            <a:endParaRPr lang="en-US" sz="2600">
              <a:latin typeface="Open Sans"/>
              <a:ea typeface="Open Sans"/>
              <a:cs typeface="Open Sans"/>
            </a:endParaRPr>
          </a:p>
        </p:txBody>
      </p:sp>
      <p:sp>
        <p:nvSpPr>
          <p:cNvPr id="6" name="Text Placeholder 2">
            <a:extLst>
              <a:ext uri="{FF2B5EF4-FFF2-40B4-BE49-F238E27FC236}">
                <a16:creationId xmlns:a16="http://schemas.microsoft.com/office/drawing/2014/main" id="{D27A7988-9FC9-8F4C-AF6F-E59E5662FE2A}"/>
              </a:ext>
            </a:extLst>
          </p:cNvPr>
          <p:cNvSpPr txBox="1">
            <a:spLocks/>
          </p:cNvSpPr>
          <p:nvPr/>
        </p:nvSpPr>
        <p:spPr>
          <a:xfrm>
            <a:off x="4594274" y="1015709"/>
            <a:ext cx="4490070"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a:t>IMPACT</a:t>
            </a:r>
          </a:p>
        </p:txBody>
      </p:sp>
      <p:pic>
        <p:nvPicPr>
          <p:cNvPr id="3" name="Picture 2" descr="A group of people holding flags&#10;&#10;AI-generated content may be incorrect.">
            <a:extLst>
              <a:ext uri="{FF2B5EF4-FFF2-40B4-BE49-F238E27FC236}">
                <a16:creationId xmlns:a16="http://schemas.microsoft.com/office/drawing/2014/main" id="{7B0632AB-9272-B4ED-A7C3-D231A6A62E29}"/>
              </a:ext>
            </a:extLst>
          </p:cNvPr>
          <p:cNvPicPr>
            <a:picLocks noChangeAspect="1"/>
          </p:cNvPicPr>
          <p:nvPr/>
        </p:nvPicPr>
        <p:blipFill>
          <a:blip r:embed="rId3"/>
          <a:stretch>
            <a:fillRect/>
          </a:stretch>
        </p:blipFill>
        <p:spPr>
          <a:xfrm>
            <a:off x="13244946" y="3843770"/>
            <a:ext cx="4724400" cy="4552950"/>
          </a:xfrm>
          <a:prstGeom prst="rect">
            <a:avLst/>
          </a:prstGeom>
        </p:spPr>
      </p:pic>
    </p:spTree>
    <p:extLst>
      <p:ext uri="{BB962C8B-B14F-4D97-AF65-F5344CB8AC3E}">
        <p14:creationId xmlns:p14="http://schemas.microsoft.com/office/powerpoint/2010/main" val="99876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E5358-34B4-84EC-B075-DFE2D0457A1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523A78A-0800-880B-CFD9-215AD549220D}"/>
              </a:ext>
            </a:extLst>
          </p:cNvPr>
          <p:cNvSpPr txBox="1"/>
          <p:nvPr/>
        </p:nvSpPr>
        <p:spPr>
          <a:xfrm>
            <a:off x="2590038" y="4260512"/>
            <a:ext cx="13861208" cy="2691470"/>
          </a:xfrm>
          <a:prstGeom prst="rect">
            <a:avLst/>
          </a:prstGeom>
          <a:noFill/>
        </p:spPr>
        <p:txBody>
          <a:bodyPr wrap="square" lIns="216000" tIns="180000" rIns="288000" bIns="108000" rtlCol="0" anchor="ctr" anchorCtr="0">
            <a:spAutoFit/>
          </a:bodyPr>
          <a:lstStyle/>
          <a:p>
            <a:pPr marL="342900" indent="-342900" fontAlgn="base">
              <a:buFont typeface="Arial" panose="020B0604020202020204" pitchFamily="34" charset="0"/>
              <a:buChar char="•"/>
            </a:pPr>
            <a:r>
              <a:rPr lang="en-GB" sz="26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The bike bus initiative:</a:t>
            </a:r>
            <a:r>
              <a:rPr lang="en-GB" sz="2600" b="1">
                <a:solidFill>
                  <a:srgbClr val="3A64E8"/>
                </a:solidFill>
                <a:latin typeface="Open Sans"/>
                <a:ea typeface="Open Sans"/>
                <a:cs typeface="Open Sans"/>
              </a:rPr>
              <a:t> </a:t>
            </a:r>
            <a:r>
              <a:rPr lang="en-GB" sz="2600">
                <a:solidFill>
                  <a:srgbClr val="262626"/>
                </a:solidFill>
                <a:latin typeface="Open Sans"/>
                <a:ea typeface="Open Sans"/>
                <a:cs typeface="Open Sans"/>
              </a:rPr>
              <a:t>Students</a:t>
            </a:r>
            <a:r>
              <a:rPr lang="en-GB" sz="2600">
                <a:latin typeface="Open Sans"/>
                <a:ea typeface="Open Sans"/>
                <a:cs typeface="Open Sans"/>
              </a:rPr>
              <a:t> and teachers form bicycle convoys to school along safe, supervised routes, promoting low-carbon mobility and road safety awareness. </a:t>
            </a:r>
            <a:r>
              <a:rPr lang="en-GB" sz="2600">
                <a:solidFill>
                  <a:srgbClr val="7030A0"/>
                </a:solidFill>
                <a:latin typeface="Open Sans"/>
                <a:ea typeface="Open Sans"/>
                <a:cs typeface="Open Sans"/>
              </a:rPr>
              <a:t> </a:t>
            </a:r>
            <a:br>
              <a:rPr lang="en-GB" sz="2600">
                <a:latin typeface="Open Sans" panose="020B0606030504020204" pitchFamily="34" charset="0"/>
                <a:ea typeface="Open Sans" panose="020B0606030504020204" pitchFamily="34" charset="0"/>
                <a:cs typeface="Open Sans" panose="020B0606030504020204" pitchFamily="34" charset="0"/>
              </a:rPr>
            </a:br>
            <a:r>
              <a:rPr lang="en-GB" sz="2600">
                <a:latin typeface="Open Sans"/>
                <a:ea typeface="Open Sans"/>
                <a:cs typeface="Open Sans"/>
              </a:rPr>
              <a:t>  </a:t>
            </a:r>
          </a:p>
          <a:p>
            <a:pPr marL="342900" indent="-342900" fontAlgn="base">
              <a:buFont typeface="Arial" panose="020B0604020202020204" pitchFamily="34" charset="0"/>
              <a:buChar char="•"/>
            </a:pPr>
            <a:r>
              <a:rPr lang="en-GB" sz="2600" b="1">
                <a:solidFill>
                  <a:srgbClr val="3A64E8"/>
                </a:solidFill>
                <a:latin typeface="Open Sans"/>
                <a:ea typeface="Open Sans"/>
                <a:cs typeface="Open Sans"/>
              </a:rPr>
              <a:t>Active School Mobility Campaigns: </a:t>
            </a:r>
            <a:r>
              <a:rPr lang="en-GB" sz="2600">
                <a:solidFill>
                  <a:srgbClr val="262626"/>
                </a:solidFill>
                <a:latin typeface="Open Sans"/>
                <a:ea typeface="Open Sans"/>
                <a:cs typeface="Open Sans"/>
              </a:rPr>
              <a:t>Schools</a:t>
            </a:r>
            <a:r>
              <a:rPr lang="en-GB" sz="2600">
                <a:latin typeface="Open Sans"/>
                <a:ea typeface="Open Sans"/>
                <a:cs typeface="Open Sans"/>
              </a:rPr>
              <a:t> encourage walking and cycling to school through weekly challenges, emission-tracking games, and rewards; often linked with </a:t>
            </a:r>
            <a:r>
              <a:rPr lang="en-GB" sz="2600" u="sng">
                <a:solidFill>
                  <a:srgbClr val="7030A0"/>
                </a:solidFill>
                <a:latin typeface="Open Sans"/>
                <a:ea typeface="Open Sans"/>
                <a:cs typeface="Open Sans"/>
                <a:hlinkClick r:id="rId4">
                  <a:extLst>
                    <a:ext uri="{A12FA001-AC4F-418D-AE19-62706E023703}">
                      <ahyp:hlinkClr xmlns:ahyp="http://schemas.microsoft.com/office/drawing/2018/hyperlinkcolor" val="tx"/>
                    </a:ext>
                  </a:extLst>
                </a:hlinkClick>
              </a:rPr>
              <a:t>European Mobility Week</a:t>
            </a:r>
            <a:r>
              <a:rPr lang="en-GB" sz="2600">
                <a:solidFill>
                  <a:srgbClr val="2A255A"/>
                </a:solidFill>
                <a:latin typeface="Open Sans"/>
                <a:ea typeface="Open Sans"/>
                <a:cs typeface="Open Sans"/>
              </a:rPr>
              <a:t> </a:t>
            </a:r>
            <a:r>
              <a:rPr lang="en-GB" sz="2600">
                <a:latin typeface="Open Sans"/>
                <a:ea typeface="Open Sans"/>
                <a:cs typeface="Open Sans"/>
              </a:rPr>
              <a:t>and local city transport plans. </a:t>
            </a:r>
          </a:p>
        </p:txBody>
      </p:sp>
      <p:sp>
        <p:nvSpPr>
          <p:cNvPr id="3" name="Text Placeholder 12">
            <a:extLst>
              <a:ext uri="{FF2B5EF4-FFF2-40B4-BE49-F238E27FC236}">
                <a16:creationId xmlns:a16="http://schemas.microsoft.com/office/drawing/2014/main" id="{CDC765BF-8C67-CE50-442C-602EDBB2FDFE}"/>
              </a:ext>
            </a:extLst>
          </p:cNvPr>
          <p:cNvSpPr txBox="1">
            <a:spLocks/>
          </p:cNvSpPr>
          <p:nvPr/>
        </p:nvSpPr>
        <p:spPr>
          <a:xfrm>
            <a:off x="5931649" y="1514275"/>
            <a:ext cx="7819967" cy="1620407"/>
          </a:xfrm>
          <a:prstGeom prst="rect">
            <a:avLst/>
          </a:prstGeom>
          <a:solidFill>
            <a:srgbClr val="D7A6FF"/>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800">
                <a:latin typeface="Open Sans"/>
                <a:ea typeface="Open Sans"/>
                <a:cs typeface="Open Sans"/>
              </a:rPr>
              <a:t>Inspiring examples and projects across the EU</a:t>
            </a:r>
            <a:endParaRPr lang="en-GB" sz="4800"/>
          </a:p>
        </p:txBody>
      </p:sp>
      <p:sp>
        <p:nvSpPr>
          <p:cNvPr id="5" name="Text Placeholder 2">
            <a:extLst>
              <a:ext uri="{FF2B5EF4-FFF2-40B4-BE49-F238E27FC236}">
                <a16:creationId xmlns:a16="http://schemas.microsoft.com/office/drawing/2014/main" id="{C3A4B297-25B1-C0A7-1305-5713BFA687AD}"/>
              </a:ext>
            </a:extLst>
          </p:cNvPr>
          <p:cNvSpPr>
            <a:spLocks noGrp="1"/>
          </p:cNvSpPr>
          <p:nvPr/>
        </p:nvSpPr>
        <p:spPr>
          <a:xfrm>
            <a:off x="2580140" y="640195"/>
            <a:ext cx="8924221" cy="8725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a:t>
            </a:r>
            <a:r>
              <a:rPr lang="en-GB" sz="4200">
                <a:latin typeface="Open Sans"/>
                <a:ea typeface="Open Sans"/>
                <a:cs typeface="Open Sans"/>
              </a:rPr>
              <a:t>SUSTAINABLE MOBILITY</a:t>
            </a:r>
            <a:endParaRPr lang="en-GB" sz="4200" b="0" i="1">
              <a:solidFill>
                <a:srgbClr val="000000"/>
              </a:solidFill>
              <a:latin typeface="Open Sans"/>
              <a:ea typeface="Open Sans"/>
              <a:cs typeface="Open Sans"/>
            </a:endParaRPr>
          </a:p>
        </p:txBody>
      </p:sp>
    </p:spTree>
    <p:extLst>
      <p:ext uri="{BB962C8B-B14F-4D97-AF65-F5344CB8AC3E}">
        <p14:creationId xmlns:p14="http://schemas.microsoft.com/office/powerpoint/2010/main" val="744168533"/>
      </p:ext>
    </p:extLst>
  </p:cSld>
  <p:clrMapOvr>
    <a:masterClrMapping/>
  </p:clrMapOvr>
</p:sld>
</file>

<file path=ppt/theme/theme1.xml><?xml version="1.0" encoding="utf-8"?>
<a:theme xmlns:a="http://schemas.openxmlformats.org/drawingml/2006/main" name="Pact2School bespoke slides">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Pact2School editable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5dc2e1-5a74-43f4-af9f-d866e04aa3cf">
      <Terms xmlns="http://schemas.microsoft.com/office/infopath/2007/PartnerControls"/>
    </lcf76f155ced4ddcb4097134ff3c332f>
    <TaxCatchAll xmlns="119ae24b-acd2-4206-8a50-f24ff65407c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6" ma:contentTypeDescription="Create a new document." ma:contentTypeScope="" ma:versionID="470963194bccd2fbfba5e546b69afe6a">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9298f4086d3f51f37fd114019a9c6eb"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CDAC62-A4E9-4496-BEF2-6FCE9B7B9A03}">
  <ds:schemaRefs>
    <ds:schemaRef ds:uri="http://purl.org/dc/terms/"/>
    <ds:schemaRef ds:uri="http://schemas.openxmlformats.org/package/2006/metadata/core-properties"/>
    <ds:schemaRef ds:uri="http://schemas.microsoft.com/office/2006/metadata/properties"/>
    <ds:schemaRef ds:uri="119ae24b-acd2-4206-8a50-f24ff65407c3"/>
    <ds:schemaRef ds:uri="http://schemas.microsoft.com/office/2006/documentManagement/types"/>
    <ds:schemaRef ds:uri="f75dc2e1-5a74-43f4-af9f-d866e04aa3cf"/>
    <ds:schemaRef ds:uri="http://purl.org/dc/elements/1.1/"/>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A3068419-2B3D-43ED-AF32-3984676329BB}">
  <ds:schemaRefs>
    <ds:schemaRef ds:uri="119ae24b-acd2-4206-8a50-f24ff65407c3"/>
    <ds:schemaRef ds:uri="f75dc2e1-5a74-43f4-af9f-d866e04aa3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C10DC9-AF47-4F95-A485-621C4DDEBE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3518</Words>
  <Application>Microsoft Office PowerPoint</Application>
  <PresentationFormat>Custom</PresentationFormat>
  <Paragraphs>197</Paragraphs>
  <Slides>32</Slides>
  <Notes>31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32</vt:i4>
      </vt:variant>
    </vt:vector>
  </HeadingPairs>
  <TitlesOfParts>
    <vt:vector size="40" baseType="lpstr">
      <vt:lpstr>Open Sans</vt:lpstr>
      <vt:lpstr>Arial,Sans-Serif</vt:lpstr>
      <vt:lpstr>Calibri</vt:lpstr>
      <vt:lpstr>Arial</vt:lpstr>
      <vt:lpstr>Aptos</vt:lpstr>
      <vt:lpstr>Pact2School bespoke slides</vt:lpstr>
      <vt:lpstr>Pact2School editable slides</vt:lpstr>
      <vt:lpstr>Closing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Giorgia Silvestri</cp:lastModifiedBy>
  <cp:revision>40</cp:revision>
  <dcterms:created xsi:type="dcterms:W3CDTF">2023-09-22T15:24:24Z</dcterms:created>
  <dcterms:modified xsi:type="dcterms:W3CDTF">2026-01-12T14:21:56Z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0x010100179424A02B931142BE2E6BF537CF1CAC</vt:lpwstr>
  </property>
  <property fmtid="{D5CDD505-2E9C-101B-9397-08002B2CF9AE}" pid="3" name="MediaServiceImageTags">
    <vt:lpwstr/>
  </property>
</Properties>
</file>