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120_13189491.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5" r:id="rId5"/>
    <p:sldMasterId id="2147483766" r:id="rId6"/>
  </p:sldMasterIdLst>
  <p:notesMasterIdLst>
    <p:notesMasterId r:id="rId35"/>
  </p:notesMasterIdLst>
  <p:handoutMasterIdLst>
    <p:handoutMasterId r:id="rId36"/>
  </p:handoutMasterIdLst>
  <p:sldIdLst>
    <p:sldId id="282" r:id="rId7"/>
    <p:sldId id="312" r:id="rId8"/>
    <p:sldId id="283" r:id="rId9"/>
    <p:sldId id="284" r:id="rId10"/>
    <p:sldId id="285" r:id="rId11"/>
    <p:sldId id="286" r:id="rId12"/>
    <p:sldId id="287" r:id="rId13"/>
    <p:sldId id="314" r:id="rId14"/>
    <p:sldId id="289" r:id="rId15"/>
    <p:sldId id="288" r:id="rId16"/>
    <p:sldId id="290" r:id="rId17"/>
    <p:sldId id="291" r:id="rId18"/>
    <p:sldId id="309" r:id="rId19"/>
    <p:sldId id="311"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10" r:id="rId34"/>
  </p:sldIdLst>
  <p:sldSz cx="18288000" cy="10287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4A947E-B3AD-2BF5-ED11-A81EDD5B20EE}" name="Giorgia Silvestri" initials="G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RA" userId="S::Rebekah.Alawode@ecorys.com::74921c77-bb9f-48af-960b-0eb1022e8483" providerId="AD"/>
  <p188:author id="{32386DD5-42A4-EA74-CA78-BEAC29905C3A}" name="Alexandra B" initials="AB" userId="ca214dc376535f3d" providerId="Windows Live"/>
  <p188:author id="{129B8ADD-636F-C72B-026B-7AB8581601BF}" name="DI FILIPPO Leonardo (CLIMA)" initials="D(" userId="S::leonardo.di-filippo_ec.europa.eu#ext#@ecorys.onmicrosoft.com::674a4322-3945-4efb-a753-912302c20ac3" providerId="AD"/>
  <p188:author id="{320FA9F1-D9D7-CAD3-D9D8-A902D54E9C6E}" name="Peter Pelzer" initials="PP" userId="S::Peter.Pelzer@ecorys.com::6227bb14-c893-44c0-9631-f4adf720a4a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AA5935-C5DE-0A24-96DC-B35E2EDD3491}" v="238" dt="2025-12-16T15:14:21.389"/>
    <p1510:client id="{53F716D6-ED78-F700-8A95-6B6F49F9BA8F}" v="600" dt="2025-12-17T15:39:29.7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677" autoAdjust="0"/>
  </p:normalViewPr>
  <p:slideViewPr>
    <p:cSldViewPr snapToGrid="0">
      <p:cViewPr varScale="1">
        <p:scale>
          <a:sx n="46" d="100"/>
          <a:sy n="46" d="100"/>
        </p:scale>
        <p:origin x="1186"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comments/modernComment_120_13189491.xml><?xml version="1.0" encoding="utf-8"?>
<p188:cmLst xmlns:a="http://schemas.openxmlformats.org/drawingml/2006/main" xmlns:r="http://schemas.openxmlformats.org/officeDocument/2006/relationships" xmlns:p188="http://schemas.microsoft.com/office/powerpoint/2018/8/main">
  <p188:cm id="{2624835A-14ED-4973-B6C2-9742DCAF0F9F}" authorId="{320FA9F1-D9D7-CAD3-D9D8-A902D54E9C6E}" created="2026-01-27T08:53:27.910">
    <ac:txMkLst xmlns:ac="http://schemas.microsoft.com/office/drawing/2013/main/command">
      <pc:docMk xmlns:pc="http://schemas.microsoft.com/office/powerpoint/2013/main/command"/>
      <pc:sldMk xmlns:pc="http://schemas.microsoft.com/office/powerpoint/2013/main/command" cId="320378001" sldId="288"/>
      <ac:spMk id="9" creationId="{771C550A-0201-A0DC-EBF0-58431BF88B53}"/>
      <ac:txMk cp="32" len="14">
        <ac:context len="47" hash="3373264030"/>
      </ac:txMk>
    </ac:txMkLst>
    <p188:pos x="16936230" y="509111"/>
    <p188:txBody>
      <a:bodyPr/>
      <a:lstStyle/>
      <a:p>
        <a:r>
          <a:rPr lang="en-GB"/>
          <a:t>Is it possible to put “Gemeinschaften” on a new line?</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limate.ec.europa.eu/eu-action/climate-strategies-targets/progress-climate-action/eu-climate-action-progress-report-2025_en"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c.europa.eu/eusurvey/runner/europeanclimatepact_friendsofthepact"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c.europa.eu/newsroom/clima/user-subscriptions/2343/create" TargetMode="External"/><Relationship Id="rId5" Type="http://schemas.openxmlformats.org/officeDocument/2006/relationships/hyperlink" Target="https://climate-pact.europa.eu/eu-climate-action-academy_en" TargetMode="External"/><Relationship Id="rId4" Type="http://schemas.openxmlformats.org/officeDocument/2006/relationships/hyperlink" Target="https://climate-pact.europa.eu/interactive-pact-map-discover-climate-action-near-you_e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de-de" sz="1200" b="0" i="0" u="none" kern="1200" baseline="0" dirty="0">
                <a:solidFill>
                  <a:schemeClr val="tx1"/>
                </a:solidFill>
                <a:effectLst/>
                <a:latin typeface="+mn-lt"/>
                <a:ea typeface="+mn-ea"/>
                <a:cs typeface="+mn-cs"/>
              </a:rPr>
              <a:t>Herzlicher Empfang: Begrüße die Gruppe und bedanke dich für ihre Teilnahme an der Veranstaltung. </a:t>
            </a:r>
          </a:p>
          <a:p>
            <a:pPr algn="l" rtl="0" fontAlgn="base"/>
            <a:r>
              <a:rPr lang="de-de" sz="1200" b="0" i="0" u="none" kern="1200" baseline="0" dirty="0">
                <a:solidFill>
                  <a:schemeClr val="tx1"/>
                </a:solidFill>
                <a:effectLst/>
                <a:latin typeface="+mn-lt"/>
                <a:ea typeface="+mn-ea"/>
                <a:cs typeface="+mn-cs"/>
              </a:rPr>
              <a:t>Stell dich vor: Nenne deinen Namen und deine Funktion und sprich kurz darüber, warum dir Klimapolitik und die Arbeit mit jungen Menschen persönlich am Herzen liegen. </a:t>
            </a:r>
            <a:endParaRPr lang="de-de" sz="1200" b="0" i="0" kern="1200" dirty="0">
              <a:solidFill>
                <a:schemeClr val="tx1"/>
              </a:solidFill>
              <a:effectLst/>
              <a:latin typeface="+mn-lt"/>
            </a:endParaRPr>
          </a:p>
          <a:p>
            <a:pPr algn="l" rtl="0" fontAlgn="base"/>
            <a:r>
              <a:rPr lang="de-de" sz="1200" b="0" i="0" u="none" kern="1200" baseline="0" dirty="0">
                <a:solidFill>
                  <a:schemeClr val="tx1"/>
                </a:solidFill>
                <a:effectLst/>
                <a:latin typeface="+mn-lt"/>
                <a:ea typeface="+mn-ea"/>
                <a:cs typeface="+mn-cs"/>
              </a:rPr>
              <a:t>Führe das Thema ein: Erkläre, dass in dieser Veranstaltung erkundet werden soll, was wir gemeinsam tun können – als Einzelpersonen, Schulen, Gemeinschaften und als Teil einer weitreichenden Initiative der Europäischen </a:t>
            </a:r>
            <a:r>
              <a:rPr lang="de-de" b="0" i="0" u="none" baseline="0" dirty="0"/>
              <a:t>Union</a:t>
            </a:r>
            <a:r>
              <a:rPr lang="de-de" sz="1200" b="0" i="0" u="none" kern="1200" baseline="0" dirty="0">
                <a:solidFill>
                  <a:schemeClr val="tx1"/>
                </a:solidFill>
                <a:effectLst/>
                <a:latin typeface="+mn-lt"/>
                <a:ea typeface="+mn-ea"/>
                <a:cs typeface="+mn-cs"/>
              </a:rPr>
              <a:t>.</a:t>
            </a:r>
            <a:endParaRPr lang="de-de" sz="1200" b="0" i="0" kern="1200" dirty="0">
              <a:solidFill>
                <a:schemeClr val="tx1"/>
              </a:solidFill>
              <a:effectLst/>
              <a:latin typeface="+mn-lt"/>
            </a:endParaRPr>
          </a:p>
          <a:p>
            <a:pPr algn="l" rtl="0" fontAlgn="base"/>
            <a:r>
              <a:rPr lang="de-de" sz="1200" b="0" i="0" u="none" kern="1200" baseline="0" dirty="0">
                <a:solidFill>
                  <a:schemeClr val="tx1"/>
                </a:solidFill>
                <a:effectLst/>
                <a:latin typeface="+mn-lt"/>
                <a:ea typeface="+mn-ea"/>
                <a:cs typeface="+mn-cs"/>
              </a:rPr>
              <a:t>Stell den Klimapakt vor: Erzähle, dass der Europäische Klimapakt Menschen und Organisationen in ganz Europa zusammenbringt, damit sie gemeinsam lernen, Maßnahmen ergreifen und sich in der Klimapolitik gegenseitig unterstützen können.  </a:t>
            </a:r>
            <a:endParaRPr lang="de-de" sz="1200" b="0" i="0" kern="1200" dirty="0">
              <a:solidFill>
                <a:schemeClr val="tx1"/>
              </a:solidFill>
              <a:effectLst/>
              <a:latin typeface="+mn-lt"/>
            </a:endParaRPr>
          </a:p>
          <a:p>
            <a:pPr algn="l" rtl="0" fontAlgn="base"/>
            <a:r>
              <a:rPr lang="de-de" sz="1200" b="0" i="0" u="none" kern="1200" baseline="0" dirty="0">
                <a:solidFill>
                  <a:schemeClr val="tx1"/>
                </a:solidFill>
                <a:effectLst/>
                <a:latin typeface="+mn-lt"/>
                <a:ea typeface="+mn-ea"/>
                <a:cs typeface="+mn-cs"/>
              </a:rPr>
              <a:t>Hebe die Inklusivität hervor: Betone, dass jeder Mensch unabhängig von Alter oder Hintergrund eine Rolle spielt, dass die heutige Veranstaltung inspirierend und interaktiv sein soll und dass die Überlegungen und Beiträge von allen Beteiligten jederzeit willkommen sind. </a:t>
            </a:r>
            <a:endParaRPr lang="de-de" sz="1200" b="0" i="0" kern="1200" dirty="0">
              <a:solidFill>
                <a:schemeClr val="tx1"/>
              </a:solidFill>
              <a:effectLst/>
              <a:latin typeface="+mn-lt"/>
            </a:endParaRPr>
          </a:p>
          <a:p>
            <a:pPr algn="l" rtl="0" fontAlgn="base"/>
            <a:r>
              <a:rPr lang="de-de" sz="1200" b="0" i="0" u="none" kern="1200" baseline="0" dirty="0">
                <a:solidFill>
                  <a:schemeClr val="tx1"/>
                </a:solidFill>
                <a:effectLst/>
                <a:latin typeface="+mn-lt"/>
                <a:ea typeface="+mn-ea"/>
                <a:cs typeface="+mn-cs"/>
              </a:rPr>
              <a:t>Biete eine Vorschau auf die Veranstaltung: Gib dazu einen kurzen Einblick in die Themen: Verständnis der Klimaherausforderungen, Ideenaustausch und die Entdeckung von unterhaltsamen Aktivitäten oder Möglichkeiten, sich zu engagieren. </a:t>
            </a:r>
            <a:endParaRPr lang="de-de"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de-de"/>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de-de" sz="1200" b="0" i="0" u="none" kern="1200" baseline="0" dirty="0">
                <a:solidFill>
                  <a:schemeClr val="tx1"/>
                </a:solidFill>
                <a:effectLst/>
                <a:latin typeface="+mn-lt"/>
                <a:ea typeface="+mn-ea"/>
                <a:cs typeface="+mn-cs"/>
              </a:rPr>
              <a:t>Als E</a:t>
            </a:r>
            <a:r>
              <a:rPr lang="de-DE" sz="1200" b="0" i="0" u="none" kern="1200" baseline="0" dirty="0">
                <a:solidFill>
                  <a:schemeClr val="tx1"/>
                </a:solidFill>
                <a:effectLst/>
                <a:latin typeface="+mn-lt"/>
                <a:ea typeface="+mn-ea"/>
                <a:cs typeface="+mn-cs"/>
              </a:rPr>
              <a:t>i</a:t>
            </a:r>
            <a:r>
              <a:rPr lang="de-de" sz="1200" b="0" i="0" u="none" kern="1200" baseline="0" dirty="0">
                <a:solidFill>
                  <a:schemeClr val="tx1"/>
                </a:solidFill>
                <a:effectLst/>
                <a:latin typeface="+mn-lt"/>
                <a:ea typeface="+mn-ea"/>
                <a:cs typeface="+mn-cs"/>
              </a:rPr>
              <a:t>nführung zu dieser Folie kannst du erklären, dass Klimaschutz in verschiedenen Bereichen unseres täglichen Lebens und unserer Gesellschaft stattfindet. </a:t>
            </a:r>
          </a:p>
          <a:p>
            <a:pPr algn="l" rtl="0" fontAlgn="base"/>
            <a:r>
              <a:rPr lang="de-de" sz="1200" b="0" i="0" u="none" kern="1200" baseline="0" dirty="0">
                <a:solidFill>
                  <a:schemeClr val="tx1"/>
                </a:solidFill>
                <a:effectLst/>
                <a:latin typeface="+mn-lt"/>
                <a:ea typeface="+mn-ea"/>
                <a:cs typeface="+mn-cs"/>
              </a:rPr>
              <a:t>Erläutere kurz die einzelnen Bereiche: </a:t>
            </a: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Energie: Nutzung sauberer Energie, Verbesserung ihrer Effizienz und Förderung erneuerbarer Energiequellen. </a:t>
            </a: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Verkehr: Zu Fuß gehen, Fahrrad fahren, öffentliche Verkehrsmittel nutzen und die Emissionen von Fahrzeugen minimieren. </a:t>
            </a: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Natur: Schutz der Wälder, Anpflanzung von Bäumen, Wiederherstellung von Lebensräumen und Erhaltung der Artenvielfalt. </a:t>
            </a: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Nahrungsmittel: Verringerung der Nahrungsmittelverschwendung, Verzehr saisonaler/lokaler Produkte und Unterstützung einer nachhaltigen Landwirtschaft. </a:t>
            </a: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Abfall: Wiederverwendung, Recycling und Reduzierung von Einwegkunststoffen. </a:t>
            </a: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Wasser: Einsparung von Wasser sowie Schutz von Flüssen, Seen und anderen Wasserquellen. </a:t>
            </a: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Gemeinschaften: Zusammenarbeit bei lokalen Projekten, Sensibilisierungskampagnen oder schulischen Initiativen zur Nachhaltigkeit. </a:t>
            </a:r>
          </a:p>
          <a:p>
            <a:pPr algn="l" rtl="0" fontAlgn="base"/>
            <a:r>
              <a:rPr lang="de-de" sz="1200" b="0" i="0" u="none" kern="1200" baseline="0" dirty="0">
                <a:solidFill>
                  <a:schemeClr val="tx1"/>
                </a:solidFill>
                <a:effectLst/>
                <a:latin typeface="+mn-lt"/>
                <a:ea typeface="+mn-ea"/>
                <a:cs typeface="+mn-cs"/>
              </a:rPr>
              <a:t>Beziehe die Schülerinnen und Schüler mit ein, indem du interessante Fragen stellst, wie etwa: </a:t>
            </a: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„In welchen der genannten Bereiche wurden in eurer Schule oder Gemeinde Maßnahmen umgesetzt?“ </a:t>
            </a: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„Habt ihr neue Ideen für Projekte oder Maßnahmen, die wir gemeinsam durchführen könnten?“ </a:t>
            </a:r>
          </a:p>
          <a:p>
            <a:pPr marL="0" indent="0" algn="l" rtl="0" fontAlgn="base">
              <a:buFont typeface="Arial" panose="020B0604020202020204" pitchFamily="34" charset="0"/>
              <a:buNone/>
            </a:pPr>
            <a:r>
              <a:rPr lang="de-de" sz="1200" b="0" i="0" u="none" kern="1200" baseline="0" dirty="0">
                <a:solidFill>
                  <a:schemeClr val="tx1"/>
                </a:solidFill>
                <a:effectLst/>
                <a:latin typeface="+mn-lt"/>
                <a:ea typeface="+mn-ea"/>
                <a:cs typeface="+mn-cs"/>
              </a:rPr>
              <a:t>Hebe hervor, dass gemeinsame Anstrengungen die Wirkung verstärken: Es zählen nicht nur individuelle Entscheidungen, sondern auch die gemeinsamen Bemühungen in einer Gemeinschaft. </a:t>
            </a:r>
          </a:p>
          <a:p>
            <a:pPr marL="0" indent="0" algn="l" rtl="0" fontAlgn="base">
              <a:buFont typeface="Arial" panose="020B0604020202020204" pitchFamily="34" charset="0"/>
              <a:buNone/>
            </a:pPr>
            <a:r>
              <a:rPr lang="de-de" sz="1200" b="0" i="0" u="none" kern="1200" baseline="0" dirty="0">
                <a:solidFill>
                  <a:schemeClr val="tx1"/>
                </a:solidFill>
                <a:effectLst/>
                <a:latin typeface="+mn-lt"/>
                <a:ea typeface="+mn-ea"/>
                <a:cs typeface="+mn-cs"/>
              </a:rPr>
              <a:t>Teile die folgende Kernbotschaft: Klimapolitik findet überall und in vielen Bereichen des Lebens statt. Jeder Mensch kann dazu beitragen, einen gesünderen, nachhaltigeren Planeten zu schaffen. </a:t>
            </a:r>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de-de"/>
          </a:p>
        </p:txBody>
      </p:sp>
    </p:spTree>
    <p:extLst>
      <p:ext uri="{BB962C8B-B14F-4D97-AF65-F5344CB8AC3E}">
        <p14:creationId xmlns:p14="http://schemas.microsoft.com/office/powerpoint/2010/main" val="3108637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de-de" sz="1200" b="0" i="0" u="none" kern="1200" baseline="0" dirty="0">
                <a:solidFill>
                  <a:schemeClr val="tx1"/>
                </a:solidFill>
                <a:effectLst/>
                <a:latin typeface="+mn-lt"/>
                <a:ea typeface="+mn-ea"/>
                <a:cs typeface="+mn-cs"/>
              </a:rPr>
              <a:t>Erkläre, dass sich junge Menschen in ganz Europa für konkrete Klimaschutzmaßnahmen in Schulen und Gemeinden engagieren. </a:t>
            </a:r>
          </a:p>
          <a:p>
            <a:pPr algn="l" rtl="0" fontAlgn="base"/>
            <a:r>
              <a:rPr lang="de-de" sz="1200" b="0" i="0" u="none" kern="1200" baseline="0" dirty="0">
                <a:solidFill>
                  <a:schemeClr val="tx1"/>
                </a:solidFill>
                <a:effectLst/>
                <a:latin typeface="+mn-lt"/>
                <a:ea typeface="+mn-ea"/>
                <a:cs typeface="+mn-cs"/>
              </a:rPr>
              <a:t>Erwähne Beispiele für Klimaschutzmaßnahmen, die von Jugendlichen initiiert wurden, z. B.: Klimaspaziergänge, Workshops zur Erarbeitung von Lösungen, Jugendparlamente zur Beratung von Maßnahmen, Fotostory-Workshops, Baumpflanzungen, Aufräumaktionen, Radfahrveranstaltungen und Energiesparinitiativen. </a:t>
            </a:r>
          </a:p>
          <a:p>
            <a:pPr algn="l" rtl="0" fontAlgn="base"/>
            <a:r>
              <a:rPr lang="de-de" sz="1200" b="0" i="0" u="none" kern="1200" baseline="0" dirty="0">
                <a:solidFill>
                  <a:schemeClr val="tx1"/>
                </a:solidFill>
                <a:effectLst/>
                <a:latin typeface="+mn-lt"/>
                <a:ea typeface="+mn-ea"/>
                <a:cs typeface="+mn-cs"/>
              </a:rPr>
              <a:t>M</a:t>
            </a:r>
            <a:r>
              <a:rPr lang="de-DE" sz="1200" b="0" i="0" u="none" kern="1200" baseline="0" dirty="0">
                <a:solidFill>
                  <a:schemeClr val="tx1"/>
                </a:solidFill>
                <a:effectLst/>
                <a:latin typeface="+mn-lt"/>
                <a:ea typeface="+mn-ea"/>
                <a:cs typeface="+mn-cs"/>
              </a:rPr>
              <a:t>o</a:t>
            </a:r>
            <a:r>
              <a:rPr lang="de-de" sz="1200" b="0" i="0" u="none" kern="1200" baseline="0" dirty="0">
                <a:solidFill>
                  <a:schemeClr val="tx1"/>
                </a:solidFill>
                <a:effectLst/>
                <a:latin typeface="+mn-lt"/>
                <a:ea typeface="+mn-ea"/>
                <a:cs typeface="+mn-cs"/>
              </a:rPr>
              <a:t>tiviere die Schülerinnen und Schüler mithilfe von Fragen, wie etwa: „Welche dieser Klimaschutzmaßnahmen könntest du an deiner Schule ausprobieren?“ / „Welche Aktivität würdest du gerne an deiner Schule ausprobieren?“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de-de"/>
          </a:p>
        </p:txBody>
      </p:sp>
    </p:spTree>
    <p:extLst>
      <p:ext uri="{BB962C8B-B14F-4D97-AF65-F5344CB8AC3E}">
        <p14:creationId xmlns:p14="http://schemas.microsoft.com/office/powerpoint/2010/main" val="102196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de-de" sz="1200" b="0" i="0" u="none" kern="1200" baseline="0" dirty="0">
                <a:solidFill>
                  <a:schemeClr val="tx1"/>
                </a:solidFill>
                <a:effectLst/>
                <a:latin typeface="+mn-lt"/>
                <a:ea typeface="+mn-ea"/>
                <a:cs typeface="+mn-cs"/>
              </a:rPr>
              <a:t>Schlag einfache und ansprechende Aktivitäten</a:t>
            </a:r>
            <a:r>
              <a:rPr lang="de-de" b="0" i="0" u="none" baseline="0" dirty="0"/>
              <a:t> für den Klimaschutz</a:t>
            </a:r>
            <a:r>
              <a:rPr lang="de-de" sz="1200" b="0" i="0" u="none" kern="1200" baseline="0" dirty="0">
                <a:solidFill>
                  <a:schemeClr val="tx1"/>
                </a:solidFill>
                <a:effectLst/>
                <a:latin typeface="+mn-lt"/>
                <a:ea typeface="+mn-ea"/>
                <a:cs typeface="+mn-cs"/>
              </a:rPr>
              <a:t> vor, die Schülerinnen/Schüler und Schulen durchführen können, z. B.: einen Klimaspaziergang, die Erstellung einer Fotostory, die Bildung einer Schülerinnen-/Schüler-Aktionsgruppe oder die Durchführung eines Schülerinnen-/Schüler-Parlaments. Eine weitere Möglichkeit besteht darin, die Schülerinnen und Schüler in kleinere Gruppen aufzuteilen und sie aufzufordern, ihre eigenen Ideen in Form eines Mini-Hackathons zu entwickeln. Jede Gruppe kann ein konkretes Projekt zum Klimaschutz oder zum Engagement für den Klimaschutz gemeinschaftlich erarbeiten – die Idee wird dann der Klasse kurz vorgestellt. So können schnell verschiedene Ideen entwickelt und die Kreativität und Zusammenarbeit gefördert werden. Bei älteren Schülerinnen und Schülern bzw. Studierenden kannst du auch bestehende Strukturen wie Studierendenvereinigungen, Nachhaltigkeits-Klubs, Innovationslabore oder Programme für bürgerschaftliches Engagement als Basis vorschlagen, um die in der Veranstaltung entwickelten Ideen zu unterstützen und auszubauen. Bitte die Gruppe abschließend, gemeinsam eine einfache Aktivität zu planen, die sich leicht durchführen lässt, spannend ist und sofort begonnen werden kann. </a:t>
            </a:r>
            <a:endParaRPr lang="de-de" dirty="0"/>
          </a:p>
        </p:txBody>
      </p:sp>
      <p:sp>
        <p:nvSpPr>
          <p:cNvPr id="4" name="Slide Number Placeholder 3"/>
          <p:cNvSpPr>
            <a:spLocks noGrp="1"/>
          </p:cNvSpPr>
          <p:nvPr>
            <p:ph type="sldNum" sz="quarter" idx="5"/>
          </p:nvPr>
        </p:nvSpPr>
        <p:spPr/>
        <p:txBody>
          <a:bodyPr/>
          <a:lstStyle/>
          <a:p>
            <a:pPr algn="l" rtl="0"/>
            <a:fld id="{E5BCE2BD-2909-4D50-BFF6-50DC73793956}" type="slidenum">
              <a:rPr/>
              <a:t>12</a:t>
            </a:fld>
            <a:endParaRPr lang="de-de"/>
          </a:p>
        </p:txBody>
      </p:sp>
    </p:spTree>
    <p:extLst>
      <p:ext uri="{BB962C8B-B14F-4D97-AF65-F5344CB8AC3E}">
        <p14:creationId xmlns:p14="http://schemas.microsoft.com/office/powerpoint/2010/main" val="2577875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de-de" b="0" i="0" u="none" baseline="0">
                <a:latin typeface="Calibri"/>
                <a:ea typeface="Calibri"/>
                <a:cs typeface="Calibri"/>
              </a:rPr>
              <a:t>Du kannst die folgenden Folien-Vorlagen verwenden, falls du der Präsentation Inhalte hinzufügen möchtest, die auf den schulischen Kontext und die Bedürfnisse und Interessen der Schülerinnen und Schüler abgestimmt sind </a:t>
            </a:r>
          </a:p>
        </p:txBody>
      </p:sp>
      <p:sp>
        <p:nvSpPr>
          <p:cNvPr id="4" name="Slide Number Placeholder 3"/>
          <p:cNvSpPr>
            <a:spLocks noGrp="1"/>
          </p:cNvSpPr>
          <p:nvPr>
            <p:ph type="sldNum" sz="quarter" idx="5"/>
          </p:nvPr>
        </p:nvSpPr>
        <p:spPr/>
        <p:txBody>
          <a:bodyPr/>
          <a:lstStyle/>
          <a:p>
            <a:pPr algn="l" rtl="0"/>
            <a:fld id="{E5BCE2BD-2909-4D50-BFF6-50DC73793956}" type="slidenum">
              <a:rPr/>
              <a:t>14</a:t>
            </a:fld>
            <a:endParaRPr lang="de-de"/>
          </a:p>
        </p:txBody>
      </p:sp>
    </p:spTree>
    <p:extLst>
      <p:ext uri="{BB962C8B-B14F-4D97-AF65-F5344CB8AC3E}">
        <p14:creationId xmlns:p14="http://schemas.microsoft.com/office/powerpoint/2010/main" val="3022650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de-de" b="0" i="0" u="none" baseline="0" dirty="0"/>
              <a:t>Diese</a:t>
            </a:r>
            <a:r>
              <a:rPr lang="de-de" b="0" i="0" u="none" baseline="0" dirty="0">
                <a:solidFill>
                  <a:srgbClr val="FF0000"/>
                </a:solidFill>
              </a:rPr>
              <a:t> </a:t>
            </a:r>
            <a:r>
              <a:rPr lang="de-de" b="0" i="0" u="none" baseline="0" dirty="0"/>
              <a:t>Folie kannst du nutzen, um dich vorzustellen und zu erläutern, was dir am Herzen liegt und mit welchen Aktivitäten oder Projekten du dich beschäftigst. Du kannst auch gerne ein Bild von dir selbst hinzufügen, indem du das Foto im „Kreisrahmen“ damit ersetzt. </a:t>
            </a:r>
            <a:endParaRPr lang="de-de" dirty="0"/>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de-de"/>
          </a:p>
        </p:txBody>
      </p:sp>
    </p:spTree>
    <p:extLst>
      <p:ext uri="{BB962C8B-B14F-4D97-AF65-F5344CB8AC3E}">
        <p14:creationId xmlns:p14="http://schemas.microsoft.com/office/powerpoint/2010/main" val="1783169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de-de" sz="1200" b="0" i="0" u="none" kern="1200" baseline="0" dirty="0">
                <a:solidFill>
                  <a:schemeClr val="tx1"/>
                </a:solidFill>
                <a:effectLst/>
                <a:latin typeface="+mn-lt"/>
                <a:ea typeface="+mn-ea"/>
                <a:cs typeface="+mn-cs"/>
              </a:rPr>
              <a:t>Beschäftige die Schülerinnen und Schüler zunächst mit einigen kurzen Fragen, um ihr Wissen zu aktivieren: </a:t>
            </a: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„Was sind eurer Meinung nach die Hauptursachen für den Klimawandel?“ </a:t>
            </a: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„Sind euch in eurer Wohnumgebung klimabedingte Veränderungen aufgefallen?“ </a:t>
            </a: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„Welche Klimaprobleme bereiten euch am meisten Sorgen?“ </a:t>
            </a:r>
          </a:p>
          <a:p>
            <a:pPr algn="l" rtl="0" fontAlgn="base"/>
            <a:r>
              <a:rPr lang="de-de" sz="1200" b="0" i="0" u="none" kern="1200" baseline="0" dirty="0">
                <a:solidFill>
                  <a:schemeClr val="tx1"/>
                </a:solidFill>
                <a:effectLst/>
                <a:latin typeface="+mn-lt"/>
                <a:ea typeface="+mn-ea"/>
                <a:cs typeface="+mn-cs"/>
              </a:rPr>
              <a:t>Verknüpfe </a:t>
            </a:r>
            <a:r>
              <a:rPr lang="de-de" sz="1200" b="0" i="0" u="none" kern="1200" baseline="0" dirty="0">
                <a:solidFill>
                  <a:schemeClr val="tx1"/>
                </a:solidFill>
                <a:effectLst/>
                <a:highlight>
                  <a:srgbClr val="FF00FF"/>
                </a:highlight>
                <a:latin typeface="+mn-lt"/>
                <a:ea typeface="+mn-ea"/>
                <a:cs typeface="+mn-cs"/>
              </a:rPr>
              <a:t>ihre</a:t>
            </a:r>
            <a:r>
              <a:rPr lang="de-de" sz="1200" b="0" i="0" u="none" kern="1200" baseline="0" dirty="0">
                <a:solidFill>
                  <a:schemeClr val="tx1"/>
                </a:solidFill>
                <a:effectLst/>
                <a:latin typeface="+mn-lt"/>
                <a:ea typeface="+mn-ea"/>
                <a:cs typeface="+mn-cs"/>
              </a:rPr>
              <a:t> Antworten mit einer kurzen Erklärung: Der Klimawandel findet statt, weil Treibhausgase – hauptsächlich CO₂ aus der Verbrennung fossiler Brennstoffe, der Landwirtschaft und der Entwaldung – mehr Wärme in der Atmosphäre speichern. Dies führt zu steigenden Temperaturen und Wetterextremen, zum Verlust der biologischen Vielfalt sowie zu Störungen der Ökosysteme und Gemeinschaften. </a:t>
            </a:r>
          </a:p>
          <a:p>
            <a:pPr algn="l" rtl="0" fontAlgn="base"/>
            <a:r>
              <a:rPr lang="de-de" sz="1200" b="0" i="0" u="none" kern="1200" baseline="0" dirty="0">
                <a:solidFill>
                  <a:schemeClr val="tx1"/>
                </a:solidFill>
                <a:effectLst/>
                <a:latin typeface="+mn-lt"/>
                <a:ea typeface="+mn-ea"/>
                <a:cs typeface="+mn-cs"/>
              </a:rPr>
              <a:t>Da die meisten Schülerinnen und Schüler mit diesen Begriffen vermutlich bereits vertraut sind, ist das Ziel nicht darauf begrenzt, den Klimawandel zu definieren. Es ist auch wichtig, seine Auswirkungen zu verstehen und zu erfahren, welche Maßnahmen denkbar sind. Abschließend ein hoffnungsvoller Ausblick: Die Herausforderung ist zwar groß, aber kollektives Handeln von Einzelpersonen, Gemeinschaften und Institutionen kann einen echten Unterschied machen. </a:t>
            </a:r>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de-de"/>
          </a:p>
        </p:txBody>
      </p:sp>
    </p:spTree>
    <p:extLst>
      <p:ext uri="{BB962C8B-B14F-4D97-AF65-F5344CB8AC3E}">
        <p14:creationId xmlns:p14="http://schemas.microsoft.com/office/powerpoint/2010/main" val="274998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de-de" sz="1200" b="0" i="0" u="none" kern="1200" baseline="0" dirty="0">
                <a:solidFill>
                  <a:schemeClr val="tx1"/>
                </a:solidFill>
                <a:effectLst/>
                <a:latin typeface="+mn-lt"/>
                <a:ea typeface="+mn-ea"/>
                <a:cs typeface="+mn-cs"/>
              </a:rPr>
              <a:t>Nenne nachvollziehbare Beispiele: heißere Sommer, weniger Regen, Müll in Parks usw. Du kannst fragen: „Habt ihr jemals solche Veränderungen in eurer Stadt oder Schule bemerkt?“ Ermutige die Schülerinnen und Schüler, sich auszutauschen.</a:t>
            </a:r>
          </a:p>
          <a:p>
            <a:pPr algn="l" rtl="0" fontAlgn="base"/>
            <a:r>
              <a:rPr lang="de-de" sz="1200" b="0" i="0" u="none" kern="1200" baseline="0" dirty="0">
                <a:solidFill>
                  <a:schemeClr val="tx1"/>
                </a:solidFill>
                <a:effectLst/>
                <a:latin typeface="+mn-lt"/>
                <a:ea typeface="+mn-ea"/>
                <a:cs typeface="+mn-cs"/>
              </a:rPr>
              <a:t>Bei Gesprächen mit älteren Schülerinnen und Schülern (z. B. auf weiterführenden Schulen oder Hochschulen) kannst du eine breitere Diskussion über Klimapolitik auf gesellschaftlicher Ebene einleiten. Rege weitere Reflexion an, indem du beispielsweise folgende Fragen stellst: </a:t>
            </a:r>
            <a:endParaRPr lang="de-de" sz="1200" b="0" i="0" kern="1200" dirty="0">
              <a:solidFill>
                <a:schemeClr val="tx1"/>
              </a:solidFill>
              <a:effectLst/>
              <a:latin typeface="+mn-lt"/>
            </a:endParaRP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Woher stammen die Emissionen, die zur Erderwärmung beitragen? </a:t>
            </a:r>
            <a:endParaRPr lang="de-de" sz="1200" b="0" i="0" kern="1200" dirty="0">
              <a:solidFill>
                <a:schemeClr val="tx1"/>
              </a:solidFill>
              <a:effectLst/>
              <a:latin typeface="+mn-lt"/>
            </a:endParaRP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Wo und wie ist es uns bisher gelungen, sie zu verringern? </a:t>
            </a:r>
            <a:endParaRPr lang="de-de" sz="1200" b="0" i="0" kern="1200" dirty="0">
              <a:solidFill>
                <a:schemeClr val="tx1"/>
              </a:solidFill>
              <a:effectLst/>
              <a:latin typeface="+mn-lt"/>
            </a:endParaRP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Warum ist es schwierig, Emissionen kurzfristig zu senken? </a:t>
            </a:r>
            <a:endParaRPr lang="de-de" sz="1200" b="0" i="0" kern="1200" dirty="0">
              <a:solidFill>
                <a:schemeClr val="tx1"/>
              </a:solidFill>
              <a:effectLst/>
              <a:latin typeface="+mn-lt"/>
            </a:endParaRP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Was wissen wir über zukünftige Klimaveränderungen und wie können wir uns darauf vorbereiten? </a:t>
            </a:r>
            <a:endParaRPr lang="de-de" sz="1200" b="0" i="0" kern="1200" dirty="0">
              <a:solidFill>
                <a:schemeClr val="tx1"/>
              </a:solidFill>
              <a:effectLst/>
              <a:latin typeface="+mn-lt"/>
            </a:endParaRP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Wer ergreift bereits Maßnahmen, und wer muss noch ins Handeln kommen? </a:t>
            </a:r>
            <a:endParaRPr lang="de-de" sz="1200" b="0" i="0" kern="1200" dirty="0">
              <a:solidFill>
                <a:schemeClr val="tx1"/>
              </a:solidFill>
              <a:effectLst/>
              <a:latin typeface="+mn-lt"/>
            </a:endParaRPr>
          </a:p>
          <a:p>
            <a:pPr algn="l" rtl="0" fontAlgn="base"/>
            <a:r>
              <a:rPr lang="de-de" sz="1200" b="0" i="0" u="none" kern="1200" baseline="0" dirty="0">
                <a:solidFill>
                  <a:schemeClr val="tx1"/>
                </a:solidFill>
                <a:effectLst/>
                <a:latin typeface="+mn-lt"/>
                <a:ea typeface="+mn-ea"/>
                <a:cs typeface="+mn-cs"/>
              </a:rPr>
              <a:t>A</a:t>
            </a:r>
            <a:r>
              <a:rPr lang="de-DE" sz="1200" b="0" i="0" u="none" kern="1200" baseline="0" dirty="0">
                <a:solidFill>
                  <a:schemeClr val="tx1"/>
                </a:solidFill>
                <a:effectLst/>
                <a:latin typeface="+mn-lt"/>
                <a:ea typeface="+mn-ea"/>
                <a:cs typeface="+mn-cs"/>
              </a:rPr>
              <a:t>n</a:t>
            </a:r>
            <a:r>
              <a:rPr lang="de-de" sz="1200" b="0" i="0" u="none" kern="1200" baseline="0" dirty="0">
                <a:solidFill>
                  <a:schemeClr val="tx1"/>
                </a:solidFill>
                <a:effectLst/>
                <a:latin typeface="+mn-lt"/>
                <a:ea typeface="+mn-ea"/>
                <a:cs typeface="+mn-cs"/>
              </a:rPr>
              <a:t>hand dieser Fragen kannst du ein Gespräch über die weiterreichenden Herausforderungen, vor denen wir stehen, anstoßen. Dabei kann ergründet werden, wie diese durch die gemeinsamen Anstrengungen von Regierungen, Unternehmen, Universitäten und Schulen, Nichtregierungsorganisationen, Gemeinschaftsorganisationen sowie Bürgerinnen und Bürgern systematischer angegangen werden können. So können die Schülerinnen und Schüler besser verstehen, dass Maßnahmen zum Klimaschutz über die Änderung des individuellen Lebensstils hinaus auch die Zusammenarbeit mehrerer gesellschaftlicher Akteure erfordert. </a:t>
            </a:r>
            <a:r>
              <a:rPr lang="de-de" b="0" i="0" u="none" baseline="0" dirty="0"/>
              <a:t>Du könntest auch durch die Verwendung und Weitergabe von geeigneten </a:t>
            </a:r>
            <a:r>
              <a:rPr lang="de-de" b="0" i="0" u="none" baseline="0" dirty="0">
                <a:solidFill>
                  <a:srgbClr val="000000"/>
                </a:solidFill>
              </a:rPr>
              <a:t>Daten, Ressourcen und Studien die Ursachen und Auswirkungen des Klimawandels verdeutlichen, um die Schülerinnen und Schüler weiter zu motivieren und ihre Aufmerksamkeit zu gewinnen. </a:t>
            </a:r>
            <a:endParaRPr lang="de-de" b="0" i="0" kern="1200" dirty="0">
              <a:solidFill>
                <a:srgbClr val="333333"/>
              </a:solidFill>
              <a:effectLst/>
            </a:endParaRPr>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de-de"/>
          </a:p>
        </p:txBody>
      </p:sp>
    </p:spTree>
    <p:extLst>
      <p:ext uri="{BB962C8B-B14F-4D97-AF65-F5344CB8AC3E}">
        <p14:creationId xmlns:p14="http://schemas.microsoft.com/office/powerpoint/2010/main" val="196445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de-de" sz="1200" b="0" i="0" u="none" kern="1200" baseline="0" dirty="0">
                <a:solidFill>
                  <a:schemeClr val="tx1"/>
                </a:solidFill>
                <a:effectLst/>
                <a:latin typeface="+mn-lt"/>
                <a:ea typeface="+mn-ea"/>
                <a:cs typeface="+mn-cs"/>
              </a:rPr>
              <a:t>Beschreibe „Maßnahmen zum Klimaschutz“ in einfachen Worten: alles, was dazu beiträgt, die Natur zu schützen, Emissionen zu senken und unsere Gemeinden und unseren Planeten gesünder zu machen. Dies geschieht auf vielen Ebenen: Familien, Schulen, Städte, Unternehmen, Regierungen und Gemeinden. </a:t>
            </a:r>
          </a:p>
          <a:p>
            <a:pPr algn="l" rtl="0" fontAlgn="base"/>
            <a:r>
              <a:rPr lang="de-de" sz="1200" b="0" i="0" u="none" kern="1200" baseline="0" dirty="0">
                <a:solidFill>
                  <a:schemeClr val="tx1"/>
                </a:solidFill>
                <a:effectLst/>
                <a:latin typeface="+mn-lt"/>
                <a:ea typeface="+mn-ea"/>
                <a:cs typeface="+mn-cs"/>
              </a:rPr>
              <a:t>Nenne praxisnahe Beispiele: Recycling-Projekte an Schulen, das Anpflanzen von Bäumen in der Gemeinde, Fahrradwege, lokale Aufräumaktionen. </a:t>
            </a:r>
            <a:endParaRPr lang="de-de" sz="1200" b="0" i="0" kern="1200" dirty="0">
              <a:solidFill>
                <a:schemeClr val="tx1"/>
              </a:solidFill>
              <a:effectLst/>
              <a:latin typeface="+mn-lt"/>
            </a:endParaRPr>
          </a:p>
          <a:p>
            <a:pPr algn="l" rtl="0" fontAlgn="base"/>
            <a:r>
              <a:rPr lang="de-de" sz="1200" b="0" i="0" u="none" kern="1200" baseline="0" dirty="0">
                <a:solidFill>
                  <a:schemeClr val="tx1"/>
                </a:solidFill>
                <a:effectLst/>
                <a:latin typeface="+mn-lt"/>
                <a:ea typeface="+mn-ea"/>
                <a:cs typeface="+mn-cs"/>
              </a:rPr>
              <a:t>Stell den Schülerinnen und Schülern Fragen, um sie einzubinden: </a:t>
            </a:r>
            <a:endParaRPr lang="de-de" sz="1200" b="0" i="0" kern="1200" dirty="0">
              <a:solidFill>
                <a:schemeClr val="tx1"/>
              </a:solidFill>
              <a:effectLst/>
              <a:latin typeface="+mn-lt"/>
            </a:endParaRP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„Welche Klimaschutzmaßnahmen wurden in eurer Schule oder Gemeinde bereits umgesetzt?“ </a:t>
            </a:r>
            <a:endParaRPr lang="de-de" sz="1200" b="0" i="0" kern="1200" dirty="0">
              <a:solidFill>
                <a:schemeClr val="tx1"/>
              </a:solidFill>
              <a:effectLst/>
              <a:latin typeface="+mn-lt"/>
            </a:endParaRP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„Was glaubt ihr – wer führt in eurer Stadt oder eurem Land Aktivitäten durch?" </a:t>
            </a:r>
            <a:endParaRPr lang="de-de" sz="1200" b="0" i="0" kern="1200" dirty="0">
              <a:solidFill>
                <a:schemeClr val="tx1"/>
              </a:solidFill>
              <a:effectLst/>
              <a:latin typeface="+mn-lt"/>
            </a:endParaRP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„Was können wir gemeinsam unternehmen, um eine größere Wirkung zu erzielen?“ </a:t>
            </a:r>
            <a:endParaRPr lang="de-de" sz="1200" b="0" i="0" kern="1200" dirty="0">
              <a:solidFill>
                <a:schemeClr val="tx1"/>
              </a:solidFill>
              <a:effectLst/>
              <a:latin typeface="+mn-lt"/>
            </a:endParaRP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„Warum ist es wichtig, nicht nur alleine zu arbeiten sondern auch in einer Gemeinschaft?“ </a:t>
            </a:r>
            <a:endParaRPr lang="de-de" sz="1200" b="0" i="0" kern="1200" dirty="0">
              <a:solidFill>
                <a:schemeClr val="tx1"/>
              </a:solidFill>
              <a:effectLst/>
              <a:latin typeface="+mn-lt"/>
            </a:endParaRPr>
          </a:p>
          <a:p>
            <a:pPr algn="l" rtl="0" fontAlgn="base"/>
            <a:r>
              <a:rPr lang="de-de" sz="1200" b="0" i="0" u="none" kern="1200" baseline="0" dirty="0">
                <a:solidFill>
                  <a:schemeClr val="tx1"/>
                </a:solidFill>
                <a:effectLst/>
                <a:latin typeface="+mn-lt"/>
                <a:ea typeface="+mn-ea"/>
                <a:cs typeface="+mn-cs"/>
              </a:rPr>
              <a:t>Unterstreiche, dass individuelle Entscheidungen zwar wichtig sind, dass wirkliche Veränderungen aber nur durch gemeinsame Anstrengungen und die Zusammenarbeit verschiedener gesellschaftlicher Akteure möglich sind. </a:t>
            </a:r>
            <a:r>
              <a:rPr lang="de-de" b="0" i="0" u="none" baseline="0" dirty="0"/>
              <a:t>Du könntest erwähnen, dass es bereits Fortschritte bei der Senkung der CO2-Emissionen gibt, und dass die Europäische Union </a:t>
            </a:r>
            <a:r>
              <a:rPr lang="de-de" b="0" i="0" u="none" baseline="0" dirty="0">
                <a:hlinkClick r:id="rId3"/>
              </a:rPr>
              <a:t>ihre CO2-Emissionen um 37 % reduzieren konnte.</a:t>
            </a:r>
            <a:r>
              <a:rPr lang="de-de" b="0" i="0" u="none" baseline="0" dirty="0"/>
              <a:t>  </a:t>
            </a:r>
            <a:endParaRPr lang="de-de"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de-de"/>
          </a:p>
        </p:txBody>
      </p:sp>
    </p:spTree>
    <p:extLst>
      <p:ext uri="{BB962C8B-B14F-4D97-AF65-F5344CB8AC3E}">
        <p14:creationId xmlns:p14="http://schemas.microsoft.com/office/powerpoint/2010/main" val="3626226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de-de" b="0" i="0" u="none" kern="1200" baseline="0" dirty="0">
                <a:solidFill>
                  <a:schemeClr val="tx1"/>
                </a:solidFill>
                <a:effectLst/>
              </a:rPr>
              <a:t>Erkläre, dass der Europäische Klimapakt </a:t>
            </a:r>
            <a:r>
              <a:rPr lang="de-de" b="0" i="0" u="none" baseline="0" dirty="0"/>
              <a:t>eine</a:t>
            </a:r>
            <a:r>
              <a:rPr lang="de-de" b="0" i="0" u="none" kern="1200" baseline="0" dirty="0">
                <a:solidFill>
                  <a:schemeClr val="tx1"/>
                </a:solidFill>
                <a:effectLst/>
              </a:rPr>
              <a:t> </a:t>
            </a:r>
            <a:r>
              <a:rPr lang="de-de" b="0" i="0" u="none" baseline="0" dirty="0"/>
              <a:t>Initiative der Europäischen Union ist, die </a:t>
            </a:r>
            <a:r>
              <a:rPr lang="de-de" b="0" i="0" u="none" kern="1200" baseline="0" dirty="0">
                <a:solidFill>
                  <a:schemeClr val="tx1"/>
                </a:solidFill>
                <a:effectLst/>
              </a:rPr>
              <a:t>Menschen </a:t>
            </a:r>
            <a:r>
              <a:rPr lang="de-de" b="0" i="0" u="none" baseline="0" dirty="0"/>
              <a:t>und Gemeinden dazu animieren möchte, </a:t>
            </a:r>
            <a:r>
              <a:rPr lang="de-de" b="0" i="0" u="none" kern="1200" baseline="0" dirty="0">
                <a:solidFill>
                  <a:schemeClr val="tx1"/>
                </a:solidFill>
                <a:effectLst/>
              </a:rPr>
              <a:t>zu</a:t>
            </a:r>
            <a:r>
              <a:rPr lang="de-de" b="0" i="0" u="none" baseline="0" dirty="0"/>
              <a:t> einer nachhaltigen Zukunft beizutragen</a:t>
            </a:r>
            <a:r>
              <a:rPr lang="de-de" b="0" i="0" u="none" kern="1200" baseline="0" dirty="0">
                <a:solidFill>
                  <a:schemeClr val="tx1"/>
                </a:solidFill>
                <a:effectLst/>
              </a:rPr>
              <a:t>.</a:t>
            </a:r>
            <a:r>
              <a:rPr lang="de-de" b="0" i="0" u="none" baseline="0" dirty="0"/>
              <a:t> Bei dieser Bewegung gibt es </a:t>
            </a:r>
            <a:r>
              <a:rPr lang="de-de" sz="1200" b="0" i="0" u="none" kern="1200" baseline="0" dirty="0">
                <a:solidFill>
                  <a:schemeClr val="tx1"/>
                </a:solidFill>
                <a:effectLst/>
                <a:latin typeface="+mn-lt"/>
                <a:ea typeface="+mn-ea"/>
                <a:cs typeface="+mn-cs"/>
              </a:rPr>
              <a:t>Botschafter und Partner. Erzähle von deinen Erfahrungen als Teil dieser Gemeinschaft. </a:t>
            </a:r>
            <a:endParaRPr lang="de-de" dirty="0"/>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de-de"/>
          </a:p>
        </p:txBody>
      </p:sp>
    </p:spTree>
    <p:extLst>
      <p:ext uri="{BB962C8B-B14F-4D97-AF65-F5344CB8AC3E}">
        <p14:creationId xmlns:p14="http://schemas.microsoft.com/office/powerpoint/2010/main" val="1781456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de-de" b="0" i="0" u="none" baseline="0"/>
              <a:t>Beginne mit der Vorstellung des Klimapakts und beziehe dich dabei auf deine eigenen Erfahrungen damit</a:t>
            </a:r>
            <a:endParaRPr lang="de-de"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de-de"/>
          </a:p>
        </p:txBody>
      </p:sp>
    </p:spTree>
    <p:extLst>
      <p:ext uri="{BB962C8B-B14F-4D97-AF65-F5344CB8AC3E}">
        <p14:creationId xmlns:p14="http://schemas.microsoft.com/office/powerpoint/2010/main" val="231451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43841-D8E1-0166-3158-2370908AA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C2F21A-A174-8EBE-F0FD-4ECA6493F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D52DB-A327-2F5C-6795-97840F60CAE8}"/>
              </a:ext>
            </a:extLst>
          </p:cNvPr>
          <p:cNvSpPr>
            <a:spLocks noGrp="1"/>
          </p:cNvSpPr>
          <p:nvPr>
            <p:ph type="body" idx="1"/>
          </p:nvPr>
        </p:nvSpPr>
        <p:spPr/>
        <p:txBody>
          <a:bodyPr/>
          <a:lstStyle/>
          <a:p>
            <a:pPr algn="l" rtl="0"/>
            <a:r>
              <a:rPr lang="de-de" b="0" i="0" u="none" baseline="0" dirty="0"/>
              <a:t>Informiere darüber, dass der Klimapakt drei Hauptziele verfolgt: </a:t>
            </a:r>
            <a:endParaRPr lang="de-de" dirty="0">
              <a:solidFill>
                <a:srgbClr val="444444"/>
              </a:solidFill>
            </a:endParaRPr>
          </a:p>
          <a:p>
            <a:pPr marL="171450" indent="-171450" algn="l" rtl="0">
              <a:buFont typeface="Arial,Sans-Serif"/>
              <a:buChar char="•"/>
            </a:pPr>
            <a:r>
              <a:rPr lang="de-de" b="0" i="0" u="none" baseline="0" dirty="0"/>
              <a:t>Sensibilisierung – den Klimawandel und seine Auswirkungen verstehen. </a:t>
            </a:r>
            <a:endParaRPr lang="de-de" dirty="0">
              <a:solidFill>
                <a:srgbClr val="444444"/>
              </a:solidFill>
            </a:endParaRPr>
          </a:p>
          <a:p>
            <a:pPr marL="171450" indent="-171450" algn="l" rtl="0">
              <a:buFont typeface="Arial,Sans-Serif"/>
              <a:buChar char="•"/>
            </a:pPr>
            <a:r>
              <a:rPr lang="de-de" b="0" i="0" u="none" baseline="0" dirty="0"/>
              <a:t>Ermutigung zum Handeln – Einzelpersonen, Schulen und Gemeinden dazu anregen, praktische Schritte zu unternehmen. </a:t>
            </a:r>
            <a:endParaRPr lang="de-de" dirty="0">
              <a:solidFill>
                <a:srgbClr val="444444"/>
              </a:solidFill>
            </a:endParaRPr>
          </a:p>
          <a:p>
            <a:pPr marL="171450" indent="-171450" algn="l" rtl="0">
              <a:buFont typeface="Arial,Sans-Serif"/>
              <a:buChar char="•"/>
            </a:pPr>
            <a:r>
              <a:rPr lang="de-de" b="0" i="0" u="none" baseline="0" dirty="0"/>
              <a:t>Verbindung der Bürgerinnen und Bürger – Ideen austauschen und sich gegenseitig in ganz Europa unterstützen. </a:t>
            </a:r>
            <a:endParaRPr lang="de-de" dirty="0">
              <a:solidFill>
                <a:srgbClr val="444444"/>
              </a:solidFill>
            </a:endParaRPr>
          </a:p>
          <a:p>
            <a:pPr algn="l" rtl="0"/>
            <a:r>
              <a:rPr lang="de-de" b="0" i="0" u="none" baseline="0" dirty="0"/>
              <a:t>Betone, dass gemeinsames Handeln im Vordergrund steht, jeder Einzelne jedoch einen Beitrag leisten kann. </a:t>
            </a:r>
            <a:endParaRPr lang="de-de" dirty="0">
              <a:solidFill>
                <a:srgbClr val="444444"/>
              </a:solidFill>
            </a:endParaRPr>
          </a:p>
          <a:p>
            <a:pPr algn="l" rtl="0"/>
            <a:r>
              <a:rPr lang="de-de" b="0" i="0" u="none" baseline="0" dirty="0"/>
              <a:t>Frag die Schülerinnen und Schüler: „Welches Ziel ist euch am wichtigsten?“ oder „Wie könnte sich eure Gemeinschaft engagieren?“ </a:t>
            </a:r>
            <a:endParaRPr lang="de-de" dirty="0">
              <a:solidFill>
                <a:srgbClr val="444444"/>
              </a:solidFill>
            </a:endParaRPr>
          </a:p>
          <a:p>
            <a:pPr algn="l" rtl="0"/>
            <a:r>
              <a:rPr lang="de-de" b="0" i="0" u="none" baseline="0" dirty="0"/>
              <a:t>Teile die Kernbotschaft: Lernen, Zusammenarbeit und gemeinsames Handeln hilft, unseren Planeten zu schützen. </a:t>
            </a:r>
            <a:endParaRPr lang="de-de" dirty="0"/>
          </a:p>
        </p:txBody>
      </p:sp>
      <p:sp>
        <p:nvSpPr>
          <p:cNvPr id="4" name="Slide Number Placeholder 3">
            <a:extLst>
              <a:ext uri="{FF2B5EF4-FFF2-40B4-BE49-F238E27FC236}">
                <a16:creationId xmlns:a16="http://schemas.microsoft.com/office/drawing/2014/main" id="{585635A3-BC23-FED1-9FBD-45D86C61B6A8}"/>
              </a:ext>
            </a:extLst>
          </p:cNvPr>
          <p:cNvSpPr>
            <a:spLocks noGrp="1"/>
          </p:cNvSpPr>
          <p:nvPr>
            <p:ph type="sldNum" sz="quarter" idx="5"/>
          </p:nvPr>
        </p:nvSpPr>
        <p:spPr/>
        <p:txBody>
          <a:bodyPr/>
          <a:lstStyle/>
          <a:p>
            <a:pPr algn="l" rtl="0"/>
            <a:fld id="{E5BCE2BD-2909-4D50-BFF6-50DC73793956}" type="slidenum">
              <a:rPr/>
              <a:t>8</a:t>
            </a:fld>
            <a:endParaRPr lang="de-de"/>
          </a:p>
        </p:txBody>
      </p:sp>
    </p:spTree>
    <p:extLst>
      <p:ext uri="{BB962C8B-B14F-4D97-AF65-F5344CB8AC3E}">
        <p14:creationId xmlns:p14="http://schemas.microsoft.com/office/powerpoint/2010/main" val="393752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de-de" sz="1200" b="0" i="0" u="none" kern="1200" baseline="0" dirty="0">
                <a:solidFill>
                  <a:schemeClr val="tx1"/>
                </a:solidFill>
                <a:effectLst/>
                <a:latin typeface="+mn-lt"/>
                <a:ea typeface="+mn-ea"/>
                <a:cs typeface="+mn-cs"/>
              </a:rPr>
              <a:t>Beschreibe die Rollen in der Gemeinschaft des Pakts: </a:t>
            </a:r>
            <a:endParaRPr lang="de-de" sz="1200" b="0" i="0" kern="1200" dirty="0">
              <a:solidFill>
                <a:schemeClr val="tx1"/>
              </a:solidFill>
              <a:effectLst/>
              <a:latin typeface="+mn-lt"/>
            </a:endParaRP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Botschafter: Inspirieren Gemeinschaften und leiten sie an, Veranstaltungen durchzuführen und Klimapolitik zu fördern. </a:t>
            </a:r>
            <a:endParaRPr lang="de-de" sz="1200" b="0" i="0" kern="1200" dirty="0">
              <a:solidFill>
                <a:schemeClr val="tx1"/>
              </a:solidFill>
              <a:effectLst/>
              <a:latin typeface="+mn-lt"/>
            </a:endParaRP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Partner: Organisationen, die Projekte durchführen, sich über bewährte Verfahren austauschen und netzwerkübergreifend zusammenarbeiten. </a:t>
            </a:r>
            <a:endParaRPr lang="de-de" sz="1200" b="0" i="0" kern="1200" dirty="0">
              <a:solidFill>
                <a:schemeClr val="tx1"/>
              </a:solidFill>
              <a:effectLst/>
              <a:latin typeface="+mn-lt"/>
            </a:endParaRPr>
          </a:p>
          <a:p>
            <a:pPr marL="171450" indent="-171450" algn="l" rtl="0" fontAlgn="base">
              <a:buFont typeface="Arial" panose="020B0604020202020204" pitchFamily="34" charset="0"/>
              <a:buChar char="•"/>
            </a:pPr>
            <a:r>
              <a:rPr lang="de-de" sz="1200" b="0" i="0" u="none" kern="1200" baseline="0" dirty="0">
                <a:solidFill>
                  <a:schemeClr val="tx1"/>
                </a:solidFill>
                <a:effectLst/>
                <a:latin typeface="+mn-lt"/>
                <a:ea typeface="+mn-ea"/>
                <a:cs typeface="+mn-cs"/>
              </a:rPr>
              <a:t>Freunde: Einzelpersonen oder Gruppen, die den Pakt unterstützen, sich auf dem Laufenden halten und auf flexibler Basis mitwirken. </a:t>
            </a:r>
            <a:endParaRPr lang="de-de" sz="1200" b="0" i="0" kern="1200" dirty="0">
              <a:solidFill>
                <a:schemeClr val="tx1"/>
              </a:solidFill>
              <a:effectLst/>
              <a:latin typeface="+mn-lt"/>
            </a:endParaRPr>
          </a:p>
          <a:p>
            <a:pPr algn="l" rtl="0" fontAlgn="base"/>
            <a:r>
              <a:rPr lang="de-de" sz="1200" b="0" i="0" u="none" kern="1200" baseline="0" dirty="0">
                <a:solidFill>
                  <a:schemeClr val="tx1"/>
                </a:solidFill>
                <a:effectLst/>
                <a:latin typeface="+mn-lt"/>
                <a:ea typeface="+mn-ea"/>
                <a:cs typeface="+mn-cs"/>
              </a:rPr>
              <a:t>Du kannst die Schülerinnen und Schüler mithilfe von Fragen wie diesen einbinden: „Wenn du Teil des Klimapakts wärst, welche Rolle würdest du wählen und warum?“ / „Fällt dir eine Schule oder Gemeinschaft ein, die als Partner oder Freund mitwirken könnte?“ </a:t>
            </a:r>
            <a:endParaRPr lang="de-de" sz="1200" b="0" i="0" kern="1200" dirty="0">
              <a:solidFill>
                <a:schemeClr val="tx1"/>
              </a:solidFill>
              <a:effectLst/>
              <a:latin typeface="+mn-lt"/>
            </a:endParaRPr>
          </a:p>
          <a:p>
            <a:pPr algn="l" rtl="0"/>
            <a:r>
              <a:rPr lang="de-de" b="0" i="0" u="none" baseline="0" dirty="0"/>
              <a:t>Wenn sie daran interessiert sind, Freunde des Pakts zu werden, steht dieser Link zur Verfügung: </a:t>
            </a:r>
            <a:r>
              <a:rPr lang="de-de" b="0" i="0" u="none" baseline="0" dirty="0" err="1">
                <a:hlinkClick r:id="rId3"/>
              </a:rPr>
              <a:t>EUSurvey</a:t>
            </a:r>
            <a:r>
              <a:rPr lang="de-de" b="0" i="0" u="none" baseline="0" dirty="0">
                <a:hlinkClick r:id="rId3"/>
              </a:rPr>
              <a:t> – Survey</a:t>
            </a:r>
            <a:endParaRPr lang="de-de" dirty="0"/>
          </a:p>
          <a:p>
            <a:pPr algn="l" rtl="0"/>
            <a:r>
              <a:rPr lang="de-de" b="0" i="0" u="none" baseline="0" dirty="0"/>
              <a:t>Du kannst auch darauf hinweisen, dass die interaktive Karte </a:t>
            </a:r>
            <a:r>
              <a:rPr lang="de-de" b="0" i="0" u="none" baseline="0" dirty="0">
                <a:hlinkClick r:id="rId4"/>
              </a:rPr>
              <a:t>„</a:t>
            </a:r>
            <a:r>
              <a:rPr lang="en-GB" dirty="0">
                <a:hlinkClick r:id="rId4"/>
              </a:rPr>
              <a:t>Interactive Pact Map: Discover climate action near you”</a:t>
            </a:r>
            <a:r>
              <a:rPr lang="de-de" b="0" i="0" u="none" baseline="0" dirty="0"/>
              <a:t> weitere Informationen über den Klimapakt bietet, unter anderem über die Botschafter, die Partner und die verschiedenen Initiativen, die im Rahmen des Klimapakts eingerichtet wurden. </a:t>
            </a:r>
          </a:p>
          <a:p>
            <a:pPr algn="l" rtl="0"/>
            <a:r>
              <a:rPr lang="de-de" b="0" i="0" u="none" baseline="0" dirty="0"/>
              <a:t>Z</a:t>
            </a:r>
            <a:r>
              <a:rPr lang="de-DE" b="0" i="0" u="none" baseline="0" dirty="0"/>
              <a:t>u</a:t>
            </a:r>
            <a:r>
              <a:rPr lang="de-de" b="0" i="0" u="none" baseline="0" dirty="0"/>
              <a:t>dem kannst du die Schülerinnen und Schüler auf das Online-Wissenszentrum „</a:t>
            </a:r>
            <a:r>
              <a:rPr lang="de-de" b="0" i="0" u="none" baseline="0" dirty="0">
                <a:hlinkClick r:id="rId5"/>
              </a:rPr>
              <a:t>EU Climate Action Academy</a:t>
            </a:r>
            <a:r>
              <a:rPr lang="de-de" b="0" i="0" u="none" baseline="0" dirty="0"/>
              <a:t>“ aufmerksam machen, wo sie zahlreiche Ressourcen zum Thema Klimaschutz erkunden und kostenlose, selbstgesteuerte Online-Kurse belegen können: </a:t>
            </a:r>
            <a:r>
              <a:rPr lang="de-de" b="0" i="0" u="none" baseline="0" dirty="0">
                <a:hlinkClick r:id="rId5"/>
              </a:rPr>
              <a:t>EU Climate Action Academy</a:t>
            </a:r>
            <a:endParaRPr lang="de-de" dirty="0"/>
          </a:p>
          <a:p>
            <a:pPr algn="l" rtl="0"/>
            <a:r>
              <a:rPr lang="de-de" b="0" i="0" u="none" baseline="0" dirty="0"/>
              <a:t>Darüber hinaus kannst du den folgenden Link teilen, über den der Newsletter des Klimapakts abonniert werden kann: </a:t>
            </a:r>
            <a:r>
              <a:rPr lang="de-de" b="0" i="0" u="none" baseline="0" dirty="0">
                <a:hlinkClick r:id="rId6"/>
              </a:rPr>
              <a:t>CLIMA – Newsroom-Anmeldeformular</a:t>
            </a:r>
            <a:r>
              <a:rPr lang="de-de" b="0" i="0" u="none" baseline="0" dirty="0"/>
              <a:t> </a:t>
            </a:r>
          </a:p>
          <a:p>
            <a:pPr algn="l" rtl="0" fontAlgn="base"/>
            <a:r>
              <a:rPr lang="de-de" sz="1200" b="0" i="0" u="none" kern="1200" baseline="0" dirty="0">
                <a:solidFill>
                  <a:schemeClr val="tx1"/>
                </a:solidFill>
                <a:effectLst/>
                <a:latin typeface="+mn-lt"/>
                <a:ea typeface="+mn-ea"/>
                <a:cs typeface="+mn-cs"/>
              </a:rPr>
              <a:t> </a:t>
            </a:r>
            <a:endParaRPr lang="de-de" sz="1200" b="0" i="0" kern="1200" dirty="0">
              <a:solidFill>
                <a:schemeClr val="tx1"/>
              </a:solidFill>
              <a:effectLst/>
              <a:latin typeface="+mn-lt"/>
            </a:endParaRPr>
          </a:p>
          <a:p>
            <a:endParaRPr lang="de-de" dirty="0"/>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de-de"/>
          </a:p>
        </p:txBody>
      </p:sp>
    </p:spTree>
    <p:extLst>
      <p:ext uri="{BB962C8B-B14F-4D97-AF65-F5344CB8AC3E}">
        <p14:creationId xmlns:p14="http://schemas.microsoft.com/office/powerpoint/2010/main" val="28125167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3" name="Picture 2" descr="A person and children looking at a plant&#10;&#10;AI-generated content may be incorrect.">
            <a:extLst>
              <a:ext uri="{FF2B5EF4-FFF2-40B4-BE49-F238E27FC236}">
                <a16:creationId xmlns:a16="http://schemas.microsoft.com/office/drawing/2014/main" id="{DA6C8286-84EF-AA91-64B6-42991B0385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1"/>
          </a:xfrm>
          <a:prstGeom prst="rect">
            <a:avLst/>
          </a:prstGeom>
        </p:spPr>
      </p:pic>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3">
            <a:extLst>
              <a:ext uri="{28A0092B-C50C-407E-A947-70E740481C1C}">
                <a14:useLocalDpi xmlns:a14="http://schemas.microsoft.com/office/drawing/2010/main" val="0"/>
              </a:ext>
            </a:extLst>
          </a:blip>
          <a:srcRect l="2243" t="4638" r="83237" b="73351"/>
          <a:stretch>
            <a:fillRect/>
          </a:stretch>
        </p:blipFill>
        <p:spPr>
          <a:xfrm>
            <a:off x="372979" y="457200"/>
            <a:ext cx="2666792" cy="227396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6">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0"/>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950006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884028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47620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4" y="4508"/>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3">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268224"/>
            <a:ext cx="18328168" cy="1053797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68" r:id="rId11"/>
    <p:sldLayoutId id="2147483769" r:id="rId12"/>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5663219"/>
      </p:ext>
    </p:extLst>
  </p:cSld>
  <p:clrMap bg1="lt1" tx1="dk1" bg2="lt2" tx2="dk2" accent1="accent1" accent2="accent2" accent3="accent3" accent4="accent4" accent5="accent5" accent6="accent6" hlink="hlink" folHlink="folHlink"/>
  <p:sldLayoutIdLst>
    <p:sldLayoutId id="2147483767"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120_13189491.xm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6429829" y="5333396"/>
            <a:ext cx="11698514"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e-de" b="1" i="0" u="none" baseline="0" dirty="0"/>
              <a:t>Wir arbeiten zusammen:</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9519666" y="6621404"/>
            <a:ext cx="6649247"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e-de" b="1" i="0" u="none" baseline="0"/>
              <a:t>Unser Planet</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716330"/>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909250"/>
            <a:ext cx="9788669" cy="1038710"/>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e-de" sz="5400" b="1" i="0" u="none" baseline="0" dirty="0">
                <a:latin typeface="Open Sans"/>
                <a:ea typeface="Open Sans"/>
                <a:cs typeface="Open Sans"/>
              </a:rPr>
              <a:t>Energie, Verkehr, Natur, </a:t>
            </a:r>
            <a:endParaRPr lang="de-de" sz="5400" dirty="0">
              <a:latin typeface="Open Sans"/>
              <a:ea typeface="Open Sans"/>
              <a:cs typeface="Open Sans"/>
            </a:endParaRP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0" y="5947960"/>
            <a:ext cx="11742438" cy="1786607"/>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e-de" sz="5400" b="1" i="0" u="none" baseline="0" dirty="0">
                <a:latin typeface="Open Sans"/>
                <a:ea typeface="Open Sans"/>
                <a:cs typeface="Open Sans"/>
              </a:rPr>
              <a:t>Nahrungsmittel, Abfall, Wasser, Gemeinschaften</a:t>
            </a:r>
            <a:endParaRPr lang="de-de" sz="5400" dirty="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3760" y="5973685"/>
            <a:ext cx="5321808" cy="2025970"/>
          </a:xfrm>
          <a:prstGeom prst="rect">
            <a:avLst/>
          </a:prstGeom>
        </p:spPr>
      </p:pic>
    </p:spTree>
    <p:extLst>
      <p:ext uri="{BB962C8B-B14F-4D97-AF65-F5344CB8AC3E}">
        <p14:creationId xmlns:p14="http://schemas.microsoft.com/office/powerpoint/2010/main" val="320378001"/>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7257143" y="6512071"/>
            <a:ext cx="10354299" cy="11218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de-de" sz="6000" b="1" i="0" u="none" baseline="0"/>
              <a:t>Lokale und europaweite</a:t>
            </a:r>
            <a:endParaRPr lang="de-de" sz="6000"/>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6154057" y="7597878"/>
            <a:ext cx="11457388" cy="1121809"/>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de-de" sz="6000" b="1" i="0" u="none" baseline="0" dirty="0">
                <a:latin typeface="Open Sans"/>
                <a:ea typeface="Open Sans"/>
                <a:cs typeface="Open Sans"/>
              </a:rPr>
              <a:t>Maßnahmen für den Wandel</a:t>
            </a:r>
            <a:endParaRPr lang="de-de" sz="6000" dirty="0">
              <a:latin typeface="Open Sans"/>
              <a:ea typeface="Open Sans"/>
              <a:cs typeface="Open Sans"/>
            </a:endParaRPr>
          </a:p>
        </p:txBody>
      </p:sp>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14154027" y="7633880"/>
            <a:ext cx="4319349"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312528"/>
            <a:ext cx="9610388" cy="11218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e-de" sz="6000" b="1" i="0" u="none" baseline="0"/>
              <a:t>Praktische Maßnahmen</a:t>
            </a:r>
            <a:endParaRPr lang="de-de" sz="6000"/>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382274"/>
            <a:ext cx="8340869" cy="11218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algn="l" rtl="0"/>
            <a:r>
              <a:rPr lang="de-de" sz="6000" b="1" i="0" u="none" baseline="0" dirty="0">
                <a:latin typeface="Open Sans"/>
                <a:ea typeface="Open Sans"/>
                <a:cs typeface="Open Sans"/>
              </a:rPr>
              <a:t>für den Klimaschutz</a:t>
            </a:r>
            <a:endParaRPr lang="de-de" sz="6000" dirty="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406730">
            <a:off x="4354965" y="552784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6725685" y="5476350"/>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816575-479F-F030-2E85-11935582F3CF}"/>
              </a:ext>
            </a:extLst>
          </p:cNvPr>
          <p:cNvSpPr>
            <a:spLocks noGrp="1"/>
          </p:cNvSpPr>
          <p:nvPr>
            <p:ph type="body" sz="quarter" idx="10"/>
          </p:nvPr>
        </p:nvSpPr>
        <p:spPr>
          <a:xfrm>
            <a:off x="803129" y="4222103"/>
            <a:ext cx="11969441" cy="1288009"/>
          </a:xfrm>
        </p:spPr>
        <p:txBody>
          <a:bodyPr/>
          <a:lstStyle/>
          <a:p>
            <a:pPr algn="l" rtl="0"/>
            <a:r>
              <a:rPr lang="de-de" b="1" i="0" u="none" baseline="0" dirty="0">
                <a:latin typeface="Open Sans"/>
                <a:ea typeface="Open Sans"/>
                <a:cs typeface="Open Sans"/>
              </a:rPr>
              <a:t>Vielen Dank für die Hilfe!</a:t>
            </a:r>
            <a:endParaRPr lang="de-de" dirty="0"/>
          </a:p>
        </p:txBody>
      </p:sp>
      <p:sp>
        <p:nvSpPr>
          <p:cNvPr id="3" name="Text Placeholder 2">
            <a:extLst>
              <a:ext uri="{FF2B5EF4-FFF2-40B4-BE49-F238E27FC236}">
                <a16:creationId xmlns:a16="http://schemas.microsoft.com/office/drawing/2014/main" id="{E23FB203-83C1-DB6E-B912-CED40DCAFDCD}"/>
              </a:ext>
            </a:extLst>
          </p:cNvPr>
          <p:cNvSpPr>
            <a:spLocks noGrp="1"/>
          </p:cNvSpPr>
          <p:nvPr>
            <p:ph type="body" sz="quarter" idx="11"/>
          </p:nvPr>
        </p:nvSpPr>
        <p:spPr>
          <a:xfrm>
            <a:off x="803131" y="5510112"/>
            <a:ext cx="6918470" cy="1288009"/>
          </a:xfrm>
        </p:spPr>
        <p:txBody>
          <a:bodyPr wrap="square" lIns="216000" tIns="180000" rIns="252000" bIns="108000" anchor="t">
            <a:spAutoFit/>
          </a:bodyPr>
          <a:lstStyle/>
          <a:p>
            <a:pPr algn="l" rtl="0"/>
            <a:r>
              <a:rPr lang="de-de" b="1" i="0" u="none" baseline="0">
                <a:latin typeface="Open Sans"/>
                <a:ea typeface="Open Sans"/>
                <a:cs typeface="Open Sans"/>
              </a:rPr>
              <a:t>Unser Planet.</a:t>
            </a:r>
            <a:endParaRPr lang="de-de"/>
          </a:p>
        </p:txBody>
      </p:sp>
    </p:spTree>
    <p:extLst>
      <p:ext uri="{BB962C8B-B14F-4D97-AF65-F5344CB8AC3E}">
        <p14:creationId xmlns:p14="http://schemas.microsoft.com/office/powerpoint/2010/main" val="327560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de-de"/>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de-de"/>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2742618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de-de"/>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de-de"/>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362615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de-de"/>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de-de"/>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de-de"/>
          </a:p>
        </p:txBody>
      </p:sp>
    </p:spTree>
    <p:extLst>
      <p:ext uri="{BB962C8B-B14F-4D97-AF65-F5344CB8AC3E}">
        <p14:creationId xmlns:p14="http://schemas.microsoft.com/office/powerpoint/2010/main" val="3439545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de-de"/>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de-de"/>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de-de"/>
          </a:p>
        </p:txBody>
      </p:sp>
    </p:spTree>
    <p:extLst>
      <p:ext uri="{BB962C8B-B14F-4D97-AF65-F5344CB8AC3E}">
        <p14:creationId xmlns:p14="http://schemas.microsoft.com/office/powerpoint/2010/main" val="2912278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de-de"/>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de-de"/>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de-de"/>
          </a:p>
        </p:txBody>
      </p:sp>
    </p:spTree>
    <p:extLst>
      <p:ext uri="{BB962C8B-B14F-4D97-AF65-F5344CB8AC3E}">
        <p14:creationId xmlns:p14="http://schemas.microsoft.com/office/powerpoint/2010/main" val="626947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BEC391-3091-FD10-3AF4-7A6A9171E6C3}"/>
              </a:ext>
            </a:extLst>
          </p:cNvPr>
          <p:cNvSpPr>
            <a:spLocks noGrp="1"/>
          </p:cNvSpPr>
          <p:nvPr>
            <p:ph type="body" sz="quarter" idx="10"/>
          </p:nvPr>
        </p:nvSpPr>
        <p:spPr>
          <a:xfrm>
            <a:off x="3370346" y="3901736"/>
            <a:ext cx="10639425" cy="1590427"/>
          </a:xfrm>
        </p:spPr>
        <p:txBody>
          <a:bodyPr lIns="0" tIns="0" rIns="0" bIns="0" anchor="t"/>
          <a:lstStyle/>
          <a:p>
            <a:pPr marL="342900" indent="-342900" algn="l" rtl="0">
              <a:buChar char="•"/>
            </a:pPr>
            <a:r>
              <a:rPr lang="de-de" b="0" i="1" u="none" baseline="0" dirty="0">
                <a:latin typeface="Open Sans"/>
                <a:ea typeface="Open Sans"/>
                <a:cs typeface="Open Sans"/>
              </a:rPr>
              <a:t>Meine wichtigsten Klimathemen: </a:t>
            </a:r>
            <a:endParaRPr lang="de-de" i="1" dirty="0"/>
          </a:p>
          <a:p>
            <a:pPr marL="342900" indent="-342900" algn="l" rtl="0">
              <a:buChar char="•"/>
            </a:pPr>
            <a:r>
              <a:rPr lang="de-de" b="0" i="1" u="none" baseline="0" dirty="0">
                <a:latin typeface="Open Sans"/>
                <a:ea typeface="Open Sans"/>
                <a:cs typeface="Open Sans"/>
              </a:rPr>
              <a:t>Warum sie mir wichtig sind: </a:t>
            </a:r>
            <a:endParaRPr lang="de-de" i="1" dirty="0"/>
          </a:p>
          <a:p>
            <a:endParaRPr lang="de-de" dirty="0"/>
          </a:p>
        </p:txBody>
      </p:sp>
      <p:sp>
        <p:nvSpPr>
          <p:cNvPr id="3" name="Text Placeholder 2">
            <a:extLst>
              <a:ext uri="{FF2B5EF4-FFF2-40B4-BE49-F238E27FC236}">
                <a16:creationId xmlns:a16="http://schemas.microsoft.com/office/drawing/2014/main" id="{B4EA224B-007B-DD0C-D7B1-5FB6F993ED6F}"/>
              </a:ext>
            </a:extLst>
          </p:cNvPr>
          <p:cNvSpPr>
            <a:spLocks noGrp="1"/>
          </p:cNvSpPr>
          <p:nvPr>
            <p:ph type="body" sz="quarter" idx="11"/>
          </p:nvPr>
        </p:nvSpPr>
        <p:spPr>
          <a:xfrm>
            <a:off x="3370346" y="1233274"/>
            <a:ext cx="7980917" cy="836159"/>
          </a:xfrm>
        </p:spPr>
        <p:txBody>
          <a:bodyPr wrap="none" lIns="216000" tIns="144000" rIns="180000" bIns="108000" anchor="t">
            <a:spAutoFit/>
          </a:bodyPr>
          <a:lstStyle/>
          <a:p>
            <a:pPr algn="l" rtl="0"/>
            <a:r>
              <a:rPr lang="de-de" b="1" i="0" u="none" baseline="0">
                <a:latin typeface="Open Sans"/>
                <a:ea typeface="Open Sans"/>
                <a:cs typeface="Open Sans"/>
              </a:rPr>
              <a:t>DEIN NAME UND NACHNAME </a:t>
            </a:r>
            <a:endParaRPr lang="de-de"/>
          </a:p>
        </p:txBody>
      </p:sp>
      <p:sp>
        <p:nvSpPr>
          <p:cNvPr id="4" name="Text Placeholder 3">
            <a:extLst>
              <a:ext uri="{FF2B5EF4-FFF2-40B4-BE49-F238E27FC236}">
                <a16:creationId xmlns:a16="http://schemas.microsoft.com/office/drawing/2014/main" id="{8327A362-79D9-277D-63BA-EB08EFA1217B}"/>
              </a:ext>
            </a:extLst>
          </p:cNvPr>
          <p:cNvSpPr>
            <a:spLocks noGrp="1"/>
          </p:cNvSpPr>
          <p:nvPr>
            <p:ph type="body" sz="quarter" idx="12"/>
          </p:nvPr>
        </p:nvSpPr>
        <p:spPr/>
        <p:txBody>
          <a:bodyPr lIns="0" tIns="0" rIns="0" bIns="0" anchor="t"/>
          <a:lstStyle/>
          <a:p>
            <a:pPr algn="l" rtl="0"/>
            <a:r>
              <a:rPr lang="de-de" b="1" i="0" u="none" baseline="0" dirty="0">
                <a:latin typeface="Open Sans"/>
                <a:ea typeface="Open Sans"/>
                <a:cs typeface="Open Sans"/>
              </a:rPr>
              <a:t>Was mir wichtig ist und worum es heute geht</a:t>
            </a:r>
            <a:endParaRPr lang="de-de" dirty="0"/>
          </a:p>
        </p:txBody>
      </p:sp>
      <p:sp>
        <p:nvSpPr>
          <p:cNvPr id="6" name="Text Placeholder 1">
            <a:extLst>
              <a:ext uri="{FF2B5EF4-FFF2-40B4-BE49-F238E27FC236}">
                <a16:creationId xmlns:a16="http://schemas.microsoft.com/office/drawing/2014/main" id="{474DB331-07FA-CFCE-E20A-0DD5B3E221FA}"/>
              </a:ext>
            </a:extLst>
          </p:cNvPr>
          <p:cNvSpPr txBox="1">
            <a:spLocks/>
          </p:cNvSpPr>
          <p:nvPr/>
        </p:nvSpPr>
        <p:spPr>
          <a:xfrm>
            <a:off x="3369558" y="6167241"/>
            <a:ext cx="9603105" cy="1544707"/>
          </a:xfrm>
          <a:prstGeom prst="rect">
            <a:avLst/>
          </a:prstGeom>
        </p:spPr>
        <p:txBody>
          <a:bodyPr lIns="0" tIns="0" rIns="0" bIns="0" anchor="t"/>
          <a:lstStyle>
            <a:lvl1pPr marL="0" indent="0" algn="l" defTabSz="1371600" rtl="0" eaLnBrk="1" latinLnBrk="0" hangingPunct="1">
              <a:lnSpc>
                <a:spcPct val="130000"/>
              </a:lnSpc>
              <a:spcBef>
                <a:spcPts val="150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342900" indent="-342900" algn="l" rtl="0">
              <a:buChar char="•"/>
            </a:pPr>
            <a:r>
              <a:rPr lang="de-de" b="0" i="1" u="none" baseline="0" dirty="0">
                <a:latin typeface="Open Sans"/>
                <a:ea typeface="Open Sans"/>
                <a:cs typeface="Open Sans"/>
              </a:rPr>
              <a:t>Beschreibe kurz die Aktivitäten oder Projekte, mit denen du dich beschäftigst und die für die Schülerinnen und Schüler interessant und inspirierend sein könnten</a:t>
            </a:r>
            <a:endParaRPr lang="de-de" i="1" dirty="0"/>
          </a:p>
        </p:txBody>
      </p:sp>
      <p:sp>
        <p:nvSpPr>
          <p:cNvPr id="8" name="Text Placeholder 3">
            <a:extLst>
              <a:ext uri="{FF2B5EF4-FFF2-40B4-BE49-F238E27FC236}">
                <a16:creationId xmlns:a16="http://schemas.microsoft.com/office/drawing/2014/main" id="{FA5A7232-CB01-1DAB-945D-59B10D84B857}"/>
              </a:ext>
            </a:extLst>
          </p:cNvPr>
          <p:cNvSpPr txBox="1">
            <a:spLocks/>
          </p:cNvSpPr>
          <p:nvPr/>
        </p:nvSpPr>
        <p:spPr>
          <a:xfrm>
            <a:off x="3384799" y="5389662"/>
            <a:ext cx="10639424" cy="773112"/>
          </a:xfrm>
          <a:prstGeom prst="rect">
            <a:avLst/>
          </a:prstGeom>
        </p:spPr>
        <p:txBody>
          <a:bodyPr lIns="0" tIns="0" rIns="0" bIns="0" anchor="t"/>
          <a:lstStyle>
            <a:lvl1pPr marL="0" indent="0" algn="l" defTabSz="1371600" rtl="0" eaLnBrk="1" latinLnBrk="0" hangingPunct="1">
              <a:lnSpc>
                <a:spcPct val="90000"/>
              </a:lnSpc>
              <a:spcBef>
                <a:spcPts val="1500"/>
              </a:spcBef>
              <a:buFont typeface="Arial" panose="020B0604020202020204" pitchFamily="34" charset="0"/>
              <a:buNone/>
              <a:defRPr sz="3600" b="1" kern="1200">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lgn="l" rtl="0"/>
            <a:r>
              <a:rPr lang="de-de" b="1" i="0" u="none" baseline="0">
                <a:latin typeface="Open Sans"/>
                <a:ea typeface="Open Sans"/>
                <a:cs typeface="Open Sans"/>
              </a:rPr>
              <a:t>Meine Aktivitäten oder Projekte   </a:t>
            </a:r>
            <a:endParaRPr lang="de-de"/>
          </a:p>
        </p:txBody>
      </p:sp>
      <p:pic>
        <p:nvPicPr>
          <p:cNvPr id="9" name="Picture 8" descr="A person holding a flag&#10;&#10;AI-generated content may be incorrect.">
            <a:extLst>
              <a:ext uri="{FF2B5EF4-FFF2-40B4-BE49-F238E27FC236}">
                <a16:creationId xmlns:a16="http://schemas.microsoft.com/office/drawing/2014/main" id="{06FF16A2-06E5-D1B9-E37C-857E205E7037}"/>
              </a:ext>
            </a:extLst>
          </p:cNvPr>
          <p:cNvPicPr>
            <a:picLocks noChangeAspect="1"/>
          </p:cNvPicPr>
          <p:nvPr/>
        </p:nvPicPr>
        <p:blipFill>
          <a:blip r:embed="rId3"/>
          <a:stretch>
            <a:fillRect/>
          </a:stretch>
        </p:blipFill>
        <p:spPr>
          <a:xfrm>
            <a:off x="13319760" y="5386388"/>
            <a:ext cx="4724400" cy="4543425"/>
          </a:xfrm>
          <a:prstGeom prst="rect">
            <a:avLst/>
          </a:prstGeom>
        </p:spPr>
      </p:pic>
    </p:spTree>
    <p:extLst>
      <p:ext uri="{BB962C8B-B14F-4D97-AF65-F5344CB8AC3E}">
        <p14:creationId xmlns:p14="http://schemas.microsoft.com/office/powerpoint/2010/main" val="3899867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de-de"/>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de-de"/>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de-de"/>
          </a:p>
        </p:txBody>
      </p:sp>
    </p:spTree>
    <p:extLst>
      <p:ext uri="{BB962C8B-B14F-4D97-AF65-F5344CB8AC3E}">
        <p14:creationId xmlns:p14="http://schemas.microsoft.com/office/powerpoint/2010/main" val="1623023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de-de"/>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de-de"/>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de-de"/>
          </a:p>
        </p:txBody>
      </p:sp>
    </p:spTree>
    <p:extLst>
      <p:ext uri="{BB962C8B-B14F-4D97-AF65-F5344CB8AC3E}">
        <p14:creationId xmlns:p14="http://schemas.microsoft.com/office/powerpoint/2010/main" val="691004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de-de"/>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de-de"/>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520615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de-de"/>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de-de"/>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23108129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de-de"/>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de-de"/>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885198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de-de"/>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de-de"/>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2490614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de-de"/>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de-de"/>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2911104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de-de"/>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de-de"/>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de-de"/>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de-de"/>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de-de"/>
          </a:p>
        </p:txBody>
      </p:sp>
    </p:spTree>
    <p:extLst>
      <p:ext uri="{BB962C8B-B14F-4D97-AF65-F5344CB8AC3E}">
        <p14:creationId xmlns:p14="http://schemas.microsoft.com/office/powerpoint/2010/main" val="394014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84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1394533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e-de" b="1" i="0" u="none" baseline="0" dirty="0"/>
              <a:t>Unser Planet verändert sich –</a:t>
            </a:r>
            <a:endParaRPr lang="de-de" dirty="0"/>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0" y="5968286"/>
            <a:ext cx="11896869"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e-de" b="1" i="0" u="none" baseline="0" dirty="0"/>
              <a:t>aber wir können helfen!</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5225144" y="6997399"/>
            <a:ext cx="12567852"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de-de" b="1" i="0" u="none" baseline="0" dirty="0"/>
              <a:t>Der Klimawandel berührt</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7431314" y="8275886"/>
            <a:ext cx="10361681"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e-de" b="1" i="0" u="none" baseline="0" dirty="0"/>
              <a:t>alles, was wir lieben.</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34024" y="8478045"/>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30" y="4229429"/>
            <a:ext cx="8003986"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e-de" b="1" i="0" u="none" baseline="0" dirty="0"/>
              <a:t>Klimaschutz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6280185"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e-de" b="1" i="0" u="none" baseline="0" dirty="0"/>
              <a:t>uns um unser Zuhause kümmern.</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5062190"/>
            <a:ext cx="1235407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e-de" b="1" i="0" u="none" baseline="0"/>
              <a:t>Menschen in ganz Europa</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6352316"/>
            <a:ext cx="13101557"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e-de" b="1" i="0" u="none" baseline="0" dirty="0"/>
              <a:t>werden aktiv – gemeinsam!</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300083" y="6578736"/>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469366" y="6578735"/>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4630058" y="5918695"/>
            <a:ext cx="1283976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e-de" b="1" i="0" u="none" baseline="0" dirty="0"/>
              <a:t>Meine Welt. Mein Handeln. </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10726057" y="7194073"/>
            <a:ext cx="6743769"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de-de" b="1" i="0" u="none" baseline="0"/>
              <a:t>Unser Planet.</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2C224-C58B-B047-7D2E-1071BEE4976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BD1C92F-81E0-C90E-5E46-1E23BABCBEE7}"/>
              </a:ext>
            </a:extLst>
          </p:cNvPr>
          <p:cNvSpPr>
            <a:spLocks noGrp="1"/>
          </p:cNvSpPr>
          <p:nvPr>
            <p:ph type="body" sz="quarter" idx="10"/>
          </p:nvPr>
        </p:nvSpPr>
        <p:spPr>
          <a:xfrm>
            <a:off x="3965431" y="2621262"/>
            <a:ext cx="8018408" cy="1511975"/>
          </a:xfrm>
        </p:spPr>
        <p:txBody>
          <a:bodyPr lIns="0" tIns="0" rIns="0" bIns="0" anchor="t"/>
          <a:lstStyle/>
          <a:p>
            <a:endParaRPr lang="de-de" sz="2800" dirty="0">
              <a:solidFill>
                <a:srgbClr val="000000"/>
              </a:solidFill>
            </a:endParaRPr>
          </a:p>
          <a:p>
            <a:pPr algn="l" rtl="0">
              <a:buChar char="•"/>
            </a:pPr>
            <a:r>
              <a:rPr lang="de-de" sz="2800" b="1" i="0" u="none" baseline="0" dirty="0">
                <a:latin typeface="Open Sans"/>
                <a:ea typeface="Open Sans"/>
                <a:cs typeface="Open Sans"/>
              </a:rPr>
              <a:t> Sensibilisierung</a:t>
            </a:r>
            <a:r>
              <a:rPr lang="de-de" sz="2800" b="0" i="0" u="none" baseline="0" dirty="0">
                <a:latin typeface="Open Sans"/>
                <a:ea typeface="Open Sans"/>
                <a:cs typeface="Open Sans"/>
              </a:rPr>
              <a:t> für Klimafragen und EU-Maßnahmen</a:t>
            </a:r>
            <a:endParaRPr lang="de-de" dirty="0"/>
          </a:p>
          <a:p>
            <a:pPr algn="l" rtl="0">
              <a:buChar char="•"/>
            </a:pPr>
            <a:r>
              <a:rPr lang="de-de" sz="2800" b="1" i="0" u="none" baseline="0" dirty="0">
                <a:latin typeface="Open Sans"/>
                <a:ea typeface="Open Sans"/>
                <a:cs typeface="Open Sans"/>
              </a:rPr>
              <a:t> Ermutigung zu klimapolitischem Handeln </a:t>
            </a:r>
            <a:r>
              <a:rPr lang="de-de" sz="2800" b="0" i="0" u="none" baseline="0" dirty="0">
                <a:latin typeface="Open Sans"/>
                <a:ea typeface="Open Sans"/>
                <a:cs typeface="Open Sans"/>
              </a:rPr>
              <a:t>und Förderung des Engagements</a:t>
            </a:r>
            <a:endParaRPr lang="de-de" dirty="0"/>
          </a:p>
          <a:p>
            <a:pPr algn="l" rtl="0">
              <a:buChar char="•"/>
            </a:pPr>
            <a:r>
              <a:rPr lang="de-de" sz="2800" b="1" i="0" u="none" baseline="0" dirty="0">
                <a:latin typeface="Open Sans"/>
                <a:ea typeface="Open Sans"/>
                <a:cs typeface="Open Sans"/>
              </a:rPr>
              <a:t> </a:t>
            </a:r>
            <a:r>
              <a:rPr lang="de-de" sz="2800" b="1" dirty="0">
                <a:latin typeface="Open Sans"/>
                <a:ea typeface="Open Sans"/>
                <a:cs typeface="Open Sans"/>
              </a:rPr>
              <a:t>Individuen</a:t>
            </a:r>
            <a:r>
              <a:rPr lang="de-de" sz="2800" b="1" i="0" u="none" baseline="0" dirty="0">
                <a:latin typeface="Open Sans"/>
                <a:ea typeface="Open Sans"/>
                <a:cs typeface="Open Sans"/>
              </a:rPr>
              <a:t> und Organisationen, die sich für das Klima einsetzen, miteinander verbinden</a:t>
            </a:r>
            <a:r>
              <a:rPr lang="de-de" sz="2800" b="0" i="0" u="none" baseline="0" dirty="0">
                <a:latin typeface="Open Sans"/>
                <a:ea typeface="Open Sans"/>
                <a:cs typeface="Open Sans"/>
              </a:rPr>
              <a:t> und ihnen helfen, voneinander zu lernen</a:t>
            </a:r>
            <a:endParaRPr lang="de-de" dirty="0"/>
          </a:p>
          <a:p>
            <a:pPr algn="l" rtl="0"/>
            <a:br>
              <a:rPr lang="de-de" sz="2800" b="1" i="1" u="none" baseline="0" dirty="0">
                <a:latin typeface="Open Sans"/>
                <a:ea typeface="Open Sans"/>
                <a:cs typeface="Open Sans"/>
              </a:rPr>
            </a:br>
            <a:r>
              <a:rPr lang="de-de" sz="2800" b="1" i="1" u="none" baseline="0" dirty="0">
                <a:latin typeface="Open Sans"/>
                <a:ea typeface="Open Sans"/>
                <a:cs typeface="Open Sans"/>
              </a:rPr>
              <a:t>       „Meine Welt. Mein Handeln. Unser Planet.“</a:t>
            </a:r>
            <a:endParaRPr lang="de-de" dirty="0"/>
          </a:p>
          <a:p>
            <a:pPr marL="342900" indent="-342900" algn="l" rtl="0">
              <a:buChar char="•"/>
            </a:pPr>
            <a:endParaRPr lang="de-de" i="1" dirty="0"/>
          </a:p>
          <a:p>
            <a:endParaRPr lang="de-de" dirty="0"/>
          </a:p>
        </p:txBody>
      </p:sp>
      <p:sp>
        <p:nvSpPr>
          <p:cNvPr id="3" name="Text Placeholder 2">
            <a:extLst>
              <a:ext uri="{FF2B5EF4-FFF2-40B4-BE49-F238E27FC236}">
                <a16:creationId xmlns:a16="http://schemas.microsoft.com/office/drawing/2014/main" id="{C17BCFD3-ED1C-34A0-B6F1-937ACE007021}"/>
              </a:ext>
            </a:extLst>
          </p:cNvPr>
          <p:cNvSpPr>
            <a:spLocks noGrp="1"/>
          </p:cNvSpPr>
          <p:nvPr>
            <p:ph type="body" sz="quarter" idx="11"/>
          </p:nvPr>
        </p:nvSpPr>
        <p:spPr>
          <a:xfrm>
            <a:off x="3370346" y="523826"/>
            <a:ext cx="7627854" cy="836159"/>
          </a:xfrm>
        </p:spPr>
        <p:txBody>
          <a:bodyPr wrap="square" lIns="216000" tIns="144000" rIns="180000" bIns="108000" anchor="t">
            <a:spAutoFit/>
          </a:bodyPr>
          <a:lstStyle/>
          <a:p>
            <a:pPr algn="l" rtl="0"/>
            <a:r>
              <a:rPr lang="de-de" b="1" i="0" u="none" baseline="0" dirty="0">
                <a:latin typeface="Open Sans"/>
                <a:ea typeface="Open Sans"/>
                <a:cs typeface="Open Sans"/>
              </a:rPr>
              <a:t>EUROPÄISCHER KLIMAPAKT </a:t>
            </a:r>
            <a:endParaRPr lang="de-de" dirty="0"/>
          </a:p>
        </p:txBody>
      </p:sp>
      <p:sp>
        <p:nvSpPr>
          <p:cNvPr id="7" name="Text Placeholder 6">
            <a:extLst>
              <a:ext uri="{FF2B5EF4-FFF2-40B4-BE49-F238E27FC236}">
                <a16:creationId xmlns:a16="http://schemas.microsoft.com/office/drawing/2014/main" id="{AA7F41F0-F7A9-C0FC-1208-7DDC45995DE3}"/>
              </a:ext>
            </a:extLst>
          </p:cNvPr>
          <p:cNvSpPr>
            <a:spLocks noGrp="1"/>
          </p:cNvSpPr>
          <p:nvPr>
            <p:ph type="body" sz="quarter" idx="12"/>
          </p:nvPr>
        </p:nvSpPr>
        <p:spPr>
          <a:xfrm>
            <a:off x="3370347" y="2360055"/>
            <a:ext cx="10639424" cy="773112"/>
          </a:xfrm>
        </p:spPr>
        <p:txBody>
          <a:bodyPr lIns="0" tIns="0" rIns="0" bIns="0" anchor="t"/>
          <a:lstStyle/>
          <a:p>
            <a:pPr algn="l" rtl="0"/>
            <a:r>
              <a:rPr lang="de-de" b="1" i="0" u="none" baseline="0" dirty="0">
                <a:latin typeface="Open Sans"/>
                <a:ea typeface="Open Sans"/>
                <a:cs typeface="Open Sans"/>
              </a:rPr>
              <a:t>Hauptziele:</a:t>
            </a:r>
            <a:endParaRPr lang="de-de" dirty="0"/>
          </a:p>
        </p:txBody>
      </p:sp>
      <p:pic>
        <p:nvPicPr>
          <p:cNvPr id="10" name="Picture 9" descr="A poster with people and text&#10;&#10;AI-generated content may be incorrect.">
            <a:extLst>
              <a:ext uri="{FF2B5EF4-FFF2-40B4-BE49-F238E27FC236}">
                <a16:creationId xmlns:a16="http://schemas.microsoft.com/office/drawing/2014/main" id="{72A0A1DA-21F2-0D56-FE69-F651A4E176FD}"/>
              </a:ext>
            </a:extLst>
          </p:cNvPr>
          <p:cNvPicPr>
            <a:picLocks noChangeAspect="1"/>
          </p:cNvPicPr>
          <p:nvPr/>
        </p:nvPicPr>
        <p:blipFill>
          <a:blip r:embed="rId3"/>
          <a:stretch>
            <a:fillRect/>
          </a:stretch>
        </p:blipFill>
        <p:spPr>
          <a:xfrm>
            <a:off x="11983839" y="3394374"/>
            <a:ext cx="5653570" cy="5662886"/>
          </a:xfrm>
          <a:prstGeom prst="rect">
            <a:avLst/>
          </a:prstGeom>
        </p:spPr>
      </p:pic>
    </p:spTree>
    <p:extLst>
      <p:ext uri="{BB962C8B-B14F-4D97-AF65-F5344CB8AC3E}">
        <p14:creationId xmlns:p14="http://schemas.microsoft.com/office/powerpoint/2010/main" val="3002191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7956194" y="3322885"/>
            <a:ext cx="9592448" cy="11218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e-de" sz="6000" b="1" i="0" u="none" baseline="0"/>
              <a:t>Botschafter, Partner, </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9693554" y="4444694"/>
            <a:ext cx="7855088" cy="11218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e-de" sz="6000" b="1" i="0" u="none" baseline="0"/>
              <a:t>Freunde des Pakts</a:t>
            </a:r>
            <a:endParaRPr lang="de-de" sz="6000"/>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3238654" y="4553518"/>
            <a:ext cx="4579625"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1_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3E6A38B-E2DF-4B8B-9BD6-68ABB861E227}">
  <ds:schemaRefs>
    <ds:schemaRef ds:uri="http://schemas.microsoft.com/sharepoint/v3/contenttype/forms"/>
  </ds:schemaRefs>
</ds:datastoreItem>
</file>

<file path=customXml/itemProps2.xml><?xml version="1.0" encoding="utf-8"?>
<ds:datastoreItem xmlns:ds="http://schemas.openxmlformats.org/officeDocument/2006/customXml" ds:itemID="{CBC11F28-128C-48A6-BC4F-3982ED16BB23}">
  <ds:schemaRefs>
    <ds:schemaRef ds:uri="http://schemas.microsoft.com/office/2006/documentManagement/types"/>
    <ds:schemaRef ds:uri="http://purl.org/dc/dcmitype/"/>
    <ds:schemaRef ds:uri="http://schemas.openxmlformats.org/package/2006/metadata/core-properties"/>
    <ds:schemaRef ds:uri="http://www.w3.org/XML/1998/namespace"/>
    <ds:schemaRef ds:uri="f75dc2e1-5a74-43f4-af9f-d866e04aa3cf"/>
    <ds:schemaRef ds:uri="http://purl.org/dc/elements/1.1/"/>
    <ds:schemaRef ds:uri="http://schemas.microsoft.com/office/infopath/2007/PartnerControls"/>
    <ds:schemaRef ds:uri="119ae24b-acd2-4206-8a50-f24ff65407c3"/>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EAAD58DC-5069-4115-86CA-3EA44728F963}">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3</TotalTime>
  <Words>2036</Words>
  <Application>Microsoft Office PowerPoint</Application>
  <PresentationFormat>Custom</PresentationFormat>
  <Paragraphs>115</Paragraphs>
  <Slides>28</Slides>
  <Notes>13</Notes>
  <HiddenSlides>0</HiddenSlides>
  <MMClips>0</MMClips>
  <ScaleCrop>false</ScaleCrop>
  <HeadingPairs>
    <vt:vector size="6" baseType="variant">
      <vt:variant>
        <vt:lpstr>Fonts Used</vt:lpstr>
      </vt:variant>
      <vt:variant>
        <vt:i4>1</vt:i4>
      </vt:variant>
      <vt:variant>
        <vt:lpstr>Theme</vt:lpstr>
      </vt:variant>
      <vt:variant>
        <vt:i4>3</vt:i4>
      </vt:variant>
      <vt:variant>
        <vt:lpstr>Slide Titles</vt:lpstr>
      </vt:variant>
      <vt:variant>
        <vt:i4>28</vt:i4>
      </vt:variant>
    </vt:vector>
  </HeadingPairs>
  <TitlesOfParts>
    <vt:vector size="32" baseType="lpstr">
      <vt:lpstr>Open Sans</vt:lpstr>
      <vt:lpstr>Pact2School bespoke slides</vt:lpstr>
      <vt:lpstr>Pact2School editable slides</vt:lpstr>
      <vt:lpstr>1_Closing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11</cp:revision>
  <dcterms:created xsi:type="dcterms:W3CDTF">2023-09-22T15:24:24Z</dcterms:created>
  <dcterms:modified xsi:type="dcterms:W3CDTF">2026-01-30T11:42:15Z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