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75" r:id="rId5"/>
    <p:sldMasterId id="2147483766" r:id="rId6"/>
  </p:sldMasterIdLst>
  <p:notesMasterIdLst>
    <p:notesMasterId r:id="rId35"/>
  </p:notesMasterIdLst>
  <p:handoutMasterIdLst>
    <p:handoutMasterId r:id="rId36"/>
  </p:handoutMasterIdLst>
  <p:sldIdLst>
    <p:sldId id="282" r:id="rId7"/>
    <p:sldId id="312" r:id="rId8"/>
    <p:sldId id="283" r:id="rId9"/>
    <p:sldId id="284" r:id="rId10"/>
    <p:sldId id="285" r:id="rId11"/>
    <p:sldId id="286" r:id="rId12"/>
    <p:sldId id="287" r:id="rId13"/>
    <p:sldId id="314" r:id="rId14"/>
    <p:sldId id="289" r:id="rId15"/>
    <p:sldId id="288" r:id="rId16"/>
    <p:sldId id="290" r:id="rId17"/>
    <p:sldId id="291" r:id="rId18"/>
    <p:sldId id="309" r:id="rId19"/>
    <p:sldId id="311"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10" r:id="rId34"/>
  </p:sldIdLst>
  <p:sldSz cx="18288000" cy="10287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C4A947E-B3AD-2BF5-ED11-A81EDD5B20EE}" name="Giorgia Silvestri" initials="G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RA"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3725" autoAdjust="0"/>
  </p:normalViewPr>
  <p:slideViewPr>
    <p:cSldViewPr snapToGrid="0">
      <p:cViewPr varScale="1">
        <p:scale>
          <a:sx n="35" d="100"/>
          <a:sy n="35" d="100"/>
        </p:scale>
        <p:origin x="1810"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8/10/relationships/authors" Targe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nne Greve" userId="3d68490535189adc" providerId="LiveId" clId="{32EFDB46-B409-4BCD-B720-26FF41C382B6}"/>
    <pc:docChg chg="undo custSel modSld">
      <pc:chgData name="Sanne Greve" userId="3d68490535189adc" providerId="LiveId" clId="{32EFDB46-B409-4BCD-B720-26FF41C382B6}" dt="2026-01-29T13:44:13.871" v="141" actId="20577"/>
      <pc:docMkLst>
        <pc:docMk/>
      </pc:docMkLst>
      <pc:sldChg chg="modNotesTx">
        <pc:chgData name="Sanne Greve" userId="3d68490535189adc" providerId="LiveId" clId="{32EFDB46-B409-4BCD-B720-26FF41C382B6}" dt="2026-01-29T13:30:26.558" v="71" actId="20577"/>
        <pc:sldMkLst>
          <pc:docMk/>
          <pc:sldMk cId="3377233370" sldId="282"/>
        </pc:sldMkLst>
      </pc:sldChg>
      <pc:sldChg chg="modSp mod modNotesTx">
        <pc:chgData name="Sanne Greve" userId="3d68490535189adc" providerId="LiveId" clId="{32EFDB46-B409-4BCD-B720-26FF41C382B6}" dt="2026-01-29T13:32:11.839" v="104" actId="20577"/>
        <pc:sldMkLst>
          <pc:docMk/>
          <pc:sldMk cId="2153364023" sldId="283"/>
        </pc:sldMkLst>
        <pc:spChg chg="mod">
          <ac:chgData name="Sanne Greve" userId="3d68490535189adc" providerId="LiveId" clId="{32EFDB46-B409-4BCD-B720-26FF41C382B6}" dt="2026-01-29T13:31:57.477" v="103" actId="20577"/>
          <ac:spMkLst>
            <pc:docMk/>
            <pc:sldMk cId="2153364023" sldId="283"/>
            <ac:spMk id="11" creationId="{A0F75F20-29BB-E6E1-87B7-12E36CA0D530}"/>
          </ac:spMkLst>
        </pc:spChg>
      </pc:sldChg>
      <pc:sldChg chg="modNotesTx">
        <pc:chgData name="Sanne Greve" userId="3d68490535189adc" providerId="LiveId" clId="{32EFDB46-B409-4BCD-B720-26FF41C382B6}" dt="2026-01-29T13:34:12.397" v="105" actId="20577"/>
        <pc:sldMkLst>
          <pc:docMk/>
          <pc:sldMk cId="80715385" sldId="284"/>
        </pc:sldMkLst>
      </pc:sldChg>
      <pc:sldChg chg="modNotesTx">
        <pc:chgData name="Sanne Greve" userId="3d68490535189adc" providerId="LiveId" clId="{32EFDB46-B409-4BCD-B720-26FF41C382B6}" dt="2026-01-29T13:34:43.790" v="106" actId="20577"/>
        <pc:sldMkLst>
          <pc:docMk/>
          <pc:sldMk cId="1803503161" sldId="285"/>
        </pc:sldMkLst>
      </pc:sldChg>
      <pc:sldChg chg="modNotesTx">
        <pc:chgData name="Sanne Greve" userId="3d68490535189adc" providerId="LiveId" clId="{32EFDB46-B409-4BCD-B720-26FF41C382B6}" dt="2026-01-29T13:43:07.706" v="123" actId="20577"/>
        <pc:sldMkLst>
          <pc:docMk/>
          <pc:sldMk cId="988282848" sldId="287"/>
        </pc:sldMkLst>
      </pc:sldChg>
      <pc:sldChg chg="modNotesTx">
        <pc:chgData name="Sanne Greve" userId="3d68490535189adc" providerId="LiveId" clId="{32EFDB46-B409-4BCD-B720-26FF41C382B6}" dt="2026-01-29T13:17:10.431" v="66" actId="20577"/>
        <pc:sldMkLst>
          <pc:docMk/>
          <pc:sldMk cId="3904066310" sldId="289"/>
        </pc:sldMkLst>
      </pc:sldChg>
      <pc:sldChg chg="modSp mod">
        <pc:chgData name="Sanne Greve" userId="3d68490535189adc" providerId="LiveId" clId="{32EFDB46-B409-4BCD-B720-26FF41C382B6}" dt="2026-01-29T13:21:15.258" v="68" actId="20577"/>
        <pc:sldMkLst>
          <pc:docMk/>
          <pc:sldMk cId="327560919" sldId="309"/>
        </pc:sldMkLst>
        <pc:spChg chg="mod">
          <ac:chgData name="Sanne Greve" userId="3d68490535189adc" providerId="LiveId" clId="{32EFDB46-B409-4BCD-B720-26FF41C382B6}" dt="2026-01-29T13:21:15.258" v="68" actId="20577"/>
          <ac:spMkLst>
            <pc:docMk/>
            <pc:sldMk cId="327560919" sldId="309"/>
            <ac:spMk id="2" creationId="{35816575-479F-F030-2E85-11935582F3CF}"/>
          </ac:spMkLst>
        </pc:spChg>
      </pc:sldChg>
      <pc:sldChg chg="modNotesTx">
        <pc:chgData name="Sanne Greve" userId="3d68490535189adc" providerId="LiveId" clId="{32EFDB46-B409-4BCD-B720-26FF41C382B6}" dt="2026-01-29T13:41:58.329" v="122" actId="20577"/>
        <pc:sldMkLst>
          <pc:docMk/>
          <pc:sldMk cId="2066378769" sldId="311"/>
        </pc:sldMkLst>
      </pc:sldChg>
      <pc:sldChg chg="modSp mod modNotesTx">
        <pc:chgData name="Sanne Greve" userId="3d68490535189adc" providerId="LiveId" clId="{32EFDB46-B409-4BCD-B720-26FF41C382B6}" dt="2026-01-29T13:44:13.871" v="141" actId="20577"/>
        <pc:sldMkLst>
          <pc:docMk/>
          <pc:sldMk cId="3002191748" sldId="314"/>
        </pc:sldMkLst>
        <pc:spChg chg="mod">
          <ac:chgData name="Sanne Greve" userId="3d68490535189adc" providerId="LiveId" clId="{32EFDB46-B409-4BCD-B720-26FF41C382B6}" dt="2026-01-29T13:44:13.871" v="141" actId="20577"/>
          <ac:spMkLst>
            <pc:docMk/>
            <pc:sldMk cId="3002191748" sldId="314"/>
            <ac:spMk id="2" creationId="{1BD1C92F-81E0-C90E-5E46-1E23BABCBEE7}"/>
          </ac:spMkLst>
        </pc:spChg>
        <pc:spChg chg="mod">
          <ac:chgData name="Sanne Greve" userId="3d68490535189adc" providerId="LiveId" clId="{32EFDB46-B409-4BCD-B720-26FF41C382B6}" dt="2026-01-29T13:36:03.830" v="107" actId="14100"/>
          <ac:spMkLst>
            <pc:docMk/>
            <pc:sldMk cId="3002191748" sldId="314"/>
            <ac:spMk id="3" creationId="{C17BCFD3-ED1C-34A0-B6F1-937ACE00702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limate.ec.europa.eu/eu-action/climate-strategies-targets/progress-climate-action/eu-climate-action-progress-report-2025_en"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c.europa.eu/eusurvey/runner/europeanclimatepact_friendsofthepact"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ec.europa.eu/newsroom/clima/user-subscriptions/2343/create" TargetMode="External"/><Relationship Id="rId5" Type="http://schemas.openxmlformats.org/officeDocument/2006/relationships/hyperlink" Target="https://climate-pact.europa.eu/eu-climate-action-academy_en" TargetMode="External"/><Relationship Id="rId4" Type="http://schemas.openxmlformats.org/officeDocument/2006/relationships/hyperlink" Target="https://climate-pact.europa.eu/interactive-pact-map-discover-climate-action-near-you_en"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da" sz="1200" b="0" i="0" u="none" kern="1200" baseline="0" dirty="0">
                <a:solidFill>
                  <a:schemeClr val="tx1"/>
                </a:solidFill>
                <a:effectLst/>
                <a:latin typeface="+mn-lt"/>
                <a:ea typeface="+mn-ea"/>
                <a:cs typeface="+mn-cs"/>
              </a:rPr>
              <a:t>Varm velkomst: Hils på eleverne/de studerende, og tak dem for at være med i dag. </a:t>
            </a:r>
          </a:p>
          <a:p>
            <a:pPr algn="l" rtl="0" fontAlgn="base"/>
            <a:r>
              <a:rPr lang="da" sz="1200" b="0" i="0" u="none" kern="1200" baseline="0" dirty="0">
                <a:solidFill>
                  <a:schemeClr val="tx1"/>
                </a:solidFill>
                <a:effectLst/>
                <a:latin typeface="+mn-lt"/>
                <a:ea typeface="+mn-ea"/>
                <a:cs typeface="+mn-cs"/>
              </a:rPr>
              <a:t>Præsentér dig selv: Fortæl dem dit navn, din rolle og kort om, hvorfor du personligt interesserer dig for klimaindsatsen eller arbejdet med unge. </a:t>
            </a:r>
            <a:endParaRPr lang="da" sz="1200" b="0" i="0" kern="1200" dirty="0">
              <a:solidFill>
                <a:schemeClr val="tx1"/>
              </a:solidFill>
              <a:effectLst/>
              <a:latin typeface="+mn-lt"/>
            </a:endParaRPr>
          </a:p>
          <a:p>
            <a:pPr algn="l" rtl="0" fontAlgn="base"/>
            <a:r>
              <a:rPr lang="da" sz="1200" b="0" i="0" u="none" kern="1200" baseline="0" dirty="0">
                <a:solidFill>
                  <a:schemeClr val="tx1"/>
                </a:solidFill>
                <a:effectLst/>
                <a:latin typeface="+mn-lt"/>
                <a:ea typeface="+mn-ea"/>
                <a:cs typeface="+mn-cs"/>
              </a:rPr>
              <a:t>Slå tonen an: Forklar, at i dag handler om at udforske, hvad vi kan gøre sammen som enkeltpersoner, skoler, lokalsamfund og som en del af et bredere initiativ fra Den Europæiske </a:t>
            </a:r>
            <a:r>
              <a:rPr lang="da" b="0" i="0" u="none" baseline="0" dirty="0"/>
              <a:t>Union</a:t>
            </a:r>
            <a:r>
              <a:rPr lang="da" sz="1200" b="0" i="0" u="none" kern="1200" baseline="0" dirty="0">
                <a:solidFill>
                  <a:schemeClr val="tx1"/>
                </a:solidFill>
                <a:effectLst/>
                <a:latin typeface="+mn-lt"/>
                <a:ea typeface="+mn-ea"/>
                <a:cs typeface="+mn-cs"/>
              </a:rPr>
              <a:t>. </a:t>
            </a:r>
            <a:endParaRPr lang="da" sz="1200" b="0" i="0" kern="1200" dirty="0">
              <a:solidFill>
                <a:schemeClr val="tx1"/>
              </a:solidFill>
              <a:effectLst/>
              <a:latin typeface="+mn-lt"/>
            </a:endParaRPr>
          </a:p>
          <a:p>
            <a:pPr algn="l" rtl="0" fontAlgn="base"/>
            <a:r>
              <a:rPr lang="da" sz="1200" b="0" i="0" u="none" kern="1200" baseline="0" dirty="0">
                <a:solidFill>
                  <a:schemeClr val="tx1"/>
                </a:solidFill>
                <a:effectLst/>
                <a:latin typeface="+mn-lt"/>
                <a:ea typeface="+mn-ea"/>
                <a:cs typeface="+mn-cs"/>
              </a:rPr>
              <a:t>Præsentér klimapagten: Nævn, at den europæiske klimapagt samler mennesker og organisationer i hele Europa for at lære, handle og støtte hinanden i at gøre en indsats for klimaet.  </a:t>
            </a:r>
            <a:endParaRPr lang="da" sz="1200" b="0" i="0" kern="1200" dirty="0">
              <a:solidFill>
                <a:schemeClr val="tx1"/>
              </a:solidFill>
              <a:effectLst/>
              <a:latin typeface="+mn-lt"/>
            </a:endParaRPr>
          </a:p>
          <a:p>
            <a:pPr algn="l" rtl="0" fontAlgn="base"/>
            <a:r>
              <a:rPr lang="da" sz="1200" b="0" i="0" u="none" kern="1200" baseline="0" dirty="0">
                <a:solidFill>
                  <a:schemeClr val="tx1"/>
                </a:solidFill>
                <a:effectLst/>
                <a:latin typeface="+mn-lt"/>
                <a:ea typeface="+mn-ea"/>
                <a:cs typeface="+mn-cs"/>
              </a:rPr>
              <a:t>Fremhæv inklusion: Understreg, at alle er en del af dette, uanset alder eller baggrund, og at dagens mål er, at det skal være inspirerende og interaktivt, og at deres refleksioner og bidrag altid er velkomne.  </a:t>
            </a:r>
            <a:endParaRPr lang="da" sz="1200" b="0" i="0" kern="1200" dirty="0">
              <a:solidFill>
                <a:schemeClr val="tx1"/>
              </a:solidFill>
              <a:effectLst/>
              <a:latin typeface="+mn-lt"/>
            </a:endParaRPr>
          </a:p>
          <a:p>
            <a:pPr algn="l" rtl="0" fontAlgn="base"/>
            <a:r>
              <a:rPr lang="da" sz="1200" b="0" i="0" u="none" kern="1200" baseline="0" dirty="0">
                <a:solidFill>
                  <a:schemeClr val="tx1"/>
                </a:solidFill>
                <a:effectLst/>
                <a:latin typeface="+mn-lt"/>
                <a:ea typeface="+mn-ea"/>
                <a:cs typeface="+mn-cs"/>
              </a:rPr>
              <a:t>Præsentér dagens plan: Fortæl kort om indholdet: forståelse af klimaudfordringer, udveksling af idéer, sjove aktiviteter samt måder at blive involveret på. </a:t>
            </a:r>
            <a:endParaRPr lang="da" sz="1200" b="0" i="0" kern="1200" dirty="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da"/>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da" sz="1200" b="0" i="0" u="none" kern="1200" baseline="0" dirty="0">
                <a:solidFill>
                  <a:schemeClr val="tx1"/>
                </a:solidFill>
                <a:effectLst/>
                <a:latin typeface="+mn-lt"/>
                <a:ea typeface="+mn-ea"/>
                <a:cs typeface="+mn-cs"/>
              </a:rPr>
              <a:t>Præsentér denne slide ved at forklare, at klimaindsatsen sker på forskellige områder i vores hverdag og samfund. </a:t>
            </a:r>
          </a:p>
          <a:p>
            <a:pPr algn="l" rtl="0" fontAlgn="base"/>
            <a:r>
              <a:rPr lang="da" sz="1200" b="0" i="0" u="none" kern="1200" baseline="0" dirty="0">
                <a:solidFill>
                  <a:schemeClr val="tx1"/>
                </a:solidFill>
                <a:effectLst/>
                <a:latin typeface="+mn-lt"/>
                <a:ea typeface="+mn-ea"/>
                <a:cs typeface="+mn-cs"/>
              </a:rPr>
              <a:t>Forklar hvert område kort: </a:t>
            </a: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Energi: Brug af ren energi, forbedring af effektiviteten og støtte til vedvarende energikilder. </a:t>
            </a: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Transport: Gå, cykle, bruge offentlig transport og reducere udledningen fra køretøjer. </a:t>
            </a: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Natur: Beskyttelse af skove, plantning af træer, genopretning af levesteder og pleje af biodiversitet. </a:t>
            </a: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Mad: Reducere madspild, spise lokale produkter/produkter i sæson og støtte bæredygtigt landbrug. </a:t>
            </a: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Affald: Genbrug, genanvendelse og reduktion af engangsplastik. </a:t>
            </a: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Vand: Bevarelse af vand, beskyttelse af floder, søer og andre vandkilder. </a:t>
            </a: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Lokalsamfund: Samarbejde om lokale projekter, oplysningskampagner eller bæredygtighedsinitiativer på skoler. </a:t>
            </a:r>
          </a:p>
          <a:p>
            <a:pPr algn="l" rtl="0" fontAlgn="base"/>
            <a:r>
              <a:rPr lang="da" sz="1200" b="0" i="0" u="none" kern="1200" baseline="0" dirty="0">
                <a:solidFill>
                  <a:schemeClr val="tx1"/>
                </a:solidFill>
                <a:effectLst/>
                <a:latin typeface="+mn-lt"/>
                <a:ea typeface="+mn-ea"/>
                <a:cs typeface="+mn-cs"/>
              </a:rPr>
              <a:t>Få eleverne/de studerende til at reflektere ved at stille spørgsmål som f.eks: </a:t>
            </a: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"På hvilke af disse områder har I set tiltag på jeres skole eller i jeres lokalsamfund?" </a:t>
            </a: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"Kan I komme i tanke om nye idéer til projekter eller tiltag, vi kan udføre sammen?" </a:t>
            </a: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Fremhæv, at en kollektiv indsats forstærker effekten: Det handler ikke kun om individuelle valg, men om at arbejde sammen som lokalsamfund. </a:t>
            </a:r>
          </a:p>
          <a:p>
            <a:pPr marL="0" indent="0" algn="l" rtl="0" fontAlgn="base">
              <a:buFont typeface="Arial" panose="020B0604020202020204" pitchFamily="34" charset="0"/>
              <a:buNone/>
            </a:pPr>
            <a:r>
              <a:rPr lang="da" sz="1200" b="0" i="0" u="none" kern="1200" baseline="0" dirty="0">
                <a:solidFill>
                  <a:schemeClr val="tx1"/>
                </a:solidFill>
                <a:effectLst/>
                <a:latin typeface="+mn-lt"/>
                <a:ea typeface="+mn-ea"/>
                <a:cs typeface="+mn-cs"/>
              </a:rPr>
              <a:t>Spred det følgende hovedbudskab: Klimaindsatsen sker overalt på mange områder i livet, og alle kan bidrage til at skabe en sundere og mere bæredygtig planet. </a:t>
            </a:r>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da"/>
          </a:p>
        </p:txBody>
      </p:sp>
    </p:spTree>
    <p:extLst>
      <p:ext uri="{BB962C8B-B14F-4D97-AF65-F5344CB8AC3E}">
        <p14:creationId xmlns:p14="http://schemas.microsoft.com/office/powerpoint/2010/main" val="3108637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da" sz="1200" b="0" i="0" u="none" kern="1200" baseline="0" dirty="0">
                <a:solidFill>
                  <a:schemeClr val="tx1"/>
                </a:solidFill>
                <a:effectLst/>
                <a:latin typeface="+mn-lt"/>
                <a:ea typeface="+mn-ea"/>
                <a:cs typeface="+mn-cs"/>
              </a:rPr>
              <a:t>Forklar, at unge i hele Europa står i spidsen for konkrete klimatiltag i skoler og lokalsamfund. </a:t>
            </a:r>
          </a:p>
          <a:p>
            <a:pPr algn="l" rtl="0" fontAlgn="base"/>
            <a:r>
              <a:rPr lang="da" sz="1200" b="0" i="0" u="none" kern="1200" baseline="0" dirty="0">
                <a:solidFill>
                  <a:schemeClr val="tx1"/>
                </a:solidFill>
                <a:effectLst/>
                <a:latin typeface="+mn-lt"/>
                <a:ea typeface="+mn-ea"/>
                <a:cs typeface="+mn-cs"/>
              </a:rPr>
              <a:t>Del eksempler på klimaindsatser ledet af unge, f.eks. klimavandringer, workshops om løsninger, afholdelse af peer-parlamenter for at drøfte handlinger, workshops med fotofortællinger, plantning af træer, affaldsindsamling, cykelevents og energibesparende initiativer. </a:t>
            </a:r>
          </a:p>
          <a:p>
            <a:pPr algn="l" rtl="0" fontAlgn="base"/>
            <a:r>
              <a:rPr lang="da" sz="1200" b="0" i="0" u="none" kern="1200" baseline="0" dirty="0">
                <a:solidFill>
                  <a:schemeClr val="tx1"/>
                </a:solidFill>
                <a:effectLst/>
                <a:latin typeface="+mn-lt"/>
                <a:ea typeface="+mn-ea"/>
                <a:cs typeface="+mn-cs"/>
              </a:rPr>
              <a:t>Stil engagerende spørgsmål som: "Hvilke af disse klimatiltag kunne I prøve på jeres skole?", "Hvilken aktivitet vil I gerne prøve på jeres skole?"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da"/>
          </a:p>
        </p:txBody>
      </p:sp>
    </p:spTree>
    <p:extLst>
      <p:ext uri="{BB962C8B-B14F-4D97-AF65-F5344CB8AC3E}">
        <p14:creationId xmlns:p14="http://schemas.microsoft.com/office/powerpoint/2010/main" val="1021966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da" sz="1200" b="0" i="0" u="none" kern="1200" baseline="0" dirty="0">
                <a:solidFill>
                  <a:schemeClr val="tx1"/>
                </a:solidFill>
                <a:effectLst/>
                <a:latin typeface="+mn-lt"/>
                <a:ea typeface="+mn-ea"/>
                <a:cs typeface="+mn-cs"/>
              </a:rPr>
              <a:t>Foreslå enkle og engagerende aktiviteter</a:t>
            </a:r>
            <a:r>
              <a:rPr lang="da" b="0" i="0" u="none" baseline="0" dirty="0"/>
              <a:t> til klimahandling</a:t>
            </a:r>
            <a:r>
              <a:rPr lang="da" sz="1200" b="0" i="0" u="none" kern="1200" baseline="0" dirty="0">
                <a:solidFill>
                  <a:schemeClr val="tx1"/>
                </a:solidFill>
                <a:effectLst/>
                <a:latin typeface="+mn-lt"/>
                <a:ea typeface="+mn-ea"/>
                <a:cs typeface="+mn-cs"/>
              </a:rPr>
              <a:t>, som elever/studerende og skoler kan gennemføre, f.eks. en klimavandring, en fotofortælling, en aktionsgruppe eller et peer-parlament. En anden mulighed er at inddele eleverne/de studerende i mindre grupper og lade dem udvikle deres egne idéer i et mini-hackathon-format. Hver gruppe kan brainstorme en konkret klimaindsats eller et inddragelsesprojekt og derefter kort præsentere deres idé for de andre. Denne tilgang hjælper med at generere flere idéer hurtigt og tilskynder til kreativitet og samarbejde. Med ældre elever eller studerende kan du også bygge videre på eksisterende strukturer, f.eks. studenterforeninger, bæredygtighedsklubber, innovationslaboratorier eller programmer for borgerengagement, som kan understøtte og skalere de idéer, der udvikles i løbet af i dag. Til sidst kan du bede gruppen om at planlægge en enkel aktivitet sammen og vælge noget, der er muligt og spændende, og som de kan gå i gang med med det samme. </a:t>
            </a:r>
            <a:endParaRPr lang="da" dirty="0"/>
          </a:p>
        </p:txBody>
      </p:sp>
      <p:sp>
        <p:nvSpPr>
          <p:cNvPr id="4" name="Slide Number Placeholder 3"/>
          <p:cNvSpPr>
            <a:spLocks noGrp="1"/>
          </p:cNvSpPr>
          <p:nvPr>
            <p:ph type="sldNum" sz="quarter" idx="5"/>
          </p:nvPr>
        </p:nvSpPr>
        <p:spPr/>
        <p:txBody>
          <a:bodyPr/>
          <a:lstStyle/>
          <a:p>
            <a:pPr algn="l" rtl="0"/>
            <a:fld id="{E5BCE2BD-2909-4D50-BFF6-50DC73793956}" type="slidenum">
              <a:rPr/>
              <a:t>12</a:t>
            </a:fld>
            <a:endParaRPr lang="da"/>
          </a:p>
        </p:txBody>
      </p:sp>
    </p:spTree>
    <p:extLst>
      <p:ext uri="{BB962C8B-B14F-4D97-AF65-F5344CB8AC3E}">
        <p14:creationId xmlns:p14="http://schemas.microsoft.com/office/powerpoint/2010/main" val="2577875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E5BCE2BD-2909-4D50-BFF6-50DC73793956}" type="slidenum">
              <a:rPr lang="en-US" smtClean="0"/>
              <a:t>13</a:t>
            </a:fld>
            <a:endParaRPr lang="en-US"/>
          </a:p>
        </p:txBody>
      </p:sp>
    </p:spTree>
    <p:extLst>
      <p:ext uri="{BB962C8B-B14F-4D97-AF65-F5344CB8AC3E}">
        <p14:creationId xmlns:p14="http://schemas.microsoft.com/office/powerpoint/2010/main" val="2061711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da" b="0" i="0" u="none" baseline="0" dirty="0">
                <a:latin typeface="Calibri"/>
                <a:ea typeface="Calibri"/>
                <a:cs typeface="Calibri"/>
              </a:rPr>
              <a:t>Du kan bruge følgende slide-skabeloner, hvis du gerne vil føje indhold til præsentationen og tilpasse den til skolens kontekst og elevernes/de studerendes behov og interesser.</a:t>
            </a:r>
          </a:p>
        </p:txBody>
      </p:sp>
      <p:sp>
        <p:nvSpPr>
          <p:cNvPr id="4" name="Slide Number Placeholder 3"/>
          <p:cNvSpPr>
            <a:spLocks noGrp="1"/>
          </p:cNvSpPr>
          <p:nvPr>
            <p:ph type="sldNum" sz="quarter" idx="5"/>
          </p:nvPr>
        </p:nvSpPr>
        <p:spPr/>
        <p:txBody>
          <a:bodyPr/>
          <a:lstStyle/>
          <a:p>
            <a:pPr algn="l" rtl="0"/>
            <a:fld id="{E5BCE2BD-2909-4D50-BFF6-50DC73793956}" type="slidenum">
              <a:rPr/>
              <a:t>14</a:t>
            </a:fld>
            <a:endParaRPr lang="da"/>
          </a:p>
        </p:txBody>
      </p:sp>
    </p:spTree>
    <p:extLst>
      <p:ext uri="{BB962C8B-B14F-4D97-AF65-F5344CB8AC3E}">
        <p14:creationId xmlns:p14="http://schemas.microsoft.com/office/powerpoint/2010/main" val="3022650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da" b="0" i="0" u="none" baseline="0" dirty="0"/>
              <a:t>Hvis du har lyst, kan du bruge denne slide til at præsentere dig selv og det, du interesserer dig for, samt de aktiviteter eller projekter, du er involveret i. Hvis du vil, kan du også tilføje et billede af dig selv ved at udskifte billedet i "cirkelrammen". </a:t>
            </a:r>
            <a:endParaRPr lang="da" dirty="0"/>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da"/>
          </a:p>
        </p:txBody>
      </p:sp>
    </p:spTree>
    <p:extLst>
      <p:ext uri="{BB962C8B-B14F-4D97-AF65-F5344CB8AC3E}">
        <p14:creationId xmlns:p14="http://schemas.microsoft.com/office/powerpoint/2010/main" val="1783169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da" sz="1200" b="0" i="0" u="none" kern="1200" baseline="0" dirty="0">
                <a:solidFill>
                  <a:schemeClr val="tx1"/>
                </a:solidFill>
                <a:effectLst/>
                <a:latin typeface="+mn-lt"/>
                <a:ea typeface="+mn-ea"/>
                <a:cs typeface="+mn-cs"/>
              </a:rPr>
              <a:t>Begynd med at stille eleverne/de studerende et par korte spørgsmål for at sætte gang i tankerne: </a:t>
            </a: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"Hvad tror I, er de største årsager til klimaforandringer?" </a:t>
            </a: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"Har I bemærket nogen klimarelaterede forandringer, hvor I bor?" </a:t>
            </a: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"Hvilke klimaspørgsmål bekymrer jer mest?" </a:t>
            </a:r>
          </a:p>
          <a:p>
            <a:pPr algn="l" rtl="0" fontAlgn="base"/>
            <a:r>
              <a:rPr lang="da" sz="1200" b="0" i="0" u="none" kern="1200" baseline="0" dirty="0">
                <a:solidFill>
                  <a:schemeClr val="tx1"/>
                </a:solidFill>
                <a:effectLst/>
                <a:latin typeface="+mn-lt"/>
                <a:ea typeface="+mn-ea"/>
                <a:cs typeface="+mn-cs"/>
              </a:rPr>
              <a:t>Brug deres svar til at lægge op til en kort forklaring: Klimaforandringer sker, fordi drivhusgasser, primært CO₂ fra afbrænding af fossile brændstoffer, landbrug og skovrydning, fanger mere varme i atmosfæren. Det fører til stigende temperaturer, ekstremt vejr, tab af biodiversitet og forstyrrelser af økosystemer og lokalsamfund. </a:t>
            </a:r>
          </a:p>
          <a:p>
            <a:pPr algn="l" rtl="0" fontAlgn="base"/>
            <a:r>
              <a:rPr lang="da" sz="1200" b="0" i="0" u="none" kern="1200" baseline="0" dirty="0">
                <a:solidFill>
                  <a:schemeClr val="tx1"/>
                </a:solidFill>
                <a:effectLst/>
                <a:latin typeface="+mn-lt"/>
                <a:ea typeface="+mn-ea"/>
                <a:cs typeface="+mn-cs"/>
              </a:rPr>
              <a:t>De fleste elever/studerende er sandsynligvis allerede bekendt med disse begreber, så målet er ikke kun at definere klimaforandringer, men at forstå konsekvenserne og mulige handlinger. Slut af med en håbefuld bemærkning: Udfordringens omfang er stort, men kollektiv handling fra enkeltpersoner, lokalsamfund og institutioner kan gøre en reel forskel. </a:t>
            </a:r>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da"/>
          </a:p>
        </p:txBody>
      </p:sp>
    </p:spTree>
    <p:extLst>
      <p:ext uri="{BB962C8B-B14F-4D97-AF65-F5344CB8AC3E}">
        <p14:creationId xmlns:p14="http://schemas.microsoft.com/office/powerpoint/2010/main" val="274998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da" sz="1200" b="0" i="0" u="none" kern="1200" baseline="0" dirty="0">
                <a:solidFill>
                  <a:schemeClr val="tx1"/>
                </a:solidFill>
                <a:effectLst/>
                <a:latin typeface="+mn-lt"/>
                <a:ea typeface="+mn-ea"/>
                <a:cs typeface="+mn-cs"/>
              </a:rPr>
              <a:t>Nævn relaterbare eksempler: varmere somre, mindre regn, affald i parker osv. Spørg: "Har I set den slags forandringer i jeres by eller på jeres skole?" Tilskynd eleverne/de studerende til at fortælle.</a:t>
            </a:r>
          </a:p>
          <a:p>
            <a:pPr algn="l" rtl="0" fontAlgn="base"/>
            <a:r>
              <a:rPr lang="da" sz="1200" b="0" i="0" u="none" kern="1200" baseline="0" dirty="0">
                <a:solidFill>
                  <a:schemeClr val="tx1"/>
                </a:solidFill>
                <a:effectLst/>
                <a:latin typeface="+mn-lt"/>
                <a:ea typeface="+mn-ea"/>
                <a:cs typeface="+mn-cs"/>
              </a:rPr>
              <a:t>Hvis du taler med ældre elever (f.eks. på gymnasiet eller studerende på universitetet), kan du lægge op til en bredere diskussion om klimaindsatsen på samfundsniveau. Få dem til at reflektere ved at stille spørgsmål som f.eks.: </a:t>
            </a:r>
            <a:endParaRPr lang="da" sz="1200" b="0" i="0" kern="1200" dirty="0">
              <a:solidFill>
                <a:schemeClr val="tx1"/>
              </a:solidFill>
              <a:effectLst/>
              <a:latin typeface="+mn-lt"/>
            </a:endParaRP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Hvor kommer udledningerne bag den globale opvarmning fra? </a:t>
            </a:r>
            <a:endParaRPr lang="da" sz="1200" b="0" i="0" kern="1200" dirty="0">
              <a:solidFill>
                <a:schemeClr val="tx1"/>
              </a:solidFill>
              <a:effectLst/>
              <a:latin typeface="+mn-lt"/>
            </a:endParaRP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Hvor og hvordan er det lykkedes os at reducere dem indtil nu? </a:t>
            </a:r>
            <a:endParaRPr lang="da" sz="1200" b="0" i="0" kern="1200" dirty="0">
              <a:solidFill>
                <a:schemeClr val="tx1"/>
              </a:solidFill>
              <a:effectLst/>
              <a:latin typeface="+mn-lt"/>
            </a:endParaRP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Hvorfor er det svært at reducere udledningerne hurtigt? </a:t>
            </a:r>
            <a:endParaRPr lang="da" sz="1200" b="0" i="0" kern="1200" dirty="0">
              <a:solidFill>
                <a:schemeClr val="tx1"/>
              </a:solidFill>
              <a:effectLst/>
              <a:latin typeface="+mn-lt"/>
            </a:endParaRP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Hvad ved vi om fremtidens klimaforandringer, og hvordan kan vi forberede os på dem? </a:t>
            </a:r>
            <a:endParaRPr lang="da" sz="1200" b="0" i="0" kern="1200" dirty="0">
              <a:solidFill>
                <a:schemeClr val="tx1"/>
              </a:solidFill>
              <a:effectLst/>
              <a:latin typeface="+mn-lt"/>
            </a:endParaRP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Hvem handler allerede, og hvem mangler stadig at handle? </a:t>
            </a:r>
            <a:endParaRPr lang="da" sz="1200" b="0" i="0" kern="1200" dirty="0">
              <a:solidFill>
                <a:schemeClr val="tx1"/>
              </a:solidFill>
              <a:effectLst/>
              <a:latin typeface="+mn-lt"/>
            </a:endParaRPr>
          </a:p>
          <a:p>
            <a:pPr algn="l" rtl="0" fontAlgn="base"/>
            <a:r>
              <a:rPr lang="da" sz="1200" b="0" i="0" u="none" kern="1200" baseline="0" dirty="0">
                <a:solidFill>
                  <a:schemeClr val="tx1"/>
                </a:solidFill>
                <a:effectLst/>
                <a:latin typeface="+mn-lt"/>
                <a:ea typeface="+mn-ea"/>
                <a:cs typeface="+mn-cs"/>
              </a:rPr>
              <a:t>Brug disse spørgsmål til at sætte gang i en samtale om de større udfordringer, vi står over for, og undersøg, hvordan de kan løses mere systematisk gennem en fælles indsats fra regeringer, virksomheder, universiteter og skoler, NGO'er, samfundsorganisationer og borgere. Det hjælper eleverne/de studerende med at forstå, at klimaindsatsen kræver, at flere samfundsaktører arbejder sammen. Individuelle livsstilsændringer alene er ikke nok. </a:t>
            </a:r>
            <a:r>
              <a:rPr lang="da" b="0" i="0" u="none" baseline="0" dirty="0"/>
              <a:t>Du kan også bruge og dele </a:t>
            </a:r>
            <a:r>
              <a:rPr lang="da" b="0" i="0" u="none" baseline="0" dirty="0">
                <a:solidFill>
                  <a:srgbClr val="000000"/>
                </a:solidFill>
              </a:rPr>
              <a:t>data, ressourcer og undersøgelser, der tydeligt viser årsagerne til og konsekvenserne af klimaforandringerne, for at motivere eleverne/de studerende yderligere og fange deres opmærksomhed. </a:t>
            </a:r>
            <a:endParaRPr lang="da" b="0" i="0" kern="1200" dirty="0">
              <a:solidFill>
                <a:srgbClr val="333333"/>
              </a:solidFill>
              <a:effectLst/>
            </a:endParaRPr>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da"/>
          </a:p>
        </p:txBody>
      </p:sp>
    </p:spTree>
    <p:extLst>
      <p:ext uri="{BB962C8B-B14F-4D97-AF65-F5344CB8AC3E}">
        <p14:creationId xmlns:p14="http://schemas.microsoft.com/office/powerpoint/2010/main" val="1964457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da" sz="1200" b="0" i="0" u="none" kern="1200" baseline="0" dirty="0">
                <a:solidFill>
                  <a:schemeClr val="tx1"/>
                </a:solidFill>
                <a:effectLst/>
                <a:latin typeface="+mn-lt"/>
                <a:ea typeface="+mn-ea"/>
                <a:cs typeface="+mn-cs"/>
              </a:rPr>
              <a:t>Definer klimaindsatsen på en enkel måde: Alt, hvad der hjælper med at beskytte naturen, reducere udledninger og gøre vores lokalsamfund og planet sundere. Det sker på mange niveauer: i familier, skoler, byer, virksomheder, regeringer og lokalsamfund. </a:t>
            </a:r>
          </a:p>
          <a:p>
            <a:pPr algn="l" rtl="0" fontAlgn="base"/>
            <a:r>
              <a:rPr lang="da" sz="1200" b="0" i="0" u="none" kern="1200" baseline="0" dirty="0">
                <a:solidFill>
                  <a:schemeClr val="tx1"/>
                </a:solidFill>
                <a:effectLst/>
                <a:latin typeface="+mn-lt"/>
                <a:ea typeface="+mn-ea"/>
                <a:cs typeface="+mn-cs"/>
              </a:rPr>
              <a:t>Del relaterbare eksempler: genbrugsprojekter på skoler, plantning af træer i lokalsamfundet, cykelgader, lokale affaldsindsamlinger. </a:t>
            </a:r>
            <a:endParaRPr lang="da" sz="1200" b="0" i="0" kern="1200" dirty="0">
              <a:solidFill>
                <a:schemeClr val="tx1"/>
              </a:solidFill>
              <a:effectLst/>
              <a:latin typeface="+mn-lt"/>
            </a:endParaRPr>
          </a:p>
          <a:p>
            <a:pPr algn="l" rtl="0" fontAlgn="base"/>
            <a:r>
              <a:rPr lang="da" sz="1200" b="0" i="0" u="none" kern="1200" baseline="0" dirty="0">
                <a:solidFill>
                  <a:schemeClr val="tx1"/>
                </a:solidFill>
                <a:effectLst/>
                <a:latin typeface="+mn-lt"/>
                <a:ea typeface="+mn-ea"/>
                <a:cs typeface="+mn-cs"/>
              </a:rPr>
              <a:t>Stil eleverne/de studerende spørgsmål for at engagere dem: </a:t>
            </a:r>
            <a:endParaRPr lang="da" sz="1200" b="0" i="0" kern="1200" dirty="0">
              <a:solidFill>
                <a:schemeClr val="tx1"/>
              </a:solidFill>
              <a:effectLst/>
              <a:latin typeface="+mn-lt"/>
            </a:endParaRP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"Hvilke klimatiltag har I set på jeres skole eller i jeres lokalsamfund?" </a:t>
            </a:r>
            <a:endParaRPr lang="da" sz="1200" b="0" i="0" kern="1200" dirty="0">
              <a:solidFill>
                <a:schemeClr val="tx1"/>
              </a:solidFill>
              <a:effectLst/>
              <a:latin typeface="+mn-lt"/>
            </a:endParaRP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"Hvem tror I, gør noget i jeres by eller land?" </a:t>
            </a:r>
            <a:endParaRPr lang="da" sz="1200" b="0" i="0" kern="1200" dirty="0">
              <a:solidFill>
                <a:schemeClr val="tx1"/>
              </a:solidFill>
              <a:effectLst/>
              <a:latin typeface="+mn-lt"/>
            </a:endParaRP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"Hvad kan vi gøre sammen for at gøre en større forskel?" </a:t>
            </a:r>
            <a:endParaRPr lang="da" sz="1200" b="0" i="0" kern="1200" dirty="0">
              <a:solidFill>
                <a:schemeClr val="tx1"/>
              </a:solidFill>
              <a:effectLst/>
              <a:latin typeface="+mn-lt"/>
            </a:endParaRP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"Hvorfor er det vigtigt at arbejde sammen i stedet for alene?" </a:t>
            </a:r>
            <a:endParaRPr lang="da" sz="1200" b="0" i="0" kern="1200" dirty="0">
              <a:solidFill>
                <a:schemeClr val="tx1"/>
              </a:solidFill>
              <a:effectLst/>
              <a:latin typeface="+mn-lt"/>
            </a:endParaRPr>
          </a:p>
          <a:p>
            <a:pPr algn="l" rtl="0" fontAlgn="base"/>
            <a:r>
              <a:rPr lang="da" sz="1200" b="0" i="0" u="none" kern="1200" baseline="0" dirty="0">
                <a:solidFill>
                  <a:schemeClr val="tx1"/>
                </a:solidFill>
                <a:effectLst/>
                <a:latin typeface="+mn-lt"/>
                <a:ea typeface="+mn-ea"/>
                <a:cs typeface="+mn-cs"/>
              </a:rPr>
              <a:t>Understreg, at selv om individuelle valg er vigtige, kommer reel forandring fra en kollektiv indsats og samarbejde mellem flere samfundsaktører. </a:t>
            </a:r>
            <a:r>
              <a:rPr lang="da" b="0" i="0" u="none" baseline="0" dirty="0"/>
              <a:t>Du kan nævne, at der allerede sker fremskridt med reduktionen af CO2-udledninger, og at EU har </a:t>
            </a:r>
            <a:r>
              <a:rPr lang="da" b="0" i="0" u="none" baseline="0" dirty="0">
                <a:hlinkClick r:id="rId3"/>
              </a:rPr>
              <a:t>reduceret sin CO2-udledning med 37 %.</a:t>
            </a:r>
            <a:r>
              <a:rPr lang="da" b="0" i="0" u="none" baseline="0" dirty="0"/>
              <a:t>  </a:t>
            </a:r>
            <a:endParaRPr lang="da" sz="1200" b="0" i="0" kern="1200" dirty="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da"/>
          </a:p>
        </p:txBody>
      </p:sp>
    </p:spTree>
    <p:extLst>
      <p:ext uri="{BB962C8B-B14F-4D97-AF65-F5344CB8AC3E}">
        <p14:creationId xmlns:p14="http://schemas.microsoft.com/office/powerpoint/2010/main" val="3626226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da" b="0" i="0" u="none" kern="1200" baseline="0" dirty="0">
                <a:solidFill>
                  <a:schemeClr val="tx1"/>
                </a:solidFill>
                <a:effectLst/>
              </a:rPr>
              <a:t>Forklar, at den europæiske klimapagt er </a:t>
            </a:r>
            <a:r>
              <a:rPr lang="da" b="0" i="0" u="none" baseline="0" dirty="0"/>
              <a:t>et</a:t>
            </a:r>
            <a:r>
              <a:rPr lang="da" b="0" i="0" u="none" kern="1200" baseline="0" dirty="0">
                <a:solidFill>
                  <a:schemeClr val="tx1"/>
                </a:solidFill>
                <a:effectLst/>
              </a:rPr>
              <a:t> </a:t>
            </a:r>
            <a:r>
              <a:rPr lang="da" b="0" i="0" u="none" baseline="0" dirty="0"/>
              <a:t>initiativ fra Den Europæiske Union, der opfordrer </a:t>
            </a:r>
            <a:r>
              <a:rPr lang="da" b="0" i="0" u="none" kern="1200" baseline="0" dirty="0">
                <a:solidFill>
                  <a:schemeClr val="tx1"/>
                </a:solidFill>
                <a:effectLst/>
              </a:rPr>
              <a:t>mennesker </a:t>
            </a:r>
            <a:r>
              <a:rPr lang="da" b="0" i="0" u="none" baseline="0" dirty="0"/>
              <a:t>og lokalsamfund til at bidrage </a:t>
            </a:r>
            <a:r>
              <a:rPr lang="da" b="0" i="0" u="none" kern="1200" baseline="0" dirty="0">
                <a:solidFill>
                  <a:schemeClr val="tx1"/>
                </a:solidFill>
                <a:effectLst/>
              </a:rPr>
              <a:t>til</a:t>
            </a:r>
            <a:r>
              <a:rPr lang="da" b="0" i="0" u="none" baseline="0" dirty="0"/>
              <a:t> en bæredygtig fremtid</a:t>
            </a:r>
            <a:r>
              <a:rPr lang="da" b="0" i="0" u="none" kern="1200" baseline="0" dirty="0">
                <a:solidFill>
                  <a:schemeClr val="tx1"/>
                </a:solidFill>
                <a:effectLst/>
              </a:rPr>
              <a:t>.</a:t>
            </a:r>
            <a:r>
              <a:rPr lang="da" b="0" i="0" u="none" baseline="0" dirty="0"/>
              <a:t> </a:t>
            </a:r>
            <a:r>
              <a:rPr lang="da" sz="1200" b="0" i="0" u="none" kern="1200" baseline="0" dirty="0">
                <a:solidFill>
                  <a:schemeClr val="tx1"/>
                </a:solidFill>
                <a:effectLst/>
                <a:latin typeface="+mn-lt"/>
                <a:ea typeface="+mn-ea"/>
                <a:cs typeface="+mn-cs"/>
              </a:rPr>
              <a:t>Ambassadører og partnere er en del af denne bevægelse. Fortæl om din oplevelse af at være en del af dette fællesskab. </a:t>
            </a:r>
            <a:endParaRPr lang="da" dirty="0"/>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da"/>
          </a:p>
        </p:txBody>
      </p:sp>
    </p:spTree>
    <p:extLst>
      <p:ext uri="{BB962C8B-B14F-4D97-AF65-F5344CB8AC3E}">
        <p14:creationId xmlns:p14="http://schemas.microsoft.com/office/powerpoint/2010/main" val="1781456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da" b="0" i="0" u="none" baseline="0" dirty="0"/>
              <a:t>Begynd at fortælle om klimapagten og din erfaring med at være en del af den.</a:t>
            </a:r>
            <a:endParaRPr lang="da" sz="1200" b="0" i="0" kern="1200" dirty="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da"/>
          </a:p>
        </p:txBody>
      </p:sp>
    </p:spTree>
    <p:extLst>
      <p:ext uri="{BB962C8B-B14F-4D97-AF65-F5344CB8AC3E}">
        <p14:creationId xmlns:p14="http://schemas.microsoft.com/office/powerpoint/2010/main" val="2314516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43841-D8E1-0166-3158-2370908AA0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C2F21A-A174-8EBE-F0FD-4ECA6493FA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6D52DB-A327-2F5C-6795-97840F60CAE8}"/>
              </a:ext>
            </a:extLst>
          </p:cNvPr>
          <p:cNvSpPr>
            <a:spLocks noGrp="1"/>
          </p:cNvSpPr>
          <p:nvPr>
            <p:ph type="body" idx="1"/>
          </p:nvPr>
        </p:nvSpPr>
        <p:spPr/>
        <p:txBody>
          <a:bodyPr/>
          <a:lstStyle/>
          <a:p>
            <a:pPr algn="l" rtl="0"/>
            <a:r>
              <a:rPr lang="da" b="0" i="0" u="none" baseline="0" dirty="0"/>
              <a:t>Fortæl, at klimapagten har tre primære formål: </a:t>
            </a:r>
            <a:endParaRPr lang="da" dirty="0">
              <a:solidFill>
                <a:srgbClr val="444444"/>
              </a:solidFill>
            </a:endParaRPr>
          </a:p>
          <a:p>
            <a:pPr marL="171450" indent="-171450" algn="l" rtl="0">
              <a:buFont typeface="Arial,Sans-Serif"/>
              <a:buChar char="•"/>
            </a:pPr>
            <a:r>
              <a:rPr lang="da" b="0" i="0" u="none" baseline="0" dirty="0"/>
              <a:t>Øge bevidstheden – forstå klimaforandringerne og konsekvenserne. </a:t>
            </a:r>
            <a:endParaRPr lang="da" dirty="0">
              <a:solidFill>
                <a:srgbClr val="444444"/>
              </a:solidFill>
            </a:endParaRPr>
          </a:p>
          <a:p>
            <a:pPr marL="171450" indent="-171450" algn="l" rtl="0">
              <a:buFont typeface="Arial,Sans-Serif"/>
              <a:buChar char="•"/>
            </a:pPr>
            <a:r>
              <a:rPr lang="da" b="0" i="0" u="none" baseline="0" dirty="0"/>
              <a:t>Opmuntre til handling – inspirere enkeltpersoner, skoler og lokalsamfund til at tage konkrete skridt. </a:t>
            </a:r>
            <a:endParaRPr lang="da" dirty="0">
              <a:solidFill>
                <a:srgbClr val="444444"/>
              </a:solidFill>
            </a:endParaRPr>
          </a:p>
          <a:p>
            <a:pPr marL="171450" indent="-171450" algn="l" rtl="0">
              <a:buFont typeface="Arial,Sans-Serif"/>
              <a:buChar char="•"/>
            </a:pPr>
            <a:r>
              <a:rPr lang="da" b="0" i="0" u="none" baseline="0" dirty="0"/>
              <a:t>Forbinde borgerne – så de kan udveksle idéer og støtte hinanden på tværs af Europa. </a:t>
            </a:r>
            <a:endParaRPr lang="da" dirty="0">
              <a:solidFill>
                <a:srgbClr val="444444"/>
              </a:solidFill>
            </a:endParaRPr>
          </a:p>
          <a:p>
            <a:pPr algn="l" rtl="0"/>
            <a:r>
              <a:rPr lang="da" b="0" i="0" u="none" baseline="0" dirty="0"/>
              <a:t>Understreg, at kollektiv handling er vigtigst, selvom alle kan bidrage individuelt. </a:t>
            </a:r>
            <a:endParaRPr lang="da" dirty="0">
              <a:solidFill>
                <a:srgbClr val="444444"/>
              </a:solidFill>
            </a:endParaRPr>
          </a:p>
          <a:p>
            <a:pPr algn="l" rtl="0"/>
            <a:r>
              <a:rPr lang="da" b="0" i="0" u="none" baseline="0" dirty="0"/>
              <a:t>Spørg eleverne/de studerende: "Hvilket mål synes I, er vigtigst?" eller "Hvordan kan jeres lokalsamfund blive involveret?" </a:t>
            </a:r>
            <a:endParaRPr lang="da" dirty="0">
              <a:solidFill>
                <a:srgbClr val="444444"/>
              </a:solidFill>
            </a:endParaRPr>
          </a:p>
          <a:p>
            <a:pPr algn="l" rtl="0"/>
            <a:r>
              <a:rPr lang="da" b="0" i="0" u="none" baseline="0" dirty="0"/>
              <a:t>Spred hovedbudskabet: At lære, samarbejde og handle sammen er med til at beskytte vores planet. </a:t>
            </a:r>
            <a:endParaRPr lang="da" dirty="0"/>
          </a:p>
        </p:txBody>
      </p:sp>
      <p:sp>
        <p:nvSpPr>
          <p:cNvPr id="4" name="Slide Number Placeholder 3">
            <a:extLst>
              <a:ext uri="{FF2B5EF4-FFF2-40B4-BE49-F238E27FC236}">
                <a16:creationId xmlns:a16="http://schemas.microsoft.com/office/drawing/2014/main" id="{585635A3-BC23-FED1-9FBD-45D86C61B6A8}"/>
              </a:ext>
            </a:extLst>
          </p:cNvPr>
          <p:cNvSpPr>
            <a:spLocks noGrp="1"/>
          </p:cNvSpPr>
          <p:nvPr>
            <p:ph type="sldNum" sz="quarter" idx="5"/>
          </p:nvPr>
        </p:nvSpPr>
        <p:spPr/>
        <p:txBody>
          <a:bodyPr/>
          <a:lstStyle/>
          <a:p>
            <a:pPr algn="l" rtl="0"/>
            <a:fld id="{E5BCE2BD-2909-4D50-BFF6-50DC73793956}" type="slidenum">
              <a:rPr/>
              <a:t>8</a:t>
            </a:fld>
            <a:endParaRPr lang="da"/>
          </a:p>
        </p:txBody>
      </p:sp>
    </p:spTree>
    <p:extLst>
      <p:ext uri="{BB962C8B-B14F-4D97-AF65-F5344CB8AC3E}">
        <p14:creationId xmlns:p14="http://schemas.microsoft.com/office/powerpoint/2010/main" val="393752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da" sz="1200" b="0" i="0" u="none" kern="1200" baseline="0" dirty="0">
                <a:solidFill>
                  <a:schemeClr val="tx1"/>
                </a:solidFill>
                <a:effectLst/>
                <a:latin typeface="+mn-lt"/>
                <a:ea typeface="+mn-ea"/>
                <a:cs typeface="+mn-cs"/>
              </a:rPr>
              <a:t>Beskriv rollerne i pagtens fællesskab: </a:t>
            </a:r>
            <a:endParaRPr lang="da" sz="1200" b="0" i="0" kern="1200" dirty="0">
              <a:solidFill>
                <a:schemeClr val="tx1"/>
              </a:solidFill>
              <a:effectLst/>
              <a:latin typeface="+mn-lt"/>
            </a:endParaRP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Ambassadører: Inspirerer og vejleder lokalsamfund, er vært for events og fortæller om klimaindsatsen. </a:t>
            </a:r>
            <a:endParaRPr lang="da" sz="1200" b="0" i="0" kern="1200" dirty="0">
              <a:solidFill>
                <a:schemeClr val="tx1"/>
              </a:solidFill>
              <a:effectLst/>
              <a:latin typeface="+mn-lt"/>
            </a:endParaRP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Partnere: Organisationer, der gennemfører projekter, deler bedste praksis og samarbejder på tværs af netværk. </a:t>
            </a:r>
            <a:endParaRPr lang="da" sz="1200" b="0" i="0" kern="1200" dirty="0">
              <a:solidFill>
                <a:schemeClr val="tx1"/>
              </a:solidFill>
              <a:effectLst/>
              <a:latin typeface="+mn-lt"/>
            </a:endParaRPr>
          </a:p>
          <a:p>
            <a:pPr marL="171450" indent="-171450" algn="l" rtl="0" fontAlgn="base">
              <a:buFont typeface="Arial" panose="020B0604020202020204" pitchFamily="34" charset="0"/>
              <a:buChar char="•"/>
            </a:pPr>
            <a:r>
              <a:rPr lang="da" sz="1200" b="0" i="0" u="none" kern="1200" baseline="0" dirty="0">
                <a:solidFill>
                  <a:schemeClr val="tx1"/>
                </a:solidFill>
                <a:effectLst/>
                <a:latin typeface="+mn-lt"/>
                <a:ea typeface="+mn-ea"/>
                <a:cs typeface="+mn-cs"/>
              </a:rPr>
              <a:t>Venner: Enkeltpersoner eller grupper, der støtter pagten, holder sig informeret og deltager på fleksibel vis. </a:t>
            </a:r>
            <a:endParaRPr lang="da" sz="1200" b="0" i="0" kern="1200" dirty="0">
              <a:solidFill>
                <a:schemeClr val="tx1"/>
              </a:solidFill>
              <a:effectLst/>
              <a:latin typeface="+mn-lt"/>
            </a:endParaRPr>
          </a:p>
          <a:p>
            <a:pPr algn="l" rtl="0" fontAlgn="base"/>
            <a:r>
              <a:rPr lang="da" sz="1200" b="0" i="0" u="none" kern="1200" baseline="0" dirty="0">
                <a:solidFill>
                  <a:schemeClr val="tx1"/>
                </a:solidFill>
                <a:effectLst/>
                <a:latin typeface="+mn-lt"/>
                <a:ea typeface="+mn-ea"/>
                <a:cs typeface="+mn-cs"/>
              </a:rPr>
              <a:t>Du kan engagere eleverne/de studerende ved at stille spørgsmål som: "Hvis I var en del af klimapagten, hvilken rolle ville I så vælge og hvorfor?", "Kan I komme i tanke om en skole eller et lokalsamfund, der kunne være med som partner eller ven?" </a:t>
            </a:r>
            <a:endParaRPr lang="da" sz="1200" b="0" i="0" kern="1200" dirty="0">
              <a:solidFill>
                <a:schemeClr val="tx1"/>
              </a:solidFill>
              <a:effectLst/>
              <a:latin typeface="+mn-lt"/>
            </a:endParaRPr>
          </a:p>
          <a:p>
            <a:pPr algn="l" rtl="0"/>
            <a:r>
              <a:rPr lang="da" b="0" i="0" u="none" baseline="0" dirty="0"/>
              <a:t>Hvis de er interesserede i at blive venner af pagten, er linket her: </a:t>
            </a:r>
            <a:r>
              <a:rPr lang="da" b="0" i="0" u="none" baseline="0" dirty="0">
                <a:hlinkClick r:id="rId3"/>
              </a:rPr>
              <a:t>EUSurvey - Survey</a:t>
            </a:r>
            <a:endParaRPr lang="da" dirty="0"/>
          </a:p>
          <a:p>
            <a:pPr algn="l" rtl="0"/>
            <a:r>
              <a:rPr lang="da" b="0" i="0" u="none" baseline="0" dirty="0"/>
              <a:t>Du kan også fortælle, at hvis de gerne vil vide mere om klimapagten, kan de via </a:t>
            </a:r>
            <a:r>
              <a:rPr lang="da" b="0" i="0" u="none" baseline="0" dirty="0">
                <a:hlinkClick r:id="rId4"/>
              </a:rPr>
              <a:t>det interaktive pagtkort (Interactive Pact Map: Discover climate action near you</a:t>
            </a:r>
            <a:r>
              <a:rPr lang="da" b="0" i="0" u="none" baseline="0" dirty="0"/>
              <a:t>) finde ud af mere om ambassadører, partnere og forskellige initiativer, der er organiseret som en del af klimapagten. </a:t>
            </a:r>
          </a:p>
          <a:p>
            <a:pPr algn="l" rtl="0"/>
            <a:r>
              <a:rPr lang="da" b="0" i="0" u="none" baseline="0" dirty="0"/>
              <a:t>Du kan også fortælle eleverne/de studerende om </a:t>
            </a:r>
            <a:r>
              <a:rPr lang="da" b="0" i="0" u="none" baseline="0" dirty="0">
                <a:hlinkClick r:id="rId5"/>
              </a:rPr>
              <a:t>EU's klimaakademi</a:t>
            </a:r>
            <a:r>
              <a:rPr lang="da" b="0" i="0" u="none" baseline="0" dirty="0"/>
              <a:t>, hvor de kan finde flere ressourcer om klimaindsatsen og tage gratis, selvstyrede onlinekurser: </a:t>
            </a:r>
            <a:r>
              <a:rPr lang="da" b="0" i="0" u="none" baseline="0" dirty="0">
                <a:hlinkClick r:id="rId5"/>
              </a:rPr>
              <a:t>EU's klimaakademi</a:t>
            </a:r>
            <a:endParaRPr lang="da" dirty="0"/>
          </a:p>
          <a:p>
            <a:pPr algn="l" rtl="0"/>
            <a:r>
              <a:rPr lang="da" b="0" i="0" u="none" baseline="0" dirty="0"/>
              <a:t>Du kan også dele følgende link, hvor de kan tilmelde sig klimapagtens nyhedsbrev: </a:t>
            </a:r>
            <a:r>
              <a:rPr lang="da" b="0" i="0" u="none" baseline="0" dirty="0">
                <a:hlinkClick r:id="rId6"/>
              </a:rPr>
              <a:t>CLIMA – Newsroom Subscription Form</a:t>
            </a:r>
            <a:r>
              <a:rPr lang="da" b="0" i="0" u="none" baseline="0" dirty="0"/>
              <a:t> </a:t>
            </a:r>
          </a:p>
          <a:p>
            <a:pPr algn="l" rtl="0" fontAlgn="base"/>
            <a:r>
              <a:rPr lang="da" sz="1200" b="0" i="0" u="none" kern="1200" baseline="0" dirty="0">
                <a:solidFill>
                  <a:schemeClr val="tx1"/>
                </a:solidFill>
                <a:effectLst/>
                <a:latin typeface="+mn-lt"/>
                <a:ea typeface="+mn-ea"/>
                <a:cs typeface="+mn-cs"/>
              </a:rPr>
              <a:t> </a:t>
            </a:r>
            <a:endParaRPr lang="da" sz="1200" b="0" i="0" kern="1200" dirty="0">
              <a:solidFill>
                <a:schemeClr val="tx1"/>
              </a:solidFill>
              <a:effectLst/>
              <a:latin typeface="+mn-lt"/>
            </a:endParaRPr>
          </a:p>
          <a:p>
            <a:endParaRPr lang="da" dirty="0"/>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da"/>
          </a:p>
        </p:txBody>
      </p:sp>
    </p:spTree>
    <p:extLst>
      <p:ext uri="{BB962C8B-B14F-4D97-AF65-F5344CB8AC3E}">
        <p14:creationId xmlns:p14="http://schemas.microsoft.com/office/powerpoint/2010/main" val="28125167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3" name="Picture 2" descr="A person and children looking at a plant&#10;&#10;AI-generated content may be incorrect.">
            <a:extLst>
              <a:ext uri="{FF2B5EF4-FFF2-40B4-BE49-F238E27FC236}">
                <a16:creationId xmlns:a16="http://schemas.microsoft.com/office/drawing/2014/main" id="{DA6C8286-84EF-AA91-64B6-42991B03858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88000" cy="10287001"/>
          </a:xfrm>
          <a:prstGeom prst="rect">
            <a:avLst/>
          </a:prstGeom>
        </p:spPr>
      </p:pic>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3">
            <a:extLst>
              <a:ext uri="{28A0092B-C50C-407E-A947-70E740481C1C}">
                <a14:useLocalDpi xmlns:a14="http://schemas.microsoft.com/office/drawing/2010/main" val="0"/>
              </a:ext>
            </a:extLst>
          </a:blip>
          <a:srcRect l="2243" t="4638" r="83237" b="73351"/>
          <a:stretch>
            <a:fillRect/>
          </a:stretch>
        </p:blipFill>
        <p:spPr>
          <a:xfrm>
            <a:off x="372979" y="457200"/>
            <a:ext cx="2666792" cy="227396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6">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0"/>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9500067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884028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47620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4" y="4508"/>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3">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268224"/>
            <a:ext cx="18328168" cy="1053797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68" r:id="rId11"/>
    <p:sldLayoutId id="2147483769" r:id="rId12"/>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5663219"/>
      </p:ext>
    </p:extLst>
  </p:cSld>
  <p:clrMap bg1="lt1" tx1="dk1" bg2="lt2" tx2="dk2" accent1="accent1" accent2="accent2" accent3="accent3" accent4="accent4" accent5="accent5" accent6="accent6" hlink="hlink" folHlink="folHlink"/>
  <p:sldLayoutIdLst>
    <p:sldLayoutId id="2147483767"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8166583" y="5333396"/>
            <a:ext cx="6168849"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a" b="1" i="0" u="none" baseline="0" dirty="0"/>
              <a:t>Sammen om</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10043886" y="6621405"/>
            <a:ext cx="6684864"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a" b="1" i="0" u="none" baseline="0"/>
              <a:t>vores planet</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716330"/>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909250"/>
            <a:ext cx="9788669" cy="1038710"/>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a" sz="5400" b="1" i="0" u="none" baseline="0">
                <a:latin typeface="Open Sans"/>
                <a:ea typeface="Open Sans"/>
                <a:cs typeface="Open Sans"/>
              </a:rPr>
              <a:t>Energi, transport, natur, </a:t>
            </a:r>
            <a:endParaRPr lang="da" sz="5400">
              <a:latin typeface="Open Sans"/>
              <a:ea typeface="Open Sans"/>
              <a:cs typeface="Open Sans"/>
            </a:endParaRP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1" y="5947960"/>
            <a:ext cx="12089909" cy="1038710"/>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a" sz="5400" b="1" i="0" u="none" baseline="0">
                <a:latin typeface="Open Sans"/>
                <a:ea typeface="Open Sans"/>
                <a:cs typeface="Open Sans"/>
              </a:rPr>
              <a:t>mad, affald, vand, lokalsamfund</a:t>
            </a:r>
            <a:endParaRPr lang="da" sz="540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3760" y="5973685"/>
            <a:ext cx="5321808"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8577943" y="6512071"/>
            <a:ext cx="9033499" cy="11218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da" sz="6000" b="1" i="0" u="none" baseline="0"/>
              <a:t>Lokale og europæiske</a:t>
            </a:r>
            <a:endParaRPr lang="da" sz="6000"/>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7416800" y="7597878"/>
            <a:ext cx="10194643" cy="1121809"/>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da" sz="6000" b="1" i="0" u="none" baseline="0">
                <a:latin typeface="Open Sans"/>
                <a:ea typeface="Open Sans"/>
                <a:cs typeface="Open Sans"/>
              </a:rPr>
              <a:t>aktiviteter for forandring</a:t>
            </a:r>
            <a:endParaRPr lang="da" sz="6000">
              <a:latin typeface="Open Sans"/>
              <a:ea typeface="Open Sans"/>
              <a:cs typeface="Open Sans"/>
            </a:endParaRPr>
          </a:p>
        </p:txBody>
      </p:sp>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14154027" y="7633880"/>
            <a:ext cx="4319349"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4312528"/>
            <a:ext cx="8645669" cy="11218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a" sz="6000" b="1" i="0" u="none" baseline="0"/>
              <a:t>Praktiske aktiviteter</a:t>
            </a:r>
            <a:endParaRPr lang="da" sz="6000"/>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1" y="5382274"/>
            <a:ext cx="7731269" cy="11218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algn="l" rtl="0"/>
            <a:r>
              <a:rPr lang="da" sz="6000" b="1" i="0" u="none" baseline="0">
                <a:latin typeface="Open Sans"/>
                <a:ea typeface="Open Sans"/>
                <a:cs typeface="Open Sans"/>
              </a:rPr>
              <a:t>til klimahandling</a:t>
            </a:r>
            <a:endParaRPr lang="da" sz="600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406730">
            <a:off x="4354965" y="552784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6725685" y="5476350"/>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816575-479F-F030-2E85-11935582F3CF}"/>
              </a:ext>
            </a:extLst>
          </p:cNvPr>
          <p:cNvSpPr>
            <a:spLocks noGrp="1"/>
          </p:cNvSpPr>
          <p:nvPr>
            <p:ph type="body" sz="quarter" idx="10"/>
          </p:nvPr>
        </p:nvSpPr>
        <p:spPr>
          <a:xfrm>
            <a:off x="803130" y="4222103"/>
            <a:ext cx="2898013" cy="1288009"/>
          </a:xfrm>
        </p:spPr>
        <p:txBody>
          <a:bodyPr/>
          <a:lstStyle/>
          <a:p>
            <a:pPr algn="l" rtl="0"/>
            <a:r>
              <a:rPr lang="da" b="1" i="0" u="none" baseline="0" dirty="0">
                <a:latin typeface="Open Sans"/>
                <a:ea typeface="Open Sans"/>
                <a:cs typeface="Open Sans"/>
              </a:rPr>
              <a:t>Tak</a:t>
            </a:r>
            <a:endParaRPr lang="da" dirty="0"/>
          </a:p>
        </p:txBody>
      </p:sp>
      <p:sp>
        <p:nvSpPr>
          <p:cNvPr id="3" name="Text Placeholder 2">
            <a:extLst>
              <a:ext uri="{FF2B5EF4-FFF2-40B4-BE49-F238E27FC236}">
                <a16:creationId xmlns:a16="http://schemas.microsoft.com/office/drawing/2014/main" id="{E23FB203-83C1-DB6E-B912-CED40DCAFDCD}"/>
              </a:ext>
            </a:extLst>
          </p:cNvPr>
          <p:cNvSpPr>
            <a:spLocks noGrp="1"/>
          </p:cNvSpPr>
          <p:nvPr>
            <p:ph type="body" sz="quarter" idx="11"/>
          </p:nvPr>
        </p:nvSpPr>
        <p:spPr>
          <a:xfrm>
            <a:off x="803130" y="5510112"/>
            <a:ext cx="13159613" cy="1288009"/>
          </a:xfrm>
        </p:spPr>
        <p:txBody>
          <a:bodyPr wrap="square" lIns="216000" tIns="180000" rIns="252000" bIns="108000" anchor="t">
            <a:spAutoFit/>
          </a:bodyPr>
          <a:lstStyle/>
          <a:p>
            <a:pPr algn="l" rtl="0"/>
            <a:r>
              <a:rPr lang="da" b="1" i="0" u="none" baseline="0" dirty="0">
                <a:latin typeface="Open Sans"/>
                <a:ea typeface="Open Sans"/>
                <a:cs typeface="Open Sans"/>
              </a:rPr>
              <a:t>fordi I hjælper vores planet!</a:t>
            </a:r>
            <a:endParaRPr lang="da" dirty="0"/>
          </a:p>
        </p:txBody>
      </p:sp>
    </p:spTree>
    <p:extLst>
      <p:ext uri="{BB962C8B-B14F-4D97-AF65-F5344CB8AC3E}">
        <p14:creationId xmlns:p14="http://schemas.microsoft.com/office/powerpoint/2010/main" val="327560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da"/>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da"/>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da"/>
          </a:p>
        </p:txBody>
      </p:sp>
    </p:spTree>
    <p:extLst>
      <p:ext uri="{BB962C8B-B14F-4D97-AF65-F5344CB8AC3E}">
        <p14:creationId xmlns:p14="http://schemas.microsoft.com/office/powerpoint/2010/main" val="27426187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da"/>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da"/>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da"/>
          </a:p>
        </p:txBody>
      </p:sp>
    </p:spTree>
    <p:extLst>
      <p:ext uri="{BB962C8B-B14F-4D97-AF65-F5344CB8AC3E}">
        <p14:creationId xmlns:p14="http://schemas.microsoft.com/office/powerpoint/2010/main" val="3626154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da"/>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da"/>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da"/>
          </a:p>
        </p:txBody>
      </p:sp>
    </p:spTree>
    <p:extLst>
      <p:ext uri="{BB962C8B-B14F-4D97-AF65-F5344CB8AC3E}">
        <p14:creationId xmlns:p14="http://schemas.microsoft.com/office/powerpoint/2010/main" val="3439545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da"/>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da"/>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da"/>
          </a:p>
        </p:txBody>
      </p:sp>
    </p:spTree>
    <p:extLst>
      <p:ext uri="{BB962C8B-B14F-4D97-AF65-F5344CB8AC3E}">
        <p14:creationId xmlns:p14="http://schemas.microsoft.com/office/powerpoint/2010/main" val="29122787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da"/>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da"/>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da"/>
          </a:p>
        </p:txBody>
      </p:sp>
    </p:spTree>
    <p:extLst>
      <p:ext uri="{BB962C8B-B14F-4D97-AF65-F5344CB8AC3E}">
        <p14:creationId xmlns:p14="http://schemas.microsoft.com/office/powerpoint/2010/main" val="626947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DBEC391-3091-FD10-3AF4-7A6A9171E6C3}"/>
              </a:ext>
            </a:extLst>
          </p:cNvPr>
          <p:cNvSpPr>
            <a:spLocks noGrp="1"/>
          </p:cNvSpPr>
          <p:nvPr>
            <p:ph type="body" sz="quarter" idx="10"/>
          </p:nvPr>
        </p:nvSpPr>
        <p:spPr>
          <a:xfrm>
            <a:off x="3370346" y="3901736"/>
            <a:ext cx="10639425" cy="1590427"/>
          </a:xfrm>
        </p:spPr>
        <p:txBody>
          <a:bodyPr lIns="0" tIns="0" rIns="0" bIns="0" anchor="t"/>
          <a:lstStyle/>
          <a:p>
            <a:pPr marL="342900" indent="-342900" algn="l" rtl="0">
              <a:buChar char="•"/>
            </a:pPr>
            <a:r>
              <a:rPr lang="da" b="0" i="1" u="none" baseline="0" dirty="0">
                <a:latin typeface="Open Sans"/>
                <a:ea typeface="Open Sans"/>
                <a:cs typeface="Open Sans"/>
              </a:rPr>
              <a:t>Mit/mine vigtigste klimaemne(r): </a:t>
            </a:r>
            <a:endParaRPr lang="da" i="1" dirty="0"/>
          </a:p>
          <a:p>
            <a:pPr marL="342900" indent="-342900" algn="l" rtl="0">
              <a:buChar char="•"/>
            </a:pPr>
            <a:r>
              <a:rPr lang="da" b="0" i="1" u="none" baseline="0" dirty="0">
                <a:latin typeface="Open Sans"/>
                <a:ea typeface="Open Sans"/>
                <a:cs typeface="Open Sans"/>
              </a:rPr>
              <a:t>Derfor har de(t) betydning for mig: </a:t>
            </a:r>
            <a:endParaRPr lang="da" i="1" dirty="0"/>
          </a:p>
          <a:p>
            <a:endParaRPr lang="da" dirty="0"/>
          </a:p>
        </p:txBody>
      </p:sp>
      <p:sp>
        <p:nvSpPr>
          <p:cNvPr id="3" name="Text Placeholder 2">
            <a:extLst>
              <a:ext uri="{FF2B5EF4-FFF2-40B4-BE49-F238E27FC236}">
                <a16:creationId xmlns:a16="http://schemas.microsoft.com/office/drawing/2014/main" id="{B4EA224B-007B-DD0C-D7B1-5FB6F993ED6F}"/>
              </a:ext>
            </a:extLst>
          </p:cNvPr>
          <p:cNvSpPr>
            <a:spLocks noGrp="1"/>
          </p:cNvSpPr>
          <p:nvPr>
            <p:ph type="body" sz="quarter" idx="11"/>
          </p:nvPr>
        </p:nvSpPr>
        <p:spPr>
          <a:xfrm>
            <a:off x="3370346" y="1233274"/>
            <a:ext cx="7980917" cy="836159"/>
          </a:xfrm>
        </p:spPr>
        <p:txBody>
          <a:bodyPr wrap="none" lIns="216000" tIns="144000" rIns="180000" bIns="108000" anchor="t">
            <a:spAutoFit/>
          </a:bodyPr>
          <a:lstStyle/>
          <a:p>
            <a:pPr algn="l" rtl="0"/>
            <a:r>
              <a:rPr lang="da" b="1" i="0" u="none" baseline="0">
                <a:latin typeface="Open Sans"/>
                <a:ea typeface="Open Sans"/>
                <a:cs typeface="Open Sans"/>
              </a:rPr>
              <a:t>Dit navn og efternavn </a:t>
            </a:r>
            <a:endParaRPr lang="da"/>
          </a:p>
        </p:txBody>
      </p:sp>
      <p:sp>
        <p:nvSpPr>
          <p:cNvPr id="4" name="Text Placeholder 3">
            <a:extLst>
              <a:ext uri="{FF2B5EF4-FFF2-40B4-BE49-F238E27FC236}">
                <a16:creationId xmlns:a16="http://schemas.microsoft.com/office/drawing/2014/main" id="{8327A362-79D9-277D-63BA-EB08EFA1217B}"/>
              </a:ext>
            </a:extLst>
          </p:cNvPr>
          <p:cNvSpPr>
            <a:spLocks noGrp="1"/>
          </p:cNvSpPr>
          <p:nvPr>
            <p:ph type="body" sz="quarter" idx="12"/>
          </p:nvPr>
        </p:nvSpPr>
        <p:spPr>
          <a:xfrm>
            <a:off x="3369558" y="2739835"/>
            <a:ext cx="10639424" cy="773112"/>
          </a:xfrm>
        </p:spPr>
        <p:txBody>
          <a:bodyPr lIns="0" tIns="0" rIns="0" bIns="0" anchor="t"/>
          <a:lstStyle/>
          <a:p>
            <a:pPr algn="l" rtl="0"/>
            <a:r>
              <a:rPr lang="da" b="1" i="0" u="none" baseline="0" dirty="0">
                <a:latin typeface="Open Sans"/>
                <a:ea typeface="Open Sans"/>
                <a:cs typeface="Open Sans"/>
              </a:rPr>
              <a:t>Hvad jeg interesserer mig for, og hvorfor jeg er her i dag</a:t>
            </a:r>
            <a:endParaRPr lang="da" dirty="0"/>
          </a:p>
        </p:txBody>
      </p:sp>
      <p:sp>
        <p:nvSpPr>
          <p:cNvPr id="6" name="Text Placeholder 1">
            <a:extLst>
              <a:ext uri="{FF2B5EF4-FFF2-40B4-BE49-F238E27FC236}">
                <a16:creationId xmlns:a16="http://schemas.microsoft.com/office/drawing/2014/main" id="{474DB331-07FA-CFCE-E20A-0DD5B3E221FA}"/>
              </a:ext>
            </a:extLst>
          </p:cNvPr>
          <p:cNvSpPr txBox="1">
            <a:spLocks/>
          </p:cNvSpPr>
          <p:nvPr/>
        </p:nvSpPr>
        <p:spPr>
          <a:xfrm>
            <a:off x="3369558" y="6167241"/>
            <a:ext cx="9603105" cy="1544707"/>
          </a:xfrm>
          <a:prstGeom prst="rect">
            <a:avLst/>
          </a:prstGeom>
        </p:spPr>
        <p:txBody>
          <a:bodyPr lIns="0" tIns="0" rIns="0" bIns="0" anchor="t"/>
          <a:lstStyle>
            <a:lvl1pPr marL="0" indent="0" algn="l" defTabSz="1371600" rtl="0" eaLnBrk="1" latinLnBrk="0" hangingPunct="1">
              <a:lnSpc>
                <a:spcPct val="130000"/>
              </a:lnSpc>
              <a:spcBef>
                <a:spcPts val="150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342900" indent="-342900" algn="l" rtl="0">
              <a:buChar char="•"/>
            </a:pPr>
            <a:r>
              <a:rPr lang="da" b="0" i="1" u="none" baseline="0" dirty="0">
                <a:latin typeface="Open Sans"/>
                <a:ea typeface="Open Sans"/>
                <a:cs typeface="Open Sans"/>
              </a:rPr>
              <a:t>En kort beskrivelse af eventuelle aktiviteter eller projekter, som du er involveret i, og som kan være interessante og inspirerende for eleverne/de studerende</a:t>
            </a:r>
            <a:endParaRPr lang="da" i="1" dirty="0"/>
          </a:p>
        </p:txBody>
      </p:sp>
      <p:sp>
        <p:nvSpPr>
          <p:cNvPr id="8" name="Text Placeholder 3">
            <a:extLst>
              <a:ext uri="{FF2B5EF4-FFF2-40B4-BE49-F238E27FC236}">
                <a16:creationId xmlns:a16="http://schemas.microsoft.com/office/drawing/2014/main" id="{FA5A7232-CB01-1DAB-945D-59B10D84B857}"/>
              </a:ext>
            </a:extLst>
          </p:cNvPr>
          <p:cNvSpPr txBox="1">
            <a:spLocks/>
          </p:cNvSpPr>
          <p:nvPr/>
        </p:nvSpPr>
        <p:spPr>
          <a:xfrm>
            <a:off x="3384799" y="5389662"/>
            <a:ext cx="10639424" cy="773112"/>
          </a:xfrm>
          <a:prstGeom prst="rect">
            <a:avLst/>
          </a:prstGeom>
        </p:spPr>
        <p:txBody>
          <a:bodyPr lIns="0" tIns="0" rIns="0" bIns="0" anchor="t"/>
          <a:lstStyle>
            <a:lvl1pPr marL="0" indent="0" algn="l" defTabSz="1371600" rtl="0" eaLnBrk="1" latinLnBrk="0" hangingPunct="1">
              <a:lnSpc>
                <a:spcPct val="90000"/>
              </a:lnSpc>
              <a:spcBef>
                <a:spcPts val="1500"/>
              </a:spcBef>
              <a:buFont typeface="Arial" panose="020B0604020202020204" pitchFamily="34" charset="0"/>
              <a:buNone/>
              <a:defRPr sz="3600" b="1" kern="1200">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lgn="l" rtl="0"/>
            <a:r>
              <a:rPr lang="da" b="1" i="0" u="none" baseline="0" dirty="0">
                <a:latin typeface="Open Sans"/>
                <a:ea typeface="Open Sans"/>
                <a:cs typeface="Open Sans"/>
              </a:rPr>
              <a:t>Mine aktiviteter eller projekter   </a:t>
            </a:r>
            <a:endParaRPr lang="da" dirty="0"/>
          </a:p>
        </p:txBody>
      </p:sp>
      <p:pic>
        <p:nvPicPr>
          <p:cNvPr id="9" name="Picture 8" descr="A person holding a flag&#10;&#10;AI-generated content may be incorrect.">
            <a:extLst>
              <a:ext uri="{FF2B5EF4-FFF2-40B4-BE49-F238E27FC236}">
                <a16:creationId xmlns:a16="http://schemas.microsoft.com/office/drawing/2014/main" id="{06FF16A2-06E5-D1B9-E37C-857E205E7037}"/>
              </a:ext>
            </a:extLst>
          </p:cNvPr>
          <p:cNvPicPr>
            <a:picLocks noChangeAspect="1"/>
          </p:cNvPicPr>
          <p:nvPr/>
        </p:nvPicPr>
        <p:blipFill>
          <a:blip r:embed="rId3"/>
          <a:stretch>
            <a:fillRect/>
          </a:stretch>
        </p:blipFill>
        <p:spPr>
          <a:xfrm>
            <a:off x="13319760" y="5386388"/>
            <a:ext cx="4724400" cy="4543425"/>
          </a:xfrm>
          <a:prstGeom prst="rect">
            <a:avLst/>
          </a:prstGeom>
        </p:spPr>
      </p:pic>
    </p:spTree>
    <p:extLst>
      <p:ext uri="{BB962C8B-B14F-4D97-AF65-F5344CB8AC3E}">
        <p14:creationId xmlns:p14="http://schemas.microsoft.com/office/powerpoint/2010/main" val="38998678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da"/>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da"/>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da"/>
          </a:p>
        </p:txBody>
      </p:sp>
    </p:spTree>
    <p:extLst>
      <p:ext uri="{BB962C8B-B14F-4D97-AF65-F5344CB8AC3E}">
        <p14:creationId xmlns:p14="http://schemas.microsoft.com/office/powerpoint/2010/main" val="16230238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da"/>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da"/>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da"/>
          </a:p>
        </p:txBody>
      </p:sp>
    </p:spTree>
    <p:extLst>
      <p:ext uri="{BB962C8B-B14F-4D97-AF65-F5344CB8AC3E}">
        <p14:creationId xmlns:p14="http://schemas.microsoft.com/office/powerpoint/2010/main" val="6910046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da"/>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da"/>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da"/>
          </a:p>
        </p:txBody>
      </p:sp>
    </p:spTree>
    <p:extLst>
      <p:ext uri="{BB962C8B-B14F-4D97-AF65-F5344CB8AC3E}">
        <p14:creationId xmlns:p14="http://schemas.microsoft.com/office/powerpoint/2010/main" val="520615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da"/>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da"/>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da"/>
          </a:p>
        </p:txBody>
      </p:sp>
    </p:spTree>
    <p:extLst>
      <p:ext uri="{BB962C8B-B14F-4D97-AF65-F5344CB8AC3E}">
        <p14:creationId xmlns:p14="http://schemas.microsoft.com/office/powerpoint/2010/main" val="23108129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da"/>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da"/>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da"/>
          </a:p>
        </p:txBody>
      </p:sp>
    </p:spTree>
    <p:extLst>
      <p:ext uri="{BB962C8B-B14F-4D97-AF65-F5344CB8AC3E}">
        <p14:creationId xmlns:p14="http://schemas.microsoft.com/office/powerpoint/2010/main" val="8851984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da"/>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da"/>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da"/>
          </a:p>
        </p:txBody>
      </p:sp>
    </p:spTree>
    <p:extLst>
      <p:ext uri="{BB962C8B-B14F-4D97-AF65-F5344CB8AC3E}">
        <p14:creationId xmlns:p14="http://schemas.microsoft.com/office/powerpoint/2010/main" val="24906140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da"/>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da"/>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da"/>
          </a:p>
        </p:txBody>
      </p:sp>
    </p:spTree>
    <p:extLst>
      <p:ext uri="{BB962C8B-B14F-4D97-AF65-F5344CB8AC3E}">
        <p14:creationId xmlns:p14="http://schemas.microsoft.com/office/powerpoint/2010/main" val="29111045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da"/>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da"/>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da"/>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da"/>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da"/>
          </a:p>
        </p:txBody>
      </p:sp>
    </p:spTree>
    <p:extLst>
      <p:ext uri="{BB962C8B-B14F-4D97-AF65-F5344CB8AC3E}">
        <p14:creationId xmlns:p14="http://schemas.microsoft.com/office/powerpoint/2010/main" val="3940149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884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1" y="4709237"/>
            <a:ext cx="1721105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a" b="1" i="0" u="none" baseline="0" dirty="0"/>
              <a:t>Vores planet er under forandring –</a:t>
            </a:r>
            <a:endParaRPr lang="da" dirty="0"/>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1" y="5968286"/>
            <a:ext cx="928429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a" b="1" i="0" u="none" baseline="0" dirty="0"/>
              <a:t>men vi kan hjælpe!</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3875314" y="7080499"/>
            <a:ext cx="13917681" cy="11218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da" sz="6000" b="1" i="0" u="none" baseline="0" dirty="0"/>
              <a:t>Klimaforandringer påvirker alt det,</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12562113" y="8275886"/>
            <a:ext cx="5230881" cy="11218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a" sz="6000" b="1" i="0" u="none" baseline="0" dirty="0"/>
              <a:t>vi holder af.</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34024" y="8478045"/>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30" y="4229429"/>
            <a:ext cx="8003986"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a" b="1" i="0" u="none" baseline="0"/>
              <a:t>Klimaindsats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1721745"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a" b="1" i="0" u="none" baseline="0"/>
              <a:t>vi passer på vores hjem.</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30" y="5062190"/>
            <a:ext cx="9908413"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a" b="1" i="0" u="none" baseline="0"/>
              <a:t>Folk fra hele Europa</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30" y="6352316"/>
            <a:ext cx="9502014"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a" b="1" i="0" u="none" baseline="0"/>
              <a:t>handler – sammen!</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300083" y="6578736"/>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469366" y="6578735"/>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5196114" y="5918695"/>
            <a:ext cx="12273711"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a" b="1" i="0" u="none" baseline="0" dirty="0"/>
              <a:t>Min verden. Min indsats. </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10247086" y="7194073"/>
            <a:ext cx="7222740"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da" b="1" i="0" u="none" baseline="0"/>
              <a:t>Vores planet.</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82C224-C58B-B047-7D2E-1071BEE4976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BD1C92F-81E0-C90E-5E46-1E23BABCBEE7}"/>
              </a:ext>
            </a:extLst>
          </p:cNvPr>
          <p:cNvSpPr>
            <a:spLocks noGrp="1"/>
          </p:cNvSpPr>
          <p:nvPr>
            <p:ph type="body" sz="quarter" idx="10"/>
          </p:nvPr>
        </p:nvSpPr>
        <p:spPr>
          <a:xfrm>
            <a:off x="3370346" y="2752167"/>
            <a:ext cx="8018408" cy="1629840"/>
          </a:xfrm>
        </p:spPr>
        <p:txBody>
          <a:bodyPr lIns="0" tIns="0" rIns="0" bIns="0" anchor="t"/>
          <a:lstStyle/>
          <a:p>
            <a:endParaRPr lang="da" sz="2800" dirty="0">
              <a:solidFill>
                <a:srgbClr val="000000"/>
              </a:solidFill>
            </a:endParaRPr>
          </a:p>
          <a:p>
            <a:pPr algn="l" rtl="0">
              <a:buChar char="•"/>
            </a:pPr>
            <a:r>
              <a:rPr lang="da" sz="2800" b="1" i="0" u="none" baseline="0" dirty="0">
                <a:latin typeface="Open Sans"/>
                <a:ea typeface="Open Sans"/>
                <a:cs typeface="Open Sans"/>
              </a:rPr>
              <a:t> Øge bevidstheden</a:t>
            </a:r>
            <a:r>
              <a:rPr lang="da" sz="2800" b="0" i="0" u="none" baseline="0" dirty="0">
                <a:latin typeface="Open Sans"/>
                <a:ea typeface="Open Sans"/>
                <a:cs typeface="Open Sans"/>
              </a:rPr>
              <a:t> om klimaspørgsmål og EU's indsats</a:t>
            </a:r>
            <a:endParaRPr lang="da" dirty="0"/>
          </a:p>
          <a:p>
            <a:pPr algn="l" rtl="0">
              <a:buChar char="•"/>
            </a:pPr>
            <a:r>
              <a:rPr lang="da" sz="2800" b="1" i="0" u="none" baseline="0" dirty="0">
                <a:latin typeface="Open Sans"/>
                <a:ea typeface="Open Sans"/>
                <a:cs typeface="Open Sans"/>
              </a:rPr>
              <a:t> Opmuntre til handling </a:t>
            </a:r>
            <a:r>
              <a:rPr lang="da" sz="2800" b="0" i="0" u="none" baseline="0" dirty="0">
                <a:latin typeface="Open Sans"/>
                <a:ea typeface="Open Sans"/>
                <a:cs typeface="Open Sans"/>
              </a:rPr>
              <a:t>og sætte gang i engagementet</a:t>
            </a:r>
            <a:endParaRPr lang="da" dirty="0"/>
          </a:p>
          <a:p>
            <a:pPr rtl="0">
              <a:buChar char="•"/>
            </a:pPr>
            <a:r>
              <a:rPr lang="da" sz="2800" b="1" i="0" u="none" baseline="0" dirty="0">
                <a:latin typeface="Open Sans"/>
                <a:ea typeface="Open Sans"/>
                <a:cs typeface="Open Sans"/>
              </a:rPr>
              <a:t> Forbinde borgere og organisationer, der handler på klimaområdet</a:t>
            </a:r>
            <a:r>
              <a:rPr lang="da" sz="2800" b="0" i="0" u="none" baseline="0" dirty="0">
                <a:latin typeface="Open Sans"/>
                <a:ea typeface="Open Sans"/>
                <a:cs typeface="Open Sans"/>
              </a:rPr>
              <a:t>, og hjælpe dem            med at lære af hinanden	</a:t>
            </a:r>
            <a:endParaRPr lang="da" dirty="0"/>
          </a:p>
          <a:p>
            <a:pPr algn="l" rtl="0">
              <a:buChar char="•"/>
            </a:pPr>
            <a:endParaRPr lang="da" sz="2800" dirty="0">
              <a:latin typeface="Open Sans"/>
              <a:ea typeface="Open Sans"/>
              <a:cs typeface="Open Sans"/>
            </a:endParaRPr>
          </a:p>
          <a:p>
            <a:pPr algn="l" rtl="0">
              <a:buChar char="•"/>
            </a:pPr>
            <a:r>
              <a:rPr lang="da" sz="2800" b="1" i="1" u="none" baseline="0" dirty="0">
                <a:latin typeface="Open Sans"/>
                <a:ea typeface="Open Sans"/>
                <a:cs typeface="Open Sans"/>
              </a:rPr>
              <a:t>                  "Min verden. Min indsats. Vores </a:t>
            </a:r>
            <a:r>
              <a:rPr lang="pl-PL" sz="2800" b="1" i="1" u="none" baseline="0" dirty="0">
                <a:latin typeface="Open Sans"/>
                <a:ea typeface="Open Sans"/>
                <a:cs typeface="Open Sans"/>
              </a:rPr>
              <a:t>	</a:t>
            </a:r>
            <a:r>
              <a:rPr lang="da-DK" sz="2800" b="1" i="1" u="none" baseline="0" dirty="0">
                <a:latin typeface="Open Sans"/>
                <a:ea typeface="Open Sans"/>
                <a:cs typeface="Open Sans"/>
              </a:rPr>
              <a:t>	        </a:t>
            </a:r>
            <a:r>
              <a:rPr lang="da" sz="2800" b="1" i="1" u="none" baseline="0" dirty="0">
                <a:latin typeface="Open Sans"/>
                <a:ea typeface="Open Sans"/>
                <a:cs typeface="Open Sans"/>
              </a:rPr>
              <a:t>planet."</a:t>
            </a:r>
            <a:endParaRPr lang="da" dirty="0"/>
          </a:p>
          <a:p>
            <a:pPr marL="342900" indent="-342900" algn="l" rtl="0">
              <a:buChar char="•"/>
            </a:pPr>
            <a:endParaRPr lang="da" i="1" dirty="0"/>
          </a:p>
          <a:p>
            <a:endParaRPr lang="da" dirty="0"/>
          </a:p>
        </p:txBody>
      </p:sp>
      <p:sp>
        <p:nvSpPr>
          <p:cNvPr id="3" name="Text Placeholder 2">
            <a:extLst>
              <a:ext uri="{FF2B5EF4-FFF2-40B4-BE49-F238E27FC236}">
                <a16:creationId xmlns:a16="http://schemas.microsoft.com/office/drawing/2014/main" id="{C17BCFD3-ED1C-34A0-B6F1-937ACE007021}"/>
              </a:ext>
            </a:extLst>
          </p:cNvPr>
          <p:cNvSpPr>
            <a:spLocks noGrp="1"/>
          </p:cNvSpPr>
          <p:nvPr>
            <p:ph type="body" sz="quarter" idx="11"/>
          </p:nvPr>
        </p:nvSpPr>
        <p:spPr>
          <a:xfrm>
            <a:off x="3370345" y="523826"/>
            <a:ext cx="8430965" cy="836159"/>
          </a:xfrm>
        </p:spPr>
        <p:txBody>
          <a:bodyPr wrap="square" lIns="216000" tIns="144000" rIns="180000" bIns="108000" anchor="t">
            <a:spAutoFit/>
          </a:bodyPr>
          <a:lstStyle/>
          <a:p>
            <a:pPr algn="l" rtl="0"/>
            <a:r>
              <a:rPr lang="da" b="1" i="0" u="none" baseline="0" dirty="0">
                <a:latin typeface="Open Sans"/>
                <a:ea typeface="Open Sans"/>
                <a:cs typeface="Open Sans"/>
              </a:rPr>
              <a:t>DEN EUROPÆISKE KLIMAPAGT </a:t>
            </a:r>
            <a:endParaRPr lang="da" dirty="0"/>
          </a:p>
        </p:txBody>
      </p:sp>
      <p:sp>
        <p:nvSpPr>
          <p:cNvPr id="7" name="Text Placeholder 6">
            <a:extLst>
              <a:ext uri="{FF2B5EF4-FFF2-40B4-BE49-F238E27FC236}">
                <a16:creationId xmlns:a16="http://schemas.microsoft.com/office/drawing/2014/main" id="{AA7F41F0-F7A9-C0FC-1208-7DDC45995DE3}"/>
              </a:ext>
            </a:extLst>
          </p:cNvPr>
          <p:cNvSpPr>
            <a:spLocks noGrp="1"/>
          </p:cNvSpPr>
          <p:nvPr>
            <p:ph type="body" sz="quarter" idx="12"/>
          </p:nvPr>
        </p:nvSpPr>
        <p:spPr>
          <a:xfrm>
            <a:off x="3370347" y="2360055"/>
            <a:ext cx="10639424" cy="773112"/>
          </a:xfrm>
        </p:spPr>
        <p:txBody>
          <a:bodyPr lIns="0" tIns="0" rIns="0" bIns="0" anchor="t"/>
          <a:lstStyle/>
          <a:p>
            <a:pPr algn="l" rtl="0"/>
            <a:r>
              <a:rPr lang="da" b="1" i="0" u="none" baseline="0">
                <a:latin typeface="Open Sans"/>
                <a:ea typeface="Open Sans"/>
                <a:cs typeface="Open Sans"/>
              </a:rPr>
              <a:t>Primære formål:</a:t>
            </a:r>
            <a:endParaRPr lang="da"/>
          </a:p>
        </p:txBody>
      </p:sp>
      <p:pic>
        <p:nvPicPr>
          <p:cNvPr id="10" name="Picture 9" descr="A poster with people and text&#10;&#10;AI-generated content may be incorrect.">
            <a:extLst>
              <a:ext uri="{FF2B5EF4-FFF2-40B4-BE49-F238E27FC236}">
                <a16:creationId xmlns:a16="http://schemas.microsoft.com/office/drawing/2014/main" id="{72A0A1DA-21F2-0D56-FE69-F651A4E176FD}"/>
              </a:ext>
            </a:extLst>
          </p:cNvPr>
          <p:cNvPicPr>
            <a:picLocks noChangeAspect="1"/>
          </p:cNvPicPr>
          <p:nvPr/>
        </p:nvPicPr>
        <p:blipFill>
          <a:blip r:embed="rId3"/>
          <a:stretch>
            <a:fillRect/>
          </a:stretch>
        </p:blipFill>
        <p:spPr>
          <a:xfrm>
            <a:off x="11801311" y="3125514"/>
            <a:ext cx="5780362" cy="5789887"/>
          </a:xfrm>
          <a:prstGeom prst="rect">
            <a:avLst/>
          </a:prstGeom>
        </p:spPr>
      </p:pic>
    </p:spTree>
    <p:extLst>
      <p:ext uri="{BB962C8B-B14F-4D97-AF65-F5344CB8AC3E}">
        <p14:creationId xmlns:p14="http://schemas.microsoft.com/office/powerpoint/2010/main" val="3002191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6923314" y="3322885"/>
            <a:ext cx="10625328" cy="11218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a" sz="6000" b="1" i="0" u="none" baseline="0" dirty="0"/>
              <a:t>Ambassadører, partnere, </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9693554" y="4444694"/>
            <a:ext cx="7855088" cy="11218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da" sz="6000" b="1" i="0" u="none" baseline="0"/>
              <a:t>venner af pagten</a:t>
            </a:r>
            <a:endParaRPr lang="da" sz="6000"/>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13238654" y="4553518"/>
            <a:ext cx="4579625"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1_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BC11F28-128C-48A6-BC4F-3982ED16BB23}">
  <ds:schemaRefs>
    <ds:schemaRef ds:uri="http://purl.org/dc/elements/1.1/"/>
    <ds:schemaRef ds:uri="http://schemas.microsoft.com/office/2006/metadata/properties"/>
    <ds:schemaRef ds:uri="http://purl.org/dc/dcmitype/"/>
    <ds:schemaRef ds:uri="http://purl.org/dc/terms/"/>
    <ds:schemaRef ds:uri="http://schemas.microsoft.com/office/2006/documentManagement/types"/>
    <ds:schemaRef ds:uri="http://www.w3.org/XML/1998/namespace"/>
    <ds:schemaRef ds:uri="http://schemas.openxmlformats.org/package/2006/metadata/core-properties"/>
    <ds:schemaRef ds:uri="http://schemas.microsoft.com/office/infopath/2007/PartnerControls"/>
    <ds:schemaRef ds:uri="119ae24b-acd2-4206-8a50-f24ff65407c3"/>
    <ds:schemaRef ds:uri="f75dc2e1-5a74-43f4-af9f-d866e04aa3cf"/>
  </ds:schemaRefs>
</ds:datastoreItem>
</file>

<file path=customXml/itemProps2.xml><?xml version="1.0" encoding="utf-8"?>
<ds:datastoreItem xmlns:ds="http://schemas.openxmlformats.org/officeDocument/2006/customXml" ds:itemID="{EAAD58DC-5069-4115-86CA-3EA44728F963}">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3E6A38B-E2DF-4B8B-9BD6-68ABB861E22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33</TotalTime>
  <Words>1983</Words>
  <Application>Microsoft Office PowerPoint</Application>
  <PresentationFormat>Custom</PresentationFormat>
  <Paragraphs>117</Paragraphs>
  <Slides>28</Slides>
  <Notes>14</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28</vt:i4>
      </vt:variant>
    </vt:vector>
  </HeadingPairs>
  <TitlesOfParts>
    <vt:vector size="36" baseType="lpstr">
      <vt:lpstr>Open Sans</vt:lpstr>
      <vt:lpstr>Calibri</vt:lpstr>
      <vt:lpstr>Arial</vt:lpstr>
      <vt:lpstr>Aptos</vt:lpstr>
      <vt:lpstr>Arial,Sans-Serif</vt:lpstr>
      <vt:lpstr>Pact2School bespoke slides</vt:lpstr>
      <vt:lpstr>Pact2School editable slides</vt:lpstr>
      <vt:lpstr>1_Closing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5</cp:revision>
  <dcterms:created xsi:type="dcterms:W3CDTF">2023-09-22T15:24:24Z</dcterms:created>
  <dcterms:modified xsi:type="dcterms:W3CDTF">2026-01-30T11:29:24Z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