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978" autoAdjust="0"/>
  </p:normalViewPr>
  <p:slideViewPr>
    <p:cSldViewPr snapToGrid="0">
      <p:cViewPr varScale="1">
        <p:scale>
          <a:sx n="38" d="100"/>
          <a:sy n="38" d="100"/>
        </p:scale>
        <p:origin x="1666" y="72"/>
      </p:cViewPr>
      <p:guideLst>
        <p:guide orient="horz" pos="3240"/>
        <p:guide pos="57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nl-nl" sz="1200" b="0" i="0" u="none" kern="1200" baseline="0">
                <a:solidFill>
                  <a:schemeClr val="tx1"/>
                </a:solidFill>
                <a:effectLst/>
                <a:latin typeface="+mn-lt"/>
                <a:ea typeface="+mn-ea"/>
                <a:cs typeface="+mn-cs"/>
              </a:rPr>
              <a:t>Hartelijk welkom: Begroet de klas en bedank ze voor hun deelname aan de sessie. </a:t>
            </a:r>
          </a:p>
          <a:p>
            <a:pPr algn="l" rtl="0" fontAlgn="base"/>
            <a:r>
              <a:rPr lang="nl-nl" sz="1200" b="0" i="0" u="none" kern="1200" baseline="0">
                <a:solidFill>
                  <a:schemeClr val="tx1"/>
                </a:solidFill>
                <a:effectLst/>
                <a:latin typeface="+mn-lt"/>
                <a:ea typeface="+mn-ea"/>
                <a:cs typeface="+mn-cs"/>
              </a:rPr>
              <a:t>Stel jezelf voor: Vertel je naam, je functie en vertel kort waarom je je persoonlijk hard maakt voor klimaatactie of werkt met jongeren. </a:t>
            </a:r>
            <a:endParaRPr lang="nl-nl" sz="1200" b="0" i="0" kern="1200">
              <a:solidFill>
                <a:schemeClr val="tx1"/>
              </a:solidFill>
              <a:effectLst/>
              <a:latin typeface="+mn-lt"/>
            </a:endParaRPr>
          </a:p>
          <a:p>
            <a:pPr algn="l" rtl="0" fontAlgn="base"/>
            <a:r>
              <a:rPr lang="nl-nl" sz="1200" b="0" i="0" u="none" kern="1200" baseline="0">
                <a:solidFill>
                  <a:schemeClr val="tx1"/>
                </a:solidFill>
                <a:effectLst/>
                <a:latin typeface="+mn-lt"/>
                <a:ea typeface="+mn-ea"/>
                <a:cs typeface="+mn-cs"/>
              </a:rPr>
              <a:t>Zet de toon: Leg uit dat we in deze sessie gaan ontdekken wat we samen kunnen doen als personen, scholen, gemeenschappen en als onderdeel van een breder initiatief van de Europese </a:t>
            </a:r>
            <a:r>
              <a:rPr lang="nl-nl" b="0" i="0" u="none" baseline="0"/>
              <a:t>Unie</a:t>
            </a:r>
            <a:r>
              <a:rPr lang="nl-nl" sz="1200" b="0" i="0" u="none" kern="1200" baseline="0">
                <a:solidFill>
                  <a:schemeClr val="tx1"/>
                </a:solidFill>
                <a:effectLst/>
                <a:latin typeface="+mn-lt"/>
                <a:ea typeface="+mn-ea"/>
                <a:cs typeface="+mn-cs"/>
              </a:rPr>
              <a:t>. </a:t>
            </a:r>
            <a:endParaRPr lang="nl-nl" sz="1200" b="0" i="0" kern="1200">
              <a:solidFill>
                <a:schemeClr val="tx1"/>
              </a:solidFill>
              <a:effectLst/>
              <a:latin typeface="+mn-lt"/>
            </a:endParaRPr>
          </a:p>
          <a:p>
            <a:pPr algn="l" rtl="0" fontAlgn="base"/>
            <a:r>
              <a:rPr lang="nl-nl" sz="1200" b="0" i="0" u="none" kern="1200" baseline="0">
                <a:solidFill>
                  <a:schemeClr val="tx1"/>
                </a:solidFill>
                <a:effectLst/>
                <a:latin typeface="+mn-lt"/>
                <a:ea typeface="+mn-ea"/>
                <a:cs typeface="+mn-cs"/>
              </a:rPr>
              <a:t>Introduceer het klimaatpact: Vertel dat het Europese klimaatpact mensen en organisaties in heel Europa samenbrengt om te leren, actie te ondernemen en elkaar te ondersteunen bij het nemen van klimaatmaatregelen.  </a:t>
            </a:r>
            <a:endParaRPr lang="nl-nl" sz="1200" b="0" i="0" kern="1200">
              <a:solidFill>
                <a:schemeClr val="tx1"/>
              </a:solidFill>
              <a:effectLst/>
              <a:latin typeface="+mn-lt"/>
            </a:endParaRPr>
          </a:p>
          <a:p>
            <a:pPr algn="l" rtl="0" fontAlgn="base"/>
            <a:r>
              <a:rPr lang="nl-nl" sz="1200" b="0" i="0" u="none" kern="1200" baseline="0">
                <a:solidFill>
                  <a:schemeClr val="tx1"/>
                </a:solidFill>
                <a:effectLst/>
                <a:latin typeface="+mn-lt"/>
                <a:ea typeface="+mn-ea"/>
                <a:cs typeface="+mn-cs"/>
              </a:rPr>
              <a:t>Benadruk inclusiviteit: Vertel dat iedereen een rol kan spelen, ongeacht leeftijd of achtergrond, en dat het de bedoeling is dat de sessie van vandaag inspirerend en interactief is, en dat iedereens overwegingen en ideeën altijd welkom zijn. </a:t>
            </a:r>
            <a:endParaRPr lang="nl-nl" sz="1200" b="0" i="0" kern="1200">
              <a:solidFill>
                <a:schemeClr val="tx1"/>
              </a:solidFill>
              <a:effectLst/>
              <a:latin typeface="+mn-lt"/>
            </a:endParaRPr>
          </a:p>
          <a:p>
            <a:pPr algn="l" rtl="0" fontAlgn="base"/>
            <a:r>
              <a:rPr lang="nl-nl" sz="1200" b="0" i="0" u="none" kern="1200" baseline="0">
                <a:solidFill>
                  <a:schemeClr val="tx1"/>
                </a:solidFill>
                <a:effectLst/>
                <a:latin typeface="+mn-lt"/>
                <a:ea typeface="+mn-ea"/>
                <a:cs typeface="+mn-cs"/>
              </a:rPr>
              <a:t>Leid de sessie in: Geef een kort overzicht van wat er op het programma staat: inzicht in klimaatuitdagingen, het uitwisselen van ideeën en leuke activiteiten en manieren ontdekken om betrokken te raken. </a:t>
            </a:r>
            <a:endParaRPr lang="nl-nl"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nl-nl"/>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nl-nl" sz="1200" b="0" i="0" u="none" kern="1200" baseline="0" dirty="0">
                <a:solidFill>
                  <a:schemeClr val="tx1"/>
                </a:solidFill>
                <a:effectLst/>
                <a:latin typeface="+mn-lt"/>
                <a:ea typeface="+mn-ea"/>
                <a:cs typeface="+mn-cs"/>
              </a:rPr>
              <a:t>Introduceer de dia door uit te leggen dat klimaatactie plaatsvindt in verschillende gebieden van ons dagelijks leven en onze samenleving. </a:t>
            </a:r>
          </a:p>
          <a:p>
            <a:pPr algn="l" rtl="0" fontAlgn="base"/>
            <a:r>
              <a:rPr lang="nl-nl" sz="1200" b="0" i="0" u="none" kern="1200" baseline="0" dirty="0">
                <a:solidFill>
                  <a:schemeClr val="tx1"/>
                </a:solidFill>
                <a:effectLst/>
                <a:latin typeface="+mn-lt"/>
                <a:ea typeface="+mn-ea"/>
                <a:cs typeface="+mn-cs"/>
              </a:rPr>
              <a:t>Geef een korte toelichting voor elk gebied: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Energie: schone energie gebruiken, efficiëntie verbeteren en hernieuwbare bronnen ondersteunen.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Transport: lopen, fietsen, openbaar vervoer gebruiken en de uitstoot van voertuigen verminderen.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Natuur: bossen beschermen, bomen planten, </a:t>
            </a:r>
            <a:r>
              <a:rPr lang="nl-nl" sz="1200" b="0" i="0" u="none" kern="1200" baseline="0" dirty="0" err="1">
                <a:solidFill>
                  <a:schemeClr val="tx1"/>
                </a:solidFill>
                <a:effectLst/>
                <a:latin typeface="+mn-lt"/>
                <a:ea typeface="+mn-ea"/>
                <a:cs typeface="+mn-cs"/>
              </a:rPr>
              <a:t>habitats</a:t>
            </a:r>
            <a:r>
              <a:rPr lang="nl-nl" sz="1200" b="0" i="0" u="none" kern="1200" baseline="0" dirty="0">
                <a:solidFill>
                  <a:schemeClr val="tx1"/>
                </a:solidFill>
                <a:effectLst/>
                <a:latin typeface="+mn-lt"/>
                <a:ea typeface="+mn-ea"/>
                <a:cs typeface="+mn-cs"/>
              </a:rPr>
              <a:t> herstellen en zorgen voor biodiversiteit.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Voedsel: voedselverspilling tegengaan, seizoensgebonden/lokale producten eten en duurzame landbouw ondersteunen.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Afval: zorgen voor hergebruik, recycling en het gebruik van wegwerpplastic verminderen.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Water: water besparen, rivieren, meren en andere waterbronnen beschermen.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Gemeenschappen: samen werken aan lokale projecten, bewustwordingscampagnes of duurzaamheidsinitiatieven op school. </a:t>
            </a:r>
          </a:p>
          <a:p>
            <a:pPr algn="l" rtl="0" fontAlgn="base"/>
            <a:r>
              <a:rPr lang="nl-nl" sz="1200" b="0" i="0" u="none" kern="1200" baseline="0" dirty="0">
                <a:solidFill>
                  <a:schemeClr val="tx1"/>
                </a:solidFill>
                <a:effectLst/>
                <a:latin typeface="+mn-lt"/>
                <a:ea typeface="+mn-ea"/>
                <a:cs typeface="+mn-cs"/>
              </a:rPr>
              <a:t>Activeer de studenten door boeiende vragen te stellen als: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“Op welke van deze gebieden heb je acties gezien op je school of in je gemeenschap?”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“Kun je nieuwe ideeën bedenken voor projecten of acties die we samen kunnen ondernemen?”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Benadruk dat collectieve inspanning de impact vergroot: het gaat niet alleen om individuele keuzes, maar om het samenwerken als gemeenschap. </a:t>
            </a:r>
          </a:p>
          <a:p>
            <a:pPr marL="0" indent="0" algn="l" rtl="0" fontAlgn="base">
              <a:buFont typeface="Arial" panose="020B0604020202020204" pitchFamily="34" charset="0"/>
              <a:buNone/>
            </a:pPr>
            <a:r>
              <a:rPr lang="nl-nl" sz="1200" b="0" i="0" u="none" kern="1200" baseline="0" dirty="0">
                <a:solidFill>
                  <a:schemeClr val="tx1"/>
                </a:solidFill>
                <a:effectLst/>
                <a:latin typeface="+mn-lt"/>
                <a:ea typeface="+mn-ea"/>
                <a:cs typeface="+mn-cs"/>
              </a:rPr>
              <a:t>Deel de volgende kernboodschap: Klimaatactie vindt overal plaats, op vele gebieden van het leven, en iedereen kan bijdragen om de planeet gezonder en duurzamer te maken.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nl-nl"/>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nl-nl" sz="1200" b="0" i="0" u="none" kern="1200" baseline="0">
                <a:solidFill>
                  <a:schemeClr val="tx1"/>
                </a:solidFill>
                <a:effectLst/>
                <a:latin typeface="+mn-lt"/>
                <a:ea typeface="+mn-ea"/>
                <a:cs typeface="+mn-cs"/>
              </a:rPr>
              <a:t>Leg uit dat jongeren in heel Europa concrete klimaatacties organiseren op scholen en in gemeenschappen. </a:t>
            </a:r>
          </a:p>
          <a:p>
            <a:pPr algn="l" rtl="0" fontAlgn="base"/>
            <a:r>
              <a:rPr lang="nl-nl" sz="1200" b="0" i="0" u="none" kern="1200" baseline="0">
                <a:solidFill>
                  <a:schemeClr val="tx1"/>
                </a:solidFill>
                <a:effectLst/>
                <a:latin typeface="+mn-lt"/>
                <a:ea typeface="+mn-ea"/>
                <a:cs typeface="+mn-cs"/>
              </a:rPr>
              <a:t>Deel voorbeelden van door jongeren geleide klimaatacties, zoals: klimaatwandelingen, workshops om oplossingen te ontwerpen, jongerenparlementen om acties te bespreken, workshops storytelling met fotografie, het planten van bomen, schoonmaakacties, fietsevenementen en initiatieven voor energiebesparing. </a:t>
            </a:r>
          </a:p>
          <a:p>
            <a:pPr algn="l" rtl="0" fontAlgn="base"/>
            <a:r>
              <a:rPr lang="nl-nl" sz="1200" b="0" i="0" u="none" kern="1200" baseline="0">
                <a:solidFill>
                  <a:schemeClr val="tx1"/>
                </a:solidFill>
                <a:effectLst/>
                <a:latin typeface="+mn-lt"/>
                <a:ea typeface="+mn-ea"/>
                <a:cs typeface="+mn-cs"/>
              </a:rPr>
              <a:t>Stel vragen om de studenten betrokken te houden, zoals: “Welke van deze klimaatacties zou je op jouw school kunnen uitproberen?”; “Welke activiteit zou je op jouw school willen uitproberen?”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nl-nl"/>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nl-nl" sz="1200" b="0" i="0" u="none" kern="1200" baseline="0" dirty="0">
                <a:solidFill>
                  <a:schemeClr val="tx1"/>
                </a:solidFill>
                <a:effectLst/>
                <a:latin typeface="+mn-lt"/>
                <a:ea typeface="+mn-ea"/>
                <a:cs typeface="+mn-cs"/>
              </a:rPr>
              <a:t>Stel eenvoudige en boeiende activiteiten voor</a:t>
            </a:r>
            <a:r>
              <a:rPr lang="nl-nl" b="0" i="0" u="none" baseline="0" dirty="0"/>
              <a:t> klimaatactie voor</a:t>
            </a:r>
            <a:r>
              <a:rPr lang="nl-nl" sz="1200" b="0" i="0" u="none" kern="1200" baseline="0" dirty="0">
                <a:solidFill>
                  <a:schemeClr val="tx1"/>
                </a:solidFill>
                <a:effectLst/>
                <a:latin typeface="+mn-lt"/>
                <a:ea typeface="+mn-ea"/>
                <a:cs typeface="+mn-cs"/>
              </a:rPr>
              <a:t> die studenten en scholen kunnen uitvoeren, zoals een klimaatwandeling, het maken van een fotoverhaal, het vormen van een studentenactiegroep of het opzetten van een jongerenparlement. Een andere optie is om studenten in kleinere groepjes te verdelen en ze te vragen hun eigen ideeën te ontwikkelen in een mini-hackathon. Elke groep kan brainstormen over een concreet project voor klimaatactie of engagement en vervolgens hun idee kort presenteren voor de klas. Deze aanpak helpt om snel meerdere ideeën te genereren en stimuleert de creativiteit en samenwerking. Met oudere studenten of studenten op universitair niveau kun je ook voortbouwen op bestaande structuren, zoals studentenverenigingen, duurzaamheidsclubs, innovatielabs of programma's voor maatschappelijke betrokkenheid. Daarmee kunnen de ideeën die tijdens de sessie ontstaan worden ondersteund en opgeschaald. Vraag de groep tot slot om samen een eenvoudige activiteit te organiseren, waarbij ze iets kiezen dat haalbaar en boeiend is, en waar ze meteen mee aan de slag kunnen. </a:t>
            </a:r>
            <a:endParaRPr lang="nl-nl" dirty="0"/>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nl-nl"/>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nl-nl" b="0" i="0" u="none" baseline="0">
                <a:latin typeface="Calibri"/>
                <a:ea typeface="Calibri"/>
                <a:cs typeface="Calibri"/>
              </a:rPr>
              <a:t>Je kunt de volgende dia-sjablonen gebruiken als je inhoud aan de presentatie wilt toevoegen, aangepast aan de context van de school en de behoeften en interesses van de studenten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nl-nl"/>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nl-nl" b="0" i="0" u="none" baseline="0" dirty="0"/>
              <a:t>Als je wilt, kun je deze dia gebruiken om jezelf en wat je belangrijk vindt voor te stellen, en de activiteiten of projecten te noemen waarmee je je bezighoudt. Als je wilt, kun je ook een foto van jezelf toevoegen door de foto in het ‘cirkelframe’ te vervangen. </a:t>
            </a:r>
            <a:endParaRPr lang="nl-nl" dirty="0"/>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nl-nl"/>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nl-nl" sz="1200" b="0" i="0" u="none" kern="1200" baseline="0" dirty="0">
                <a:solidFill>
                  <a:schemeClr val="tx1"/>
                </a:solidFill>
                <a:effectLst/>
                <a:latin typeface="+mn-lt"/>
                <a:ea typeface="+mn-ea"/>
                <a:cs typeface="+mn-cs"/>
              </a:rPr>
              <a:t>Stel eerst een paar korte vragen als opwarmertje aan de leerlingen/studenten (hierna studenten genoemd) om hun kennis te activeren: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“Wat zijn volgens jou de belangrijkste oorzaken van klimaatverandering?”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“Heb je </a:t>
            </a:r>
            <a:r>
              <a:rPr lang="nl-nl" sz="1200" b="0" i="0" u="none" kern="1200" baseline="0" dirty="0" err="1">
                <a:solidFill>
                  <a:schemeClr val="tx1"/>
                </a:solidFill>
                <a:effectLst/>
                <a:latin typeface="+mn-lt"/>
                <a:ea typeface="+mn-ea"/>
                <a:cs typeface="+mn-cs"/>
              </a:rPr>
              <a:t>klimaatgerelateerde</a:t>
            </a:r>
            <a:r>
              <a:rPr lang="nl-nl" sz="1200" b="0" i="0" u="none" kern="1200" baseline="0" dirty="0">
                <a:solidFill>
                  <a:schemeClr val="tx1"/>
                </a:solidFill>
                <a:effectLst/>
                <a:latin typeface="+mn-lt"/>
                <a:ea typeface="+mn-ea"/>
                <a:cs typeface="+mn-cs"/>
              </a:rPr>
              <a:t> veranderingen gemerkt in het gebied waar je woont?” </a:t>
            </a: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“Om welke klimaatproblemen maak jij je het meeste zorgen?” </a:t>
            </a:r>
          </a:p>
          <a:p>
            <a:pPr algn="l" rtl="0" fontAlgn="base"/>
            <a:r>
              <a:rPr lang="nl-nl" sz="1200" b="0" i="0" u="none" kern="1200" baseline="0" dirty="0">
                <a:solidFill>
                  <a:schemeClr val="tx1"/>
                </a:solidFill>
                <a:effectLst/>
                <a:latin typeface="+mn-lt"/>
                <a:ea typeface="+mn-ea"/>
                <a:cs typeface="+mn-cs"/>
              </a:rPr>
              <a:t>Gebruik hun antwoorden om een korte uitleg te geven: de klimaatverandering vindt plaats doordat broeikasgassen, voornamelijk CO</a:t>
            </a:r>
            <a:r>
              <a:rPr lang="nl-nl" sz="1200" b="0" i="0" u="none" kern="1200" baseline="-25000" dirty="0">
                <a:solidFill>
                  <a:schemeClr val="tx1"/>
                </a:solidFill>
                <a:effectLst/>
                <a:latin typeface="+mn-lt"/>
                <a:ea typeface="+mn-ea"/>
                <a:cs typeface="+mn-cs"/>
              </a:rPr>
              <a:t>2</a:t>
            </a:r>
            <a:r>
              <a:rPr lang="nl-nl" sz="1200" b="0" i="0" u="none" kern="1200" baseline="0" dirty="0">
                <a:solidFill>
                  <a:schemeClr val="tx1"/>
                </a:solidFill>
                <a:effectLst/>
                <a:latin typeface="+mn-lt"/>
                <a:ea typeface="+mn-ea"/>
                <a:cs typeface="+mn-cs"/>
              </a:rPr>
              <a:t> uit de verbranding van fossiele brandstoffen, landbouw en ontbossing, meer warmte vasthouden in de atmosfeer. Dit leidt tot stijgende temperaturen, extreem weer, verlies van biodiversiteit en verstoring van ecosystemen en gemeenschappen. </a:t>
            </a:r>
          </a:p>
          <a:p>
            <a:pPr algn="l" rtl="0" fontAlgn="base"/>
            <a:r>
              <a:rPr lang="nl-nl" sz="1200" b="0" i="0" u="none" kern="1200" baseline="0" dirty="0">
                <a:solidFill>
                  <a:schemeClr val="tx1"/>
                </a:solidFill>
                <a:effectLst/>
                <a:latin typeface="+mn-lt"/>
                <a:ea typeface="+mn-ea"/>
                <a:cs typeface="+mn-cs"/>
              </a:rPr>
              <a:t>Erken dat de meeste studenten waarschijnlijk al bekend zijn met deze concepten, dus het doel is niet alleen om klimaatverandering te definiëren, maar ook om te begrijpen wat de gevolgen zijn en welke acties mogelijk zijn. Sluit af met een hoopvolle boodschap: het is een enorme uitdaging, maar collectieve actie van personen, gemeenschappen en organisaties kunnen écht een verschil maken.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nl-nl"/>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nl-nl" sz="1200" b="0" i="0" u="none" kern="1200" baseline="0" dirty="0">
                <a:solidFill>
                  <a:schemeClr val="tx1"/>
                </a:solidFill>
                <a:effectLst/>
                <a:latin typeface="+mn-lt"/>
                <a:ea typeface="+mn-ea"/>
                <a:cs typeface="+mn-cs"/>
              </a:rPr>
              <a:t>Noem herkenbare voorbeelden: hetere zomers, minder regen, afval in parken, enz. Vraag: “Heb je al eens zulke veranderingen gezien in je woonplaats of op school?” Stimuleer de studenten om hun ervaringen te delen.</a:t>
            </a:r>
          </a:p>
          <a:p>
            <a:pPr algn="l" rtl="0" fontAlgn="base"/>
            <a:r>
              <a:rPr lang="nl-nl" sz="1200" b="0" i="0" u="none" kern="1200" baseline="0" dirty="0">
                <a:solidFill>
                  <a:schemeClr val="tx1"/>
                </a:solidFill>
                <a:effectLst/>
                <a:latin typeface="+mn-lt"/>
                <a:ea typeface="+mn-ea"/>
                <a:cs typeface="+mn-cs"/>
              </a:rPr>
              <a:t>Als je spreekt met studenten op bijvoorbeeld een hogeschool of universiteit, kun je een bredere discussie starten over klimaatactie op maatschappelijk niveau. Stimuleer reflectie door vragen te stellen als: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Waar komt de uitstoot van broeikasgassen vandaan?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Waar en hoe hebben we deze tot dusver al kunnen terugdringen?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Waarom is het moeilijk om de uitstoot snel te verminderen?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Wat weten we over klimaatveranderingen in de toekomst, en hoe kunnen we ons daarop voorbereiden?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Wie onderneemt er al actie en wie moet er nog actie ondernemen? </a:t>
            </a:r>
            <a:endParaRPr lang="nl-nl" sz="1200" b="0" i="0" kern="1200" dirty="0">
              <a:solidFill>
                <a:schemeClr val="tx1"/>
              </a:solidFill>
              <a:effectLst/>
              <a:latin typeface="+mn-lt"/>
            </a:endParaRPr>
          </a:p>
          <a:p>
            <a:pPr algn="l" rtl="0" fontAlgn="base"/>
            <a:r>
              <a:rPr lang="nl-nl" sz="1200" b="0" i="0" u="none" kern="1200" baseline="0" dirty="0">
                <a:solidFill>
                  <a:schemeClr val="tx1"/>
                </a:solidFill>
                <a:effectLst/>
                <a:latin typeface="+mn-lt"/>
                <a:ea typeface="+mn-ea"/>
                <a:cs typeface="+mn-cs"/>
              </a:rPr>
              <a:t>Gebruik deze vragen om een gesprek op gang te brengen over de bredere uitdagingen waarmee we te maken hebben en onderzoek samen hoe deze systematischer kunnen worden aangepakt door de gezamenlijke inspanningen van overheden, bedrijven, universiteiten en scholen, ngo’s, maatschappelijke organisaties en burgers. Dit helpt de studenten te begrijpen dat voor klimaatactie meerdere maatschappelijke betrokkenen moeten samenwerken en dat alleen individuele veranderingen in levensstijl niet voldoende zijn. </a:t>
            </a:r>
            <a:r>
              <a:rPr lang="nl-nl" b="0" i="0" u="none" baseline="0" dirty="0"/>
              <a:t>Je kunt ook </a:t>
            </a:r>
            <a:r>
              <a:rPr lang="nl-nl" b="0" i="0" u="none" baseline="0" dirty="0">
                <a:solidFill>
                  <a:srgbClr val="000000"/>
                </a:solidFill>
              </a:rPr>
              <a:t>gegevens, bronnen en onderzoeken gebruiken en vermelden die duidelijk de oorzaken en gevolgen van de klimaatverandering laten zien, om de studenten verder te motiveren en hun aandacht te trekken. </a:t>
            </a:r>
            <a:endParaRPr lang="nl-nl"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nl-nl"/>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nl-nl" sz="1200" b="0" i="0" u="none" kern="1200" baseline="0" dirty="0">
                <a:solidFill>
                  <a:schemeClr val="tx1"/>
                </a:solidFill>
                <a:effectLst/>
                <a:latin typeface="+mn-lt"/>
                <a:ea typeface="+mn-ea"/>
                <a:cs typeface="+mn-cs"/>
              </a:rPr>
              <a:t>Definieer klimaatactie in eenvoudige woorden: alles wat helpt om de natuur te beschermen, de uitstoot te verminderen en onze gemeenschappen en planeet gezonder te maken. Dit gebeurt op vele niveaus: gezinnen, scholen, steden, bedrijven, overheden en gemeenschappen. </a:t>
            </a:r>
          </a:p>
          <a:p>
            <a:pPr algn="l" rtl="0" fontAlgn="base"/>
            <a:r>
              <a:rPr lang="nl-nl" sz="1200" b="0" i="0" u="none" kern="1200" baseline="0" dirty="0">
                <a:solidFill>
                  <a:schemeClr val="tx1"/>
                </a:solidFill>
                <a:effectLst/>
                <a:latin typeface="+mn-lt"/>
                <a:ea typeface="+mn-ea"/>
                <a:cs typeface="+mn-cs"/>
              </a:rPr>
              <a:t>Deel voorbeelden die aansluiten bij hun belevingswereld: recyclingprojecten op school, het planten van bomen, fietsstraten, plaatselijke opruimacties. </a:t>
            </a:r>
            <a:endParaRPr lang="nl-nl" sz="1200" b="0" i="0" kern="1200" dirty="0">
              <a:solidFill>
                <a:schemeClr val="tx1"/>
              </a:solidFill>
              <a:effectLst/>
              <a:latin typeface="+mn-lt"/>
            </a:endParaRPr>
          </a:p>
          <a:p>
            <a:pPr algn="l" rtl="0" fontAlgn="base"/>
            <a:r>
              <a:rPr lang="nl-nl" sz="1200" b="0" i="0" u="none" kern="1200" baseline="0" dirty="0">
                <a:solidFill>
                  <a:schemeClr val="tx1"/>
                </a:solidFill>
                <a:effectLst/>
                <a:latin typeface="+mn-lt"/>
                <a:ea typeface="+mn-ea"/>
                <a:cs typeface="+mn-cs"/>
              </a:rPr>
              <a:t>Stel de studenten vragen om ze betrokken te houden: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“Welke klimaatacties heb je gezien op je school of in je gemeenschap?”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“Wie onderneemt er volgens jou actie in jouw dorp, stad of land?”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“Wat kunnen we samen doen om een grotere impact te hebben?”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“Waarom is het belangrijk om samen te werken in plaats van alleen?” </a:t>
            </a:r>
            <a:endParaRPr lang="nl-nl" sz="1200" b="0" i="0" kern="1200" dirty="0">
              <a:solidFill>
                <a:schemeClr val="tx1"/>
              </a:solidFill>
              <a:effectLst/>
              <a:latin typeface="+mn-lt"/>
            </a:endParaRPr>
          </a:p>
          <a:p>
            <a:pPr algn="l" rtl="0" fontAlgn="base"/>
            <a:r>
              <a:rPr lang="nl-nl" sz="1200" b="0" i="0" u="none" kern="1200" baseline="0" dirty="0">
                <a:solidFill>
                  <a:schemeClr val="tx1"/>
                </a:solidFill>
                <a:effectLst/>
                <a:latin typeface="+mn-lt"/>
                <a:ea typeface="+mn-ea"/>
                <a:cs typeface="+mn-cs"/>
              </a:rPr>
              <a:t>Benadruk dat – hoewel individuele keuzes belangrijk zijn – echte verandering voortkomt uit gezamenlijke inspanningen en samenwerking tussen meerdere maatschappelijke betrokkenen. </a:t>
            </a:r>
            <a:r>
              <a:rPr lang="nl-nl" b="0" i="0" u="none" baseline="0" dirty="0"/>
              <a:t>Je kunt zeggen dat er al vooruitgang wordt geboekt bij het terugdringen van de CO</a:t>
            </a:r>
            <a:r>
              <a:rPr lang="nl-nl" b="0" i="0" u="none" baseline="-25000" dirty="0"/>
              <a:t>2</a:t>
            </a:r>
            <a:r>
              <a:rPr lang="nl-nl" b="0" i="0" u="none" baseline="0" dirty="0"/>
              <a:t>-uitstoot en dat de Europese Unie </a:t>
            </a:r>
            <a:r>
              <a:rPr lang="nl-nl" b="0" i="0" u="none" baseline="0" dirty="0">
                <a:hlinkClick r:id="rId3"/>
              </a:rPr>
              <a:t>haar CO</a:t>
            </a:r>
            <a:r>
              <a:rPr lang="nl-nl" b="0" i="0" u="none" baseline="-25000" dirty="0">
                <a:hlinkClick r:id="rId3"/>
              </a:rPr>
              <a:t>2</a:t>
            </a:r>
            <a:r>
              <a:rPr lang="nl-nl" b="0" i="0" u="none" baseline="0" dirty="0">
                <a:hlinkClick r:id="rId3"/>
              </a:rPr>
              <a:t>-uitstoot al met 37% heeft verminderd.</a:t>
            </a:r>
            <a:r>
              <a:rPr lang="nl-nl" b="0" i="0" u="none" baseline="0" dirty="0"/>
              <a:t>  </a:t>
            </a:r>
            <a:endParaRPr lang="nl-nl"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nl-nl"/>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nl-nl" b="0" i="0" u="none" kern="1200" baseline="0" dirty="0">
                <a:solidFill>
                  <a:schemeClr val="tx1"/>
                </a:solidFill>
                <a:effectLst/>
              </a:rPr>
              <a:t>Leg uit dat het Europese klimaatpact </a:t>
            </a:r>
            <a:r>
              <a:rPr lang="nl-nl" b="0" i="0" u="none" baseline="0" dirty="0"/>
              <a:t>een</a:t>
            </a:r>
            <a:r>
              <a:rPr lang="nl-nl" b="0" i="0" u="none" kern="1200" baseline="0" dirty="0">
                <a:solidFill>
                  <a:schemeClr val="tx1"/>
                </a:solidFill>
                <a:effectLst/>
              </a:rPr>
              <a:t> </a:t>
            </a:r>
            <a:r>
              <a:rPr lang="nl-nl" b="0" i="0" u="none" baseline="0" dirty="0"/>
              <a:t>initiatief van de Europese Unie is om </a:t>
            </a:r>
            <a:r>
              <a:rPr lang="nl-nl" b="0" i="0" u="none" kern="1200" baseline="0" dirty="0">
                <a:solidFill>
                  <a:schemeClr val="tx1"/>
                </a:solidFill>
                <a:effectLst/>
              </a:rPr>
              <a:t>mensen </a:t>
            </a:r>
            <a:r>
              <a:rPr lang="nl-nl" b="0" i="0" u="none" baseline="0" dirty="0"/>
              <a:t>en gemeenschappen te stimuleren om bij te dragen </a:t>
            </a:r>
            <a:r>
              <a:rPr lang="nl-nl" b="0" i="0" u="none" kern="1200" baseline="0" dirty="0">
                <a:solidFill>
                  <a:schemeClr val="tx1"/>
                </a:solidFill>
                <a:effectLst/>
              </a:rPr>
              <a:t>aan</a:t>
            </a:r>
            <a:r>
              <a:rPr lang="nl-nl" b="0" i="0" u="none" baseline="0" dirty="0"/>
              <a:t> een duurzame toekomst</a:t>
            </a:r>
            <a:r>
              <a:rPr lang="nl-nl" b="0" i="0" u="none" kern="1200" baseline="0" dirty="0">
                <a:solidFill>
                  <a:schemeClr val="tx1"/>
                </a:solidFill>
                <a:effectLst/>
              </a:rPr>
              <a:t>.</a:t>
            </a:r>
            <a:r>
              <a:rPr lang="nl-nl" b="0" i="0" u="none" baseline="0" dirty="0"/>
              <a:t> </a:t>
            </a:r>
            <a:r>
              <a:rPr lang="nl-nl" sz="1200" b="0" i="0" u="none" kern="1200" baseline="0" dirty="0">
                <a:solidFill>
                  <a:schemeClr val="tx1"/>
                </a:solidFill>
                <a:effectLst/>
                <a:latin typeface="+mn-lt"/>
                <a:ea typeface="+mn-ea"/>
                <a:cs typeface="+mn-cs"/>
              </a:rPr>
              <a:t>Ambassadeurs en partners maken deel uit van deze beweging. Vertel over jouw ervaring om deel uit te maken van deze gemeenschap. </a:t>
            </a:r>
            <a:endParaRPr lang="nl-nl"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nl-nl"/>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nl-nl" b="0" i="0" u="none" baseline="0"/>
              <a:t>Begin met de introductie van het klimaatpact en vertel daarbij over jouw ervaring als onderdeel daarvan</a:t>
            </a:r>
            <a:endParaRPr lang="nl-nl"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nl-nl"/>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nl-nl" b="0" i="0" u="none" baseline="0"/>
              <a:t>Vertel dat het klimaatpact drie hoofddoelen heeft: </a:t>
            </a:r>
            <a:endParaRPr lang="nl-nl">
              <a:solidFill>
                <a:srgbClr val="444444"/>
              </a:solidFill>
            </a:endParaRPr>
          </a:p>
          <a:p>
            <a:pPr marL="171450" indent="-171450" algn="l" rtl="0">
              <a:buFont typeface="Arial,Sans-Serif"/>
              <a:buChar char="•"/>
            </a:pPr>
            <a:r>
              <a:rPr lang="nl-nl" b="0" i="0" u="none" baseline="0"/>
              <a:t>Bewustzijn vergroten – inzicht krijgen in klimaatverandering en de gevolgen ervan. </a:t>
            </a:r>
            <a:endParaRPr lang="nl-nl">
              <a:solidFill>
                <a:srgbClr val="444444"/>
              </a:solidFill>
            </a:endParaRPr>
          </a:p>
          <a:p>
            <a:pPr marL="171450" indent="-171450" algn="l" rtl="0">
              <a:buFont typeface="Arial,Sans-Serif"/>
              <a:buChar char="•"/>
            </a:pPr>
            <a:r>
              <a:rPr lang="nl-nl" b="0" i="0" u="none" baseline="0"/>
              <a:t>Actie stimuleren – personen, scholen en gemeenschappen inspireren om concrete stappen te zetten. </a:t>
            </a:r>
            <a:endParaRPr lang="nl-nl">
              <a:solidFill>
                <a:srgbClr val="444444"/>
              </a:solidFill>
            </a:endParaRPr>
          </a:p>
          <a:p>
            <a:pPr marL="171450" indent="-171450" algn="l" rtl="0">
              <a:buFont typeface="Arial,Sans-Serif"/>
              <a:buChar char="•"/>
            </a:pPr>
            <a:r>
              <a:rPr lang="nl-nl" b="0" i="0" u="none" baseline="0"/>
              <a:t>Burgers verbinden – ideeën uitwisselen en elkaar ondersteunen in heel Europa. </a:t>
            </a:r>
            <a:endParaRPr lang="nl-nl">
              <a:solidFill>
                <a:srgbClr val="444444"/>
              </a:solidFill>
            </a:endParaRPr>
          </a:p>
          <a:p>
            <a:pPr algn="l" rtl="0"/>
            <a:r>
              <a:rPr lang="nl-nl" b="0" i="0" u="none" baseline="0"/>
              <a:t>Benadruk dat collectieve actie het belangrijkst is, ook al kan iedereen ook individueel bijdragen. </a:t>
            </a:r>
            <a:endParaRPr lang="nl-nl">
              <a:solidFill>
                <a:srgbClr val="444444"/>
              </a:solidFill>
            </a:endParaRPr>
          </a:p>
          <a:p>
            <a:pPr algn="l" rtl="0"/>
            <a:r>
              <a:rPr lang="nl-nl" b="0" i="0" u="none" baseline="0"/>
              <a:t>Vraag de studenten: “Welke doelstelling vind jij het belangrijkst?” of “Hoe kan jouw gemeenschap helpen?” </a:t>
            </a:r>
            <a:endParaRPr lang="nl-nl">
              <a:solidFill>
                <a:srgbClr val="444444"/>
              </a:solidFill>
            </a:endParaRPr>
          </a:p>
          <a:p>
            <a:pPr algn="l" rtl="0"/>
            <a:r>
              <a:rPr lang="nl-nl" b="0" i="0" u="none" baseline="0"/>
              <a:t>Deel de belangrijkste boodschap: Leren, samenwerken en samen actie ondernemen helpt om onze planeet te beschermen. </a:t>
            </a:r>
            <a:endParaRPr lang="nl-nl"/>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nl-nl"/>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nl-nl" sz="1200" b="0" i="0" u="none" kern="1200" baseline="0" dirty="0">
                <a:solidFill>
                  <a:schemeClr val="tx1"/>
                </a:solidFill>
                <a:effectLst/>
                <a:latin typeface="+mn-lt"/>
                <a:ea typeface="+mn-ea"/>
                <a:cs typeface="+mn-cs"/>
              </a:rPr>
              <a:t>Beschrijf de rollen in de pactgemeenschap: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Ambassadeurs: gemeenschappen inspireren en begeleiden, evenementen organiseren en klimaatactie promoten.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Partners: organisaties die projecten implementeren, beste praktijken delen en samenwerken in netwerken. </a:t>
            </a:r>
            <a:endParaRPr lang="nl-nl" sz="1200" b="0" i="0" kern="1200" dirty="0">
              <a:solidFill>
                <a:schemeClr val="tx1"/>
              </a:solidFill>
              <a:effectLst/>
              <a:latin typeface="+mn-lt"/>
            </a:endParaRPr>
          </a:p>
          <a:p>
            <a:pPr marL="171450" indent="-171450" algn="l" rtl="0" fontAlgn="base">
              <a:buFont typeface="Arial" panose="020B0604020202020204" pitchFamily="34" charset="0"/>
              <a:buChar char="•"/>
            </a:pPr>
            <a:r>
              <a:rPr lang="nl-nl" sz="1200" b="0" i="0" u="none" kern="1200" baseline="0" dirty="0">
                <a:solidFill>
                  <a:schemeClr val="tx1"/>
                </a:solidFill>
                <a:effectLst/>
                <a:latin typeface="+mn-lt"/>
                <a:ea typeface="+mn-ea"/>
                <a:cs typeface="+mn-cs"/>
              </a:rPr>
              <a:t>Vrienden: personen of groepen die het pact ondersteunen, geïnformeerd blijven en flexibel deelnemen. </a:t>
            </a:r>
            <a:endParaRPr lang="nl-nl" sz="1200" b="0" i="0" kern="1200" dirty="0">
              <a:solidFill>
                <a:schemeClr val="tx1"/>
              </a:solidFill>
              <a:effectLst/>
              <a:latin typeface="+mn-lt"/>
            </a:endParaRPr>
          </a:p>
          <a:p>
            <a:pPr algn="l" rtl="0" fontAlgn="base"/>
            <a:r>
              <a:rPr lang="nl-nl" sz="1200" b="0" i="0" u="none" kern="1200" baseline="0" dirty="0">
                <a:solidFill>
                  <a:schemeClr val="tx1"/>
                </a:solidFill>
                <a:effectLst/>
                <a:latin typeface="+mn-lt"/>
                <a:ea typeface="+mn-ea"/>
                <a:cs typeface="+mn-cs"/>
              </a:rPr>
              <a:t>Je kunt studenten motiveren door ze vragen te stellen als: “Als je deel zou uitmaken van het klimaatpact, welke rol zou je dan kiezen en waarom?”; “Kun je een school of gemeenschap bedenken die mee kan doen als Partner of Vriend?” </a:t>
            </a:r>
            <a:endParaRPr lang="nl-nl" sz="1200" b="0" i="0" kern="1200" dirty="0">
              <a:solidFill>
                <a:schemeClr val="tx1"/>
              </a:solidFill>
              <a:effectLst/>
              <a:latin typeface="+mn-lt"/>
            </a:endParaRPr>
          </a:p>
          <a:p>
            <a:pPr algn="l" rtl="0"/>
            <a:r>
              <a:rPr lang="nl-nl" b="0" i="0" u="none" baseline="0" dirty="0"/>
              <a:t>Als ze geïnteresseerd zijn om Vrienden van het pact te worden, kan dit via deze link: </a:t>
            </a:r>
            <a:r>
              <a:rPr lang="nl-nl" b="0" i="0" u="none" baseline="0" dirty="0" err="1">
                <a:hlinkClick r:id="rId3"/>
              </a:rPr>
              <a:t>EUSurvey</a:t>
            </a:r>
            <a:r>
              <a:rPr lang="nl-nl" b="0" i="0" u="none" baseline="0" dirty="0">
                <a:hlinkClick r:id="rId3"/>
              </a:rPr>
              <a:t> - Survey</a:t>
            </a:r>
            <a:endParaRPr lang="nl-nl" dirty="0"/>
          </a:p>
          <a:p>
            <a:pPr algn="l" rtl="0"/>
            <a:r>
              <a:rPr lang="nl-nl" b="0" i="0" u="none" baseline="0" dirty="0"/>
              <a:t>Je kunt ook vertellen dat ze de </a:t>
            </a:r>
            <a:r>
              <a:rPr lang="nl-nl" b="0" i="0" u="none" baseline="0" dirty="0">
                <a:hlinkClick r:id="rId4"/>
              </a:rPr>
              <a:t>Interactieve pactkaart: Ontdek klimaatactie bij jou in de buurt</a:t>
            </a:r>
            <a:r>
              <a:rPr lang="nl-nl" b="0" i="0" u="none" baseline="0" dirty="0"/>
              <a:t> </a:t>
            </a:r>
            <a:r>
              <a:rPr lang="nl-nl" sz="1200" b="0" i="0" u="none" kern="1200" baseline="0" dirty="0">
                <a:solidFill>
                  <a:schemeClr val="tx1"/>
                </a:solidFill>
                <a:latin typeface="+mn-lt"/>
                <a:ea typeface="+mn-ea"/>
                <a:cs typeface="+mn-cs"/>
              </a:rPr>
              <a:t>kunnen bekijken als ze meer willen weten over het klimaatpact en om </a:t>
            </a:r>
            <a:r>
              <a:rPr lang="nl-nl" b="0" i="0" u="none" baseline="0" dirty="0"/>
              <a:t>de ambassadeurs, partners en verschillende initiatieven van het Klimaatpact te leren kennen. </a:t>
            </a:r>
          </a:p>
          <a:p>
            <a:pPr algn="l" rtl="0"/>
            <a:r>
              <a:rPr lang="nl-nl" b="0" i="0" u="none" baseline="0" dirty="0"/>
              <a:t>Je kunt de studenten ook kennis laten maken met de </a:t>
            </a:r>
            <a:r>
              <a:rPr lang="nl-nl" b="0" i="0" u="none" baseline="0" dirty="0">
                <a:hlinkClick r:id="rId5"/>
              </a:rPr>
              <a:t>EU Climate Action Academy</a:t>
            </a:r>
            <a:r>
              <a:rPr lang="nl-nl" b="0" i="0" u="none" baseline="0" dirty="0"/>
              <a:t>, waar ze verschillende bronnen over klimaatactie kunnen verkennen en zelf gratis online cursussen kunnen volgen: </a:t>
            </a:r>
            <a:r>
              <a:rPr lang="nl-nl" b="0" i="0" u="none" baseline="0" dirty="0">
                <a:hlinkClick r:id="rId5"/>
              </a:rPr>
              <a:t>EU Climate Action Academy</a:t>
            </a:r>
            <a:endParaRPr lang="nl-nl" dirty="0"/>
          </a:p>
          <a:p>
            <a:pPr algn="l" rtl="0"/>
            <a:r>
              <a:rPr lang="nl-nl" b="0" i="0" u="none" baseline="0" dirty="0"/>
              <a:t>Je kunt ook de volgende link delen om je aan te melden voor de nieuwsbrief van het klimaatpact: </a:t>
            </a:r>
            <a:r>
              <a:rPr lang="nl-nl" b="0" i="0" u="none" baseline="0" dirty="0">
                <a:hlinkClick r:id="rId6"/>
              </a:rPr>
              <a:t>CLIMA - </a:t>
            </a:r>
            <a:r>
              <a:rPr lang="nl-nl" b="0" i="0" u="none" baseline="0" dirty="0" err="1">
                <a:hlinkClick r:id="rId6"/>
              </a:rPr>
              <a:t>Newsroom</a:t>
            </a:r>
            <a:r>
              <a:rPr lang="nl-nl" b="0" i="0" u="none" baseline="0" dirty="0">
                <a:hlinkClick r:id="rId6"/>
              </a:rPr>
              <a:t> inschrijvingsformulier</a:t>
            </a:r>
            <a:r>
              <a:rPr lang="nl-nl" b="0" i="0" u="none" baseline="0" dirty="0"/>
              <a:t> </a:t>
            </a:r>
          </a:p>
          <a:p>
            <a:pPr algn="l" rtl="0" fontAlgn="base"/>
            <a:r>
              <a:rPr lang="nl-nl" sz="1200" b="0" i="0" u="none" kern="1200" baseline="0" dirty="0">
                <a:solidFill>
                  <a:schemeClr val="tx1"/>
                </a:solidFill>
                <a:effectLst/>
                <a:latin typeface="+mn-lt"/>
                <a:ea typeface="+mn-ea"/>
                <a:cs typeface="+mn-cs"/>
              </a:rPr>
              <a:t> </a:t>
            </a:r>
            <a:endParaRPr lang="nl-nl" sz="1200" b="0" i="0" kern="1200" dirty="0">
              <a:solidFill>
                <a:schemeClr val="tx1"/>
              </a:solidFill>
              <a:effectLst/>
              <a:latin typeface="+mn-lt"/>
            </a:endParaRPr>
          </a:p>
          <a:p>
            <a:endParaRPr lang="nl-nl"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nl-nl"/>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616884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a:t>Samen voor</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0174514" y="6621405"/>
            <a:ext cx="655423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a:t>onze planeet</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9788669"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sz="5400" b="1" i="0" u="none" baseline="0" dirty="0">
                <a:latin typeface="Open Sans"/>
                <a:ea typeface="Open Sans"/>
                <a:cs typeface="Open Sans"/>
              </a:rPr>
              <a:t>Energie, transport, natuur, </a:t>
            </a:r>
            <a:endParaRPr lang="nl-nl" sz="5400" dirty="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4291726"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sz="5400" b="1" i="0" u="none" baseline="0">
                <a:latin typeface="Open Sans"/>
                <a:ea typeface="Open Sans"/>
                <a:cs typeface="Open Sans"/>
              </a:rPr>
              <a:t>voedsel, afval, water, gemeenschappen</a:t>
            </a:r>
            <a:endParaRPr lang="nl-nl" sz="54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9601200" y="6512071"/>
            <a:ext cx="8010242"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nl-nl" sz="6000" b="1" i="0" u="none" baseline="0"/>
              <a:t>Lokale en Europese</a:t>
            </a:r>
            <a:endParaRPr lang="nl-nl"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5863772" y="7597878"/>
            <a:ext cx="11747672"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nl-nl" sz="6000" b="1" i="0" u="none" baseline="0">
                <a:latin typeface="Open Sans"/>
                <a:ea typeface="Open Sans"/>
                <a:cs typeface="Open Sans"/>
              </a:rPr>
              <a:t>activiteiten voor verandering</a:t>
            </a:r>
            <a:endParaRPr lang="nl-nl"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9610388"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sz="6000" b="1" i="0" u="none" baseline="0" dirty="0"/>
              <a:t>Praktische activiteiten</a:t>
            </a:r>
            <a:endParaRPr lang="nl-nl" sz="6000" dirty="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7293675"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nl-nl" sz="6000" b="1" i="0" u="none" baseline="0">
                <a:latin typeface="Open Sans"/>
                <a:ea typeface="Open Sans"/>
                <a:cs typeface="Open Sans"/>
              </a:rPr>
              <a:t>voor klimaatactie</a:t>
            </a:r>
            <a:endParaRPr lang="nl-nl" sz="60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29" y="4222103"/>
            <a:ext cx="6845899" cy="1288009"/>
          </a:xfrm>
        </p:spPr>
        <p:txBody>
          <a:bodyPr/>
          <a:lstStyle/>
          <a:p>
            <a:pPr algn="l" rtl="0"/>
            <a:r>
              <a:rPr lang="nl-nl" b="1" i="0" u="none" baseline="0" dirty="0">
                <a:latin typeface="Open Sans"/>
                <a:ea typeface="Open Sans"/>
                <a:cs typeface="Open Sans"/>
              </a:rPr>
              <a:t>Bedankt voor</a:t>
            </a:r>
            <a:endParaRPr lang="nl-nl" dirty="0"/>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4117556" cy="1288009"/>
          </a:xfrm>
        </p:spPr>
        <p:txBody>
          <a:bodyPr wrap="square" lIns="216000" tIns="180000" rIns="252000" bIns="108000" anchor="t">
            <a:spAutoFit/>
          </a:bodyPr>
          <a:lstStyle/>
          <a:p>
            <a:pPr algn="l" rtl="0"/>
            <a:r>
              <a:rPr lang="nl-nl" b="1" i="0" u="none" baseline="0">
                <a:latin typeface="Open Sans"/>
                <a:ea typeface="Open Sans"/>
                <a:cs typeface="Open Sans"/>
              </a:rPr>
              <a:t>jouw inzet voor onze planeet!</a:t>
            </a:r>
            <a:endParaRPr lang="nl-nl"/>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nl-nl"/>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nl-nl"/>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nl-nl"/>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nl-nl"/>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nl-nl"/>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nl-nl"/>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nl-nl"/>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nl-nl"/>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nl-nl"/>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nl-nl"/>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nl-nl"/>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nl-nl"/>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nl-nl" b="0" i="1" u="none" baseline="0" dirty="0">
                <a:latin typeface="Open Sans"/>
                <a:ea typeface="Open Sans"/>
                <a:cs typeface="Open Sans"/>
              </a:rPr>
              <a:t>Mijn belangrijkste klimaatonderwerp(en): </a:t>
            </a:r>
            <a:endParaRPr lang="nl-nl" i="1" dirty="0"/>
          </a:p>
          <a:p>
            <a:pPr marL="342900" indent="-342900" algn="l" rtl="0">
              <a:buChar char="•"/>
            </a:pPr>
            <a:r>
              <a:rPr lang="nl-nl" b="0" i="1" u="none" baseline="0" dirty="0">
                <a:latin typeface="Open Sans"/>
                <a:ea typeface="Open Sans"/>
                <a:cs typeface="Open Sans"/>
              </a:rPr>
              <a:t>Waarom ik deze belangrijk vind: </a:t>
            </a:r>
            <a:endParaRPr lang="nl-nl" i="1" dirty="0"/>
          </a:p>
          <a:p>
            <a:endParaRPr lang="nl-nl"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nl-nl" b="1" i="0" u="none" baseline="0">
                <a:latin typeface="Open Sans"/>
                <a:ea typeface="Open Sans"/>
                <a:cs typeface="Open Sans"/>
              </a:rPr>
              <a:t>Je voor- en achternaam </a:t>
            </a:r>
            <a:endParaRPr lang="nl-nl"/>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a:xfrm>
            <a:off x="3369558" y="2840102"/>
            <a:ext cx="10639424" cy="773112"/>
          </a:xfrm>
        </p:spPr>
        <p:txBody>
          <a:bodyPr lIns="0" tIns="0" rIns="0" bIns="0" anchor="t"/>
          <a:lstStyle/>
          <a:p>
            <a:pPr algn="l" rtl="0"/>
            <a:r>
              <a:rPr lang="nl-nl" b="1" i="0" u="none" baseline="0" dirty="0">
                <a:latin typeface="Open Sans"/>
                <a:ea typeface="Open Sans"/>
                <a:cs typeface="Open Sans"/>
              </a:rPr>
              <a:t>Waar ik om geef en waarom ik hier vandaag ben</a:t>
            </a:r>
            <a:endParaRPr lang="nl-nl"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nl-nl" b="0" i="1" u="none" baseline="0" dirty="0">
                <a:latin typeface="Open Sans"/>
                <a:ea typeface="Open Sans"/>
                <a:cs typeface="Open Sans"/>
              </a:rPr>
              <a:t>Een korte beschrijving van activiteiten of projecten waarmee je je bezighoudt en die interessant en inspirerend kunnen zijn voor de leerlingen/studenten</a:t>
            </a:r>
            <a:endParaRPr lang="nl-nl" i="1" dirty="0"/>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nl-nl" b="1" i="0" u="none" baseline="0" dirty="0">
                <a:latin typeface="Open Sans"/>
                <a:ea typeface="Open Sans"/>
                <a:cs typeface="Open Sans"/>
              </a:rPr>
              <a:t>Mijn activiteiten of projecten   </a:t>
            </a:r>
            <a:endParaRPr lang="nl-nl" dirty="0"/>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nl-nl"/>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nl-nl"/>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nl-nl"/>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nl-nl"/>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nl-nl"/>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nl-nl"/>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nl-nl"/>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nl-nl"/>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nl-nl"/>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nl-nl"/>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nl-nl"/>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nl-nl"/>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nl-nl"/>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nl-nl"/>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nl-nl"/>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nl-nl"/>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nl-nl"/>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nl-nl"/>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nl-nl"/>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nl-nl"/>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nl-nl"/>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nl-nl"/>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nl-nl"/>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nl-nl"/>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216008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dirty="0"/>
              <a:t>Onze planeet verandert –</a:t>
            </a:r>
            <a:endParaRPr lang="nl-nl"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205652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dirty="0"/>
              <a:t>maar wij kunnen helpen!</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3007360" y="7017719"/>
            <a:ext cx="1478563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nl-nl" b="1" i="0" u="none" baseline="0"/>
              <a:t>Klimaatverandering beïnvloedt</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5181600" y="8275886"/>
            <a:ext cx="1261139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dirty="0"/>
              <a:t>alles waar we van houden.</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800398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a:t>Klimaatactie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1721745"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dirty="0"/>
              <a:t>voor ons huis zorgen.</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5062190"/>
            <a:ext cx="1358052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dirty="0"/>
              <a:t>In heel Europa ondernemen</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202750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dirty="0"/>
              <a:t>mensen al actie – samen!</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5863772" y="5918695"/>
            <a:ext cx="116060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b="1" i="0" u="none" baseline="0"/>
              <a:t>Mijn wereld. Mijn actie.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10392229" y="7194073"/>
            <a:ext cx="707759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nl-nl" b="1" i="0" u="none" baseline="0"/>
              <a:t>Onze planeet.</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2752167"/>
            <a:ext cx="8018408" cy="1629840"/>
          </a:xfrm>
        </p:spPr>
        <p:txBody>
          <a:bodyPr lIns="0" tIns="0" rIns="0" bIns="0" anchor="t"/>
          <a:lstStyle/>
          <a:p>
            <a:endParaRPr lang="nl-nl" sz="2800" dirty="0">
              <a:solidFill>
                <a:srgbClr val="000000"/>
              </a:solidFill>
            </a:endParaRPr>
          </a:p>
          <a:p>
            <a:pPr algn="l" rtl="0">
              <a:buChar char="•"/>
            </a:pPr>
            <a:r>
              <a:rPr lang="nl-nl" sz="2800" b="1" i="0" u="none" baseline="0" dirty="0">
                <a:latin typeface="Open Sans"/>
                <a:ea typeface="Open Sans"/>
                <a:cs typeface="Open Sans"/>
              </a:rPr>
              <a:t> Bewustzijn</a:t>
            </a:r>
            <a:r>
              <a:rPr lang="nl-nl" sz="2800" b="0" i="0" u="none" baseline="0" dirty="0">
                <a:latin typeface="Open Sans"/>
                <a:ea typeface="Open Sans"/>
                <a:cs typeface="Open Sans"/>
              </a:rPr>
              <a:t> over klimaatproblemen en EU-actie </a:t>
            </a:r>
            <a:r>
              <a:rPr lang="nl-nl" sz="2800" b="1" i="0" u="none" baseline="0" dirty="0">
                <a:latin typeface="Open Sans"/>
                <a:ea typeface="Open Sans"/>
                <a:cs typeface="Open Sans"/>
              </a:rPr>
              <a:t>vergroten</a:t>
            </a:r>
            <a:endParaRPr lang="nl-nl" dirty="0"/>
          </a:p>
          <a:p>
            <a:pPr algn="l" rtl="0">
              <a:buChar char="•"/>
            </a:pPr>
            <a:r>
              <a:rPr lang="nl-nl" sz="2800" b="1" i="0" u="none" baseline="0" dirty="0">
                <a:latin typeface="Open Sans"/>
                <a:ea typeface="Open Sans"/>
                <a:cs typeface="Open Sans"/>
              </a:rPr>
              <a:t> Klimaatactie stimuleren</a:t>
            </a:r>
            <a:r>
              <a:rPr lang="nl-nl" sz="2800" b="0" i="0" u="none" baseline="0" dirty="0">
                <a:latin typeface="Open Sans"/>
                <a:ea typeface="Open Sans"/>
                <a:cs typeface="Open Sans"/>
              </a:rPr>
              <a:t> en betrokkenheid vergroten</a:t>
            </a:r>
            <a:endParaRPr lang="nl-nl" dirty="0"/>
          </a:p>
          <a:p>
            <a:pPr algn="l" rtl="0">
              <a:buChar char="•"/>
            </a:pPr>
            <a:r>
              <a:rPr lang="nl-nl" sz="2800" b="1" i="0" u="none" baseline="0" dirty="0">
                <a:latin typeface="Open Sans"/>
                <a:ea typeface="Open Sans"/>
                <a:cs typeface="Open Sans"/>
              </a:rPr>
              <a:t> Burgers en organisaties die zich inzetten voor het klimaat samenbrengen</a:t>
            </a:r>
            <a:r>
              <a:rPr lang="nl-nl" sz="2800" b="0" i="0" u="none" baseline="0" dirty="0">
                <a:latin typeface="Open Sans"/>
                <a:ea typeface="Open Sans"/>
                <a:cs typeface="Open Sans"/>
              </a:rPr>
              <a:t> en hen helpen van elkaar te leren</a:t>
            </a:r>
            <a:endParaRPr lang="nl-nl" dirty="0"/>
          </a:p>
          <a:p>
            <a:pPr algn="l" rtl="0">
              <a:buChar char="•"/>
            </a:pPr>
            <a:endParaRPr lang="nl-nl" sz="2800" dirty="0">
              <a:latin typeface="Open Sans"/>
              <a:ea typeface="Open Sans"/>
              <a:cs typeface="Open Sans"/>
            </a:endParaRPr>
          </a:p>
          <a:p>
            <a:pPr algn="l" rtl="0"/>
            <a:r>
              <a:rPr lang="nl-nl" sz="2800" b="1" i="1" dirty="0">
                <a:latin typeface="Open Sans"/>
                <a:ea typeface="Open Sans"/>
                <a:cs typeface="Open Sans"/>
              </a:rPr>
              <a:t>	</a:t>
            </a:r>
            <a:r>
              <a:rPr lang="nl-nl" sz="2800" b="1" i="1" u="none" baseline="0" dirty="0">
                <a:latin typeface="Open Sans"/>
                <a:ea typeface="Open Sans"/>
                <a:cs typeface="Open Sans"/>
              </a:rPr>
              <a:t>“Mijn wereld. Mijn actie. Onze planeet.”</a:t>
            </a:r>
            <a:endParaRPr lang="nl-nl" i="1" dirty="0"/>
          </a:p>
          <a:p>
            <a:endParaRPr lang="nl-nl"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7369852" cy="836159"/>
          </a:xfrm>
        </p:spPr>
        <p:txBody>
          <a:bodyPr wrap="none" lIns="216000" tIns="144000" rIns="180000" bIns="108000" anchor="t">
            <a:spAutoFit/>
          </a:bodyPr>
          <a:lstStyle/>
          <a:p>
            <a:pPr algn="l" rtl="0"/>
            <a:r>
              <a:rPr lang="nl-nl" b="1" i="0" u="none" baseline="0">
                <a:latin typeface="Open Sans"/>
                <a:ea typeface="Open Sans"/>
                <a:cs typeface="Open Sans"/>
              </a:rPr>
              <a:t>EUROPEES KLIMAATPACT </a:t>
            </a:r>
            <a:endParaRPr lang="nl-nl"/>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7" y="2360055"/>
            <a:ext cx="10639424" cy="773112"/>
          </a:xfrm>
        </p:spPr>
        <p:txBody>
          <a:bodyPr lIns="0" tIns="0" rIns="0" bIns="0" anchor="t"/>
          <a:lstStyle/>
          <a:p>
            <a:pPr algn="l" rtl="0"/>
            <a:r>
              <a:rPr lang="nl-nl" b="1" i="0" u="none" baseline="0">
                <a:latin typeface="Open Sans"/>
                <a:ea typeface="Open Sans"/>
                <a:cs typeface="Open Sans"/>
              </a:rPr>
              <a:t>Belangrijkste doelstellingen:</a:t>
            </a:r>
            <a:endParaRPr lang="nl-nl"/>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6604000" y="3322885"/>
            <a:ext cx="10944642"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sz="6000" b="1" i="0" u="none" baseline="0" dirty="0"/>
              <a:t>Ambassadeurs, partners,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8418286" y="4444694"/>
            <a:ext cx="9130356"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nl-nl" sz="6000" b="1" i="0" u="none" baseline="0" dirty="0"/>
              <a:t>vrienden van het pact</a:t>
            </a:r>
            <a:endParaRPr lang="nl-nl" sz="6000" dirty="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3E6A38B-E2DF-4B8B-9BD6-68ABB861E227}">
  <ds:schemaRefs>
    <ds:schemaRef ds:uri="http://schemas.microsoft.com/sharepoint/v3/contenttype/forms"/>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68</TotalTime>
  <Words>1966</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6</cp:revision>
  <dcterms:created xsi:type="dcterms:W3CDTF">2023-09-22T15:24:24Z</dcterms:created>
  <dcterms:modified xsi:type="dcterms:W3CDTF">2026-01-30T11:32:17Z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