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bold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41"/>
            <p14:sldId id="4048"/>
            <p14:sldId id="4050"/>
            <p14:sldId id="4044"/>
            <p14:sldId id="4045"/>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184547"/>
    <a:srgbClr val="FEC671"/>
    <a:srgbClr val="DAF7EE"/>
    <a:srgbClr val="EBFFED"/>
    <a:srgbClr val="802604"/>
    <a:srgbClr val="FF9E02"/>
    <a:srgbClr val="00B23B"/>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9E464C-27C4-43BB-ABEE-5FDCC2B47C39}" v="1" dt="2024-08-23T13:40:39.482"/>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6" d="100"/>
          <a:sy n="26" d="100"/>
        </p:scale>
        <p:origin x="84" y="71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Bolelli" userId="d7926893-566e-4e7f-acc2-6407bb3f96bc" providerId="ADAL" clId="{3FD607D8-C844-4DF7-9C68-3740B874282B}"/>
    <pc:docChg chg="undo custSel modSld sldOrd">
      <pc:chgData name="Carolina Bolelli" userId="d7926893-566e-4e7f-acc2-6407bb3f96bc" providerId="ADAL" clId="{3FD607D8-C844-4DF7-9C68-3740B874282B}" dt="2024-07-17T07:24:36.729" v="23" actId="20577"/>
      <pc:docMkLst>
        <pc:docMk/>
      </pc:docMkLst>
      <pc:sldChg chg="modSp mod">
        <pc:chgData name="Carolina Bolelli" userId="d7926893-566e-4e7f-acc2-6407bb3f96bc" providerId="ADAL" clId="{3FD607D8-C844-4DF7-9C68-3740B874282B}" dt="2024-07-17T07:19:04.272" v="9" actId="20577"/>
        <pc:sldMkLst>
          <pc:docMk/>
          <pc:sldMk cId="1163576630" sldId="284"/>
        </pc:sldMkLst>
        <pc:spChg chg="mod">
          <ac:chgData name="Carolina Bolelli" userId="d7926893-566e-4e7f-acc2-6407bb3f96bc" providerId="ADAL" clId="{3FD607D8-C844-4DF7-9C68-3740B874282B}" dt="2024-07-17T07:19:04.272" v="9" actId="20577"/>
          <ac:spMkLst>
            <pc:docMk/>
            <pc:sldMk cId="1163576630" sldId="284"/>
            <ac:spMk id="6" creationId="{04FE7A9B-0622-23FB-F9E1-88EB1C0AD146}"/>
          </ac:spMkLst>
        </pc:spChg>
      </pc:sldChg>
      <pc:sldChg chg="modSp mod">
        <pc:chgData name="Carolina Bolelli" userId="d7926893-566e-4e7f-acc2-6407bb3f96bc" providerId="ADAL" clId="{3FD607D8-C844-4DF7-9C68-3740B874282B}" dt="2024-07-10T07:27:27.860" v="6" actId="1076"/>
        <pc:sldMkLst>
          <pc:docMk/>
          <pc:sldMk cId="1198655560" sldId="347"/>
        </pc:sldMkLst>
        <pc:spChg chg="mod">
          <ac:chgData name="Carolina Bolelli" userId="d7926893-566e-4e7f-acc2-6407bb3f96bc" providerId="ADAL" clId="{3FD607D8-C844-4DF7-9C68-3740B874282B}" dt="2024-07-10T07:27:02.417" v="0" actId="1076"/>
          <ac:spMkLst>
            <pc:docMk/>
            <pc:sldMk cId="1198655560" sldId="347"/>
            <ac:spMk id="4" creationId="{DC46AEF0-9B80-B21F-DAD8-76E4EE791EDF}"/>
          </ac:spMkLst>
        </pc:spChg>
        <pc:spChg chg="mod">
          <ac:chgData name="Carolina Bolelli" userId="d7926893-566e-4e7f-acc2-6407bb3f96bc" providerId="ADAL" clId="{3FD607D8-C844-4DF7-9C68-3740B874282B}" dt="2024-07-10T07:27:06.234" v="1" actId="1076"/>
          <ac:spMkLst>
            <pc:docMk/>
            <pc:sldMk cId="1198655560" sldId="347"/>
            <ac:spMk id="10" creationId="{A5A8C71E-7B9B-9F13-5A0B-783577C78531}"/>
          </ac:spMkLst>
        </pc:spChg>
        <pc:spChg chg="mod">
          <ac:chgData name="Carolina Bolelli" userId="d7926893-566e-4e7f-acc2-6407bb3f96bc" providerId="ADAL" clId="{3FD607D8-C844-4DF7-9C68-3740B874282B}" dt="2024-07-10T07:27:16.078" v="5" actId="1076"/>
          <ac:spMkLst>
            <pc:docMk/>
            <pc:sldMk cId="1198655560" sldId="347"/>
            <ac:spMk id="12" creationId="{3FD6AFC6-3916-73DA-A68E-8185D828FC59}"/>
          </ac:spMkLst>
        </pc:spChg>
        <pc:spChg chg="mod">
          <ac:chgData name="Carolina Bolelli" userId="d7926893-566e-4e7f-acc2-6407bb3f96bc" providerId="ADAL" clId="{3FD607D8-C844-4DF7-9C68-3740B874282B}" dt="2024-07-10T07:27:27.860" v="6" actId="1076"/>
          <ac:spMkLst>
            <pc:docMk/>
            <pc:sldMk cId="1198655560" sldId="347"/>
            <ac:spMk id="14" creationId="{86951F79-9988-2A13-E234-99C55EB46E87}"/>
          </ac:spMkLst>
        </pc:spChg>
        <pc:spChg chg="mod">
          <ac:chgData name="Carolina Bolelli" userId="d7926893-566e-4e7f-acc2-6407bb3f96bc" providerId="ADAL" clId="{3FD607D8-C844-4DF7-9C68-3740B874282B}" dt="2024-07-10T07:27:09.454" v="2" actId="1076"/>
          <ac:spMkLst>
            <pc:docMk/>
            <pc:sldMk cId="1198655560" sldId="347"/>
            <ac:spMk id="18" creationId="{649C1C38-5140-0F9D-C998-4EE9421F78FC}"/>
          </ac:spMkLst>
        </pc:spChg>
        <pc:spChg chg="mod">
          <ac:chgData name="Carolina Bolelli" userId="d7926893-566e-4e7f-acc2-6407bb3f96bc" providerId="ADAL" clId="{3FD607D8-C844-4DF7-9C68-3740B874282B}" dt="2024-07-10T07:27:12.113" v="3" actId="1076"/>
          <ac:spMkLst>
            <pc:docMk/>
            <pc:sldMk cId="1198655560" sldId="347"/>
            <ac:spMk id="22" creationId="{47133778-64CF-F8EC-D35C-23DEE4E6AF6E}"/>
          </ac:spMkLst>
        </pc:spChg>
      </pc:sldChg>
      <pc:sldChg chg="modSp mod">
        <pc:chgData name="Carolina Bolelli" userId="d7926893-566e-4e7f-acc2-6407bb3f96bc" providerId="ADAL" clId="{3FD607D8-C844-4DF7-9C68-3740B874282B}" dt="2024-07-17T07:20:58.987" v="15" actId="20577"/>
        <pc:sldMkLst>
          <pc:docMk/>
          <pc:sldMk cId="2219721471" sldId="4041"/>
        </pc:sldMkLst>
        <pc:spChg chg="mod">
          <ac:chgData name="Carolina Bolelli" userId="d7926893-566e-4e7f-acc2-6407bb3f96bc" providerId="ADAL" clId="{3FD607D8-C844-4DF7-9C68-3740B874282B}" dt="2024-07-17T07:20:58.987" v="15" actId="20577"/>
          <ac:spMkLst>
            <pc:docMk/>
            <pc:sldMk cId="2219721471" sldId="4041"/>
            <ac:spMk id="6" creationId="{2422F2FD-C306-CA94-F47A-C39AC56E9E95}"/>
          </ac:spMkLst>
        </pc:spChg>
      </pc:sldChg>
      <pc:sldChg chg="modSp mod">
        <pc:chgData name="Carolina Bolelli" userId="d7926893-566e-4e7f-acc2-6407bb3f96bc" providerId="ADAL" clId="{3FD607D8-C844-4DF7-9C68-3740B874282B}" dt="2024-07-17T07:24:36.729" v="23" actId="20577"/>
        <pc:sldMkLst>
          <pc:docMk/>
          <pc:sldMk cId="1349106481" sldId="4044"/>
        </pc:sldMkLst>
        <pc:spChg chg="mod">
          <ac:chgData name="Carolina Bolelli" userId="d7926893-566e-4e7f-acc2-6407bb3f96bc" providerId="ADAL" clId="{3FD607D8-C844-4DF7-9C68-3740B874282B}" dt="2024-07-17T07:24:36.729" v="23" actId="20577"/>
          <ac:spMkLst>
            <pc:docMk/>
            <pc:sldMk cId="1349106481" sldId="4044"/>
            <ac:spMk id="40" creationId="{B50B1BFB-6303-11A8-DC34-111A7F47CDF8}"/>
          </ac:spMkLst>
        </pc:spChg>
      </pc:sldChg>
      <pc:sldChg chg="modSp mod">
        <pc:chgData name="Carolina Bolelli" userId="d7926893-566e-4e7f-acc2-6407bb3f96bc" providerId="ADAL" clId="{3FD607D8-C844-4DF7-9C68-3740B874282B}" dt="2024-07-17T07:24:20.143" v="20" actId="20577"/>
        <pc:sldMkLst>
          <pc:docMk/>
          <pc:sldMk cId="2197149429" sldId="4050"/>
        </pc:sldMkLst>
        <pc:spChg chg="mod">
          <ac:chgData name="Carolina Bolelli" userId="d7926893-566e-4e7f-acc2-6407bb3f96bc" providerId="ADAL" clId="{3FD607D8-C844-4DF7-9C68-3740B874282B}" dt="2024-07-17T07:24:20.143" v="20" actId="20577"/>
          <ac:spMkLst>
            <pc:docMk/>
            <pc:sldMk cId="2197149429" sldId="4050"/>
            <ac:spMk id="16" creationId="{FC07EA14-D50A-701A-5C58-6B6E1766B66B}"/>
          </ac:spMkLst>
        </pc:spChg>
      </pc:sldChg>
      <pc:sldChg chg="modSp mod">
        <pc:chgData name="Carolina Bolelli" userId="d7926893-566e-4e7f-acc2-6407bb3f96bc" providerId="ADAL" clId="{3FD607D8-C844-4DF7-9C68-3740B874282B}" dt="2024-07-17T07:22:17.812" v="19" actId="207"/>
        <pc:sldMkLst>
          <pc:docMk/>
          <pc:sldMk cId="3885348669" sldId="4051"/>
        </pc:sldMkLst>
        <pc:spChg chg="mod">
          <ac:chgData name="Carolina Bolelli" userId="d7926893-566e-4e7f-acc2-6407bb3f96bc" providerId="ADAL" clId="{3FD607D8-C844-4DF7-9C68-3740B874282B}" dt="2024-07-17T07:22:17.812" v="19" actId="207"/>
          <ac:spMkLst>
            <pc:docMk/>
            <pc:sldMk cId="3885348669" sldId="4051"/>
            <ac:spMk id="2" creationId="{3E674221-EFCE-2928-EC55-5735A8F72587}"/>
          </ac:spMkLst>
        </pc:spChg>
      </pc:sldChg>
      <pc:sldChg chg="modNotesTx">
        <pc:chgData name="Carolina Bolelli" userId="d7926893-566e-4e7f-acc2-6407bb3f96bc" providerId="ADAL" clId="{3FD607D8-C844-4DF7-9C68-3740B874282B}" dt="2024-07-17T07:19:23.659" v="11" actId="5793"/>
        <pc:sldMkLst>
          <pc:docMk/>
          <pc:sldMk cId="1100750728" sldId="4054"/>
        </pc:sldMkLst>
      </pc:sldChg>
      <pc:sldChg chg="ord">
        <pc:chgData name="Carolina Bolelli" userId="d7926893-566e-4e7f-acc2-6407bb3f96bc" providerId="ADAL" clId="{3FD607D8-C844-4DF7-9C68-3740B874282B}" dt="2024-07-10T07:27:29.799" v="8"/>
        <pc:sldMkLst>
          <pc:docMk/>
          <pc:sldMk cId="3030186180" sldId="4056"/>
        </pc:sldMkLst>
      </pc:sldChg>
      <pc:sldChg chg="modNotesTx">
        <pc:chgData name="Carolina Bolelli" userId="d7926893-566e-4e7f-acc2-6407bb3f96bc" providerId="ADAL" clId="{3FD607D8-C844-4DF7-9C68-3740B874282B}" dt="2024-07-17T07:21:24.153" v="16" actId="20577"/>
        <pc:sldMkLst>
          <pc:docMk/>
          <pc:sldMk cId="2876997581" sldId="4058"/>
        </pc:sldMkLst>
      </pc:sldChg>
      <pc:sldChg chg="modNotesTx">
        <pc:chgData name="Carolina Bolelli" userId="d7926893-566e-4e7f-acc2-6407bb3f96bc" providerId="ADAL" clId="{3FD607D8-C844-4DF7-9C68-3740B874282B}" dt="2024-07-17T07:20:41.579" v="12" actId="20577"/>
        <pc:sldMkLst>
          <pc:docMk/>
          <pc:sldMk cId="4104792099" sldId="4064"/>
        </pc:sldMkLst>
      </pc:sldChg>
      <pc:sldChg chg="modNotesTx">
        <pc:chgData name="Carolina Bolelli" userId="d7926893-566e-4e7f-acc2-6407bb3f96bc" providerId="ADAL" clId="{3FD607D8-C844-4DF7-9C68-3740B874282B}" dt="2024-07-17T07:20:46.876" v="13" actId="20577"/>
        <pc:sldMkLst>
          <pc:docMk/>
          <pc:sldMk cId="2306310982" sldId="4065"/>
        </pc:sldMkLst>
      </pc:sldChg>
      <pc:sldChg chg="modNotesTx">
        <pc:chgData name="Carolina Bolelli" userId="d7926893-566e-4e7f-acc2-6407bb3f96bc" providerId="ADAL" clId="{3FD607D8-C844-4DF7-9C68-3740B874282B}" dt="2024-07-17T07:20:51.433" v="14" actId="20577"/>
        <pc:sldMkLst>
          <pc:docMk/>
          <pc:sldMk cId="2595785313" sldId="4066"/>
        </pc:sldMkLst>
      </pc:sldChg>
    </pc:docChg>
  </pc:docChgLst>
  <pc:docChgLst>
    <pc:chgData name="Carolina Bolelli" userId="d7926893-566e-4e7f-acc2-6407bb3f96bc" providerId="ADAL" clId="{969E464C-27C4-43BB-ABEE-5FDCC2B47C39}"/>
    <pc:docChg chg="modSld sldOrd">
      <pc:chgData name="Carolina Bolelli" userId="d7926893-566e-4e7f-acc2-6407bb3f96bc" providerId="ADAL" clId="{969E464C-27C4-43BB-ABEE-5FDCC2B47C39}" dt="2024-08-26T12:02:11.192" v="13" actId="115"/>
      <pc:docMkLst>
        <pc:docMk/>
      </pc:docMkLst>
      <pc:sldChg chg="modSp mod">
        <pc:chgData name="Carolina Bolelli" userId="d7926893-566e-4e7f-acc2-6407bb3f96bc" providerId="ADAL" clId="{969E464C-27C4-43BB-ABEE-5FDCC2B47C39}" dt="2024-08-26T11:57:30.472" v="4" actId="1076"/>
        <pc:sldMkLst>
          <pc:docMk/>
          <pc:sldMk cId="2506826475" sldId="283"/>
        </pc:sldMkLst>
        <pc:spChg chg="mod">
          <ac:chgData name="Carolina Bolelli" userId="d7926893-566e-4e7f-acc2-6407bb3f96bc" providerId="ADAL" clId="{969E464C-27C4-43BB-ABEE-5FDCC2B47C39}" dt="2024-08-26T11:57:30.472" v="4" actId="1076"/>
          <ac:spMkLst>
            <pc:docMk/>
            <pc:sldMk cId="2506826475" sldId="283"/>
            <ac:spMk id="21" creationId="{DF209D5E-A230-6C99-83EB-9E024B0FE42D}"/>
          </ac:spMkLst>
        </pc:spChg>
      </pc:sldChg>
      <pc:sldChg chg="modSp mod">
        <pc:chgData name="Carolina Bolelli" userId="d7926893-566e-4e7f-acc2-6407bb3f96bc" providerId="ADAL" clId="{969E464C-27C4-43BB-ABEE-5FDCC2B47C39}" dt="2024-08-26T11:59:31.180" v="9" actId="1076"/>
        <pc:sldMkLst>
          <pc:docMk/>
          <pc:sldMk cId="2963042633" sldId="4023"/>
        </pc:sldMkLst>
        <pc:picChg chg="mod">
          <ac:chgData name="Carolina Bolelli" userId="d7926893-566e-4e7f-acc2-6407bb3f96bc" providerId="ADAL" clId="{969E464C-27C4-43BB-ABEE-5FDCC2B47C39}" dt="2024-08-26T11:59:31.180" v="9" actId="1076"/>
          <ac:picMkLst>
            <pc:docMk/>
            <pc:sldMk cId="2963042633" sldId="4023"/>
            <ac:picMk id="3" creationId="{31245B3B-0274-848D-6BA1-EFEC14B00DD4}"/>
          </ac:picMkLst>
        </pc:picChg>
      </pc:sldChg>
      <pc:sldChg chg="ord">
        <pc:chgData name="Carolina Bolelli" userId="d7926893-566e-4e7f-acc2-6407bb3f96bc" providerId="ADAL" clId="{969E464C-27C4-43BB-ABEE-5FDCC2B47C39}" dt="2024-08-23T13:40:46.555" v="2"/>
        <pc:sldMkLst>
          <pc:docMk/>
          <pc:sldMk cId="3742305772" sldId="4043"/>
        </pc:sldMkLst>
      </pc:sldChg>
      <pc:sldChg chg="modSp mod">
        <pc:chgData name="Carolina Bolelli" userId="d7926893-566e-4e7f-acc2-6407bb3f96bc" providerId="ADAL" clId="{969E464C-27C4-43BB-ABEE-5FDCC2B47C39}" dt="2024-08-26T12:01:14.272" v="11" actId="14100"/>
        <pc:sldMkLst>
          <pc:docMk/>
          <pc:sldMk cId="1349106481" sldId="4044"/>
        </pc:sldMkLst>
        <pc:spChg chg="mod">
          <ac:chgData name="Carolina Bolelli" userId="d7926893-566e-4e7f-acc2-6407bb3f96bc" providerId="ADAL" clId="{969E464C-27C4-43BB-ABEE-5FDCC2B47C39}" dt="2024-08-26T12:01:14.272" v="11" actId="14100"/>
          <ac:spMkLst>
            <pc:docMk/>
            <pc:sldMk cId="1349106481" sldId="4044"/>
            <ac:spMk id="3" creationId="{AB6D78F3-4E07-DCD9-1E10-1D94DBE177C2}"/>
          </ac:spMkLst>
        </pc:spChg>
      </pc:sldChg>
      <pc:sldChg chg="modAnim">
        <pc:chgData name="Carolina Bolelli" userId="d7926893-566e-4e7f-acc2-6407bb3f96bc" providerId="ADAL" clId="{969E464C-27C4-43BB-ABEE-5FDCC2B47C39}" dt="2024-08-23T13:40:39.482" v="0"/>
        <pc:sldMkLst>
          <pc:docMk/>
          <pc:sldMk cId="4247028148" sldId="4047"/>
        </pc:sldMkLst>
      </pc:sldChg>
      <pc:sldChg chg="modSp mod">
        <pc:chgData name="Carolina Bolelli" userId="d7926893-566e-4e7f-acc2-6407bb3f96bc" providerId="ADAL" clId="{969E464C-27C4-43BB-ABEE-5FDCC2B47C39}" dt="2024-08-26T11:58:07.096" v="8" actId="20577"/>
        <pc:sldMkLst>
          <pc:docMk/>
          <pc:sldMk cId="3030186180" sldId="4056"/>
        </pc:sldMkLst>
        <pc:spChg chg="mod">
          <ac:chgData name="Carolina Bolelli" userId="d7926893-566e-4e7f-acc2-6407bb3f96bc" providerId="ADAL" clId="{969E464C-27C4-43BB-ABEE-5FDCC2B47C39}" dt="2024-08-26T11:58:07.096" v="8" actId="20577"/>
          <ac:spMkLst>
            <pc:docMk/>
            <pc:sldMk cId="3030186180" sldId="4056"/>
            <ac:spMk id="11" creationId="{3DC07F2C-7A01-921D-7D48-38C402000AF4}"/>
          </ac:spMkLst>
        </pc:spChg>
      </pc:sldChg>
      <pc:sldChg chg="modSp mod">
        <pc:chgData name="Carolina Bolelli" userId="d7926893-566e-4e7f-acc2-6407bb3f96bc" providerId="ADAL" clId="{969E464C-27C4-43BB-ABEE-5FDCC2B47C39}" dt="2024-08-26T12:02:11.192" v="13" actId="115"/>
        <pc:sldMkLst>
          <pc:docMk/>
          <pc:sldMk cId="431233827" sldId="4059"/>
        </pc:sldMkLst>
        <pc:spChg chg="mod">
          <ac:chgData name="Carolina Bolelli" userId="d7926893-566e-4e7f-acc2-6407bb3f96bc" providerId="ADAL" clId="{969E464C-27C4-43BB-ABEE-5FDCC2B47C39}" dt="2024-08-26T12:02:11.192" v="13" actId="115"/>
          <ac:spMkLst>
            <pc:docMk/>
            <pc:sldMk cId="431233827" sldId="4059"/>
            <ac:spMk id="15" creationId="{AD1941F0-528D-8BF0-4949-F645B74D7CDB}"/>
          </ac:spMkLst>
        </pc:spChg>
      </pc:sldChg>
      <pc:sldChg chg="modSp mod">
        <pc:chgData name="Carolina Bolelli" userId="d7926893-566e-4e7f-acc2-6407bb3f96bc" providerId="ADAL" clId="{969E464C-27C4-43BB-ABEE-5FDCC2B47C39}" dt="2024-08-26T12:00:24.416" v="10" actId="6549"/>
        <pc:sldMkLst>
          <pc:docMk/>
          <pc:sldMk cId="2306310982" sldId="4065"/>
        </pc:sldMkLst>
        <pc:spChg chg="mod">
          <ac:chgData name="Carolina Bolelli" userId="d7926893-566e-4e7f-acc2-6407bb3f96bc" providerId="ADAL" clId="{969E464C-27C4-43BB-ABEE-5FDCC2B47C39}" dt="2024-08-26T12:00:24.416" v="10" actId="6549"/>
          <ac:spMkLst>
            <pc:docMk/>
            <pc:sldMk cId="2306310982" sldId="4065"/>
            <ac:spMk id="14" creationId="{A36B624A-012E-17F3-68EA-4AE0BCF182E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26/08/2024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26/08/2024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Bef>
                <a:spcPts val="1500"/>
              </a:spcBef>
              <a:buNone/>
            </a:pPr>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lvl="0" indent="-571500">
              <a:buFont typeface="Arial" panose="020B0604020202020204" pitchFamily="34" charset="0"/>
              <a:buChar char="•"/>
            </a:pPr>
            <a:endParaRPr lang="en-GB" b="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5062" r="5062"/>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077" r="3077"/>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272" r="3272"/>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2425" b="2425"/>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090" t="19653" r="3090"/>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9346" r="9346"/>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a:t>
            </a:r>
            <a:endParaRPr lang="en-GB" dirty="0"/>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ec.europa.eu/newsroom/clima/user-subscriptions/2343/create" TargetMode="External"/><Relationship Id="rId3" Type="http://schemas.openxmlformats.org/officeDocument/2006/relationships/image" Target="../media/image94.png"/><Relationship Id="rId7" Type="http://schemas.openxmlformats.org/officeDocument/2006/relationships/hyperlink" Target="https://climate-pact.europa.eu/news-and-events/events_sv" TargetMode="External"/><Relationship Id="rId12" Type="http://schemas.openxmlformats.org/officeDocument/2006/relationships/hyperlink" Target="https://www.instagram.com/ourplanet_eu/" TargetMode="External"/><Relationship Id="rId2" Type="http://schemas.openxmlformats.org/officeDocument/2006/relationships/image" Target="../media/image93.png"/><Relationship Id="rId1" Type="http://schemas.openxmlformats.org/officeDocument/2006/relationships/slideLayout" Target="../slideLayouts/slideLayout46.xml"/><Relationship Id="rId6" Type="http://schemas.openxmlformats.org/officeDocument/2006/relationships/hyperlink" Target="https://climate-pact.europa.eu/news-and-events/news_sv" TargetMode="External"/><Relationship Id="rId11" Type="http://schemas.openxmlformats.org/officeDocument/2006/relationships/hyperlink" Target="https://www.linkedin.com/showcase/eu-environment-climate/" TargetMode="External"/><Relationship Id="rId5" Type="http://schemas.openxmlformats.org/officeDocument/2006/relationships/hyperlink" Target="https://climate-pact.europa.eu/get-inspired/resources_en" TargetMode="External"/><Relationship Id="rId10" Type="http://schemas.openxmlformats.org/officeDocument/2006/relationships/hyperlink" Target="https://twitter.com/EUClimateAction" TargetMode="External"/><Relationship Id="rId4" Type="http://schemas.openxmlformats.org/officeDocument/2006/relationships/hyperlink" Target="https://climate-pact.europa.eu/news-and-events/news/european-climate-pact-community-driving-change-2024-03-15_en" TargetMode="External"/><Relationship Id="rId9" Type="http://schemas.openxmlformats.org/officeDocument/2006/relationships/hyperlink" Target="https://www.facebook.com/EUClimateAc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hyperlink" Target="https://climate-pact.europa.eu/get-involved/take-individual-action_en" TargetMode="External"/><Relationship Id="rId3" Type="http://schemas.openxmlformats.org/officeDocument/2006/relationships/hyperlink" Target="https://climate-pact.europa.eu/get-involved/become-partner-pact_en" TargetMode="External"/><Relationship Id="rId7" Type="http://schemas.openxmlformats.org/officeDocument/2006/relationships/hyperlink" Target="https://climate-pact.europa.eu/get-involved/host-group-activity/quick-start-tools-citizen-engagemen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host-group-activity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mailto:stories@euclimatepact.eu" TargetMode="External"/><Relationship Id="rId2" Type="http://schemas.openxmlformats.org/officeDocument/2006/relationships/hyperlink" Target="https://climate-pact.europa.eu/get-inspired/success-stories_en" TargetMode="External"/><Relationship Id="rId1" Type="http://schemas.openxmlformats.org/officeDocument/2006/relationships/slideLayout" Target="../slideLayouts/slideLayout38.xml"/><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sv"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880334" y="5698397"/>
            <a:ext cx="7603265" cy="1204909"/>
          </a:xfrm>
        </p:spPr>
        <p:txBody>
          <a:bodyPr/>
          <a:lstStyle/>
          <a:p>
            <a:r>
              <a:rPr lang="sv-SE" sz="6600" dirty="0">
                <a:latin typeface="Open Sans"/>
                <a:ea typeface="Open Sans"/>
                <a:cs typeface="Open Sans"/>
              </a:rPr>
              <a:t>Den europeiska</a:t>
            </a: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880334" y="6773322"/>
            <a:ext cx="6866665" cy="1204909"/>
          </a:xfrm>
        </p:spPr>
        <p:txBody>
          <a:bodyPr/>
          <a:lstStyle/>
          <a:p>
            <a:r>
              <a:rPr lang="sv-SE" sz="6600" dirty="0"/>
              <a:t>klimatpakten</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sv-SE" sz="34400" b="1">
                <a:solidFill>
                  <a:schemeClr val="bg1">
                    <a:alpha val="11000"/>
                  </a:schemeClr>
                </a:solidFill>
                <a:latin typeface="Open Sans"/>
                <a:ea typeface="Open Sans"/>
                <a:cs typeface="Open Sans"/>
              </a:rPr>
              <a:t>2. </a:t>
            </a: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6485048"/>
            <a:ext cx="6018797" cy="1232609"/>
          </a:xfrm>
        </p:spPr>
        <p:txBody>
          <a:bodyPr/>
          <a:lstStyle/>
          <a:p>
            <a:r>
              <a:rPr lang="sv-SE" sz="6800">
                <a:latin typeface="Open Sans"/>
                <a:ea typeface="Open Sans"/>
                <a:cs typeface="Open Sans"/>
              </a:rPr>
              <a:t> i praktiken</a:t>
            </a: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3" y="5252439"/>
            <a:ext cx="14883397"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sv-SE" sz="6800" dirty="0">
                <a:latin typeface="Open Sans"/>
                <a:ea typeface="Open Sans"/>
                <a:cs typeface="Open Sans"/>
              </a:rPr>
              <a:t> DEN EUROPEISKA KLIMATPAKTEN</a:t>
            </a: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484396" y="1089193"/>
            <a:ext cx="13247604" cy="836159"/>
          </a:xfrm>
        </p:spPr>
        <p:txBody>
          <a:bodyPr/>
          <a:lstStyle/>
          <a:p>
            <a:r>
              <a:rPr lang="sv-SE" dirty="0"/>
              <a:t>Engagerar medborgarna i klimatåtgärder</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10312401" y="6214939"/>
            <a:ext cx="5786856"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10597765" y="6422293"/>
            <a:ext cx="5450357" cy="529451"/>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v-SE" sz="2800" b="1" dirty="0">
                <a:solidFill>
                  <a:schemeClr val="accent2"/>
                </a:solidFill>
                <a:latin typeface="Open Sans"/>
                <a:ea typeface="Open Sans"/>
                <a:cs typeface="Open Sans"/>
              </a:rPr>
              <a:t>Lokala klimataktionsgrupper</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8134083" y="5143500"/>
            <a:ext cx="3924567" cy="769294"/>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8329228" y="5366896"/>
            <a:ext cx="3534276" cy="40062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v-SE" sz="2800" b="1" dirty="0">
                <a:solidFill>
                  <a:schemeClr val="tx2"/>
                </a:solidFill>
                <a:latin typeface="Open Sans"/>
                <a:ea typeface="Open Sans"/>
                <a:cs typeface="Open Sans"/>
              </a:rPr>
              <a:t>Klimatpromenader</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2304244" y="5143500"/>
            <a:ext cx="3762928"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2665228" y="5366896"/>
            <a:ext cx="343402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v-SE" sz="2800" b="1">
                <a:solidFill>
                  <a:schemeClr val="accent3"/>
                </a:solidFill>
                <a:latin typeface="Open Sans"/>
                <a:ea typeface="Open Sans"/>
                <a:cs typeface="Open Sans"/>
              </a:rPr>
              <a:t>Peer parliaments</a:t>
            </a: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824895" y="7292229"/>
            <a:ext cx="5907105" cy="769294"/>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9153795" y="7515625"/>
            <a:ext cx="5483407" cy="545898"/>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v-SE" sz="2800" b="1" dirty="0">
                <a:solidFill>
                  <a:schemeClr val="accent3">
                    <a:lumMod val="75000"/>
                  </a:schemeClr>
                </a:solidFill>
                <a:latin typeface="Open Sans"/>
                <a:ea typeface="Open Sans"/>
                <a:cs typeface="Open Sans"/>
              </a:rPr>
              <a:t>Workshops för fotoberättelser</a:t>
            </a: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3" y="3408397"/>
            <a:ext cx="8616866" cy="979692"/>
          </a:xfrm>
          <a:prstGeom prst="rect">
            <a:avLst/>
          </a:prstGeom>
          <a:noFill/>
        </p:spPr>
        <p:txBody>
          <a:bodyPr wrap="square">
            <a:spAutoFit/>
          </a:bodyPr>
          <a:lstStyle/>
          <a:p>
            <a:pPr>
              <a:lnSpc>
                <a:spcPts val="3600"/>
              </a:lnSpc>
            </a:pPr>
            <a:r>
              <a:rPr lang="sv-SE" sz="2400" b="1">
                <a:latin typeface="Open Sans"/>
                <a:ea typeface="Open Sans"/>
                <a:cs typeface="Open Sans"/>
              </a:rPr>
              <a:t>Klimatpakten </a:t>
            </a:r>
            <a:r>
              <a:rPr lang="sv-SE" sz="2400">
                <a:latin typeface="Open Sans"/>
                <a:ea typeface="Open Sans"/>
                <a:cs typeface="Open Sans"/>
              </a:rPr>
              <a:t>engagerar medborgarna i debatter om klimatåtgärder genom aktiviteter såsom:</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sv-SE" sz="2000" b="1">
                <a:solidFill>
                  <a:srgbClr val="184547"/>
                </a:solidFill>
                <a:latin typeface="Open Sans" panose="020B0606030504020204" pitchFamily="34" charset="0"/>
                <a:ea typeface="Open Sans" panose="020B0606030504020204" pitchFamily="34" charset="0"/>
                <a:cs typeface="Open Sans" panose="020B0606030504020204" pitchFamily="34" charset="0"/>
              </a:rPr>
              <a:t>Besök webbplatsen</a:t>
            </a:r>
            <a:br>
              <a:rPr lang="sv-SE"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sv-SE" sz="2000" b="1">
                <a:solidFill>
                  <a:srgbClr val="184547"/>
                </a:solidFill>
                <a:latin typeface="Open Sans" panose="020B0606030504020204" pitchFamily="34" charset="0"/>
                <a:ea typeface="Open Sans" panose="020B0606030504020204" pitchFamily="34" charset="0"/>
                <a:cs typeface="Open Sans" panose="020B0606030504020204" pitchFamily="34" charset="0"/>
              </a:rPr>
              <a:t>för mer information</a:t>
            </a:r>
          </a:p>
        </p:txBody>
      </p:sp>
      <p:pic>
        <p:nvPicPr>
          <p:cNvPr id="3" name="Picture 2">
            <a:hlinkClick r:id="rId3"/>
            <a:extLst>
              <a:ext uri="{FF2B5EF4-FFF2-40B4-BE49-F238E27FC236}">
                <a16:creationId xmlns:a16="http://schemas.microsoft.com/office/drawing/2014/main" id="{31245B3B-0274-848D-6BA1-EFEC14B00D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84396" y="2457224"/>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0642600" cy="836159"/>
          </a:xfrm>
          <a:solidFill>
            <a:srgbClr val="174C54"/>
          </a:solidFill>
        </p:spPr>
        <p:txBody>
          <a:bodyPr wrap="square" lIns="216000" tIns="144000" rIns="180000" bIns="108000" anchor="t">
            <a:spAutoFit/>
          </a:bodyPr>
          <a:lstStyle/>
          <a:p>
            <a:pPr marL="904875" indent="-893445"/>
            <a:r>
              <a:rPr lang="sv-SE">
                <a:latin typeface="Open Sans"/>
                <a:ea typeface="Open Sans"/>
                <a:cs typeface="Open Sans"/>
              </a:rPr>
              <a:t>    Aktiviteter i EU:s MEDLEMSSTATER</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65186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sv-SE" sz="2400">
                <a:latin typeface="Open Sans"/>
                <a:ea typeface="Open Sans"/>
                <a:cs typeface="Arial"/>
              </a:rPr>
              <a:t>I varje medlemsstat organiserar och främjar </a:t>
            </a:r>
            <a:r>
              <a:rPr lang="sv-SE" sz="2400" b="1">
                <a:latin typeface="Open Sans"/>
                <a:ea typeface="Open Sans"/>
                <a:cs typeface="Arial"/>
              </a:rPr>
              <a:t>landsamordnare och PR-byråer </a:t>
            </a:r>
            <a:r>
              <a:rPr lang="sv-SE" sz="2400">
                <a:latin typeface="Open Sans"/>
                <a:ea typeface="Open Sans"/>
                <a:cs typeface="Arial"/>
              </a:rPr>
              <a:t>evenemang och aktiviteter för klimatpaktsgemenskapen och allmänheten såsom:</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7" y="48962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sv-SE" sz="2400" b="1">
                <a:solidFill>
                  <a:srgbClr val="0E101A"/>
                </a:solidFill>
                <a:latin typeface="Open Sans"/>
                <a:cs typeface="Calibri" panose="020F0502020204030204"/>
              </a:rPr>
              <a:t>Aktiviteter för medborgarengagemang </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2" y="4805969"/>
            <a:ext cx="8386123"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144000" y="5975645"/>
            <a:ext cx="7943850" cy="50309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sv-SE" sz="2000" b="1" dirty="0">
                <a:solidFill>
                  <a:srgbClr val="0E101A"/>
                </a:solidFill>
                <a:latin typeface="Open Sans"/>
                <a:cs typeface="Calibri" panose="020F0502020204030204"/>
              </a:rPr>
              <a:t>Nationella evenemang </a:t>
            </a:r>
            <a:r>
              <a:rPr lang="sv-SE" sz="2000" dirty="0">
                <a:solidFill>
                  <a:srgbClr val="0E101A"/>
                </a:solidFill>
                <a:latin typeface="Open Sans"/>
                <a:cs typeface="Calibri" panose="020F0502020204030204"/>
              </a:rPr>
              <a:t>som samlar klimatpaktsgemenskapen</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834669"/>
            <a:ext cx="8386123"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213307" y="69536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sv-SE" sz="2400" b="1">
                <a:solidFill>
                  <a:srgbClr val="0E101A"/>
                </a:solidFill>
                <a:latin typeface="Open Sans"/>
                <a:cs typeface="Calibri" panose="020F0502020204030204"/>
              </a:rPr>
              <a:t>Workshops för kapacitetsutveckling</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2" y="6863369"/>
            <a:ext cx="6345363"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9213307" y="79823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sv-SE" sz="2400" b="1">
                <a:solidFill>
                  <a:srgbClr val="0E101A"/>
                </a:solidFill>
                <a:latin typeface="Open Sans"/>
                <a:cs typeface="Calibri" panose="020F0502020204030204"/>
              </a:rPr>
              <a:t>Sessioner med lärande och delande</a:t>
            </a: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2" y="7892069"/>
            <a:ext cx="6345363"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sv-SE" sz="2000" b="1">
                <a:solidFill>
                  <a:srgbClr val="184547"/>
                </a:solidFill>
                <a:latin typeface="Open Sans" panose="020B0606030504020204" pitchFamily="34" charset="0"/>
                <a:ea typeface="Open Sans" panose="020B0606030504020204" pitchFamily="34" charset="0"/>
                <a:cs typeface="Open Sans" panose="020B0606030504020204" pitchFamily="34" charset="0"/>
              </a:rPr>
              <a:t>Skapa kontakt med landsamordnare</a:t>
            </a: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pic>
        <p:nvPicPr>
          <p:cNvPr id="3" name="Picture 2" descr="A person holding a plant&#10;&#10;Description automatically generated">
            <a:extLst>
              <a:ext uri="{FF2B5EF4-FFF2-40B4-BE49-F238E27FC236}">
                <a16:creationId xmlns:a16="http://schemas.microsoft.com/office/drawing/2014/main" id="{4CE1FF8D-AB92-F210-F72B-9112BF5016B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0" y="822493"/>
            <a:ext cx="7772400" cy="836159"/>
          </a:xfrm>
        </p:spPr>
        <p:txBody>
          <a:bodyPr wrap="square" lIns="216000" tIns="144000" rIns="180000" bIns="108000" anchor="t">
            <a:spAutoFit/>
          </a:bodyPr>
          <a:lstStyle/>
          <a:p>
            <a:pPr marL="904875" indent="-893445"/>
            <a:r>
              <a:rPr lang="sv-SE">
                <a:latin typeface="Open Sans"/>
                <a:ea typeface="Open Sans"/>
                <a:cs typeface="Open Sans"/>
              </a:rPr>
              <a:t>    AKTIVITETER i EU-länder</a:t>
            </a:r>
          </a:p>
        </p:txBody>
      </p:sp>
      <p:sp>
        <p:nvSpPr>
          <p:cNvPr id="5" name="TextBox 4">
            <a:extLst>
              <a:ext uri="{FF2B5EF4-FFF2-40B4-BE49-F238E27FC236}">
                <a16:creationId xmlns:a16="http://schemas.microsoft.com/office/drawing/2014/main" id="{5E15BD1E-94E7-BE78-88B7-93CF598B1297}"/>
              </a:ext>
            </a:extLst>
          </p:cNvPr>
          <p:cNvSpPr txBox="1"/>
          <p:nvPr/>
        </p:nvSpPr>
        <p:spPr>
          <a:xfrm>
            <a:off x="1619250" y="7538084"/>
            <a:ext cx="146685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600" b="1" i="1" dirty="0">
                <a:solidFill>
                  <a:srgbClr val="81270E"/>
                </a:solidFill>
                <a:latin typeface="Open Sans"/>
              </a:rPr>
              <a:t> Evenemang för skapande av kapacitet i Belgien </a:t>
            </a:r>
            <a:r>
              <a:rPr lang="sv-SE" sz="1600" b="1" i="1" dirty="0">
                <a:solidFill>
                  <a:srgbClr val="FF9D02"/>
                </a:solidFill>
                <a:latin typeface="Open Sans"/>
              </a:rPr>
              <a:t>​          </a:t>
            </a:r>
            <a:r>
              <a:rPr lang="sv-SE" sz="1600" b="1" i="1" dirty="0">
                <a:solidFill>
                  <a:srgbClr val="174C54"/>
                </a:solidFill>
                <a:latin typeface="Open Sans"/>
              </a:rPr>
              <a:t>Nationellt evenemang i Bulgarien                        </a:t>
            </a:r>
            <a:r>
              <a:rPr lang="sv-SE" sz="1600" b="1" i="1" dirty="0">
                <a:solidFill>
                  <a:srgbClr val="3D2658"/>
                </a:solidFill>
                <a:latin typeface="Open Sans"/>
              </a:rPr>
              <a:t>Evenemang för medborgarengagemang i Estland</a:t>
            </a:r>
          </a:p>
        </p:txBody>
      </p:sp>
      <p:pic>
        <p:nvPicPr>
          <p:cNvPr id="7" name="Afbeelding 2" descr="Afbeelding met tekst, kleding, vrouw, Menselijk gezicht&#10;&#10;Automatisch gegenereerde beschrijving">
            <a:extLst>
              <a:ext uri="{FF2B5EF4-FFF2-40B4-BE49-F238E27FC236}">
                <a16:creationId xmlns:a16="http://schemas.microsoft.com/office/drawing/2014/main" id="{CD50F6F8-124A-A683-22B2-1D44AB9E3C5F}"/>
              </a:ext>
            </a:extLst>
          </p:cNvPr>
          <p:cNvPicPr>
            <a:picLocks noChangeAspect="1"/>
          </p:cNvPicPr>
          <p:nvPr/>
        </p:nvPicPr>
        <p:blipFill>
          <a:blip r:embed="rId3"/>
          <a:stretch>
            <a:fillRect/>
          </a:stretch>
        </p:blipFill>
        <p:spPr>
          <a:xfrm>
            <a:off x="1821473" y="2850744"/>
            <a:ext cx="4472784" cy="4458131"/>
          </a:xfrm>
          <a:prstGeom prst="rect">
            <a:avLst/>
          </a:prstGeom>
        </p:spPr>
      </p:pic>
      <p:pic>
        <p:nvPicPr>
          <p:cNvPr id="8" name="Picture 7" descr="A group of people standing in front of a screen&#10;&#10;Description automatically generated">
            <a:extLst>
              <a:ext uri="{FF2B5EF4-FFF2-40B4-BE49-F238E27FC236}">
                <a16:creationId xmlns:a16="http://schemas.microsoft.com/office/drawing/2014/main" id="{65FF4B48-FEE8-F015-AFBC-3AA57BD5BA61}"/>
              </a:ext>
            </a:extLst>
          </p:cNvPr>
          <p:cNvPicPr>
            <a:picLocks noChangeAspect="1"/>
          </p:cNvPicPr>
          <p:nvPr/>
        </p:nvPicPr>
        <p:blipFill>
          <a:blip r:embed="rId4"/>
          <a:stretch>
            <a:fillRect/>
          </a:stretch>
        </p:blipFill>
        <p:spPr>
          <a:xfrm>
            <a:off x="11452499" y="2850744"/>
            <a:ext cx="4454339" cy="4471212"/>
          </a:xfrm>
          <a:prstGeom prst="rect">
            <a:avLst/>
          </a:prstGeom>
        </p:spPr>
      </p:pic>
      <p:pic>
        <p:nvPicPr>
          <p:cNvPr id="9" name="Picture 8" descr="A person standing in front of a group of people&#10;&#10;Description automatically generated">
            <a:extLst>
              <a:ext uri="{FF2B5EF4-FFF2-40B4-BE49-F238E27FC236}">
                <a16:creationId xmlns:a16="http://schemas.microsoft.com/office/drawing/2014/main" id="{8E56088A-0620-B223-3630-1646A26D2572}"/>
              </a:ext>
            </a:extLst>
          </p:cNvPr>
          <p:cNvPicPr>
            <a:picLocks noChangeAspect="1"/>
          </p:cNvPicPr>
          <p:nvPr/>
        </p:nvPicPr>
        <p:blipFill>
          <a:blip r:embed="rId5"/>
          <a:stretch>
            <a:fillRect/>
          </a:stretch>
        </p:blipFill>
        <p:spPr>
          <a:xfrm>
            <a:off x="6646209" y="2850916"/>
            <a:ext cx="4454339" cy="4471148"/>
          </a:xfrm>
          <a:prstGeom prst="rect">
            <a:avLst/>
          </a:prstGeom>
        </p:spPr>
      </p:pic>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10081564" cy="836159"/>
          </a:xfrm>
        </p:spPr>
        <p:txBody>
          <a:bodyPr wrap="square" lIns="216000" tIns="144000" rIns="180000" bIns="108000" anchor="t">
            <a:spAutoFit/>
          </a:bodyPr>
          <a:lstStyle/>
          <a:p>
            <a:r>
              <a:rPr lang="sv-SE" dirty="0">
                <a:latin typeface="Open Sans"/>
                <a:ea typeface="Open Sans"/>
                <a:cs typeface="Open Sans"/>
              </a:rPr>
              <a:t>    Ambassadörernas aktiviteter</a:t>
            </a:r>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484395" y="3600096"/>
            <a:ext cx="4268705"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sv-SE" sz="2800" dirty="0">
                <a:latin typeface="Open Sans"/>
                <a:ea typeface="Open Sans"/>
                <a:cs typeface="Arial"/>
              </a:rPr>
              <a:t>Paktambassadörer organiserar en </a:t>
            </a:r>
            <a:r>
              <a:rPr lang="sv-SE" sz="2800" b="1" dirty="0">
                <a:solidFill>
                  <a:srgbClr val="174C54"/>
                </a:solidFill>
                <a:latin typeface="Open Sans"/>
                <a:ea typeface="Open Sans"/>
                <a:cs typeface="Arial"/>
              </a:rPr>
              <a:t>mängd aktiviteter på lokal nivå</a:t>
            </a:r>
            <a:r>
              <a:rPr lang="sv-SE" sz="2800" dirty="0">
                <a:latin typeface="Open Sans"/>
                <a:ea typeface="Open Sans"/>
                <a:cs typeface="Arial"/>
              </a:rPr>
              <a:t> för att driva förändring och öka medvetenhet såsom workshops, seminarier,debatter, kampanjer i sociala medier...</a:t>
            </a: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sv-SE">
                <a:latin typeface="Open Sans"/>
                <a:ea typeface="Open Sans"/>
                <a:cs typeface="Open Sans"/>
              </a:rPr>
              <a:t>PARTNERS AKTIVITETER</a:t>
            </a:r>
          </a:p>
        </p:txBody>
      </p:sp>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000" i="1">
                <a:latin typeface="Open Sans"/>
              </a:rPr>
              <a:t>Rörlighet i städer och hållbara städer Lombardiet-Europa lokalt samtal och utbildning för lokala administratörer i Milano, Italien.</a:t>
            </a: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0" y="803443"/>
            <a:ext cx="7239000" cy="836159"/>
          </a:xfrm>
        </p:spPr>
        <p:txBody>
          <a:bodyPr wrap="square" lIns="216000" tIns="144000" rIns="180000" bIns="108000" anchor="t">
            <a:spAutoFit/>
          </a:bodyPr>
          <a:lstStyle/>
          <a:p>
            <a:r>
              <a:rPr lang="sv-SE">
                <a:latin typeface="Open Sans"/>
                <a:ea typeface="Open Sans"/>
                <a:cs typeface="Open Sans"/>
              </a:rPr>
              <a:t>    PARTNERS AKTIVITETER</a:t>
            </a:r>
          </a:p>
        </p:txBody>
      </p:sp>
      <p:pic>
        <p:nvPicPr>
          <p:cNvPr id="4" name="Picture 3" descr="A group of people posing for a photo&#10;&#10;Description automatically generated">
            <a:extLst>
              <a:ext uri="{FF2B5EF4-FFF2-40B4-BE49-F238E27FC236}">
                <a16:creationId xmlns:a16="http://schemas.microsoft.com/office/drawing/2014/main" id="{F89037FF-4D20-C660-02AD-635EB5F9EF08}"/>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5" name="Picture 4" descr="A group of people sitting around a table&#10;&#10;Description automatically generated">
            <a:extLst>
              <a:ext uri="{FF2B5EF4-FFF2-40B4-BE49-F238E27FC236}">
                <a16:creationId xmlns:a16="http://schemas.microsoft.com/office/drawing/2014/main" id="{1C3CA2DA-EC64-B541-3C9A-74AF34B2A06E}"/>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10" name="Picture 9" descr="A group of people sitting in a room&#10;&#10;Description automatically generated">
            <a:extLst>
              <a:ext uri="{FF2B5EF4-FFF2-40B4-BE49-F238E27FC236}">
                <a16:creationId xmlns:a16="http://schemas.microsoft.com/office/drawing/2014/main" id="{5F7D6C45-5A4C-4EE3-EB79-A4450FE30193}"/>
              </a:ext>
            </a:extLst>
          </p:cNvPr>
          <p:cNvPicPr>
            <a:picLocks noChangeAspect="1"/>
          </p:cNvPicPr>
          <p:nvPr/>
        </p:nvPicPr>
        <p:blipFill>
          <a:blip r:embed="rId5"/>
          <a:stretch>
            <a:fillRect/>
          </a:stretch>
        </p:blipFill>
        <p:spPr>
          <a:xfrm>
            <a:off x="6435434" y="3054960"/>
            <a:ext cx="4631123" cy="4650829"/>
          </a:xfrm>
          <a:prstGeom prst="rect">
            <a:avLst/>
          </a:prstGeom>
        </p:spPr>
      </p:pic>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1982450" cy="836159"/>
          </a:xfrm>
          <a:solidFill>
            <a:srgbClr val="174C54"/>
          </a:solidFill>
        </p:spPr>
        <p:txBody>
          <a:bodyPr wrap="square" lIns="216000" tIns="144000" rIns="180000" bIns="108000" anchor="t">
            <a:spAutoFit/>
          </a:bodyPr>
          <a:lstStyle/>
          <a:p>
            <a:pPr marL="904875" indent="-893445"/>
            <a:r>
              <a:rPr lang="sv-SE">
                <a:latin typeface="Open Sans"/>
                <a:ea typeface="Open Sans"/>
                <a:cs typeface="Open Sans"/>
              </a:rPr>
              <a:t>    samarbete med lokala myndigheter</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3459920"/>
            <a:ext cx="8040445"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sv-SE" sz="2400">
                <a:latin typeface="Open Sans"/>
                <a:ea typeface="Open Sans"/>
                <a:cs typeface="Arial"/>
              </a:rPr>
              <a:t>Klimatpakten samarbetar med lokala myndigheter för ökad synlighet av deras evenemang via:</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803857" y="48509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sv-SE" sz="2400" b="1">
                <a:solidFill>
                  <a:srgbClr val="0E101A"/>
                </a:solidFill>
                <a:latin typeface="Open Sans"/>
                <a:cs typeface="Calibri" panose="020F0502020204030204"/>
              </a:rPr>
              <a:t>Regionkommittén</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3" y="4760690"/>
            <a:ext cx="613478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803857" y="59558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sv-SE" sz="2400" b="1">
                <a:solidFill>
                  <a:srgbClr val="0E101A"/>
                </a:solidFill>
                <a:latin typeface="Open Sans"/>
                <a:cs typeface="Calibri" panose="020F0502020204030204"/>
              </a:rPr>
              <a:t>Klimatpakten för lokala samtal</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3" y="5865590"/>
            <a:ext cx="6134788"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803857" y="723217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sv-SE" sz="2400" b="1" dirty="0">
                <a:solidFill>
                  <a:srgbClr val="0E101A"/>
                </a:solidFill>
                <a:latin typeface="Open Sans"/>
                <a:cs typeface="Calibri" panose="020F0502020204030204"/>
              </a:rPr>
              <a:t>Plattform för implementering av missionen och anpassning till klimatförändringar </a:t>
            </a:r>
            <a:r>
              <a:rPr lang="sv-SE" sz="2400" dirty="0">
                <a:solidFill>
                  <a:srgbClr val="0E101A"/>
                </a:solidFill>
                <a:latin typeface="Open Sans"/>
                <a:cs typeface="Calibri" panose="020F0502020204030204"/>
              </a:rPr>
              <a:t>(MIP4ADAPT)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6951439"/>
            <a:ext cx="8101762" cy="1305739"/>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yellow trolley on tracks&#10;&#10;Description automatically generated">
            <a:extLst>
              <a:ext uri="{FF2B5EF4-FFF2-40B4-BE49-F238E27FC236}">
                <a16:creationId xmlns:a16="http://schemas.microsoft.com/office/drawing/2014/main" id="{129A5544-4ACD-B1F6-77B9-2B3B30249AA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erson holding a microphone&#10;&#10;Description automatically generated">
            <a:extLst>
              <a:ext uri="{FF2B5EF4-FFF2-40B4-BE49-F238E27FC236}">
                <a16:creationId xmlns:a16="http://schemas.microsoft.com/office/drawing/2014/main" id="{B46BABEE-52D9-7041-6B70-1E12589FEA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B9D18FC7-CCBC-86BE-A683-300BC7EA85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42987" y="7140247"/>
            <a:ext cx="10101263"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ts val="3600"/>
              </a:lnSpc>
            </a:pPr>
            <a:r>
              <a:rPr lang="sv-SE" sz="2200">
                <a:latin typeface="Open Sans"/>
                <a:ea typeface="Open Sans"/>
                <a:cs typeface="Open Sans"/>
              </a:rPr>
              <a:t>Paktens årliga evenemang samlar medlemmar i klimatpakten från hela Europa för att arbeta tillsammans på nya sätt att vidta klimatåtgärder i deras lokala samhällen. </a:t>
            </a:r>
          </a:p>
          <a:p>
            <a:pPr>
              <a:lnSpc>
                <a:spcPts val="3600"/>
              </a:lnSpc>
            </a:pPr>
            <a:r>
              <a:rPr lang="sv-SE" sz="2200">
                <a:latin typeface="Open Sans"/>
                <a:ea typeface="Open Sans"/>
                <a:cs typeface="Open Sans"/>
              </a:rPr>
              <a:t>Läs mer om 2024 års evenemang </a:t>
            </a:r>
            <a:r>
              <a:rPr lang="sv-SE" sz="2200" b="1">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här</a:t>
            </a:r>
            <a:r>
              <a:rPr lang="sv-SE" sz="2200">
                <a:latin typeface="Open Sans"/>
                <a:ea typeface="Open Sans"/>
                <a:cs typeface="Open Sans"/>
              </a:rPr>
              <a:t>.</a:t>
            </a:r>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0" y="803443"/>
            <a:ext cx="7315200" cy="836159"/>
          </a:xfrm>
        </p:spPr>
        <p:txBody>
          <a:bodyPr wrap="square" lIns="216000" tIns="144000" rIns="180000" bIns="108000" anchor="t">
            <a:spAutoFit/>
          </a:bodyPr>
          <a:lstStyle/>
          <a:p>
            <a:r>
              <a:rPr lang="sv-SE">
                <a:latin typeface="Open Sans"/>
                <a:ea typeface="Open Sans"/>
                <a:cs typeface="Open Sans"/>
              </a:rPr>
              <a:t>    CENTRALA AKTIVITETER</a:t>
            </a:r>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7" y="2938351"/>
            <a:ext cx="10101263"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sv-SE" sz="2200" dirty="0">
                <a:latin typeface="Open Sans"/>
                <a:ea typeface="Open Sans"/>
                <a:cs typeface="Open Sans"/>
              </a:rPr>
              <a:t>Pakten publicerar regelbundet nya </a:t>
            </a:r>
            <a:r>
              <a:rPr lang="sv-SE" sz="2200" b="1" dirty="0">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resurser</a:t>
            </a:r>
            <a:r>
              <a:rPr lang="sv-SE" sz="2200" dirty="0">
                <a:latin typeface="Open Sans"/>
                <a:ea typeface="Open Sans"/>
                <a:cs typeface="Open Sans"/>
              </a:rPr>
              <a:t> på webbplatsen för dem som är intresserade av att </a:t>
            </a:r>
            <a:r>
              <a:rPr lang="sv-SE" sz="2200" dirty="0">
                <a:solidFill>
                  <a:srgbClr val="000000"/>
                </a:solidFill>
                <a:latin typeface="Open Sans"/>
                <a:ea typeface="Open Sans"/>
                <a:cs typeface="Open Sans"/>
              </a:rPr>
              <a:t>lära sig mer om klimatrelaterade frågor. Du kan även få mer information om paktens aktiviteter i avsnitten för </a:t>
            </a:r>
            <a:r>
              <a:rPr lang="sv-SE" sz="2200" b="1" dirty="0">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nyheter</a:t>
            </a:r>
            <a:r>
              <a:rPr lang="sv-SE" sz="2200" dirty="0">
                <a:solidFill>
                  <a:srgbClr val="000000"/>
                </a:solidFill>
                <a:latin typeface="Open Sans"/>
                <a:ea typeface="Open Sans"/>
                <a:cs typeface="Open Sans"/>
              </a:rPr>
              <a:t> och </a:t>
            </a:r>
            <a:r>
              <a:rPr lang="sv-SE" sz="2200" b="1" dirty="0">
                <a:solidFill>
                  <a:srgbClr val="184547"/>
                </a:solidFill>
                <a:latin typeface="Open Sans"/>
                <a:ea typeface="Open Sans"/>
                <a:cs typeface="Open Sans"/>
                <a:hlinkClick r:id="rId7">
                  <a:extLst>
                    <a:ext uri="{A12FA001-AC4F-418D-AE19-62706E023703}">
                      <ahyp:hlinkClr xmlns:ahyp="http://schemas.microsoft.com/office/drawing/2018/hyperlinkcolor" val="tx"/>
                    </a:ext>
                  </a:extLst>
                </a:hlinkClick>
              </a:rPr>
              <a:t>evenemang</a:t>
            </a:r>
            <a:r>
              <a:rPr lang="sv-SE" sz="2200" dirty="0">
                <a:latin typeface="Open Sans"/>
                <a:ea typeface="Open Sans"/>
                <a:cs typeface="Open Sans"/>
              </a:rPr>
              <a:t>, </a:t>
            </a:r>
            <a:r>
              <a:rPr lang="sv-SE" sz="2200" dirty="0">
                <a:solidFill>
                  <a:srgbClr val="000000"/>
                </a:solidFill>
                <a:latin typeface="Open Sans"/>
                <a:ea typeface="Open Sans"/>
                <a:cs typeface="Open Sans"/>
              </a:rPr>
              <a:t>prenumerera på paktens</a:t>
            </a:r>
            <a:r>
              <a:rPr lang="sv-SE" sz="2200" dirty="0">
                <a:latin typeface="Open Sans"/>
                <a:ea typeface="Open Sans"/>
                <a:cs typeface="Open Sans"/>
              </a:rPr>
              <a:t> </a:t>
            </a:r>
            <a:r>
              <a:rPr lang="sv-SE" sz="2200" b="1" dirty="0">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nyhetsbrev</a:t>
            </a:r>
            <a:r>
              <a:rPr lang="sv-SE" sz="2200" dirty="0">
                <a:latin typeface="Open Sans"/>
                <a:ea typeface="Open Sans"/>
                <a:cs typeface="Open Sans"/>
              </a:rPr>
              <a:t> </a:t>
            </a:r>
            <a:r>
              <a:rPr lang="sv-SE" sz="2200" dirty="0">
                <a:solidFill>
                  <a:srgbClr val="000000"/>
                </a:solidFill>
                <a:latin typeface="Open Sans"/>
                <a:ea typeface="Open Sans"/>
                <a:cs typeface="Open Sans"/>
              </a:rPr>
              <a:t>och följa pakten på</a:t>
            </a:r>
            <a:r>
              <a:rPr lang="sv-SE" sz="2200" dirty="0">
                <a:latin typeface="Open Sans"/>
                <a:ea typeface="Open Sans"/>
                <a:cs typeface="Open Sans"/>
              </a:rPr>
              <a:t> </a:t>
            </a:r>
            <a:r>
              <a:rPr lang="sv-SE" sz="2200" b="1" dirty="0">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Facebook</a:t>
            </a:r>
            <a:r>
              <a:rPr lang="sv-SE" sz="2200" dirty="0">
                <a:solidFill>
                  <a:srgbClr val="000000"/>
                </a:solidFill>
                <a:latin typeface="Open Sans"/>
                <a:ea typeface="Open Sans"/>
                <a:cs typeface="Open Sans"/>
              </a:rPr>
              <a:t>, </a:t>
            </a:r>
            <a:r>
              <a:rPr lang="sv-SE" sz="2200" b="1" dirty="0">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X</a:t>
            </a:r>
            <a:r>
              <a:rPr lang="sv-SE" sz="2200" dirty="0">
                <a:solidFill>
                  <a:srgbClr val="000000"/>
                </a:solidFill>
                <a:latin typeface="Open Sans"/>
                <a:ea typeface="Open Sans"/>
                <a:cs typeface="Open Sans"/>
              </a:rPr>
              <a:t>, </a:t>
            </a:r>
            <a:r>
              <a:rPr lang="sv-SE" sz="2200" b="1" dirty="0">
                <a:solidFill>
                  <a:srgbClr val="184547"/>
                </a:solidFill>
                <a:latin typeface="Open Sans"/>
                <a:ea typeface="Open Sans"/>
                <a:cs typeface="Open Sans"/>
                <a:hlinkClick r:id="rId11">
                  <a:extLst>
                    <a:ext uri="{A12FA001-AC4F-418D-AE19-62706E023703}">
                      <ahyp:hlinkClr xmlns:ahyp="http://schemas.microsoft.com/office/drawing/2018/hyperlinkcolor" val="tx"/>
                    </a:ext>
                  </a:extLst>
                </a:hlinkClick>
              </a:rPr>
              <a:t>LinkedIn</a:t>
            </a:r>
            <a:r>
              <a:rPr lang="sv-SE" sz="2200" dirty="0">
                <a:solidFill>
                  <a:srgbClr val="000000"/>
                </a:solidFill>
                <a:latin typeface="Open Sans"/>
                <a:ea typeface="Open Sans"/>
                <a:cs typeface="Open Sans"/>
              </a:rPr>
              <a:t>, </a:t>
            </a:r>
            <a:r>
              <a:rPr lang="sv-SE" sz="2200" b="1" dirty="0">
                <a:solidFill>
                  <a:srgbClr val="184547"/>
                </a:solidFill>
                <a:latin typeface="Open Sans"/>
                <a:ea typeface="Open Sans"/>
                <a:cs typeface="Open Sans"/>
                <a:hlinkClick r:id="rId12">
                  <a:extLst>
                    <a:ext uri="{A12FA001-AC4F-418D-AE19-62706E023703}">
                      <ahyp:hlinkClr xmlns:ahyp="http://schemas.microsoft.com/office/drawing/2018/hyperlinkcolor" val="tx"/>
                    </a:ext>
                  </a:extLst>
                </a:hlinkClick>
              </a:rPr>
              <a:t>Instagram</a:t>
            </a:r>
            <a:r>
              <a:rPr lang="sv-SE" sz="2200" dirty="0">
                <a:solidFill>
                  <a:srgbClr val="000000"/>
                </a:solidFill>
                <a:latin typeface="Open Sans"/>
                <a:ea typeface="Open Sans"/>
                <a:cs typeface="Open Sans"/>
              </a:rPr>
              <a:t>.</a:t>
            </a:r>
          </a:p>
          <a:p>
            <a:pPr marL="0" indent="0">
              <a:lnSpc>
                <a:spcPts val="3600"/>
              </a:lnSpc>
              <a:buNone/>
            </a:pPr>
            <a:r>
              <a:rPr lang="sv-SE" sz="2200" dirty="0">
                <a:solidFill>
                  <a:srgbClr val="000000"/>
                </a:solidFill>
                <a:latin typeface="Open Sans"/>
                <a:ea typeface="Open Sans"/>
                <a:cs typeface="Open Sans"/>
              </a:rPr>
              <a:t>Gemenskapens medlemmar bjuds även in till våra månatliga </a:t>
            </a:r>
            <a:r>
              <a:rPr lang="sv-SE" sz="2200" b="1" dirty="0">
                <a:solidFill>
                  <a:srgbClr val="184547"/>
                </a:solidFill>
                <a:latin typeface="Open Sans"/>
                <a:ea typeface="Open Sans"/>
                <a:cs typeface="Open Sans"/>
              </a:rPr>
              <a:t>Community Talks</a:t>
            </a:r>
            <a:r>
              <a:rPr lang="sv-SE" sz="2200" dirty="0">
                <a:solidFill>
                  <a:srgbClr val="184547"/>
                </a:solidFill>
                <a:latin typeface="Open Sans"/>
                <a:ea typeface="Open Sans"/>
                <a:cs typeface="Open Sans"/>
              </a:rPr>
              <a:t> </a:t>
            </a:r>
            <a:r>
              <a:rPr lang="sv-SE" sz="2200" dirty="0">
                <a:solidFill>
                  <a:srgbClr val="000000"/>
                </a:solidFill>
                <a:latin typeface="Open Sans"/>
                <a:ea typeface="Open Sans"/>
                <a:cs typeface="Open Sans"/>
              </a:rPr>
              <a:t>online och vårt halvårsvisa </a:t>
            </a:r>
            <a:r>
              <a:rPr lang="sv-SE" sz="2200" b="1" dirty="0">
                <a:solidFill>
                  <a:srgbClr val="184547"/>
                </a:solidFill>
                <a:latin typeface="Open Sans"/>
                <a:ea typeface="Open Sans"/>
                <a:cs typeface="Open Sans"/>
              </a:rPr>
              <a:t>Community Forum</a:t>
            </a:r>
            <a:r>
              <a:rPr lang="sv-SE" sz="2200" dirty="0">
                <a:solidFill>
                  <a:srgbClr val="184547"/>
                </a:solidFill>
                <a:latin typeface="Open Sans"/>
                <a:ea typeface="Open Sans"/>
                <a:cs typeface="Open Sans"/>
              </a:rPr>
              <a:t> </a:t>
            </a:r>
            <a:r>
              <a:rPr lang="sv-SE" sz="2200" dirty="0">
                <a:solidFill>
                  <a:srgbClr val="000000"/>
                </a:solidFill>
                <a:latin typeface="Open Sans"/>
                <a:ea typeface="Open Sans"/>
                <a:cs typeface="Open Sans"/>
              </a:rPr>
              <a:t>där de kan lära känna andra ambassadörer och partners samt lära av varandra.</a:t>
            </a:r>
          </a:p>
        </p:txBody>
      </p:sp>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1"/>
          </p:nvPr>
        </p:nvSpPr>
        <p:spPr>
          <a:xfrm>
            <a:off x="972553" y="6212652"/>
            <a:ext cx="2735847" cy="1288009"/>
          </a:xfrm>
        </p:spPr>
        <p:txBody>
          <a:bodyPr/>
          <a:lstStyle/>
          <a:p>
            <a:r>
              <a:rPr lang="sv-SE"/>
              <a:t> dig!</a:t>
            </a:r>
          </a:p>
        </p:txBody>
      </p:sp>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sv-SE" sz="34400" b="1">
                <a:solidFill>
                  <a:schemeClr val="bg1">
                    <a:alpha val="11000"/>
                  </a:schemeClr>
                </a:solidFill>
                <a:latin typeface="Open Sans"/>
                <a:ea typeface="Open Sans"/>
                <a:cs typeface="Open Sans"/>
              </a:rPr>
              <a:t>3. </a:t>
            </a:r>
          </a:p>
        </p:txBody>
      </p:sp>
      <p:sp>
        <p:nvSpPr>
          <p:cNvPr id="7" name="Text Placeholder 3">
            <a:extLst>
              <a:ext uri="{FF2B5EF4-FFF2-40B4-BE49-F238E27FC236}">
                <a16:creationId xmlns:a16="http://schemas.microsoft.com/office/drawing/2014/main" id="{2D27F6DB-468B-5353-5C25-622CF204267F}"/>
              </a:ext>
            </a:extLst>
          </p:cNvPr>
          <p:cNvSpPr txBox="1">
            <a:spLocks/>
          </p:cNvSpPr>
          <p:nvPr/>
        </p:nvSpPr>
        <p:spPr>
          <a:xfrm>
            <a:off x="972552" y="4924643"/>
            <a:ext cx="5771148" cy="1288009"/>
          </a:xfrm>
          <a:prstGeom prst="rect">
            <a:avLst/>
          </a:prstGeom>
          <a:solidFill>
            <a:srgbClr val="104B2B"/>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sv-SE"/>
              <a:t> engagera</a:t>
            </a:r>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214203" y="8162104"/>
            <a:ext cx="8863151" cy="1146582"/>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214203" y="6613331"/>
            <a:ext cx="8863151" cy="1146582"/>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214203" y="5089375"/>
            <a:ext cx="8863151" cy="1146582"/>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214203" y="3528710"/>
            <a:ext cx="8863152"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8153400" cy="836159"/>
          </a:xfrm>
        </p:spPr>
        <p:txBody>
          <a:bodyPr/>
          <a:lstStyle/>
          <a:p>
            <a:r>
              <a:rPr lang="sv-SE"/>
              <a:t>    Varför gå med i pakten?</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594023" y="3695448"/>
            <a:ext cx="8173598" cy="952500"/>
          </a:xfrm>
          <a:prstGeom prst="rect">
            <a:avLst/>
          </a:prstGeom>
        </p:spPr>
        <p:txBody>
          <a:bodyPr lIns="0" tIns="0" rIns="0" bIns="0" anchor="t"/>
          <a:lstStyle/>
          <a:p>
            <a:pPr marL="0" lvl="0" indent="0">
              <a:lnSpc>
                <a:spcPts val="3000"/>
              </a:lnSpc>
              <a:buNone/>
            </a:pPr>
            <a:r>
              <a:rPr lang="sv-SE" sz="2400" b="1" dirty="0">
                <a:solidFill>
                  <a:srgbClr val="184547"/>
                </a:solidFill>
                <a:latin typeface="Open Sans"/>
                <a:ea typeface="Open Sans"/>
                <a:cs typeface="Open Sans"/>
              </a:rPr>
              <a:t>Få åtkomst till kommunikationsverktyg </a:t>
            </a:r>
            <a:br>
              <a:rPr lang="sv-SE" sz="2800" b="1" i="1" dirty="0">
                <a:latin typeface="Open Sans"/>
                <a:ea typeface="Open Sans"/>
                <a:cs typeface="Open Sans"/>
              </a:rPr>
            </a:br>
            <a:r>
              <a:rPr lang="sv-SE" sz="2000" dirty="0">
                <a:latin typeface="Open Sans"/>
                <a:ea typeface="Open Sans"/>
                <a:cs typeface="Open Sans"/>
              </a:rPr>
              <a:t>som hjälper dig att informera, utbilda och inspirera din gemenskap.</a:t>
            </a:r>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4441048" cy="53121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sv-SE" sz="2800">
                <a:latin typeface="Open Sans Semibold" panose="020B0706030804020204" pitchFamily="34" charset="0"/>
                <a:ea typeface="Open Sans Semibold" panose="020B0706030804020204" pitchFamily="34" charset="0"/>
                <a:cs typeface="Open Sans Semibold" panose="020B0706030804020204" pitchFamily="34" charset="0"/>
              </a:rPr>
              <a:t>Som representant för en organisation, förening, region eller stad:</a:t>
            </a: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1594023" y="5259147"/>
            <a:ext cx="8657275"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v-SE" sz="2000" dirty="0">
                <a:latin typeface="Open Sans"/>
                <a:ea typeface="Open Sans"/>
                <a:cs typeface="Open Sans"/>
              </a:rPr>
              <a:t>Dra nytta av möjligheter </a:t>
            </a:r>
            <a:r>
              <a:rPr lang="sv-SE" sz="2000" dirty="0">
                <a:solidFill>
                  <a:srgbClr val="184547"/>
                </a:solidFill>
                <a:latin typeface="Open Sans"/>
                <a:ea typeface="Open Sans"/>
                <a:cs typeface="Open Sans"/>
              </a:rPr>
              <a:t>att </a:t>
            </a:r>
            <a:r>
              <a:rPr lang="sv-SE" sz="2400" b="1" dirty="0">
                <a:solidFill>
                  <a:srgbClr val="184547"/>
                </a:solidFill>
                <a:latin typeface="Open Sans"/>
                <a:ea typeface="Open Sans"/>
                <a:cs typeface="Open Sans"/>
              </a:rPr>
              <a:t>nätverka, </a:t>
            </a:r>
            <a:br>
              <a:rPr lang="sv-SE" sz="2400" b="1" dirty="0">
                <a:solidFill>
                  <a:srgbClr val="184547"/>
                </a:solidFill>
                <a:latin typeface="Open Sans"/>
                <a:ea typeface="Open Sans"/>
                <a:cs typeface="Open Sans"/>
              </a:rPr>
            </a:br>
            <a:r>
              <a:rPr lang="sv-SE" sz="2400" b="1" dirty="0">
                <a:solidFill>
                  <a:srgbClr val="184547"/>
                </a:solidFill>
                <a:latin typeface="Open Sans"/>
                <a:ea typeface="Open Sans"/>
                <a:cs typeface="Open Sans"/>
              </a:rPr>
              <a:t>lära av andra </a:t>
            </a:r>
            <a:r>
              <a:rPr lang="sv-SE" sz="2400" dirty="0">
                <a:latin typeface="Open Sans"/>
                <a:ea typeface="Open Sans"/>
                <a:cs typeface="Open Sans"/>
              </a:rPr>
              <a:t>och</a:t>
            </a:r>
            <a:r>
              <a:rPr lang="sv-SE" sz="2400" b="1" dirty="0">
                <a:solidFill>
                  <a:srgbClr val="00B23B"/>
                </a:solidFill>
                <a:latin typeface="Open Sans"/>
                <a:ea typeface="Open Sans"/>
                <a:cs typeface="Open Sans"/>
              </a:rPr>
              <a:t> </a:t>
            </a:r>
            <a:r>
              <a:rPr lang="sv-SE" sz="2400" b="1" dirty="0">
                <a:solidFill>
                  <a:srgbClr val="184547"/>
                </a:solidFill>
                <a:latin typeface="Open Sans"/>
                <a:ea typeface="Open Sans"/>
                <a:cs typeface="Open Sans"/>
              </a:rPr>
              <a:t> dela kunskaper.</a:t>
            </a: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1594023" y="6791195"/>
            <a:ext cx="775201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sv-SE" sz="2000" dirty="0">
                <a:latin typeface="Open Sans"/>
                <a:ea typeface="Open Sans"/>
                <a:cs typeface="Open Sans"/>
              </a:rPr>
              <a:t>Visa upp ditt </a:t>
            </a:r>
            <a:br>
              <a:rPr lang="sv-SE" sz="2000" dirty="0">
                <a:latin typeface="Open Sans"/>
                <a:ea typeface="Open Sans"/>
                <a:cs typeface="Open Sans"/>
              </a:rPr>
            </a:br>
            <a:r>
              <a:rPr lang="sv-SE" sz="2400" b="1" dirty="0">
                <a:solidFill>
                  <a:srgbClr val="26155F"/>
                </a:solidFill>
                <a:latin typeface="Open Sans"/>
                <a:ea typeface="Open Sans"/>
                <a:cs typeface="Open Sans"/>
              </a:rPr>
              <a:t>engagemang för klimatåtgärder.</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1594023" y="8327939"/>
            <a:ext cx="8657275"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v-SE" sz="2400" b="1" dirty="0">
                <a:solidFill>
                  <a:srgbClr val="391A53"/>
                </a:solidFill>
                <a:latin typeface="Open Sans"/>
                <a:ea typeface="Open Sans"/>
                <a:cs typeface="Open Sans"/>
              </a:rPr>
              <a:t>Föregå med gott exempel och inspirera andra</a:t>
            </a:r>
            <a:br>
              <a:rPr lang="sv-SE" sz="2000" dirty="0">
                <a:latin typeface="Open Sans"/>
                <a:ea typeface="Open Sans"/>
                <a:cs typeface="Open Sans"/>
              </a:rPr>
            </a:br>
            <a:r>
              <a:rPr lang="sv-SE" sz="2000" dirty="0">
                <a:latin typeface="Open Sans"/>
                <a:ea typeface="Open Sans"/>
                <a:cs typeface="Open Sans"/>
              </a:rPr>
              <a:t>som en paktpartner. Uppmaningar till partners meddelas regelbundet.</a:t>
            </a:r>
          </a:p>
        </p:txBody>
      </p:sp>
      <p:pic>
        <p:nvPicPr>
          <p:cNvPr id="4" name="Picture 3">
            <a:hlinkClick r:id="rId2"/>
            <a:extLst>
              <a:ext uri="{FF2B5EF4-FFF2-40B4-BE49-F238E27FC236}">
                <a16:creationId xmlns:a16="http://schemas.microsoft.com/office/drawing/2014/main" id="{35207814-788A-D717-A687-5CA5675E7502}"/>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943098" y="1355893"/>
            <a:ext cx="3334502" cy="836159"/>
          </a:xfrm>
        </p:spPr>
        <p:txBody>
          <a:bodyPr/>
          <a:lstStyle/>
          <a:p>
            <a:r>
              <a:rPr lang="sv-SE"/>
              <a:t>innehåll</a:t>
            </a:r>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8" y="6201651"/>
            <a:ext cx="3467851"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271998" y="6428055"/>
            <a:ext cx="3138951"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v-SE" sz="2800" b="1">
                <a:solidFill>
                  <a:schemeClr val="accent2"/>
                </a:solidFill>
                <a:latin typeface="Open Sans"/>
                <a:ea typeface="Open Sans"/>
                <a:cs typeface="Open Sans"/>
              </a:rPr>
              <a:t>3. Engagera dig!</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4023860"/>
            <a:ext cx="6915902"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320124" y="4247256"/>
            <a:ext cx="6538876"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v-SE" sz="2800" b="1">
                <a:solidFill>
                  <a:schemeClr val="bg1"/>
                </a:solidFill>
                <a:latin typeface="Open Sans"/>
                <a:ea typeface="Open Sans"/>
                <a:cs typeface="Open Sans"/>
              </a:rPr>
              <a:t>1. Om den europeiska klimatpakten</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5130212"/>
            <a:ext cx="8401802"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2" y="5353608"/>
            <a:ext cx="804081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v-SE" sz="2800" b="1" dirty="0">
                <a:solidFill>
                  <a:schemeClr val="accent3"/>
                </a:solidFill>
                <a:latin typeface="Open Sans"/>
                <a:ea typeface="Open Sans"/>
                <a:cs typeface="Open Sans"/>
              </a:rPr>
              <a:t>2. Den europeiska klimatpakten i praktiken</a:t>
            </a:r>
          </a:p>
        </p:txBody>
      </p:sp>
      <p:pic>
        <p:nvPicPr>
          <p:cNvPr id="6" name="Picture 5" descr="A group of people standing around a whiteboard&#10;&#10;Description automatically generated">
            <a:extLst>
              <a:ext uri="{FF2B5EF4-FFF2-40B4-BE49-F238E27FC236}">
                <a16:creationId xmlns:a16="http://schemas.microsoft.com/office/drawing/2014/main" id="{D21829B2-F215-AEC4-CB50-D84C840F91BA}"/>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8204886" cy="802935"/>
          </a:xfrm>
        </p:spPr>
        <p:txBody>
          <a:bodyPr/>
          <a:lstStyle/>
          <a:p>
            <a:r>
              <a:rPr lang="sv-SE" dirty="0"/>
              <a:t>    Varför gå med i pakten?</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3279775" cy="592137"/>
          </a:xfrm>
          <a:prstGeom prst="rect">
            <a:avLst/>
          </a:prstGeom>
        </p:spPr>
        <p:txBody>
          <a:bodyPr lIns="0" tIns="0" rIns="0" bIns="0" anchor="t"/>
          <a:lstStyle/>
          <a:p>
            <a:pPr marL="0" indent="0">
              <a:lnSpc>
                <a:spcPct val="150000"/>
              </a:lnSpc>
              <a:spcAft>
                <a:spcPts val="800"/>
              </a:spcAft>
              <a:buNone/>
            </a:pPr>
            <a:r>
              <a:rPr lang="sv-SE" sz="2800" b="1">
                <a:solidFill>
                  <a:srgbClr val="104B2B"/>
                </a:solidFill>
                <a:latin typeface="Open Sans"/>
                <a:ea typeface="Open Sans"/>
                <a:cs typeface="Open Sans"/>
              </a:rPr>
              <a:t>Som individ: </a:t>
            </a: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334126" y="3531547"/>
            <a:ext cx="7732064"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07073B8-7CDE-FB10-926F-7ED9031BDC3E}"/>
              </a:ext>
            </a:extLst>
          </p:cNvPr>
          <p:cNvSpPr txBox="1"/>
          <p:nvPr/>
        </p:nvSpPr>
        <p:spPr>
          <a:xfrm>
            <a:off x="2105400" y="3890032"/>
            <a:ext cx="2176605" cy="461665"/>
          </a:xfrm>
          <a:prstGeom prst="rect">
            <a:avLst/>
          </a:prstGeom>
          <a:noFill/>
        </p:spPr>
        <p:txBody>
          <a:bodyPr wrap="square">
            <a:spAutoFit/>
          </a:bodyPr>
          <a:lstStyle/>
          <a:p>
            <a:pPr algn="r"/>
            <a:r>
              <a:rPr lang="sv-SE" sz="2400" b="1">
                <a:solidFill>
                  <a:srgbClr val="104B2B"/>
                </a:solidFill>
                <a:latin typeface="Open Sans"/>
                <a:ea typeface="Open Sans"/>
                <a:cs typeface="Open Sans"/>
              </a:rPr>
              <a:t>Lär dig</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925553" y="3742204"/>
            <a:ext cx="3634247" cy="707886"/>
          </a:xfrm>
          <a:prstGeom prst="rect">
            <a:avLst/>
          </a:prstGeom>
          <a:noFill/>
        </p:spPr>
        <p:txBody>
          <a:bodyPr wrap="square">
            <a:spAutoFit/>
          </a:bodyPr>
          <a:lstStyle/>
          <a:p>
            <a:pPr lvl="0"/>
            <a:r>
              <a:rPr lang="sv-SE" sz="2000" dirty="0">
                <a:latin typeface="Open Sans" panose="020B0606030504020204" pitchFamily="34" charset="0"/>
                <a:ea typeface="Open Sans" panose="020B0606030504020204" pitchFamily="34" charset="0"/>
                <a:cs typeface="Open Sans" panose="020B0606030504020204" pitchFamily="34" charset="0"/>
              </a:rPr>
              <a:t>mer om klimatförändringar och vad det betyder för dig.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334126" y="4940008"/>
            <a:ext cx="7732064"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25924A-6A73-E3AC-20F2-8CA1FE9DC668}"/>
              </a:ext>
            </a:extLst>
          </p:cNvPr>
          <p:cNvSpPr txBox="1"/>
          <p:nvPr/>
        </p:nvSpPr>
        <p:spPr>
          <a:xfrm>
            <a:off x="1568027" y="5155566"/>
            <a:ext cx="2713978" cy="1200329"/>
          </a:xfrm>
          <a:prstGeom prst="rect">
            <a:avLst/>
          </a:prstGeom>
          <a:noFill/>
        </p:spPr>
        <p:txBody>
          <a:bodyPr wrap="square">
            <a:spAutoFit/>
          </a:bodyPr>
          <a:lstStyle/>
          <a:p>
            <a:pPr algn="r"/>
            <a:r>
              <a:rPr lang="sv-SE" sz="2400" b="1">
                <a:solidFill>
                  <a:srgbClr val="26155F"/>
                </a:solidFill>
                <a:latin typeface="Open Sans"/>
                <a:ea typeface="Open Sans"/>
                <a:cs typeface="Open Sans"/>
              </a:rPr>
              <a:t>Få kontakt med likasinnade personer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925552" y="5245916"/>
            <a:ext cx="4103156" cy="1015663"/>
          </a:xfrm>
          <a:prstGeom prst="rect">
            <a:avLst/>
          </a:prstGeom>
          <a:noFill/>
        </p:spPr>
        <p:txBody>
          <a:bodyPr wrap="square">
            <a:spAutoFit/>
          </a:bodyPr>
          <a:lstStyle/>
          <a:p>
            <a:pPr lvl="0"/>
            <a:r>
              <a:rPr lang="sv-SE" sz="2000" dirty="0">
                <a:latin typeface="Open Sans" panose="020B0606030504020204" pitchFamily="34" charset="0"/>
                <a:ea typeface="Open Sans" panose="020B0606030504020204" pitchFamily="34" charset="0"/>
                <a:cs typeface="Open Sans" panose="020B0606030504020204" pitchFamily="34" charset="0"/>
              </a:rPr>
              <a:t>för att driva på verklig förändring på plats och hitta lösningar på klimatrelaterade utmaningar.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334126" y="6735525"/>
            <a:ext cx="7732064"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D30D8D0-D8A3-9D3B-1398-EF8B4B30C59F}"/>
              </a:ext>
            </a:extLst>
          </p:cNvPr>
          <p:cNvSpPr txBox="1"/>
          <p:nvPr/>
        </p:nvSpPr>
        <p:spPr>
          <a:xfrm>
            <a:off x="4925553" y="7174782"/>
            <a:ext cx="3634247" cy="707886"/>
          </a:xfrm>
          <a:prstGeom prst="rect">
            <a:avLst/>
          </a:prstGeom>
          <a:noFill/>
        </p:spPr>
        <p:txBody>
          <a:bodyPr wrap="square">
            <a:spAutoFit/>
          </a:bodyPr>
          <a:lstStyle/>
          <a:p>
            <a:pPr lvl="0"/>
            <a:r>
              <a:rPr lang="sv-SE" sz="2000" dirty="0">
                <a:latin typeface="Open Sans" panose="020B0606030504020204" pitchFamily="34" charset="0"/>
                <a:ea typeface="Open Sans" panose="020B0606030504020204" pitchFamily="34" charset="0"/>
                <a:cs typeface="Open Sans" panose="020B0606030504020204" pitchFamily="34" charset="0"/>
              </a:rPr>
              <a:t>med europeiska, lokala och regionala beslutsfattare.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1484396" y="7156979"/>
            <a:ext cx="2797609" cy="830997"/>
          </a:xfrm>
          <a:prstGeom prst="rect">
            <a:avLst/>
          </a:prstGeom>
          <a:noFill/>
        </p:spPr>
        <p:txBody>
          <a:bodyPr wrap="square">
            <a:spAutoFit/>
          </a:bodyPr>
          <a:lstStyle/>
          <a:p>
            <a:pPr algn="r"/>
            <a:r>
              <a:rPr lang="sv-SE" sz="2400" b="1" dirty="0">
                <a:solidFill>
                  <a:srgbClr val="184547"/>
                </a:solidFill>
                <a:latin typeface="Open Sans"/>
                <a:ea typeface="Open Sans"/>
                <a:cs typeface="Open Sans"/>
              </a:rPr>
              <a:t>Dela dina åsikter och samarbeta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7"/>
            <a:ext cx="7317319" cy="1214494"/>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3179649-0E6C-74D5-97D6-197564822BA1}"/>
              </a:ext>
            </a:extLst>
          </p:cNvPr>
          <p:cNvSpPr txBox="1"/>
          <p:nvPr/>
        </p:nvSpPr>
        <p:spPr>
          <a:xfrm>
            <a:off x="9928038" y="3778549"/>
            <a:ext cx="2546173" cy="830997"/>
          </a:xfrm>
          <a:prstGeom prst="rect">
            <a:avLst/>
          </a:prstGeom>
          <a:noFill/>
        </p:spPr>
        <p:txBody>
          <a:bodyPr wrap="square">
            <a:spAutoFit/>
          </a:bodyPr>
          <a:lstStyle/>
          <a:p>
            <a:pPr algn="r"/>
            <a:r>
              <a:rPr lang="sv-SE" sz="2400" b="1">
                <a:solidFill>
                  <a:srgbClr val="26155F"/>
                </a:solidFill>
                <a:latin typeface="Open Sans"/>
                <a:ea typeface="Open Sans"/>
                <a:cs typeface="Open Sans"/>
              </a:rPr>
              <a:t>Gå med i aktiviteter
</a:t>
            </a:r>
            <a:br>
              <a:rPr lang="sv-SE" sz="2400" b="1">
                <a:solidFill>
                  <a:srgbClr val="26155F"/>
                </a:solidFill>
                <a:latin typeface="Open Sans"/>
                <a:ea typeface="Open Sans"/>
                <a:cs typeface="Open Sans"/>
              </a:rPr>
            </a:br>
            <a:r>
              <a:rPr lang="sv-SE" sz="2400" b="1">
                <a:solidFill>
                  <a:srgbClr val="26155F"/>
                </a:solidFill>
                <a:latin typeface="Open Sans"/>
                <a:ea typeface="Open Sans"/>
                <a:cs typeface="Open Sans"/>
              </a:rPr>
              <a:t>och evenemang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3159391" y="3778549"/>
            <a:ext cx="3930443" cy="707886"/>
          </a:xfrm>
          <a:prstGeom prst="rect">
            <a:avLst/>
          </a:prstGeom>
          <a:noFill/>
        </p:spPr>
        <p:txBody>
          <a:bodyPr wrap="square">
            <a:spAutoFit/>
          </a:bodyPr>
          <a:lstStyle/>
          <a:p>
            <a:pPr lvl="0"/>
            <a:r>
              <a:rPr lang="sv-SE" sz="2000" dirty="0">
                <a:latin typeface="Open Sans" panose="020B0606030504020204" pitchFamily="34" charset="0"/>
                <a:ea typeface="Open Sans" panose="020B0606030504020204" pitchFamily="34" charset="0"/>
                <a:cs typeface="Open Sans" panose="020B0606030504020204" pitchFamily="34" charset="0"/>
              </a:rPr>
              <a:t>eller var värd för dina egna initiativ.</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798061" y="3742204"/>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4946065"/>
            <a:ext cx="7357052"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22F71FF-90E8-B03F-A44D-703C8AEBDD2C}"/>
              </a:ext>
            </a:extLst>
          </p:cNvPr>
          <p:cNvSpPr txBox="1"/>
          <p:nvPr/>
        </p:nvSpPr>
        <p:spPr>
          <a:xfrm>
            <a:off x="13159391" y="5069902"/>
            <a:ext cx="3876555" cy="1323439"/>
          </a:xfrm>
          <a:prstGeom prst="rect">
            <a:avLst/>
          </a:prstGeom>
          <a:noFill/>
        </p:spPr>
        <p:txBody>
          <a:bodyPr wrap="square">
            <a:spAutoFit/>
          </a:bodyPr>
          <a:lstStyle/>
          <a:p>
            <a:pPr lvl="0"/>
            <a:r>
              <a:rPr lang="sv-SE" sz="2000" dirty="0">
                <a:latin typeface="Open Sans" panose="020B0606030504020204" pitchFamily="34" charset="0"/>
                <a:ea typeface="Open Sans" panose="020B0606030504020204" pitchFamily="34" charset="0"/>
                <a:cs typeface="Open Sans" panose="020B0606030504020204" pitchFamily="34" charset="0"/>
              </a:rPr>
              <a:t>som en ambassadör. </a:t>
            </a:r>
            <a:br>
              <a:rPr lang="sv-SE" sz="2000" dirty="0">
                <a:latin typeface="Open Sans" panose="020B0606030504020204" pitchFamily="34" charset="0"/>
                <a:ea typeface="Open Sans" panose="020B0606030504020204" pitchFamily="34" charset="0"/>
                <a:cs typeface="Open Sans" panose="020B0606030504020204" pitchFamily="34" charset="0"/>
              </a:rPr>
            </a:br>
            <a:r>
              <a:rPr lang="sv-SE" sz="2000" dirty="0">
                <a:latin typeface="Open Sans" panose="020B0606030504020204" pitchFamily="34" charset="0"/>
                <a:ea typeface="Open Sans" panose="020B0606030504020204" pitchFamily="34" charset="0"/>
                <a:cs typeface="Open Sans" panose="020B0606030504020204" pitchFamily="34" charset="0"/>
              </a:rPr>
              <a:t>Uppmaningar till ambassadörer meddelas regelbundet.</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79806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584907" y="5174802"/>
            <a:ext cx="2889304" cy="1200329"/>
          </a:xfrm>
          <a:prstGeom prst="rect">
            <a:avLst/>
          </a:prstGeom>
          <a:noFill/>
        </p:spPr>
        <p:txBody>
          <a:bodyPr wrap="square">
            <a:spAutoFit/>
          </a:bodyPr>
          <a:lstStyle/>
          <a:p>
            <a:pPr algn="r"/>
            <a:r>
              <a:rPr lang="sv-SE" sz="2400" b="1" dirty="0">
                <a:solidFill>
                  <a:srgbClr val="812604"/>
                </a:solidFill>
                <a:latin typeface="Open Sans"/>
                <a:ea typeface="Open Sans"/>
                <a:cs typeface="Open Sans"/>
              </a:rPr>
              <a:t>Föregå med</a:t>
            </a:r>
            <a:br>
              <a:rPr lang="sv-SE" sz="2400" b="1" dirty="0">
                <a:solidFill>
                  <a:srgbClr val="812604"/>
                </a:solidFill>
                <a:latin typeface="Open Sans"/>
                <a:ea typeface="Open Sans"/>
                <a:cs typeface="Open Sans"/>
              </a:rPr>
            </a:br>
            <a:r>
              <a:rPr lang="sv-SE" sz="2400" b="1" dirty="0">
                <a:solidFill>
                  <a:srgbClr val="812604"/>
                </a:solidFill>
                <a:latin typeface="Open Sans"/>
                <a:ea typeface="Open Sans"/>
                <a:cs typeface="Open Sans"/>
              </a:rPr>
              <a:t>gott exempel och inspirera andra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0" y="803443"/>
            <a:ext cx="9144000" cy="836159"/>
          </a:xfrm>
        </p:spPr>
        <p:txBody>
          <a:bodyPr wrap="square" lIns="216000" tIns="144000" rIns="180000" bIns="108000" anchor="t">
            <a:spAutoFit/>
          </a:bodyPr>
          <a:lstStyle/>
          <a:p>
            <a:r>
              <a:rPr lang="sv-SE">
                <a:latin typeface="Open Sans"/>
                <a:ea typeface="Open Sans"/>
                <a:cs typeface="Open Sans"/>
              </a:rPr>
              <a:t>    Hur DU kan engagera dig?</a:t>
            </a:r>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2461855" y="2865379"/>
            <a:ext cx="6558130"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sv-SE" sz="1800">
                <a:latin typeface="Open Sans"/>
                <a:ea typeface="Open Sans"/>
                <a:cs typeface="Open Sans"/>
              </a:rPr>
              <a:t>Bli en</a:t>
            </a:r>
            <a:r>
              <a:rPr lang="sv-SE" sz="1800"/>
              <a:t> </a:t>
            </a:r>
            <a:r>
              <a:rPr lang="sv-SE" sz="1800" b="1">
                <a:solidFill>
                  <a:srgbClr val="184547"/>
                </a:solidFill>
                <a:latin typeface="Open Sans"/>
                <a:ea typeface="Open Sans"/>
                <a:cs typeface="Arial"/>
                <a:hlinkClick r:id="rId2">
                  <a:extLst>
                    <a:ext uri="{A12FA001-AC4F-418D-AE19-62706E023703}">
                      <ahyp:hlinkClr xmlns:ahyp="http://schemas.microsoft.com/office/drawing/2018/hyperlinkcolor" val="tx"/>
                    </a:ext>
                  </a:extLst>
                </a:hlinkClick>
              </a:rPr>
              <a:t>ambassadör för klimatpakten </a:t>
            </a:r>
            <a:r>
              <a:rPr lang="sv-SE" sz="1800">
                <a:latin typeface="Open Sans"/>
                <a:ea typeface="Open Sans"/>
                <a:cs typeface="Arial"/>
              </a:rPr>
              <a:t>och stöd</a:t>
            </a:r>
            <a:r>
              <a:rPr lang="sv-SE" sz="1800">
                <a:latin typeface="Open Sans"/>
                <a:ea typeface="Open Sans"/>
                <a:cs typeface="Open Sans"/>
              </a:rPr>
              <a:t> klimatåtgärder i ditt samhälle.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2445889" y="4421222"/>
            <a:ext cx="6214621"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sv-SE" sz="1800">
                <a:latin typeface="Open Sans"/>
                <a:ea typeface="Open Sans"/>
                <a:cs typeface="Open Sans"/>
              </a:rPr>
              <a:t>Bli en </a:t>
            </a:r>
            <a:r>
              <a:rPr lang="sv-SE" sz="1800" b="1">
                <a:solidFill>
                  <a:srgbClr val="00B23B"/>
                </a:solidFill>
                <a:latin typeface="Open Sans"/>
                <a:ea typeface="Open Sans"/>
                <a:cs typeface="Arial"/>
                <a:hlinkClick r:id="rId3">
                  <a:extLst>
                    <a:ext uri="{A12FA001-AC4F-418D-AE19-62706E023703}">
                      <ahyp:hlinkClr xmlns:ahyp="http://schemas.microsoft.com/office/drawing/2018/hyperlinkcolor" val="tx"/>
                    </a:ext>
                  </a:extLst>
                </a:hlinkClick>
              </a:rPr>
              <a:t>partner i pakten</a:t>
            </a:r>
            <a:r>
              <a:rPr lang="sv-SE" sz="1800" b="1">
                <a:solidFill>
                  <a:srgbClr val="00B23B"/>
                </a:solidFill>
                <a:latin typeface="Open Sans"/>
                <a:ea typeface="Open Sans"/>
                <a:cs typeface="Arial"/>
              </a:rPr>
              <a:t> </a:t>
            </a:r>
            <a:r>
              <a:rPr lang="sv-SE" sz="1800">
                <a:latin typeface="Open Sans"/>
                <a:ea typeface="Open Sans"/>
                <a:cs typeface="Open Sans"/>
              </a:rPr>
              <a:t>och öka din organisations synlighet i samband med klimatåtgärder.</a:t>
            </a:r>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2461855" y="5964474"/>
            <a:ext cx="5589945"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sv-SE" sz="1800" dirty="0">
                <a:latin typeface="Open Sans"/>
                <a:ea typeface="Open Sans"/>
                <a:cs typeface="Open Sans"/>
              </a:rPr>
              <a:t>Bli en </a:t>
            </a:r>
            <a:r>
              <a:rPr lang="sv-SE" sz="1800" b="1" u="sng" dirty="0">
                <a:latin typeface="Open Sans"/>
                <a:ea typeface="Open Sans"/>
                <a:cs typeface="Open Sans"/>
                <a:hlinkClick r:id="rId2">
                  <a:extLst>
                    <a:ext uri="{A12FA001-AC4F-418D-AE19-62706E023703}">
                      <ahyp:hlinkClr xmlns:ahyp="http://schemas.microsoft.com/office/drawing/2018/hyperlinkcolor" val="tx"/>
                    </a:ext>
                  </a:extLst>
                </a:hlinkClick>
              </a:rPr>
              <a:t>vän till pakten</a:t>
            </a:r>
            <a:r>
              <a:rPr lang="sv-SE" sz="1800" dirty="0">
                <a:latin typeface="Open Sans"/>
                <a:ea typeface="Open Sans"/>
                <a:cs typeface="Open Sans"/>
              </a:rPr>
              <a:t> om du behöver vägledning i hur du kan vidta fler klimatåtgärder.</a:t>
            </a:r>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2461855" y="7436337"/>
            <a:ext cx="5222311"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sv-SE" sz="1800">
                <a:latin typeface="Open Sans"/>
                <a:ea typeface="Open Sans"/>
                <a:cs typeface="Open Sans"/>
              </a:rPr>
              <a:t>Registrera ditt eget </a:t>
            </a:r>
            <a:r>
              <a:rPr lang="sv-SE" sz="1800" b="1" u="sng">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satellitevenemang för klimatpakten</a:t>
            </a:r>
            <a:r>
              <a:rPr lang="sv-SE" sz="1800" b="1">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 </a:t>
            </a:r>
            <a:r>
              <a:rPr lang="sv-SE" sz="1800">
                <a:latin typeface="Open Sans"/>
                <a:ea typeface="Open Sans"/>
                <a:cs typeface="Open Sans"/>
              </a:rPr>
              <a:t>för att få ditt evenemang publicerat på klimatpaktens webbplats.</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1957135" y="2582501"/>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1957135" y="4143166"/>
            <a:ext cx="6371889"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1957135" y="5667122"/>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1957135" y="7215895"/>
            <a:ext cx="6371889"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07285" y="4710144"/>
            <a:ext cx="4945599"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sv-SE" sz="1800">
                <a:solidFill>
                  <a:schemeClr val="bg1"/>
                </a:solidFill>
                <a:latin typeface="Open Sans"/>
                <a:ea typeface="Open Sans"/>
                <a:cs typeface="Open Sans"/>
              </a:rPr>
              <a:t>Använd våra</a:t>
            </a:r>
            <a:r>
              <a:rPr lang="sv-SE" sz="1800" b="1">
                <a:solidFill>
                  <a:schemeClr val="bg1"/>
                </a:solidFill>
                <a:latin typeface="Open Sans"/>
                <a:ea typeface="Open Sans"/>
                <a:cs typeface="Open Sans"/>
              </a:rPr>
              <a:t> </a:t>
            </a:r>
            <a:r>
              <a:rPr lang="sv-SE" sz="1800" b="1">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resurser</a:t>
            </a:r>
            <a:r>
              <a:rPr lang="sv-SE" sz="1800" b="1">
                <a:solidFill>
                  <a:schemeClr val="bg1"/>
                </a:solidFill>
                <a:latin typeface="Open Sans"/>
                <a:ea typeface="Open Sans"/>
                <a:cs typeface="Open Sans"/>
              </a:rPr>
              <a:t> </a:t>
            </a:r>
            <a:r>
              <a:rPr lang="sv-SE" sz="1800">
                <a:solidFill>
                  <a:schemeClr val="bg1"/>
                </a:solidFill>
                <a:latin typeface="Open Sans"/>
                <a:ea typeface="Open Sans"/>
                <a:cs typeface="Open Sans"/>
              </a:rPr>
              <a:t>för att sprida tydlig och korrekt information om klimatförändringar och klimatåtgärder.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44000" y="2768805"/>
            <a:ext cx="4780547"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sv-SE" sz="1800" dirty="0">
                <a:solidFill>
                  <a:schemeClr val="bg1"/>
                </a:solidFill>
                <a:latin typeface="Open Sans"/>
                <a:ea typeface="Open Sans"/>
                <a:cs typeface="Open Sans"/>
              </a:rPr>
              <a:t>Var värd för en </a:t>
            </a:r>
            <a:r>
              <a:rPr lang="sv-SE" sz="1800" b="1" dirty="0">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aktivitet i din klimataktionsgrupp</a:t>
            </a:r>
            <a:r>
              <a:rPr lang="sv-SE" sz="1800" dirty="0">
                <a:solidFill>
                  <a:schemeClr val="bg1"/>
                </a:solidFill>
                <a:latin typeface="Open Sans"/>
                <a:ea typeface="Open Sans"/>
                <a:cs typeface="Open Sans"/>
              </a:rPr>
              <a:t> och låt dig inspireras av våra </a:t>
            </a:r>
            <a:r>
              <a:rPr lang="sv-SE" sz="1800" b="1" dirty="0">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snabbstartsverktyg för medborgarengagemang</a:t>
            </a:r>
            <a:r>
              <a:rPr lang="sv-SE" sz="1800" dirty="0">
                <a:solidFill>
                  <a:schemeClr val="bg1"/>
                </a:solidFill>
                <a:latin typeface="Open Sans"/>
                <a:ea typeface="Open Sans"/>
                <a:cs typeface="Open Sans"/>
              </a:rPr>
              <a:t>.</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44000" y="6813704"/>
            <a:ext cx="52490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sv-SE" sz="1800" dirty="0">
                <a:solidFill>
                  <a:schemeClr val="bg1"/>
                </a:solidFill>
                <a:latin typeface="Open Sans"/>
                <a:ea typeface="Open Sans"/>
                <a:cs typeface="Open Sans"/>
              </a:rPr>
              <a:t>Gå med i paktteamet i FN:s ActNow-kampanj via </a:t>
            </a:r>
            <a:r>
              <a:rPr lang="sv-SE" sz="1800" b="1" dirty="0">
                <a:solidFill>
                  <a:schemeClr val="bg1"/>
                </a:solidFill>
                <a:latin typeface="Open Sans"/>
                <a:ea typeface="Open Sans"/>
                <a:cs typeface="Open Sans"/>
                <a:hlinkClick r:id="rId8">
                  <a:extLst>
                    <a:ext uri="{A12FA001-AC4F-418D-AE19-62706E023703}">
                      <ahyp:hlinkClr xmlns:ahyp="http://schemas.microsoft.com/office/drawing/2018/hyperlinkcolor" val="tx"/>
                    </a:ext>
                  </a:extLst>
                </a:hlinkClick>
              </a:rPr>
              <a:t>AWorld-appen</a:t>
            </a:r>
            <a:r>
              <a:rPr lang="sv-SE" sz="1800" dirty="0">
                <a:solidFill>
                  <a:schemeClr val="bg1"/>
                </a:solidFill>
                <a:latin typeface="Open Sans"/>
                <a:ea typeface="Open Sans"/>
                <a:cs typeface="Open Sans"/>
              </a:rPr>
              <a:t>! Minska ditt koldioxidavtryck genom dagliga aktiviteter och ta mätbara steg mot målen för hållbar utveckling.  </a:t>
            </a: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9283709"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8" y="5240161"/>
            <a:ext cx="3609601"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0" y="4208734"/>
            <a:ext cx="6917440"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9283709"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9" y="7494010"/>
            <a:ext cx="9283708" cy="921605"/>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3128209" y="3317081"/>
            <a:ext cx="8378674" cy="400110"/>
          </a:xfrm>
          <a:prstGeom prst="rect">
            <a:avLst/>
          </a:prstGeom>
          <a:noFill/>
        </p:spPr>
        <p:txBody>
          <a:bodyPr wrap="square">
            <a:spAutoFit/>
          </a:bodyPr>
          <a:lstStyle/>
          <a:p>
            <a:pPr lvl="0">
              <a:lnSpc>
                <a:spcPct val="100000"/>
              </a:lnSpc>
            </a:pPr>
            <a:r>
              <a:rPr lang="sv-SE" sz="2000" b="0" dirty="0">
                <a:solidFill>
                  <a:schemeClr val="tx1"/>
                </a:solidFill>
                <a:latin typeface="Open Sans"/>
                <a:ea typeface="Open Sans"/>
                <a:cs typeface="Open Sans"/>
              </a:rPr>
              <a:t>Låt dig inspireras </a:t>
            </a:r>
            <a:r>
              <a:rPr lang="sv-SE" sz="2000" b="1" dirty="0">
                <a:solidFill>
                  <a:schemeClr val="accent1"/>
                </a:solidFill>
                <a:latin typeface="Open Sans"/>
                <a:ea typeface="Open Sans"/>
                <a:cs typeface="Open Sans"/>
                <a:hlinkClick r:id="rId3">
                  <a:extLst>
                    <a:ext uri="{A12FA001-AC4F-418D-AE19-62706E023703}">
                      <ahyp:hlinkClr xmlns:ahyp="http://schemas.microsoft.com/office/drawing/2018/hyperlinkcolor" val="tx"/>
                    </a:ext>
                  </a:extLst>
                </a:hlinkClick>
              </a:rPr>
              <a:t>avsnabbstartsverktygen</a:t>
            </a:r>
            <a:r>
              <a:rPr lang="sv-SE" sz="2000" b="1" u="sng" dirty="0">
                <a:solidFill>
                  <a:schemeClr val="accent1"/>
                </a:solidFill>
                <a:latin typeface="Open Sans"/>
                <a:ea typeface="Open Sans"/>
                <a:cs typeface="Open Sans"/>
              </a:rPr>
              <a:t>påpaktens </a:t>
            </a:r>
            <a:r>
              <a:rPr lang="sv-SE" sz="2000" dirty="0">
                <a:solidFill>
                  <a:schemeClr val="accent1"/>
                </a:solidFill>
                <a:latin typeface="Open Sans"/>
                <a:ea typeface="Open Sans"/>
                <a:cs typeface="Open Sans"/>
              </a:rPr>
              <a:t>webbplats</a:t>
            </a: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9" y="4438046"/>
            <a:ext cx="6422191" cy="400110"/>
          </a:xfrm>
          <a:prstGeom prst="rect">
            <a:avLst/>
          </a:prstGeom>
          <a:noFill/>
        </p:spPr>
        <p:txBody>
          <a:bodyPr wrap="square">
            <a:spAutoFit/>
          </a:bodyPr>
          <a:lstStyle/>
          <a:p>
            <a:pPr>
              <a:lnSpc>
                <a:spcPct val="100000"/>
              </a:lnSpc>
            </a:pPr>
            <a:r>
              <a:rPr lang="sv-SE" sz="2000" b="0" dirty="0">
                <a:solidFill>
                  <a:schemeClr val="tx1"/>
                </a:solidFill>
                <a:latin typeface="Open Sans"/>
                <a:ea typeface="Open Sans"/>
                <a:cs typeface="Open Sans"/>
              </a:rPr>
              <a:t>Registrera aktiviteten du planerar att vara värd för</a:t>
            </a: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8" y="5454564"/>
            <a:ext cx="3450391" cy="400110"/>
          </a:xfrm>
          <a:prstGeom prst="rect">
            <a:avLst/>
          </a:prstGeom>
          <a:noFill/>
        </p:spPr>
        <p:txBody>
          <a:bodyPr wrap="square">
            <a:spAutoFit/>
          </a:bodyPr>
          <a:lstStyle/>
          <a:p>
            <a:pPr lvl="0">
              <a:lnSpc>
                <a:spcPct val="100000"/>
              </a:lnSpc>
            </a:pPr>
            <a:r>
              <a:rPr lang="sv-SE" sz="2000" b="0" dirty="0">
                <a:solidFill>
                  <a:schemeClr val="tx1"/>
                </a:solidFill>
                <a:latin typeface="Open Sans"/>
                <a:ea typeface="Open Sans"/>
                <a:cs typeface="Open Sans"/>
              </a:rPr>
              <a:t>Var värd för aktiviteten</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8209" y="6643080"/>
            <a:ext cx="8383942" cy="400110"/>
          </a:xfrm>
          <a:prstGeom prst="rect">
            <a:avLst/>
          </a:prstGeom>
          <a:noFill/>
        </p:spPr>
        <p:txBody>
          <a:bodyPr wrap="square">
            <a:spAutoFit/>
          </a:bodyPr>
          <a:lstStyle/>
          <a:p>
            <a:pPr>
              <a:lnSpc>
                <a:spcPct val="100000"/>
              </a:lnSpc>
            </a:pPr>
            <a:r>
              <a:rPr lang="sv-SE" sz="2000" b="0">
                <a:solidFill>
                  <a:schemeClr val="tx1"/>
                </a:solidFill>
                <a:latin typeface="Open Sans"/>
                <a:ea typeface="Open Sans"/>
                <a:cs typeface="Open Sans"/>
              </a:rPr>
              <a:t>Dela resultaten med den europeiska klimatpakten</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8209" y="7754757"/>
            <a:ext cx="9012991" cy="400110"/>
          </a:xfrm>
          <a:prstGeom prst="rect">
            <a:avLst/>
          </a:prstGeom>
          <a:noFill/>
        </p:spPr>
        <p:txBody>
          <a:bodyPr wrap="square">
            <a:spAutoFit/>
          </a:bodyPr>
          <a:lstStyle/>
          <a:p>
            <a:pPr lvl="0">
              <a:lnSpc>
                <a:spcPct val="100000"/>
              </a:lnSpc>
            </a:pPr>
            <a:r>
              <a:rPr lang="sv-SE" sz="2000" b="0" dirty="0">
                <a:solidFill>
                  <a:schemeClr val="tx1"/>
                </a:solidFill>
                <a:latin typeface="Open Sans"/>
                <a:ea typeface="Open Sans"/>
                <a:cs typeface="Open Sans"/>
              </a:rPr>
              <a:t>Sprid din aktivitet och dess resultat och bjud in andra till att vara värd!</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1" y="803443"/>
            <a:ext cx="15666868"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sv-SE">
                <a:latin typeface="Open Sans"/>
                <a:ea typeface="Open Sans"/>
                <a:cs typeface="Arial"/>
              </a:rPr>
              <a:t>    Snabbstartsverktyg för medborgarengagemang</a:t>
            </a: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192031" y="2674046"/>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501952" y="3266124"/>
              <a:ext cx="3494178" cy="492443"/>
            </a:xfrm>
            <a:prstGeom prst="rect">
              <a:avLst/>
            </a:prstGeom>
            <a:noFill/>
          </p:spPr>
          <p:txBody>
            <a:bodyPr wrap="square">
              <a:spAutoFit/>
            </a:bodyPr>
            <a:lstStyle/>
            <a:p>
              <a:pPr algn="ctr"/>
              <a:r>
                <a:rPr lang="sv-SE" sz="2600" b="1">
                  <a:solidFill>
                    <a:srgbClr val="184547"/>
                  </a:solidFill>
                  <a:latin typeface="Open Sans"/>
                  <a:ea typeface="Open Sans"/>
                  <a:cs typeface="Open Sans"/>
                </a:rPr>
                <a:t>Klimatpromenader</a:t>
              </a:r>
            </a:p>
          </p:txBody>
        </p:sp>
        <p:sp>
          <p:nvSpPr>
            <p:cNvPr id="9" name="TextBox 8">
              <a:extLst>
                <a:ext uri="{FF2B5EF4-FFF2-40B4-BE49-F238E27FC236}">
                  <a16:creationId xmlns:a16="http://schemas.microsoft.com/office/drawing/2014/main" id="{D43A8BC1-1230-5C5B-B10C-066797D2C5D9}"/>
                </a:ext>
              </a:extLst>
            </p:cNvPr>
            <p:cNvSpPr txBox="1"/>
            <p:nvPr/>
          </p:nvSpPr>
          <p:spPr>
            <a:xfrm>
              <a:off x="5412471" y="3266124"/>
              <a:ext cx="3494178" cy="492443"/>
            </a:xfrm>
            <a:prstGeom prst="rect">
              <a:avLst/>
            </a:prstGeom>
            <a:noFill/>
          </p:spPr>
          <p:txBody>
            <a:bodyPr wrap="square">
              <a:spAutoFit/>
            </a:bodyPr>
            <a:lstStyle/>
            <a:p>
              <a:pPr algn="ctr"/>
              <a:r>
                <a:rPr lang="sv-SE" sz="2600" b="1">
                  <a:solidFill>
                    <a:srgbClr val="26155F"/>
                  </a:solidFill>
                  <a:latin typeface="Open Sans"/>
                  <a:ea typeface="Open Sans"/>
                  <a:cs typeface="Open Sans"/>
                </a:rPr>
                <a:t>Fotoberättelse</a:t>
              </a:r>
            </a:p>
          </p:txBody>
        </p:sp>
        <p:sp>
          <p:nvSpPr>
            <p:cNvPr id="10" name="TextBox 9">
              <a:extLst>
                <a:ext uri="{FF2B5EF4-FFF2-40B4-BE49-F238E27FC236}">
                  <a16:creationId xmlns:a16="http://schemas.microsoft.com/office/drawing/2014/main" id="{30059BD6-34BE-372F-DC9C-9F183DC458C4}"/>
                </a:ext>
              </a:extLst>
            </p:cNvPr>
            <p:cNvSpPr txBox="1"/>
            <p:nvPr/>
          </p:nvSpPr>
          <p:spPr>
            <a:xfrm>
              <a:off x="9235244" y="3037523"/>
              <a:ext cx="3696974" cy="830997"/>
            </a:xfrm>
            <a:prstGeom prst="rect">
              <a:avLst/>
            </a:prstGeom>
            <a:noFill/>
          </p:spPr>
          <p:txBody>
            <a:bodyPr wrap="square">
              <a:spAutoFit/>
            </a:bodyPr>
            <a:lstStyle/>
            <a:p>
              <a:pPr algn="ctr"/>
              <a:r>
                <a:rPr lang="sv-SE" sz="2400" b="1" dirty="0">
                  <a:solidFill>
                    <a:srgbClr val="16683B"/>
                  </a:solidFill>
                  <a:latin typeface="Open Sans"/>
                  <a:ea typeface="Open Sans"/>
                  <a:cs typeface="Open Sans"/>
                </a:rPr>
                <a:t>Lokala klimataktionsgrupper</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233511" y="3266123"/>
              <a:ext cx="3494178" cy="492443"/>
            </a:xfrm>
            <a:prstGeom prst="rect">
              <a:avLst/>
            </a:prstGeom>
            <a:noFill/>
          </p:spPr>
          <p:txBody>
            <a:bodyPr wrap="square">
              <a:spAutoFit/>
            </a:bodyPr>
            <a:lstStyle/>
            <a:p>
              <a:pPr algn="ctr"/>
              <a:r>
                <a:rPr lang="sv-SE" sz="2600" b="1">
                  <a:solidFill>
                    <a:srgbClr val="391A53"/>
                  </a:solidFill>
                  <a:latin typeface="Open Sans"/>
                  <a:ea typeface="Open Sans"/>
                  <a:cs typeface="Open Sans"/>
                </a:rPr>
                <a:t>Peer parliament</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1938992"/>
            </a:xfrm>
            <a:prstGeom prst="rect">
              <a:avLst/>
            </a:prstGeom>
            <a:noFill/>
          </p:spPr>
          <p:txBody>
            <a:bodyPr wrap="square">
              <a:spAutoFit/>
            </a:bodyPr>
            <a:lstStyle/>
            <a:p>
              <a:pPr lvl="0" algn="ctr"/>
              <a:r>
                <a:rPr lang="sv-SE" sz="2000">
                  <a:latin typeface="Open Sans" panose="020B0606030504020204" pitchFamily="34" charset="0"/>
                  <a:ea typeface="Open Sans" panose="020B0606030504020204" pitchFamily="34" charset="0"/>
                  <a:cs typeface="Open Sans" panose="020B0606030504020204" pitchFamily="34" charset="0"/>
                </a:rPr>
                <a:t>Guidade turer i lokala stadsdelar för att visa upp hållbara metoder och initiativ som stödjer den gröna omställningen.</a:t>
              </a:r>
            </a:p>
          </p:txBody>
        </p:sp>
        <p:sp>
          <p:nvSpPr>
            <p:cNvPr id="20" name="TextBox 19">
              <a:extLst>
                <a:ext uri="{FF2B5EF4-FFF2-40B4-BE49-F238E27FC236}">
                  <a16:creationId xmlns:a16="http://schemas.microsoft.com/office/drawing/2014/main" id="{72B8662E-BFA3-86D8-9F8F-0924D9D581F3}"/>
                </a:ext>
              </a:extLst>
            </p:cNvPr>
            <p:cNvSpPr txBox="1"/>
            <p:nvPr/>
          </p:nvSpPr>
          <p:spPr>
            <a:xfrm>
              <a:off x="5542321" y="4657285"/>
              <a:ext cx="3250027" cy="2246769"/>
            </a:xfrm>
            <a:prstGeom prst="rect">
              <a:avLst/>
            </a:prstGeom>
            <a:noFill/>
          </p:spPr>
          <p:txBody>
            <a:bodyPr wrap="square">
              <a:spAutoFit/>
            </a:bodyPr>
            <a:lstStyle/>
            <a:p>
              <a:pPr lvl="0" algn="ctr"/>
              <a:r>
                <a:rPr lang="sv-SE" sz="2000">
                  <a:latin typeface="Open Sans" panose="020B0606030504020204" pitchFamily="34" charset="0"/>
                  <a:ea typeface="Open Sans" panose="020B0606030504020204" pitchFamily="34" charset="0"/>
                  <a:cs typeface="Open Sans" panose="020B0606030504020204" pitchFamily="34" charset="0"/>
                </a:rPr>
                <a:t>Fotokurser där deltagarna fångar upp och reflekterar kring klimatfrågor och lösningar. Resultaten kan påverka beslutsfattande och driva förändring.</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4155" y="4657285"/>
              <a:ext cx="3262314" cy="1938992"/>
            </a:xfrm>
            <a:prstGeom prst="rect">
              <a:avLst/>
            </a:prstGeom>
            <a:noFill/>
          </p:spPr>
          <p:txBody>
            <a:bodyPr wrap="square">
              <a:spAutoFit/>
            </a:bodyPr>
            <a:lstStyle/>
            <a:p>
              <a:pPr lvl="0" algn="ctr"/>
              <a:r>
                <a:rPr lang="sv-SE" sz="2000">
                  <a:latin typeface="Open Sans" panose="020B0606030504020204" pitchFamily="34" charset="0"/>
                  <a:ea typeface="Open Sans" panose="020B0606030504020204" pitchFamily="34" charset="0"/>
                  <a:cs typeface="Open Sans" panose="020B0606030504020204" pitchFamily="34" charset="0"/>
                </a:rPr>
                <a:t>En grupp människor som arbetar mot ett gemensamt mål, t.ex. att skapa en gemensam trädgård, ett reparationskafé eller en lokal energigemenskap.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447075" y="4657285"/>
              <a:ext cx="3105150" cy="2554545"/>
            </a:xfrm>
            <a:prstGeom prst="rect">
              <a:avLst/>
            </a:prstGeom>
            <a:noFill/>
          </p:spPr>
          <p:txBody>
            <a:bodyPr wrap="square">
              <a:spAutoFit/>
            </a:bodyPr>
            <a:lstStyle/>
            <a:p>
              <a:pPr lvl="0" algn="ctr"/>
              <a:r>
                <a:rPr lang="sv-SE" sz="2000">
                  <a:latin typeface="Open Sans" panose="020B0606030504020204" pitchFamily="34" charset="0"/>
                  <a:ea typeface="Open Sans" panose="020B0606030504020204" pitchFamily="34" charset="0"/>
                  <a:cs typeface="Open Sans" panose="020B0606030504020204" pitchFamily="34" charset="0"/>
                </a:rPr>
                <a:t>Diskussioner om hur övergången till klimatneutralitet kan fungera i praktiken i vår vardag och vilken politik som bör implementeras för att ta oss framåt.</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1" y="803443"/>
            <a:ext cx="15671799"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sv-SE" dirty="0">
                <a:latin typeface="Open Sans"/>
                <a:ea typeface="Open Sans"/>
                <a:cs typeface="Arial"/>
              </a:rPr>
              <a:t>    Snabbstartsverktyg för medborgarengagemang</a:t>
            </a: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sv-SE" sz="2000" b="1">
                <a:solidFill>
                  <a:srgbClr val="184547"/>
                </a:solidFill>
                <a:latin typeface="Open Sans" panose="020B0606030504020204" pitchFamily="34" charset="0"/>
                <a:ea typeface="Open Sans" panose="020B0606030504020204" pitchFamily="34" charset="0"/>
                <a:cs typeface="Open Sans" panose="020B0606030504020204" pitchFamily="34" charset="0"/>
              </a:rPr>
              <a:t>Besök webbplatsen</a:t>
            </a:r>
            <a:br>
              <a:rPr lang="sv-SE"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sv-SE" sz="2000" b="1">
                <a:solidFill>
                  <a:srgbClr val="184547"/>
                </a:solidFill>
                <a:latin typeface="Open Sans" panose="020B0606030504020204" pitchFamily="34" charset="0"/>
                <a:ea typeface="Open Sans" panose="020B0606030504020204" pitchFamily="34" charset="0"/>
                <a:cs typeface="Open Sans" panose="020B0606030504020204" pitchFamily="34" charset="0"/>
              </a:rPr>
              <a:t>för mer information</a:t>
            </a: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6" y="3292600"/>
            <a:ext cx="8477751" cy="4697042"/>
          </a:xfrm>
        </p:spPr>
        <p:txBody>
          <a:bodyPr lIns="0" tIns="0" rIns="0" bIns="0" anchor="t"/>
          <a:lstStyle/>
          <a:p>
            <a:pPr>
              <a:lnSpc>
                <a:spcPts val="4200"/>
              </a:lnSpc>
            </a:pPr>
            <a:r>
              <a:rPr lang="sv-SE" sz="2800">
                <a:latin typeface="Open Sans"/>
                <a:ea typeface="Open Sans"/>
                <a:cs typeface="Open Sans"/>
              </a:rPr>
              <a:t>Den europeiska klimatpakten har gått samman med </a:t>
            </a:r>
            <a:r>
              <a:rPr lang="sv-SE" sz="2800" b="1">
                <a:latin typeface="Open Sans"/>
                <a:ea typeface="Open Sans"/>
                <a:cs typeface="Open Sans"/>
              </a:rPr>
              <a:t>ActNow</a:t>
            </a:r>
            <a:r>
              <a:rPr lang="sv-SE" sz="2800">
                <a:latin typeface="Open Sans"/>
                <a:ea typeface="Open Sans"/>
                <a:cs typeface="Open Sans"/>
              </a:rPr>
              <a:t>, FN-kampanjen, och </a:t>
            </a:r>
            <a:r>
              <a:rPr lang="sv-SE" sz="2800" b="1">
                <a:latin typeface="Open Sans"/>
                <a:ea typeface="Open Sans"/>
                <a:cs typeface="Open Sans"/>
              </a:rPr>
              <a:t>AWorld</a:t>
            </a:r>
            <a:r>
              <a:rPr lang="sv-SE" sz="2800">
                <a:latin typeface="Open Sans"/>
                <a:ea typeface="Open Sans"/>
                <a:cs typeface="Open Sans"/>
              </a:rPr>
              <a:t> (mobilappen för kampanjen) som inspirerar människor till att vidta klimatåtgärder.</a:t>
            </a:r>
            <a:br>
              <a:rPr lang="sv-SE" sz="2800">
                <a:latin typeface="Open Sans"/>
                <a:ea typeface="Open Sans"/>
                <a:cs typeface="Open Sans"/>
              </a:rPr>
            </a:br>
            <a:endParaRPr lang="sv-SE" sz="2800">
              <a:latin typeface="Open Sans"/>
              <a:ea typeface="Open Sans"/>
              <a:cs typeface="Open Sans"/>
            </a:endParaRPr>
          </a:p>
          <a:p>
            <a:pPr>
              <a:lnSpc>
                <a:spcPts val="4200"/>
              </a:lnSpc>
            </a:pPr>
            <a:r>
              <a:rPr lang="sv-SE" sz="2800" b="1">
                <a:solidFill>
                  <a:srgbClr val="02B23D"/>
                </a:solidFill>
                <a:latin typeface="Open Sans"/>
                <a:ea typeface="Open Sans"/>
                <a:cs typeface="Open Sans"/>
              </a:rPr>
              <a:t>Över </a:t>
            </a:r>
            <a:r>
              <a:rPr lang="sv-SE" sz="2800" b="1" u="sng">
                <a:solidFill>
                  <a:srgbClr val="02B23D"/>
                </a:solidFill>
                <a:latin typeface="Open Sans"/>
                <a:ea typeface="Open Sans"/>
                <a:cs typeface="Open Sans"/>
              </a:rPr>
              <a:t>900 000</a:t>
            </a:r>
            <a:r>
              <a:rPr lang="sv-SE" sz="2800" b="1">
                <a:solidFill>
                  <a:srgbClr val="02B23D"/>
                </a:solidFill>
                <a:latin typeface="Open Sans"/>
                <a:ea typeface="Open Sans"/>
                <a:cs typeface="Open Sans"/>
              </a:rPr>
              <a:t> klimatåtgärder vidtogs av användare som deltog i European Climate Pact Team-utmaningen på AWorld.</a:t>
            </a:r>
          </a:p>
          <a:p>
            <a:endParaRPr lang="en-GB" sz="320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0" y="803443"/>
            <a:ext cx="8915400" cy="836159"/>
          </a:xfrm>
          <a:solidFill>
            <a:srgbClr val="104B2B"/>
          </a:solidFill>
        </p:spPr>
        <p:txBody>
          <a:bodyPr wrap="square" lIns="216000" tIns="144000" rIns="180000" bIns="108000" anchor="t">
            <a:spAutoFit/>
          </a:bodyPr>
          <a:lstStyle/>
          <a:p>
            <a:r>
              <a:rPr lang="sv-SE" dirty="0">
                <a:latin typeface="Open Sans"/>
                <a:ea typeface="Open Sans"/>
                <a:cs typeface="Open Sans"/>
              </a:rPr>
              <a:t>    Klimatpakten och ActNow</a:t>
            </a: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77601" y="1599136"/>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35302" y="4030510"/>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52953" y="3304489"/>
            <a:ext cx="8110947" cy="4697042"/>
          </a:xfrm>
        </p:spPr>
        <p:txBody>
          <a:bodyPr lIns="0" tIns="0" rIns="0" bIns="0" anchor="t"/>
          <a:lstStyle/>
          <a:p>
            <a:pPr>
              <a:lnSpc>
                <a:spcPts val="4000"/>
              </a:lnSpc>
            </a:pPr>
            <a:r>
              <a:rPr lang="sv-SE" sz="2400" dirty="0">
                <a:latin typeface="Open Sans"/>
                <a:ea typeface="Open Sans"/>
                <a:cs typeface="Open Sans"/>
              </a:rPr>
              <a:t>Var och en av oss kan hjälpa till att skapa en mer hållbar framtid. </a:t>
            </a:r>
            <a:r>
              <a:rPr lang="sv-SE" sz="2400" dirty="0">
                <a:solidFill>
                  <a:srgbClr val="000000"/>
                </a:solidFill>
                <a:latin typeface="Open Sans"/>
                <a:ea typeface="Open Sans"/>
                <a:cs typeface="Open Sans"/>
              </a:rPr>
              <a:t>Att dela inspirerande </a:t>
            </a:r>
            <a:r>
              <a:rPr lang="sv-SE" sz="2400" dirty="0">
                <a:solidFill>
                  <a:schemeClr val="accent1"/>
                </a:solidFill>
                <a:latin typeface="Open Sans"/>
                <a:ea typeface="Open Sans"/>
                <a:cs typeface="Open Sans"/>
              </a:rPr>
              <a:t> </a:t>
            </a:r>
            <a:r>
              <a:rPr lang="sv-SE" sz="2400"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framgångsberättelser, </a:t>
            </a:r>
            <a:r>
              <a:rPr lang="sv-SE" sz="2400" u="sng"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lösningar och åtgärder</a:t>
            </a:r>
            <a:r>
              <a:rPr lang="sv-SE" sz="2400" dirty="0">
                <a:solidFill>
                  <a:srgbClr val="104B2B"/>
                </a:solidFill>
                <a:latin typeface="Open Sans"/>
                <a:ea typeface="Open Sans"/>
                <a:cs typeface="Open Sans"/>
              </a:rPr>
              <a:t> </a:t>
            </a:r>
            <a:r>
              <a:rPr lang="sv-SE" sz="2400" dirty="0">
                <a:solidFill>
                  <a:srgbClr val="000000"/>
                </a:solidFill>
                <a:latin typeface="Open Sans"/>
                <a:ea typeface="Open Sans"/>
                <a:cs typeface="Open Sans"/>
              </a:rPr>
              <a:t>från paktens mångfaldiga gemenskap är hjärtat av vår kommunikation. </a:t>
            </a:r>
            <a:br>
              <a:rPr lang="sv-SE" sz="2400" dirty="0">
                <a:solidFill>
                  <a:srgbClr val="000000"/>
                </a:solidFill>
                <a:latin typeface="Open Sans"/>
                <a:ea typeface="Open Sans"/>
                <a:cs typeface="Open Sans"/>
              </a:rPr>
            </a:br>
            <a:r>
              <a:rPr lang="sv-SE" sz="900" dirty="0">
                <a:solidFill>
                  <a:srgbClr val="000000"/>
                </a:solidFill>
                <a:latin typeface="Open Sans"/>
                <a:ea typeface="Open Sans"/>
                <a:cs typeface="Open Sans"/>
              </a:rPr>
              <a:t> </a:t>
            </a:r>
          </a:p>
          <a:p>
            <a:pPr>
              <a:lnSpc>
                <a:spcPts val="4500"/>
              </a:lnSpc>
            </a:pPr>
            <a:r>
              <a:rPr lang="sv-SE" sz="3200" dirty="0">
                <a:solidFill>
                  <a:srgbClr val="104B2B"/>
                </a:solidFill>
                <a:latin typeface="Open Sans"/>
                <a:ea typeface="Open Sans"/>
                <a:cs typeface="Open Sans"/>
              </a:rPr>
              <a:t>Dela dina berättelser med oss på</a:t>
            </a:r>
            <a:r>
              <a:rPr lang="sv-SE" sz="3200" i="0" u="none" strike="noStrike" baseline="0" dirty="0">
                <a:solidFill>
                  <a:srgbClr val="104B2B"/>
                </a:solidFill>
                <a:latin typeface="Open Sans"/>
                <a:ea typeface="Open Sans"/>
                <a:cs typeface="Open Sans"/>
              </a:rPr>
              <a:t>: </a:t>
            </a:r>
            <a:br>
              <a:rPr lang="sv-SE" sz="3200" b="0" i="0" u="none" strike="noStrike" baseline="0" dirty="0">
                <a:latin typeface="Open Sans"/>
                <a:ea typeface="Open Sans"/>
                <a:cs typeface="Open Sans"/>
              </a:rPr>
            </a:br>
            <a:r>
              <a:rPr lang="sv-SE" sz="3200" b="1" i="0" u="sng" strike="noStrike" baseline="0"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stories@euclimatepact.</a:t>
            </a:r>
            <a:r>
              <a:rPr lang="sv-SE" sz="3200" b="1" u="sng"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eu</a:t>
            </a:r>
            <a:r>
              <a:rPr lang="sv-SE" sz="3200" dirty="0">
                <a:solidFill>
                  <a:srgbClr val="104B2B"/>
                </a:solidFill>
                <a:latin typeface="Open Sans"/>
                <a:ea typeface="Open Sans"/>
                <a:cs typeface="Open Sans"/>
              </a:rPr>
              <a:t>. </a:t>
            </a:r>
          </a:p>
          <a:p>
            <a:pPr>
              <a:lnSpc>
                <a:spcPts val="2200"/>
              </a:lnSpc>
            </a:pPr>
            <a:r>
              <a:rPr lang="sv-SE" sz="1800" dirty="0">
                <a:latin typeface="Open Sans"/>
                <a:ea typeface="Open Sans"/>
                <a:cs typeface="Open Sans"/>
              </a:rPr>
              <a:t>Inkludera relevanta länkar, bilagor, bilder och information som hjälper oss att förstå och dela din berättelse. </a:t>
            </a:r>
          </a:p>
          <a:p>
            <a:endParaRPr lang="en-GB" sz="2400" b="1" i="0" u="sng" strike="noStrike" baseline="0" dirty="0">
              <a:latin typeface="Open Sans"/>
              <a:ea typeface="Open Sans"/>
              <a:cs typeface="Open Sans"/>
            </a:endParaRPr>
          </a:p>
          <a:p>
            <a:endParaRPr lang="en-GB" sz="2400" b="1" u="sng" dirty="0">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0" y="803443"/>
            <a:ext cx="10134599" cy="836159"/>
          </a:xfrm>
        </p:spPr>
        <p:txBody>
          <a:bodyPr wrap="square" lIns="216000" tIns="144000" rIns="180000" bIns="108000" anchor="t">
            <a:spAutoFit/>
          </a:bodyPr>
          <a:lstStyle/>
          <a:p>
            <a:r>
              <a:rPr lang="sv-SE" dirty="0">
                <a:latin typeface="Open Sans"/>
                <a:ea typeface="Open Sans"/>
                <a:cs typeface="Open Sans"/>
              </a:rPr>
              <a:t>    Dela dina berättelser med oss!</a:t>
            </a:r>
          </a:p>
        </p:txBody>
      </p:sp>
      <p:pic>
        <p:nvPicPr>
          <p:cNvPr id="5" name="Picture 4" descr="A group of women looking at a paper&#10;&#10;Description automatically generated">
            <a:extLst>
              <a:ext uri="{FF2B5EF4-FFF2-40B4-BE49-F238E27FC236}">
                <a16:creationId xmlns:a16="http://schemas.microsoft.com/office/drawing/2014/main" id="{C84B3EE7-0C73-7415-CE23-85993D99463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0" y="803443"/>
            <a:ext cx="7366000" cy="836159"/>
          </a:xfrm>
        </p:spPr>
        <p:txBody>
          <a:bodyPr/>
          <a:lstStyle/>
          <a:p>
            <a:r>
              <a:rPr lang="sv-SE" dirty="0"/>
              <a:t>    För mer information</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02640892"/>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sv-SE" sz="2800"/>
                        <a:t>Plattform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sv-SE" sz="2800"/>
                        <a:t>Tag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sv-SE" sz="2400">
                          <a:solidFill>
                            <a:srgbClr val="104B2B"/>
                          </a:solidFill>
                          <a:hlinkClick r:id="rId2">
                            <a:extLst>
                              <a:ext uri="{A12FA001-AC4F-418D-AE19-62706E023703}">
                                <ahyp:hlinkClr xmlns:ahyp="http://schemas.microsoft.com/office/drawing/2018/hyperlinkcolor" val="tx"/>
                              </a:ext>
                            </a:extLst>
                          </a:hlinkClick>
                        </a:rPr>
                        <a:t>Facebook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sv-SE" sz="2400"/>
                        <a:t>              </a:t>
                      </a:r>
                      <a:r>
                        <a:rPr lang="sv-SE" sz="2000"/>
                        <a:t>@EU Climate Action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sv-SE" sz="2400">
                          <a:solidFill>
                            <a:srgbClr val="104B2B"/>
                          </a:solidFill>
                          <a:hlinkClick r:id="rId3">
                            <a:extLst>
                              <a:ext uri="{A12FA001-AC4F-418D-AE19-62706E023703}">
                                <ahyp:hlinkClr xmlns:ahyp="http://schemas.microsoft.com/office/drawing/2018/hyperlinkcolor" val="tx"/>
                              </a:ext>
                            </a:extLst>
                          </a:hlinkClick>
                        </a:rPr>
                        <a:t>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sv-SE" sz="2400"/>
                        <a:t>             </a:t>
                      </a:r>
                      <a:r>
                        <a:rPr lang="sv-SE" sz="2000"/>
                        <a:t>@EUClimateAction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sv-SE" sz="2400">
                          <a:solidFill>
                            <a:srgbClr val="104B2B"/>
                          </a:solidFill>
                          <a:hlinkClick r:id="rId4">
                            <a:extLst>
                              <a:ext uri="{A12FA001-AC4F-418D-AE19-62706E023703}">
                                <ahyp:hlinkClr xmlns:ahyp="http://schemas.microsoft.com/office/drawing/2018/hyperlinkcolor" val="tx"/>
                              </a:ext>
                            </a:extLst>
                          </a:hlinkClick>
                        </a:rPr>
                        <a:t>LinkedIn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sv-SE" sz="2400"/>
                        <a:t>            </a:t>
                      </a:r>
                      <a:r>
                        <a:rPr lang="sv-SE" sz="2000"/>
                        <a:t>@EU Environment </a:t>
                      </a:r>
                      <a:br>
                        <a:rPr lang="sv-SE" sz="2000"/>
                      </a:br>
                      <a:r>
                        <a:rPr lang="sv-SE" sz="2000"/>
                        <a:t>   and Climate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sv-SE" sz="2400">
                          <a:solidFill>
                            <a:srgbClr val="104B2B"/>
                          </a:solidFill>
                          <a:hlinkClick r:id="rId5">
                            <a:extLst>
                              <a:ext uri="{A12FA001-AC4F-418D-AE19-62706E023703}">
                                <ahyp:hlinkClr xmlns:ahyp="http://schemas.microsoft.com/office/drawing/2018/hyperlinkcolor" val="tx"/>
                              </a:ext>
                            </a:extLst>
                          </a:hlinkClick>
                        </a:rPr>
                        <a:t>Instagram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sv-SE" sz="2400"/>
                        <a:t>         </a:t>
                      </a:r>
                      <a:r>
                        <a:rPr lang="sv-SE" sz="2000"/>
                        <a:t>@ourplanet_eu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179698" y="2907273"/>
            <a:ext cx="8910788"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sv-SE" sz="2300">
                <a:solidFill>
                  <a:prstClr val="black"/>
                </a:solidFill>
                <a:latin typeface="Open Sans"/>
                <a:ea typeface="Open Sans"/>
                <a:cs typeface="Open Sans"/>
              </a:rPr>
              <a:t>Besök</a:t>
            </a:r>
            <a:r>
              <a:rPr lang="sv-SE" sz="2300">
                <a:latin typeface="Open Sans"/>
                <a:ea typeface="Open Sans"/>
                <a:cs typeface="Open Sans"/>
              </a:rPr>
              <a:t> </a:t>
            </a:r>
            <a:r>
              <a:rPr lang="sv-SE" sz="2300" u="sng">
                <a:solidFill>
                  <a:srgbClr val="104B2B"/>
                </a:solidFill>
                <a:latin typeface="Open Sans"/>
                <a:ea typeface="Open Sans"/>
                <a:cs typeface="Open Sans"/>
                <a:hlinkClick r:id="rId6">
                  <a:extLst>
                    <a:ext uri="{A12FA001-AC4F-418D-AE19-62706E023703}">
                      <ahyp:hlinkClr xmlns:ahyp="http://schemas.microsoft.com/office/drawing/2018/hyperlinkcolor" val="tx"/>
                    </a:ext>
                  </a:extLst>
                </a:hlinkClick>
              </a:rPr>
              <a:t>klimatpaktens webbplats</a:t>
            </a:r>
            <a:r>
              <a:rPr lang="sv-SE" sz="2300">
                <a:solidFill>
                  <a:srgbClr val="104B2B"/>
                </a:solidFill>
                <a:latin typeface="Open Sans"/>
                <a:ea typeface="Open Sans"/>
                <a:cs typeface="Open Sans"/>
              </a:rPr>
              <a:t> </a:t>
            </a:r>
            <a:r>
              <a:rPr lang="sv-SE" sz="2300">
                <a:solidFill>
                  <a:prstClr val="black"/>
                </a:solidFill>
                <a:latin typeface="Open Sans"/>
                <a:ea typeface="Open Sans"/>
                <a:cs typeface="Open Sans"/>
              </a:rPr>
              <a:t>för berättelser från paktens gemenskap och användbara resurser samt material som kan inspirera andra till att vidta åtgärder. </a:t>
            </a:r>
          </a:p>
          <a:p>
            <a:pPr marL="0" indent="0">
              <a:lnSpc>
                <a:spcPts val="3800"/>
              </a:lnSpc>
              <a:spcAft>
                <a:spcPts val="800"/>
              </a:spcAft>
              <a:buFont typeface="Arial" panose="020B0604020202020204" pitchFamily="34" charset="0"/>
              <a:buNone/>
              <a:defRPr/>
            </a:pPr>
            <a:r>
              <a:rPr lang="sv-SE" sz="2300">
                <a:solidFill>
                  <a:prstClr val="black"/>
                </a:solidFill>
                <a:latin typeface="Open Sans"/>
                <a:ea typeface="Open Sans"/>
                <a:cs typeface="Open Sans"/>
              </a:rPr>
              <a:t>Du kan </a:t>
            </a:r>
            <a:r>
              <a:rPr lang="sv-SE" sz="2300">
                <a:latin typeface="Open Sans"/>
                <a:ea typeface="Open Sans"/>
                <a:cs typeface="Open Sans"/>
              </a:rPr>
              <a:t>även </a:t>
            </a:r>
            <a:r>
              <a:rPr lang="sv-SE" sz="2300" u="sng">
                <a:solidFill>
                  <a:srgbClr val="104B2B"/>
                </a:solidFill>
                <a:latin typeface="Open Sans"/>
                <a:ea typeface="Open Sans"/>
                <a:cs typeface="Open Sans"/>
                <a:hlinkClick r:id="rId7">
                  <a:extLst>
                    <a:ext uri="{A12FA001-AC4F-418D-AE19-62706E023703}">
                      <ahyp:hlinkClr xmlns:ahyp="http://schemas.microsoft.com/office/drawing/2018/hyperlinkcolor" val="tx"/>
                    </a:ext>
                  </a:extLst>
                </a:hlinkClick>
              </a:rPr>
              <a:t>prenumerera på vårt nyhetsbrev</a:t>
            </a:r>
            <a:r>
              <a:rPr lang="sv-SE" sz="2300">
                <a:solidFill>
                  <a:srgbClr val="104B2B"/>
                </a:solidFill>
                <a:latin typeface="Open Sans"/>
                <a:ea typeface="Open Sans"/>
                <a:cs typeface="Open Sans"/>
              </a:rPr>
              <a:t> </a:t>
            </a:r>
            <a:r>
              <a:rPr lang="sv-SE" sz="2300">
                <a:solidFill>
                  <a:prstClr val="black"/>
                </a:solidFill>
                <a:latin typeface="Open Sans"/>
                <a:ea typeface="Open Sans"/>
                <a:cs typeface="Open Sans"/>
              </a:rPr>
              <a:t>och följa oss på sociala medier för att hålla dig uppdaterad om klimatåtgärder.</a:t>
            </a:r>
          </a:p>
          <a:p>
            <a:pPr marL="0" indent="0">
              <a:lnSpc>
                <a:spcPts val="3800"/>
              </a:lnSpc>
              <a:spcAft>
                <a:spcPts val="800"/>
              </a:spcAft>
              <a:buNone/>
              <a:defRPr/>
            </a:pPr>
            <a:r>
              <a:rPr lang="sv-SE" sz="2300">
                <a:solidFill>
                  <a:prstClr val="black"/>
                </a:solidFill>
                <a:latin typeface="Open Sans"/>
                <a:ea typeface="Open Sans"/>
                <a:cs typeface="Open Sans"/>
              </a:rPr>
              <a:t>Du hittar vårt innehåll med följande hashtags: </a:t>
            </a:r>
            <a:br>
              <a:rPr lang="sv-SE" sz="2300">
                <a:solidFill>
                  <a:prstClr val="black"/>
                </a:solidFill>
                <a:latin typeface="Open Sans"/>
                <a:ea typeface="Open Sans"/>
                <a:cs typeface="Open Sans"/>
              </a:rPr>
            </a:br>
            <a:r>
              <a:rPr lang="sv-SE" sz="2300" b="1">
                <a:solidFill>
                  <a:srgbClr val="104B2B"/>
                </a:solidFill>
                <a:latin typeface="Open Sans"/>
                <a:ea typeface="Open Sans"/>
                <a:cs typeface="Open Sans"/>
              </a:rPr>
              <a:t>#EUClimatePact #MyWorldOurPlanet </a:t>
            </a:r>
            <a:br>
              <a:rPr lang="sv-SE" sz="2400" b="1">
                <a:solidFill>
                  <a:srgbClr val="104B2B"/>
                </a:solidFill>
                <a:latin typeface="Open Sans"/>
                <a:ea typeface="Open Sans"/>
                <a:cs typeface="Open Sans"/>
              </a:rPr>
            </a:br>
            <a:endParaRPr lang="sv-SE" sz="2400" b="1">
              <a:solidFill>
                <a:srgbClr val="104B2B"/>
              </a:solidFill>
              <a:latin typeface="Open Sans"/>
              <a:ea typeface="Open Sans"/>
              <a:cs typeface="Open Sans"/>
            </a:endParaRPr>
          </a:p>
          <a:p>
            <a:pPr marL="0" indent="0">
              <a:lnSpc>
                <a:spcPts val="4400"/>
              </a:lnSpc>
              <a:spcAft>
                <a:spcPts val="800"/>
              </a:spcAft>
              <a:buNone/>
              <a:defRPr/>
            </a:pPr>
            <a:r>
              <a:rPr lang="sv-SE" sz="3200">
                <a:solidFill>
                  <a:srgbClr val="104B2B"/>
                </a:solidFill>
                <a:latin typeface="Open Sans"/>
                <a:ea typeface="Open Sans"/>
                <a:cs typeface="Open Sans"/>
              </a:rPr>
              <a:t>Frågor? Tveka inte på att kontakta sekretariatet på: </a:t>
            </a:r>
            <a:r>
              <a:rPr lang="sv-SE" sz="3200" b="1">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p>
          <a:p>
            <a:endParaRPr lang="en-GB" sz="240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14655800" y="2416393"/>
            <a:ext cx="2812446" cy="1288009"/>
          </a:xfrm>
        </p:spPr>
        <p:txBody>
          <a:bodyPr/>
          <a:lstStyle/>
          <a:p>
            <a:r>
              <a:rPr lang="sv-SE" dirty="0"/>
              <a:t>Tack</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4267200" y="3666302"/>
            <a:ext cx="13201047" cy="1288009"/>
          </a:xfrm>
        </p:spPr>
        <p:txBody>
          <a:bodyPr/>
          <a:lstStyle/>
          <a:p>
            <a:r>
              <a:rPr lang="sv-SE"/>
              <a:t>för din uppmärksamhet!</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43500"/>
            <a:ext cx="9828797" cy="1232609"/>
          </a:xfrm>
        </p:spPr>
        <p:txBody>
          <a:bodyPr/>
          <a:lstStyle/>
          <a:p>
            <a:r>
              <a:rPr lang="sv-SE" sz="6800" dirty="0"/>
              <a:t> OM den europeiska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76109"/>
            <a:ext cx="7364997" cy="1232609"/>
          </a:xfrm>
        </p:spPr>
        <p:txBody>
          <a:bodyPr/>
          <a:lstStyle/>
          <a:p>
            <a:r>
              <a:rPr lang="sv-SE" sz="6800" dirty="0">
                <a:latin typeface="Open Sans"/>
                <a:ea typeface="Open Sans"/>
                <a:cs typeface="Open Sans"/>
              </a:rPr>
              <a:t> klimatpakten</a:t>
            </a:r>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sv-SE" sz="34400" b="1">
                <a:solidFill>
                  <a:schemeClr val="bg1">
                    <a:alpha val="11000"/>
                  </a:schemeClr>
                </a:solidFill>
                <a:latin typeface="Open Sans"/>
                <a:ea typeface="Open Sans"/>
                <a:cs typeface="Open Sans"/>
              </a:rPr>
              <a:t>1. </a:t>
            </a:r>
          </a:p>
        </p:txBody>
      </p:sp>
    </p:spTree>
    <p:extLst>
      <p:ext uri="{BB962C8B-B14F-4D97-AF65-F5344CB8AC3E}">
        <p14:creationId xmlns:p14="http://schemas.microsoft.com/office/powerpoint/2010/main" val="424702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sv-SE" sz="2800">
                <a:solidFill>
                  <a:schemeClr val="bg1"/>
                </a:solidFill>
                <a:latin typeface="Open Sans"/>
                <a:ea typeface="Open Sans"/>
                <a:cs typeface="Open Sans"/>
              </a:rPr>
              <a:t>Den </a:t>
            </a:r>
            <a:r>
              <a:rPr lang="sv-SE" sz="2800">
                <a:solidFill>
                  <a:srgbClr val="9EBCF8"/>
                </a:solidFill>
                <a:latin typeface="Open Sans"/>
                <a:ea typeface="Open Sans"/>
                <a:cs typeface="Open Sans"/>
                <a:hlinkClick r:id="rId3">
                  <a:extLst>
                    <a:ext uri="{A12FA001-AC4F-418D-AE19-62706E023703}">
                      <ahyp:hlinkClr xmlns:ahyp="http://schemas.microsoft.com/office/drawing/2018/hyperlinkcolor" val="tx"/>
                    </a:ext>
                  </a:extLst>
                </a:hlinkClick>
              </a:rPr>
              <a:t>Europeiska klimatpakten</a:t>
            </a:r>
            <a:r>
              <a:rPr lang="sv-SE" sz="2800">
                <a:solidFill>
                  <a:srgbClr val="9EBCF8"/>
                </a:solidFill>
                <a:latin typeface="Open Sans"/>
                <a:ea typeface="Open Sans"/>
                <a:cs typeface="Open Sans"/>
              </a:rPr>
              <a:t> </a:t>
            </a:r>
            <a:r>
              <a:rPr lang="sv-SE" sz="2800">
                <a:solidFill>
                  <a:schemeClr val="bg1"/>
                </a:solidFill>
                <a:latin typeface="Open Sans"/>
                <a:ea typeface="Open Sans"/>
                <a:cs typeface="Open Sans"/>
              </a:rPr>
              <a:t>är ett initiativ som lanserats av EU-kommissionen i syfte att skapa en rörelse som förenar folk kring en gemensam sak: </a:t>
            </a:r>
            <a:r>
              <a:rPr lang="sv-SE" sz="2800" b="1">
                <a:solidFill>
                  <a:schemeClr val="bg1"/>
                </a:solidFill>
                <a:latin typeface="Open Sans"/>
                <a:ea typeface="Open Sans"/>
                <a:cs typeface="Open Sans"/>
              </a:rPr>
              <a:t>klimatåtgärder</a:t>
            </a:r>
            <a:r>
              <a:rPr lang="sv-SE" sz="2800">
                <a:solidFill>
                  <a:schemeClr val="bg1"/>
                </a:solidFill>
                <a:latin typeface="Open Sans"/>
                <a:ea typeface="Open Sans"/>
                <a:cs typeface="Open Sans"/>
              </a:rPr>
              <a:t>. </a:t>
            </a: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5974289"/>
            <a:ext cx="1015365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sv-SE" sz="2800" dirty="0">
                <a:solidFill>
                  <a:schemeClr val="bg1"/>
                </a:solidFill>
                <a:latin typeface="Open Sans"/>
                <a:ea typeface="Open Sans"/>
                <a:cs typeface="Open Sans"/>
              </a:rPr>
              <a:t>Som en del av den </a:t>
            </a:r>
            <a:r>
              <a:rPr lang="sv-SE" sz="2800" dirty="0">
                <a:solidFill>
                  <a:srgbClr val="9EBCF8"/>
                </a:solidFill>
                <a:latin typeface="Open Sans"/>
                <a:ea typeface="Open Sans"/>
                <a:cs typeface="Open Sans"/>
                <a:hlinkClick r:id="rId4">
                  <a:extLst>
                    <a:ext uri="{A12FA001-AC4F-418D-AE19-62706E023703}">
                      <ahyp:hlinkClr xmlns:ahyp="http://schemas.microsoft.com/office/drawing/2018/hyperlinkcolor" val="tx"/>
                    </a:ext>
                  </a:extLst>
                </a:hlinkClick>
              </a:rPr>
              <a:t>Europeiska gröna given</a:t>
            </a:r>
            <a:r>
              <a:rPr lang="sv-SE" sz="2800" dirty="0">
                <a:solidFill>
                  <a:srgbClr val="9EBCF8"/>
                </a:solidFill>
                <a:latin typeface="Open Sans"/>
                <a:ea typeface="Open Sans"/>
                <a:cs typeface="Open Sans"/>
              </a:rPr>
              <a:t> </a:t>
            </a:r>
            <a:r>
              <a:rPr lang="sv-SE" sz="2800" dirty="0">
                <a:solidFill>
                  <a:schemeClr val="bg1"/>
                </a:solidFill>
                <a:latin typeface="Open Sans"/>
                <a:ea typeface="Open Sans"/>
                <a:cs typeface="Open Sans"/>
              </a:rPr>
              <a:t>hjälper den EU att nå sitt mål om att bli klimatneutralt innan 2050.</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sv-SE" sz="60000" b="1" dirty="0">
                <a:solidFill>
                  <a:schemeClr val="bg1">
                    <a:alpha val="3000"/>
                  </a:schemeClr>
                </a:solidFill>
                <a:latin typeface="Open Sans"/>
                <a:ea typeface="Open Sans"/>
                <a:cs typeface="Open Sans"/>
              </a:rPr>
              <a:t>20        </a:t>
            </a:r>
            <a:br>
              <a:rPr lang="sv-SE" sz="60000" b="1" dirty="0">
                <a:solidFill>
                  <a:schemeClr val="bg1">
                    <a:alpha val="3000"/>
                  </a:schemeClr>
                </a:solidFill>
                <a:latin typeface="Open Sans"/>
                <a:ea typeface="Open Sans"/>
                <a:cs typeface="Open Sans"/>
              </a:rPr>
            </a:br>
            <a:endParaRPr lang="sv-SE" sz="60000" b="1" dirty="0">
              <a:solidFill>
                <a:schemeClr val="bg1">
                  <a:alpha val="3000"/>
                </a:schemeClr>
              </a:solidFill>
              <a:latin typeface="Open Sans"/>
              <a:ea typeface="Open Sans"/>
              <a:cs typeface="Open Sans"/>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sv-SE" sz="60000" b="1">
                <a:solidFill>
                  <a:schemeClr val="bg1">
                    <a:alpha val="3000"/>
                  </a:schemeClr>
                </a:solidFill>
                <a:latin typeface="Open Sans"/>
                <a:ea typeface="Open Sans"/>
                <a:cs typeface="Open Sans"/>
              </a:rPr>
              <a:t>50</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1717843"/>
            <a:ext cx="13893800" cy="836159"/>
          </a:xfrm>
          <a:prstGeom prst="rect">
            <a:avLst/>
          </a:prstGeom>
          <a:solidFill>
            <a:srgbClr val="3C64E7"/>
          </a:solidFill>
        </p:spPr>
        <p:txBody>
          <a:bodyPr/>
          <a:lstStyle/>
          <a:p>
            <a:r>
              <a:rPr lang="sv-SE"/>
              <a:t>                  </a:t>
            </a:r>
            <a:r>
              <a:rPr lang="sv-SE" b="0"/>
              <a:t>Vad är den </a:t>
            </a:r>
            <a:r>
              <a:rPr lang="sv-SE"/>
              <a:t>EUropeiska klimatpakten?</a:t>
            </a:r>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sv-SE" sz="3200" dirty="0">
                <a:solidFill>
                  <a:srgbClr val="2A255A"/>
                </a:solidFill>
                <a:latin typeface="Open Sans"/>
                <a:ea typeface="Open Sans"/>
                <a:cs typeface="Open Sans"/>
              </a:rPr>
              <a:t>Paktens motto är:  </a:t>
            </a:r>
            <a:br>
              <a:rPr lang="sv-SE" sz="3200" dirty="0">
                <a:solidFill>
                  <a:srgbClr val="2A255A"/>
                </a:solidFill>
                <a:latin typeface="Open Sans"/>
                <a:ea typeface="Open Sans"/>
                <a:cs typeface="Open Sans"/>
              </a:rPr>
            </a:br>
            <a:r>
              <a:rPr lang="sv-SE" sz="3600" b="1" i="1" dirty="0">
                <a:solidFill>
                  <a:srgbClr val="2A255A"/>
                </a:solidFill>
                <a:latin typeface="Open Sans"/>
                <a:ea typeface="Open Sans"/>
                <a:cs typeface="Open Sans"/>
              </a:rPr>
              <a:t>”Min värld. Min åtgärd. Vår planet.”</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822493"/>
            <a:ext cx="2184400" cy="836159"/>
          </a:xfrm>
        </p:spPr>
        <p:txBody>
          <a:bodyPr wrap="square" lIns="216000" tIns="144000" rIns="180000" bIns="108000" anchor="t">
            <a:spAutoFit/>
          </a:bodyPr>
          <a:lstStyle/>
          <a:p>
            <a:r>
              <a:rPr lang="sv-SE">
                <a:latin typeface="Open Sans"/>
                <a:ea typeface="Open Sans"/>
                <a:cs typeface="Open Sans"/>
              </a:rPr>
              <a:t>    mål</a:t>
            </a: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4108688" y="3458489"/>
            <a:ext cx="9488471" cy="2210280"/>
            <a:chOff x="1484396" y="3363558"/>
            <a:chExt cx="14002703" cy="2712260"/>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484396" y="3374119"/>
              <a:ext cx="4108688" cy="708529"/>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860857" y="3374119"/>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355878" y="3374120"/>
              <a:ext cx="4108689" cy="666111"/>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766057" y="4556385"/>
              <a:ext cx="3494178" cy="1519433"/>
            </a:xfrm>
            <a:prstGeom prst="rect">
              <a:avLst/>
            </a:prstGeom>
            <a:noFill/>
          </p:spPr>
          <p:txBody>
            <a:bodyPr wrap="square" lIns="91440" tIns="45720" rIns="91440" bIns="45720" anchor="t">
              <a:spAutoFit/>
            </a:bodyPr>
            <a:lstStyle/>
            <a:p>
              <a:pPr algn="ctr">
                <a:lnSpc>
                  <a:spcPts val="2400"/>
                </a:lnSpc>
              </a:pPr>
              <a:r>
                <a:rPr lang="sv-SE" sz="2000" dirty="0">
                  <a:latin typeface="Open Sans"/>
                  <a:ea typeface="Open Sans"/>
                  <a:cs typeface="Open Sans"/>
                </a:rPr>
                <a:t>i klimatfrågor och</a:t>
              </a:r>
              <a:br>
                <a:rPr lang="sv-SE" sz="2000" dirty="0">
                  <a:latin typeface="Open Sans"/>
                  <a:ea typeface="Open Sans"/>
                  <a:cs typeface="Open Sans"/>
                </a:rPr>
              </a:br>
              <a:r>
                <a:rPr lang="sv-SE" sz="2000" dirty="0">
                  <a:latin typeface="Open Sans"/>
                  <a:ea typeface="Open Sans"/>
                  <a:cs typeface="Open Sans"/>
                </a:rPr>
                <a:t>EU-åtgärder</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749194" y="4430706"/>
              <a:ext cx="3494178" cy="1519433"/>
            </a:xfrm>
            <a:prstGeom prst="rect">
              <a:avLst/>
            </a:prstGeom>
            <a:noFill/>
          </p:spPr>
          <p:txBody>
            <a:bodyPr wrap="square" lIns="91440" tIns="45720" rIns="91440" bIns="45720" anchor="t">
              <a:spAutoFit/>
            </a:bodyPr>
            <a:lstStyle/>
            <a:p>
              <a:pPr algn="ctr">
                <a:lnSpc>
                  <a:spcPts val="2400"/>
                </a:lnSpc>
              </a:pPr>
              <a:r>
                <a:rPr lang="sv-SE" sz="2000" dirty="0">
                  <a:latin typeface="Open Sans"/>
                  <a:ea typeface="Open Sans"/>
                  <a:cs typeface="Open Sans"/>
                </a:rPr>
                <a:t>klimatåtgärder och stimulera engagemang</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378413" y="4211409"/>
              <a:ext cx="4108686" cy="1624007"/>
            </a:xfrm>
            <a:prstGeom prst="rect">
              <a:avLst/>
            </a:prstGeom>
            <a:noFill/>
          </p:spPr>
          <p:txBody>
            <a:bodyPr wrap="square" lIns="91440" tIns="45720" rIns="91440" bIns="45720" anchor="t">
              <a:spAutoFit/>
            </a:bodyPr>
            <a:lstStyle/>
            <a:p>
              <a:pPr algn="ctr"/>
              <a:r>
                <a:rPr lang="sv-SE" sz="1600" dirty="0">
                  <a:latin typeface="Open Sans"/>
                  <a:ea typeface="Open Sans"/>
                  <a:cs typeface="Open Sans"/>
                </a:rPr>
                <a:t>och organisationer som</a:t>
              </a:r>
              <a:br>
                <a:rPr lang="sv-SE" sz="1600" dirty="0">
                  <a:latin typeface="Open Sans"/>
                  <a:ea typeface="Open Sans"/>
                  <a:cs typeface="Open Sans"/>
                </a:rPr>
              </a:br>
              <a:r>
                <a:rPr lang="sv-SE" sz="1600" dirty="0">
                  <a:latin typeface="Open Sans"/>
                  <a:ea typeface="Open Sans"/>
                  <a:cs typeface="Open Sans"/>
                </a:rPr>
                <a:t>vidtar åtgärder mot klimatförändringarna</a:t>
              </a:r>
              <a:br>
                <a:rPr lang="sv-SE" sz="1600" dirty="0">
                  <a:latin typeface="Open Sans"/>
                  <a:ea typeface="Open Sans"/>
                  <a:cs typeface="Open Sans"/>
                </a:rPr>
              </a:br>
              <a:r>
                <a:rPr lang="sv-SE" sz="1600" dirty="0">
                  <a:latin typeface="Open Sans"/>
                  <a:ea typeface="Open Sans"/>
                  <a:cs typeface="Open Sans"/>
                </a:rPr>
                <a:t>och hjälper dem att lära sig av varandra</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506518" y="3455532"/>
              <a:ext cx="4108688" cy="472096"/>
            </a:xfrm>
            <a:prstGeom prst="rect">
              <a:avLst/>
            </a:prstGeom>
            <a:noFill/>
          </p:spPr>
          <p:txBody>
            <a:bodyPr wrap="square" lIns="91440" tIns="45720" rIns="91440" bIns="45720" anchor="t">
              <a:spAutoFit/>
            </a:bodyPr>
            <a:lstStyle/>
            <a:p>
              <a:pPr algn="ctr"/>
              <a:r>
                <a:rPr lang="sv-SE" sz="1900" b="1" dirty="0">
                  <a:solidFill>
                    <a:schemeClr val="bg1"/>
                  </a:solidFill>
                  <a:latin typeface="Open Sans"/>
                  <a:ea typeface="Open Sans"/>
                  <a:cs typeface="Open Sans"/>
                </a:rPr>
                <a:t>Öka medvetenheten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56993" y="3363559"/>
              <a:ext cx="3494178" cy="598565"/>
            </a:xfrm>
            <a:prstGeom prst="rect">
              <a:avLst/>
            </a:prstGeom>
            <a:noFill/>
          </p:spPr>
          <p:txBody>
            <a:bodyPr wrap="square" lIns="91440" tIns="45720" rIns="91440" bIns="45720" anchor="t">
              <a:spAutoFit/>
            </a:bodyPr>
            <a:lstStyle/>
            <a:p>
              <a:pPr algn="ctr"/>
              <a:r>
                <a:rPr lang="sv-SE" sz="2000" b="1">
                  <a:solidFill>
                    <a:schemeClr val="bg1"/>
                  </a:solidFill>
                  <a:latin typeface="Open Sans"/>
                  <a:ea typeface="Open Sans"/>
                  <a:cs typeface="Open Sans"/>
                </a:rPr>
                <a:t>Uppmuntra</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355881" y="3363558"/>
              <a:ext cx="4108686" cy="490980"/>
            </a:xfrm>
            <a:prstGeom prst="rect">
              <a:avLst/>
            </a:prstGeom>
            <a:noFill/>
          </p:spPr>
          <p:txBody>
            <a:bodyPr wrap="square" lIns="91440" tIns="45720" rIns="91440" bIns="45720" anchor="t">
              <a:spAutoFit/>
            </a:bodyPr>
            <a:lstStyle/>
            <a:p>
              <a:pPr algn="ctr"/>
              <a:r>
                <a:rPr lang="sv-SE" sz="2000" b="1" dirty="0">
                  <a:solidFill>
                    <a:schemeClr val="bg1"/>
                  </a:solidFill>
                  <a:latin typeface="Open Sans"/>
                  <a:ea typeface="Open Sans"/>
                  <a:cs typeface="Open Sans"/>
                </a:rPr>
                <a:t>Förena medborgare</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rot="10800000">
            <a:off x="6407240" y="2949824"/>
            <a:ext cx="3651949" cy="6247864"/>
          </a:xfrm>
          <a:prstGeom prst="rect">
            <a:avLst/>
          </a:prstGeom>
          <a:noFill/>
        </p:spPr>
        <p:txBody>
          <a:bodyPr wrap="square">
            <a:spAutoFit/>
          </a:bodyPr>
          <a:lstStyle/>
          <a:p>
            <a:r>
              <a:rPr lang="sv-SE" sz="40000" b="1" dirty="0">
                <a:solidFill>
                  <a:srgbClr val="3A64E8">
                    <a:alpha val="10000"/>
                  </a:srgbClr>
                </a:solidFill>
                <a:latin typeface="Lucida Sans" panose="020B0602030504020204" pitchFamily="34" charset="0"/>
                <a:ea typeface="Open Sans"/>
                <a:cs typeface="Arial" panose="020B0604020202020204" pitchFamily="34" charset="0"/>
              </a:rPr>
              <a:t>”</a:t>
            </a: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0" y="803443"/>
            <a:ext cx="7823200" cy="836159"/>
          </a:xfrm>
        </p:spPr>
        <p:txBody>
          <a:bodyPr wrap="square" lIns="216000" tIns="144000" rIns="180000" bIns="108000" anchor="t">
            <a:spAutoFit/>
          </a:bodyPr>
          <a:lstStyle/>
          <a:p>
            <a:r>
              <a:rPr lang="sv-SE">
                <a:latin typeface="Open Sans"/>
                <a:ea typeface="Open Sans"/>
                <a:cs typeface="Open Sans"/>
              </a:rPr>
              <a:t>    prioriterade områden</a:t>
            </a: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484259"/>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3058205" y="7406479"/>
            <a:ext cx="3053459" cy="707886"/>
          </a:xfrm>
          <a:prstGeom prst="rect">
            <a:avLst/>
          </a:prstGeom>
          <a:noFill/>
        </p:spPr>
        <p:txBody>
          <a:bodyPr wrap="square">
            <a:spAutoFit/>
          </a:bodyPr>
          <a:lstStyle/>
          <a:p>
            <a:pPr algn="ctr"/>
            <a:r>
              <a:rPr lang="sv-SE" sz="2000" b="1">
                <a:latin typeface="Open Sans"/>
                <a:ea typeface="Open Sans"/>
                <a:cs typeface="Open Sans"/>
              </a:rPr>
              <a:t>Klimatpolitik och åtgärder på plats</a:t>
            </a:r>
          </a:p>
        </p:txBody>
      </p:sp>
      <p:sp>
        <p:nvSpPr>
          <p:cNvPr id="26" name="TextBox 25">
            <a:extLst>
              <a:ext uri="{FF2B5EF4-FFF2-40B4-BE49-F238E27FC236}">
                <a16:creationId xmlns:a16="http://schemas.microsoft.com/office/drawing/2014/main" id="{0BD6A69A-C6A5-7758-72D0-799F22405950}"/>
              </a:ext>
            </a:extLst>
          </p:cNvPr>
          <p:cNvSpPr txBox="1"/>
          <p:nvPr/>
        </p:nvSpPr>
        <p:spPr>
          <a:xfrm>
            <a:off x="7210835" y="7954225"/>
            <a:ext cx="3283451" cy="1015663"/>
          </a:xfrm>
          <a:prstGeom prst="rect">
            <a:avLst/>
          </a:prstGeom>
          <a:noFill/>
        </p:spPr>
        <p:txBody>
          <a:bodyPr wrap="square">
            <a:spAutoFit/>
          </a:bodyPr>
          <a:lstStyle/>
          <a:p>
            <a:pPr algn="ctr"/>
            <a:r>
              <a:rPr lang="sv-SE" sz="2000" b="1">
                <a:latin typeface="Open Sans"/>
                <a:ea typeface="Open Sans"/>
                <a:cs typeface="Open Sans"/>
              </a:rPr>
              <a:t>Anpassning till oundviklig</a:t>
            </a:r>
            <a:br>
              <a:rPr lang="sv-SE" sz="2000" b="1">
                <a:latin typeface="Open Sans"/>
                <a:ea typeface="Open Sans"/>
                <a:cs typeface="Open Sans"/>
              </a:rPr>
            </a:br>
            <a:r>
              <a:rPr lang="sv-SE" sz="2000" b="1">
                <a:latin typeface="Open Sans"/>
                <a:ea typeface="Open Sans"/>
                <a:cs typeface="Open Sans"/>
              </a:rPr>
              <a:t>klimatpåverkan</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079204" y="7172652"/>
            <a:ext cx="4047804" cy="707886"/>
          </a:xfrm>
          <a:prstGeom prst="rect">
            <a:avLst/>
          </a:prstGeom>
          <a:noFill/>
        </p:spPr>
        <p:txBody>
          <a:bodyPr wrap="square">
            <a:spAutoFit/>
          </a:bodyPr>
          <a:lstStyle/>
          <a:p>
            <a:pPr algn="ctr"/>
            <a:r>
              <a:rPr lang="sv-SE" sz="2000" b="1">
                <a:latin typeface="Open Sans"/>
                <a:ea typeface="Open Sans"/>
                <a:cs typeface="Open Sans"/>
              </a:rPr>
              <a:t>Ekonomi och </a:t>
            </a:r>
            <a:br>
              <a:rPr lang="sv-SE" sz="2000" b="1">
                <a:latin typeface="Open Sans"/>
                <a:ea typeface="Open Sans"/>
                <a:cs typeface="Open Sans"/>
              </a:rPr>
            </a:br>
            <a:r>
              <a:rPr lang="sv-SE" sz="2000" b="1">
                <a:latin typeface="Open Sans"/>
                <a:ea typeface="Open Sans"/>
                <a:cs typeface="Open Sans"/>
              </a:rPr>
              <a:t>rättvis övergång</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sv-SE" sz="5400">
                <a:solidFill>
                  <a:schemeClr val="bg1"/>
                </a:solidFill>
                <a:latin typeface="Open Sans"/>
                <a:ea typeface="Open Sans"/>
                <a:cs typeface="Open Sans"/>
              </a:rPr>
              <a:t>01</a:t>
            </a: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sv-SE" sz="5400">
                <a:solidFill>
                  <a:schemeClr val="bg1"/>
                </a:solidFill>
                <a:latin typeface="Open Sans"/>
                <a:ea typeface="Open Sans"/>
                <a:cs typeface="Open Sans"/>
              </a:rPr>
              <a:t>02</a:t>
            </a: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sv-SE" sz="5400">
                <a:solidFill>
                  <a:schemeClr val="bg1"/>
                </a:solidFill>
                <a:latin typeface="Open Sans"/>
                <a:ea typeface="Open Sans"/>
                <a:cs typeface="Open Sans"/>
              </a:rPr>
              <a:t>03</a:t>
            </a: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0" y="803443"/>
            <a:ext cx="7823200" cy="836159"/>
          </a:xfrm>
        </p:spPr>
        <p:txBody>
          <a:bodyPr/>
          <a:lstStyle/>
          <a:p>
            <a:r>
              <a:rPr lang="sv-SE">
                <a:latin typeface="Open Sans"/>
                <a:ea typeface="Open Sans"/>
                <a:cs typeface="Open Sans"/>
              </a:rPr>
              <a:t>    </a:t>
            </a:r>
            <a:r>
              <a:rPr lang="sv-SE"/>
              <a:t>Klimatpaktsgemenskap</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25337" y="4137511"/>
            <a:ext cx="3797426" cy="1015663"/>
          </a:xfrm>
          <a:prstGeom prst="rect">
            <a:avLst/>
          </a:prstGeom>
          <a:noFill/>
        </p:spPr>
        <p:txBody>
          <a:bodyPr wrap="square">
            <a:spAutoFit/>
          </a:bodyPr>
          <a:lstStyle/>
          <a:p>
            <a:pPr algn="ctr"/>
            <a:r>
              <a:rPr lang="sv-SE" sz="2000" dirty="0">
                <a:solidFill>
                  <a:schemeClr val="bg1"/>
                </a:solidFill>
                <a:latin typeface="Open Sans"/>
                <a:ea typeface="Open Sans"/>
                <a:cs typeface="Open Sans"/>
              </a:rPr>
              <a:t>mobiliserar paktgemenskapen och samordnar dess verksamhet på central nivå.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sv-SE" sz="2300" b="1">
                <a:solidFill>
                  <a:srgbClr val="3A64E8"/>
                </a:solidFill>
                <a:latin typeface="Open Sans"/>
                <a:ea typeface="Open Sans"/>
                <a:cs typeface="Open Sans"/>
              </a:rPr>
              <a:t>Sekretariatet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77406" y="2916442"/>
            <a:ext cx="4124945" cy="2832329"/>
            <a:chOff x="7077406" y="2916442"/>
            <a:chExt cx="4124945"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077406" y="2916442"/>
              <a:ext cx="4124945"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309901" y="4001515"/>
              <a:ext cx="3659954" cy="1631216"/>
            </a:xfrm>
            <a:prstGeom prst="rect">
              <a:avLst/>
            </a:prstGeom>
            <a:noFill/>
          </p:spPr>
          <p:txBody>
            <a:bodyPr wrap="square">
              <a:spAutoFit/>
            </a:bodyPr>
            <a:lstStyle/>
            <a:p>
              <a:pPr algn="ctr"/>
              <a:r>
                <a:rPr lang="sv-SE" sz="2000" b="1" dirty="0">
                  <a:latin typeface="Open Sans"/>
                  <a:ea typeface="Open Sans"/>
                  <a:cs typeface="Open Sans"/>
                </a:rPr>
                <a:t>Landsamordnare (CC) </a:t>
              </a:r>
              <a:r>
                <a:rPr lang="sv-SE" sz="2000" dirty="0">
                  <a:latin typeface="Open Sans"/>
                  <a:ea typeface="Open Sans"/>
                  <a:cs typeface="Open Sans"/>
                </a:rPr>
                <a:t>och </a:t>
              </a:r>
              <a:r>
                <a:rPr lang="sv-SE" sz="2000" b="1" dirty="0">
                  <a:latin typeface="Open Sans"/>
                  <a:ea typeface="Open Sans"/>
                  <a:cs typeface="Open Sans"/>
                </a:rPr>
                <a:t>PR-byråer </a:t>
              </a:r>
              <a:r>
                <a:rPr lang="sv-SE" sz="2000" dirty="0">
                  <a:latin typeface="Open Sans"/>
                  <a:ea typeface="Open Sans"/>
                  <a:cs typeface="Open Sans"/>
                </a:rPr>
                <a:t>fokuserar på att implementera paktens vision på nationell nivå.</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093448" y="3028020"/>
              <a:ext cx="4100889" cy="400110"/>
            </a:xfrm>
            <a:prstGeom prst="rect">
              <a:avLst/>
            </a:prstGeom>
            <a:noFill/>
          </p:spPr>
          <p:txBody>
            <a:bodyPr wrap="square">
              <a:spAutoFit/>
            </a:bodyPr>
            <a:lstStyle/>
            <a:p>
              <a:pPr algn="ctr"/>
              <a:r>
                <a:rPr lang="sv-SE" b="1" dirty="0">
                  <a:solidFill>
                    <a:schemeClr val="bg1"/>
                  </a:solidFill>
                  <a:latin typeface="Open Sans"/>
                  <a:ea typeface="Open Sans"/>
                  <a:cs typeface="Open Sans"/>
                </a:rPr>
                <a:t>Landsamordnare</a:t>
              </a:r>
              <a:r>
                <a:rPr lang="sv-SE" sz="2000" b="1" dirty="0">
                  <a:solidFill>
                    <a:schemeClr val="bg1"/>
                  </a:solidFill>
                  <a:latin typeface="Open Sans"/>
                  <a:ea typeface="Open Sans"/>
                  <a:cs typeface="Open Sans"/>
                </a:rPr>
                <a:t> och PR-byråer</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946319" y="2916442"/>
              <a:ext cx="322724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816861" y="4135495"/>
              <a:ext cx="3494178" cy="1015663"/>
            </a:xfrm>
            <a:prstGeom prst="rect">
              <a:avLst/>
            </a:prstGeom>
            <a:noFill/>
          </p:spPr>
          <p:txBody>
            <a:bodyPr wrap="square">
              <a:spAutoFit/>
            </a:bodyPr>
            <a:lstStyle/>
            <a:p>
              <a:pPr algn="ctr"/>
              <a:r>
                <a:rPr lang="sv-SE" sz="2000" dirty="0">
                  <a:solidFill>
                    <a:schemeClr val="bg1"/>
                  </a:solidFill>
                  <a:latin typeface="Open Sans"/>
                  <a:ea typeface="Open Sans"/>
                  <a:cs typeface="Open Sans"/>
                </a:rPr>
                <a:t>informera, inspirera och stödja klimatpolitik och åtgärder i deras samhällen.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16861" y="2979894"/>
              <a:ext cx="3494178" cy="662233"/>
            </a:xfrm>
            <a:prstGeom prst="rect">
              <a:avLst/>
            </a:prstGeom>
            <a:noFill/>
          </p:spPr>
          <p:txBody>
            <a:bodyPr wrap="square">
              <a:spAutoFit/>
            </a:bodyPr>
            <a:lstStyle/>
            <a:p>
              <a:pPr algn="ctr">
                <a:lnSpc>
                  <a:spcPts val="2200"/>
                </a:lnSpc>
              </a:pPr>
              <a:r>
                <a:rPr lang="sv-SE" sz="2300" b="1">
                  <a:solidFill>
                    <a:srgbClr val="2A255A"/>
                  </a:solidFill>
                  <a:latin typeface="Open Sans"/>
                  <a:ea typeface="Open Sans"/>
                  <a:cs typeface="Open Sans"/>
                </a:rPr>
                <a:t>Ambassadörer för klimatpakten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08688" cy="2650167"/>
            <a:chOff x="4724050" y="6184365"/>
            <a:chExt cx="4108688"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5164770" y="6184365"/>
              <a:ext cx="322724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4871880" y="7197850"/>
              <a:ext cx="3813025" cy="1323439"/>
            </a:xfrm>
            <a:prstGeom prst="rect">
              <a:avLst/>
            </a:prstGeom>
            <a:noFill/>
          </p:spPr>
          <p:txBody>
            <a:bodyPr wrap="square">
              <a:spAutoFit/>
            </a:bodyPr>
            <a:lstStyle/>
            <a:p>
              <a:pPr algn="ctr"/>
              <a:r>
                <a:rPr lang="sv-SE" sz="2000" dirty="0">
                  <a:solidFill>
                    <a:schemeClr val="bg1"/>
                  </a:solidFill>
                  <a:latin typeface="Open Sans"/>
                  <a:ea typeface="Open Sans"/>
                  <a:cs typeface="Open Sans"/>
                </a:rPr>
                <a:t>är organisationer som åtagit sig att ta itu med klimatförändringar och bidra till en hållbar framtid.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5031304" y="6362033"/>
              <a:ext cx="3494178" cy="662233"/>
            </a:xfrm>
            <a:prstGeom prst="rect">
              <a:avLst/>
            </a:prstGeom>
            <a:noFill/>
          </p:spPr>
          <p:txBody>
            <a:bodyPr wrap="square">
              <a:spAutoFit/>
            </a:bodyPr>
            <a:lstStyle/>
            <a:p>
              <a:pPr algn="ctr">
                <a:lnSpc>
                  <a:spcPts val="2200"/>
                </a:lnSpc>
              </a:pPr>
              <a:r>
                <a:rPr lang="sv-SE" sz="2300" b="1" dirty="0">
                  <a:solidFill>
                    <a:srgbClr val="2743A8"/>
                  </a:solidFill>
                  <a:latin typeface="Open Sans"/>
                  <a:ea typeface="Open Sans"/>
                  <a:cs typeface="Open Sans"/>
                </a:rPr>
                <a:t>Klimatpaktspartners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552636" y="6184365"/>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7133778-64CF-F8EC-D35C-23DEE4E6AF6E}"/>
              </a:ext>
            </a:extLst>
          </p:cNvPr>
          <p:cNvSpPr txBox="1"/>
          <p:nvPr/>
        </p:nvSpPr>
        <p:spPr>
          <a:xfrm>
            <a:off x="9527623" y="7142486"/>
            <a:ext cx="3349455" cy="1323439"/>
          </a:xfrm>
          <a:prstGeom prst="rect">
            <a:avLst/>
          </a:prstGeom>
          <a:noFill/>
        </p:spPr>
        <p:txBody>
          <a:bodyPr wrap="square">
            <a:spAutoFit/>
          </a:bodyPr>
          <a:lstStyle/>
          <a:p>
            <a:pPr algn="ctr"/>
            <a:r>
              <a:rPr lang="sv-SE" sz="2000" dirty="0">
                <a:latin typeface="Open Sans"/>
                <a:ea typeface="Open Sans"/>
                <a:cs typeface="Open Sans"/>
              </a:rPr>
              <a:t>är anhängare som är intresserade av att bli aktiva i klimatrelaterade ämnen i deras länder.</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423178" y="6328027"/>
            <a:ext cx="3494178" cy="461665"/>
          </a:xfrm>
          <a:prstGeom prst="rect">
            <a:avLst/>
          </a:prstGeom>
          <a:noFill/>
        </p:spPr>
        <p:txBody>
          <a:bodyPr wrap="square">
            <a:spAutoFit/>
          </a:bodyPr>
          <a:lstStyle/>
          <a:p>
            <a:pPr algn="ctr"/>
            <a:r>
              <a:rPr lang="sv-SE" sz="2300" b="1">
                <a:solidFill>
                  <a:schemeClr val="bg1"/>
                </a:solidFill>
                <a:latin typeface="Open Sans"/>
                <a:ea typeface="Open Sans"/>
                <a:cs typeface="Open Sans"/>
              </a:rPr>
              <a:t>Paktens vänner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22493"/>
            <a:ext cx="6070599" cy="836159"/>
          </a:xfrm>
          <a:solidFill>
            <a:srgbClr val="2A255A"/>
          </a:solidFill>
        </p:spPr>
        <p:txBody>
          <a:bodyPr wrap="square" lIns="216000" tIns="144000" rIns="180000" bIns="108000" anchor="t">
            <a:spAutoFit/>
          </a:bodyPr>
          <a:lstStyle/>
          <a:p>
            <a:pPr marL="904875" indent="-893445"/>
            <a:r>
              <a:rPr lang="sv-SE">
                <a:latin typeface="Open Sans"/>
                <a:ea typeface="Open Sans"/>
                <a:cs typeface="Open Sans"/>
              </a:rPr>
              <a:t>         ambassadörer</a:t>
            </a: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sv-SE" sz="2200">
                <a:latin typeface="Open Sans"/>
                <a:ea typeface="Open Sans"/>
                <a:cs typeface="Open Sans"/>
              </a:rPr>
              <a:t>Organisera och delta i lokala, nationella, regionala och europeiska evenemang och aktiviteter.</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0" y="2305872"/>
            <a:ext cx="8955749"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sv-SE" sz="2400" b="1" dirty="0">
                <a:solidFill>
                  <a:srgbClr val="174C54"/>
                </a:solidFill>
                <a:latin typeface="Open Sans"/>
                <a:ea typeface="Open Sans"/>
                <a:cs typeface="Arial"/>
              </a:rPr>
              <a:t>Klimatpaktsambassadörer</a:t>
            </a:r>
          </a:p>
          <a:p>
            <a:pPr marL="0" indent="0">
              <a:lnSpc>
                <a:spcPts val="3400"/>
              </a:lnSpc>
              <a:buFont typeface="Arial" panose="020B0604020202020204" pitchFamily="34" charset="0"/>
              <a:buNone/>
            </a:pPr>
            <a:r>
              <a:rPr lang="sv-SE" sz="2000" dirty="0">
                <a:latin typeface="Open Sans"/>
                <a:ea typeface="Open Sans"/>
                <a:cs typeface="Arial"/>
              </a:rPr>
              <a:t>är ledare för organisationer, samhällen, informella grupper eller rörelser, lokala myndigheter, representanter för kulturinstitutioner, influencers (etc.). För närvarande mer än </a:t>
            </a:r>
            <a:r>
              <a:rPr lang="sv-SE" sz="2000" b="1" dirty="0">
                <a:solidFill>
                  <a:srgbClr val="187471"/>
                </a:solidFill>
                <a:latin typeface="Open Sans"/>
                <a:ea typeface="Open Sans"/>
                <a:cs typeface="Arial"/>
              </a:rPr>
              <a:t>800 ambassadörer</a:t>
            </a:r>
            <a:r>
              <a:rPr lang="sv-SE" sz="2000" dirty="0">
                <a:latin typeface="Open Sans"/>
                <a:ea typeface="Open Sans"/>
                <a:cs typeface="Arial"/>
              </a:rPr>
              <a:t>:</a:t>
            </a:r>
            <a:endParaRPr lang="sv-SE" sz="2400" dirty="0">
              <a:latin typeface="Open Sans"/>
              <a:ea typeface="Open Sans"/>
              <a:cs typeface="Arial"/>
            </a:endParaRP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v-SE" sz="2200">
                <a:latin typeface="Open Sans"/>
                <a:ea typeface="Open Sans"/>
                <a:cs typeface="Open Sans"/>
              </a:rPr>
              <a:t>Dela paktmeddelanden via sina nätverk och kommunikationskanaler.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8139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sv-SE" sz="2200">
                <a:latin typeface="Open Sans"/>
                <a:ea typeface="Open Sans"/>
                <a:cs typeface="Open Sans"/>
              </a:rPr>
              <a:t>Föregå med gott exempel och inspirera andra att vidta klimatåtgärder.</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70"/>
            <a:ext cx="8101762" cy="1263626"/>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8101762"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8101762"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116C64E-536C-0D44-85F7-48C8DE0833E8}"/>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5" y="7775211"/>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sv-SE" sz="2200" dirty="0">
                <a:latin typeface="Open Sans"/>
                <a:ea typeface="Open Sans"/>
                <a:cs typeface="Open Sans"/>
              </a:rPr>
              <a:t>Samarbetar med ambassadörer på nationell och regional nivå.</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827885"/>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sv-SE" sz="2400" b="1" dirty="0">
                <a:solidFill>
                  <a:srgbClr val="391A53"/>
                </a:solidFill>
                <a:latin typeface="Open Sans"/>
                <a:ea typeface="Open Sans"/>
                <a:cs typeface="Arial"/>
              </a:rPr>
              <a:t>Klimatpaktspartners</a:t>
            </a:r>
            <a:r>
              <a:rPr lang="sv-SE" sz="2400" dirty="0">
                <a:latin typeface="Open Sans"/>
                <a:ea typeface="Open Sans"/>
                <a:cs typeface="Arial"/>
              </a:rPr>
              <a:t> är organisationer som är engagerade i att ta itu med klimatförändringarna och bidra till en hållbar framtid. De bidrar med följande:</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6" y="6325675"/>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v-SE" sz="2200">
                <a:latin typeface="Open Sans"/>
                <a:ea typeface="Open Sans"/>
                <a:cs typeface="Open Sans"/>
              </a:rPr>
              <a:t>Deltar i exklusiva evenemang med EU:s beslutsfattare.</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869104"/>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sv-SE" sz="2200">
                <a:latin typeface="Open Sans"/>
                <a:ea typeface="Open Sans"/>
                <a:cs typeface="Open Sans"/>
              </a:rPr>
              <a:t>Ökar paktens synlighet på sina webbplatser och visar upp prestationer genom officiella kanaler.</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52759" y="7525693"/>
            <a:ext cx="7860631" cy="1263626"/>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59" y="6142978"/>
            <a:ext cx="7860631" cy="1076005"/>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572642"/>
            <a:ext cx="7860631" cy="1263626"/>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sv-SE">
                <a:latin typeface="Open Sans"/>
                <a:ea typeface="Open Sans"/>
                <a:cs typeface="Open Sans"/>
              </a:rPr>
              <a:t>                  PARTNERS</a:t>
            </a:r>
          </a:p>
        </p:txBody>
      </p:sp>
      <p:pic>
        <p:nvPicPr>
          <p:cNvPr id="2" name="Picture 1" descr="A group of people laughing&#10;&#10;Description automatically generated">
            <a:extLst>
              <a:ext uri="{FF2B5EF4-FFF2-40B4-BE49-F238E27FC236}">
                <a16:creationId xmlns:a16="http://schemas.microsoft.com/office/drawing/2014/main" id="{44AA4A19-1F3F-7995-8336-7B29E568353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4137DE-9DF0-43C6-8734-0D09BF16A4FD}">
  <ds:schemaRefs>
    <ds:schemaRef ds:uri="http://schemas.microsoft.com/sharepoint/v3/contenttype/forms"/>
  </ds:schemaRefs>
</ds:datastoreItem>
</file>

<file path=customXml/itemProps2.xml><?xml version="1.0" encoding="utf-8"?>
<ds:datastoreItem xmlns:ds="http://schemas.openxmlformats.org/officeDocument/2006/customXml" ds:itemID="{6668DBA6-8E76-4B1A-A68D-358A1B97586E}">
  <ds:schemaRefs>
    <ds:schemaRef ds:uri="http://www.w3.org/XML/1998/namespace"/>
    <ds:schemaRef ds:uri="http://schemas.microsoft.com/office/2006/metadata/properties"/>
    <ds:schemaRef ds:uri="http://purl.org/dc/term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119ae24b-acd2-4206-8a50-f24ff65407c3"/>
    <ds:schemaRef ds:uri="f75dc2e1-5a74-43f4-af9f-d866e04aa3cf"/>
  </ds:schemaRefs>
</ds:datastoreItem>
</file>

<file path=customXml/itemProps3.xml><?xml version="1.0" encoding="utf-8"?>
<ds:datastoreItem xmlns:ds="http://schemas.openxmlformats.org/officeDocument/2006/customXml" ds:itemID="{11095761-13BD-4240-8EDF-0602FF66D9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1372</Words>
  <Application>Microsoft Office PowerPoint</Application>
  <PresentationFormat>Custom</PresentationFormat>
  <Paragraphs>165</Paragraphs>
  <Slides>27</Slides>
  <Notes>10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Arial</vt:lpstr>
      <vt:lpstr>Calibri</vt:lpstr>
      <vt:lpstr>Open Sans Semibold</vt:lpstr>
      <vt:lpstr>Lucida Sans</vt:lpstr>
      <vt:lpstr>Open Sans</vt:lpstr>
      <vt:lpstr>Myriad Pro</vt: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OM den europeiska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Carolina Bolelli</cp:lastModifiedBy>
  <cp:revision>92</cp:revision>
  <dcterms:created xsi:type="dcterms:W3CDTF">2023-09-22T15:24:24Z</dcterms:created>
  <dcterms:modified xsi:type="dcterms:W3CDTF">2024-08-26T12:02:21Z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