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regular r:id="rId55"/>
      <p:bold r:id="rId56"/>
      <p:italic r:id="rId57"/>
      <p:boldItalic r:id="rId5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azdelek Privzeto"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756B9C-2306-4F08-B285-3D9BE49BD1A7}" v="1" dt="2024-08-23T13:39:49.156"/>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27756B9C-2306-4F08-B285-3D9BE49BD1A7}"/>
    <pc:docChg chg="modSld sldOrd">
      <pc:chgData name="Carolina Bolelli" userId="d7926893-566e-4e7f-acc2-6407bb3f96bc" providerId="ADAL" clId="{27756B9C-2306-4F08-B285-3D9BE49BD1A7}" dt="2024-08-23T13:39:56.662" v="2"/>
      <pc:docMkLst>
        <pc:docMk/>
      </pc:docMkLst>
      <pc:sldChg chg="modAnim">
        <pc:chgData name="Carolina Bolelli" userId="d7926893-566e-4e7f-acc2-6407bb3f96bc" providerId="ADAL" clId="{27756B9C-2306-4F08-B285-3D9BE49BD1A7}" dt="2024-08-23T13:39:49.156" v="0"/>
        <pc:sldMkLst>
          <pc:docMk/>
          <pc:sldMk cId="4247028148" sldId="4047"/>
        </pc:sldMkLst>
      </pc:sldChg>
      <pc:sldChg chg="ord">
        <pc:chgData name="Carolina Bolelli" userId="d7926893-566e-4e7f-acc2-6407bb3f96bc" providerId="ADAL" clId="{27756B9C-2306-4F08-B285-3D9BE49BD1A7}" dt="2024-08-23T13:39:56.662" v="2"/>
        <pc:sldMkLst>
          <pc:docMk/>
          <pc:sldMk cId="2197149429" sldId="4050"/>
        </pc:sldMkLst>
      </pc:sldChg>
    </pc:docChg>
  </pc:docChgLst>
  <pc:docChgLst>
    <pc:chgData name="Carolina Bolelli" userId="d7926893-566e-4e7f-acc2-6407bb3f96bc" providerId="ADAL" clId="{49355650-28C0-4753-B4CA-23329A1D837F}"/>
    <pc:docChg chg="custSel modSld sldOrd">
      <pc:chgData name="Carolina Bolelli" userId="d7926893-566e-4e7f-acc2-6407bb3f96bc" providerId="ADAL" clId="{49355650-28C0-4753-B4CA-23329A1D837F}" dt="2024-07-17T07:30:53.826" v="36" actId="20577"/>
      <pc:docMkLst>
        <pc:docMk/>
      </pc:docMkLst>
      <pc:sldChg chg="modSp mod">
        <pc:chgData name="Carolina Bolelli" userId="d7926893-566e-4e7f-acc2-6407bb3f96bc" providerId="ADAL" clId="{49355650-28C0-4753-B4CA-23329A1D837F}" dt="2024-07-17T07:29:00.815" v="26" actId="6549"/>
        <pc:sldMkLst>
          <pc:docMk/>
          <pc:sldMk cId="1163576630" sldId="284"/>
        </pc:sldMkLst>
        <pc:spChg chg="mod">
          <ac:chgData name="Carolina Bolelli" userId="d7926893-566e-4e7f-acc2-6407bb3f96bc" providerId="ADAL" clId="{49355650-28C0-4753-B4CA-23329A1D837F}" dt="2024-07-17T07:29:00.815" v="26" actId="6549"/>
          <ac:spMkLst>
            <pc:docMk/>
            <pc:sldMk cId="1163576630" sldId="284"/>
            <ac:spMk id="2" creationId="{9EAFADA5-22D8-36EE-B2B6-2C2678ACB7C6}"/>
          </ac:spMkLst>
        </pc:spChg>
      </pc:sldChg>
      <pc:sldChg chg="modSp mod">
        <pc:chgData name="Carolina Bolelli" userId="d7926893-566e-4e7f-acc2-6407bb3f96bc" providerId="ADAL" clId="{49355650-28C0-4753-B4CA-23329A1D837F}" dt="2024-07-10T07:38:16.015" v="2" actId="1076"/>
        <pc:sldMkLst>
          <pc:docMk/>
          <pc:sldMk cId="1198655560" sldId="347"/>
        </pc:sldMkLst>
        <pc:spChg chg="mod">
          <ac:chgData name="Carolina Bolelli" userId="d7926893-566e-4e7f-acc2-6407bb3f96bc" providerId="ADAL" clId="{49355650-28C0-4753-B4CA-23329A1D837F}" dt="2024-07-10T07:38:16.015" v="2" actId="1076"/>
          <ac:spMkLst>
            <pc:docMk/>
            <pc:sldMk cId="1198655560" sldId="347"/>
            <ac:spMk id="4" creationId="{DC46AEF0-9B80-B21F-DAD8-76E4EE791EDF}"/>
          </ac:spMkLst>
        </pc:spChg>
      </pc:sldChg>
      <pc:sldChg chg="modSp mod">
        <pc:chgData name="Carolina Bolelli" userId="d7926893-566e-4e7f-acc2-6407bb3f96bc" providerId="ADAL" clId="{49355650-28C0-4753-B4CA-23329A1D837F}" dt="2024-07-10T07:42:08.907" v="25" actId="1076"/>
        <pc:sldMkLst>
          <pc:docMk/>
          <pc:sldMk cId="1349106481" sldId="4044"/>
        </pc:sldMkLst>
        <pc:spChg chg="mod">
          <ac:chgData name="Carolina Bolelli" userId="d7926893-566e-4e7f-acc2-6407bb3f96bc" providerId="ADAL" clId="{49355650-28C0-4753-B4CA-23329A1D837F}" dt="2024-07-10T07:42:04.778" v="24" actId="1076"/>
          <ac:spMkLst>
            <pc:docMk/>
            <pc:sldMk cId="1349106481" sldId="4044"/>
            <ac:spMk id="30" creationId="{805A15E7-8FEA-8847-7FE3-60F996E8BA4C}"/>
          </ac:spMkLst>
        </pc:spChg>
        <pc:spChg chg="mod">
          <ac:chgData name="Carolina Bolelli" userId="d7926893-566e-4e7f-acc2-6407bb3f96bc" providerId="ADAL" clId="{49355650-28C0-4753-B4CA-23329A1D837F}" dt="2024-07-10T07:42:08.907" v="25" actId="1076"/>
          <ac:spMkLst>
            <pc:docMk/>
            <pc:sldMk cId="1349106481" sldId="4044"/>
            <ac:spMk id="33" creationId="{1D30D8D0-D8A3-9D3B-1398-EF8B4B30C59F}"/>
          </ac:spMkLst>
        </pc:spChg>
      </pc:sldChg>
      <pc:sldChg chg="modSp mod">
        <pc:chgData name="Carolina Bolelli" userId="d7926893-566e-4e7f-acc2-6407bb3f96bc" providerId="ADAL" clId="{49355650-28C0-4753-B4CA-23329A1D837F}" dt="2024-07-17T07:30:36.691" v="35" actId="207"/>
        <pc:sldMkLst>
          <pc:docMk/>
          <pc:sldMk cId="3885348669" sldId="4051"/>
        </pc:sldMkLst>
        <pc:spChg chg="mod">
          <ac:chgData name="Carolina Bolelli" userId="d7926893-566e-4e7f-acc2-6407bb3f96bc" providerId="ADAL" clId="{49355650-28C0-4753-B4CA-23329A1D837F}" dt="2024-07-17T07:30:36.691" v="35" actId="207"/>
          <ac:spMkLst>
            <pc:docMk/>
            <pc:sldMk cId="3885348669" sldId="4051"/>
            <ac:spMk id="2" creationId="{3E674221-EFCE-2928-EC55-5735A8F72587}"/>
          </ac:spMkLst>
        </pc:spChg>
      </pc:sldChg>
      <pc:sldChg chg="ord modNotesTx">
        <pc:chgData name="Carolina Bolelli" userId="d7926893-566e-4e7f-acc2-6407bb3f96bc" providerId="ADAL" clId="{49355650-28C0-4753-B4CA-23329A1D837F}" dt="2024-07-17T07:29:07.518" v="27" actId="20577"/>
        <pc:sldMkLst>
          <pc:docMk/>
          <pc:sldMk cId="1100750728" sldId="4054"/>
        </pc:sldMkLst>
      </pc:sldChg>
      <pc:sldChg chg="modNotesTx">
        <pc:chgData name="Carolina Bolelli" userId="d7926893-566e-4e7f-acc2-6407bb3f96bc" providerId="ADAL" clId="{49355650-28C0-4753-B4CA-23329A1D837F}" dt="2024-07-17T07:30:53.826" v="36" actId="20577"/>
        <pc:sldMkLst>
          <pc:docMk/>
          <pc:sldMk cId="2876997581" sldId="4058"/>
        </pc:sldMkLst>
      </pc:sldChg>
      <pc:sldChg chg="modSp mod modNotesTx">
        <pc:chgData name="Carolina Bolelli" userId="d7926893-566e-4e7f-acc2-6407bb3f96bc" providerId="ADAL" clId="{49355650-28C0-4753-B4CA-23329A1D837F}" dt="2024-07-17T07:29:21.791" v="28" actId="20577"/>
        <pc:sldMkLst>
          <pc:docMk/>
          <pc:sldMk cId="4104792099" sldId="4064"/>
        </pc:sldMkLst>
        <pc:spChg chg="mod">
          <ac:chgData name="Carolina Bolelli" userId="d7926893-566e-4e7f-acc2-6407bb3f96bc" providerId="ADAL" clId="{49355650-28C0-4753-B4CA-23329A1D837F}" dt="2024-07-10T07:38:35.989" v="22" actId="20577"/>
          <ac:spMkLst>
            <pc:docMk/>
            <pc:sldMk cId="4104792099" sldId="4064"/>
            <ac:spMk id="5" creationId="{5E15BD1E-94E7-BE78-88B7-93CF598B1297}"/>
          </ac:spMkLst>
        </pc:spChg>
      </pc:sldChg>
      <pc:sldChg chg="modNotesTx">
        <pc:chgData name="Carolina Bolelli" userId="d7926893-566e-4e7f-acc2-6407bb3f96bc" providerId="ADAL" clId="{49355650-28C0-4753-B4CA-23329A1D837F}" dt="2024-07-17T07:29:26.516" v="29" actId="20577"/>
        <pc:sldMkLst>
          <pc:docMk/>
          <pc:sldMk cId="2306310982" sldId="4065"/>
        </pc:sldMkLst>
      </pc:sldChg>
      <pc:sldChg chg="modNotesTx">
        <pc:chgData name="Carolina Bolelli" userId="d7926893-566e-4e7f-acc2-6407bb3f96bc" providerId="ADAL" clId="{49355650-28C0-4753-B4CA-23329A1D837F}" dt="2024-07-17T07:29:31.068" v="30" actId="20577"/>
        <pc:sldMkLst>
          <pc:docMk/>
          <pc:sldMk cId="2595785313" sldId="4066"/>
        </pc:sldMkLst>
      </pc:sldChg>
      <pc:sldChg chg="modSp mod">
        <pc:chgData name="Carolina Bolelli" userId="d7926893-566e-4e7f-acc2-6407bb3f96bc" providerId="ADAL" clId="{49355650-28C0-4753-B4CA-23329A1D837F}" dt="2024-07-10T07:41:46.366" v="23" actId="20577"/>
        <pc:sldMkLst>
          <pc:docMk/>
          <pc:sldMk cId="2730689921" sldId="4071"/>
        </pc:sldMkLst>
        <pc:spChg chg="mod">
          <ac:chgData name="Carolina Bolelli" userId="d7926893-566e-4e7f-acc2-6407bb3f96bc" providerId="ADAL" clId="{49355650-28C0-4753-B4CA-23329A1D837F}" dt="2024-07-10T07:41:46.366" v="23" actId="20577"/>
          <ac:spMkLst>
            <pc:docMk/>
            <pc:sldMk cId="2730689921" sldId="4071"/>
            <ac:spMk id="14" creationId="{6CC95BCF-60D2-6493-096E-A8A221C205C2}"/>
          </ac:spMkLst>
        </pc:spChg>
      </pc:sldChg>
    </pc:docChg>
  </pc:docChgLst>
  <pc:docChgLst>
    <pc:chgData name="Carolina Bolelli" userId="S::carolina.bolelli@ecorys.com::d7926893-566e-4e7f-acc2-6407bb3f96bc" providerId="AD" clId="Web-{EEAB2295-B1E4-C81B-A773-17F0C633D6C0}"/>
    <pc:docChg chg="modSld">
      <pc:chgData name="Carolina Bolelli" userId="S::carolina.bolelli@ecorys.com::d7926893-566e-4e7f-acc2-6407bb3f96bc" providerId="AD" clId="Web-{EEAB2295-B1E4-C81B-A773-17F0C633D6C0}" dt="2024-08-14T09:46:00.247" v="12" actId="14100"/>
      <pc:docMkLst>
        <pc:docMk/>
      </pc:docMkLst>
      <pc:sldChg chg="modSp">
        <pc:chgData name="Carolina Bolelli" userId="S::carolina.bolelli@ecorys.com::d7926893-566e-4e7f-acc2-6407bb3f96bc" providerId="AD" clId="Web-{EEAB2295-B1E4-C81B-A773-17F0C633D6C0}" dt="2024-08-14T09:46:00.247" v="12" actId="14100"/>
        <pc:sldMkLst>
          <pc:docMk/>
          <pc:sldMk cId="3075327717" sldId="258"/>
        </pc:sldMkLst>
        <pc:spChg chg="mod">
          <ac:chgData name="Carolina Bolelli" userId="S::carolina.bolelli@ecorys.com::d7926893-566e-4e7f-acc2-6407bb3f96bc" providerId="AD" clId="Web-{EEAB2295-B1E4-C81B-A773-17F0C633D6C0}" dt="2024-08-14T09:46:00.247" v="12" actId="14100"/>
          <ac:spMkLst>
            <pc:docMk/>
            <pc:sldMk cId="3075327717" sldId="258"/>
            <ac:spMk id="3" creationId="{76B4A05E-4F40-9CC8-D91B-F71548AF1F8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lnSpc>
                <a:spcPct val="150000"/>
              </a:lnSpc>
              <a:spcBef>
                <a:spcPts val="1500"/>
              </a:spcBef>
              <a:buAutoNum type="arabicPeriod"/>
            </a:pPr>
            <a:endParaRPr lang="en-US"/>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sl"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sl"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s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3996465" cy="1204909"/>
          </a:xfrm>
        </p:spPr>
        <p:txBody>
          <a:bodyPr/>
          <a:lstStyle/>
          <a:p>
            <a:r>
              <a:rPr lang="sl-SI" sz="6600">
                <a:latin typeface="Open Sans"/>
                <a:ea typeface="Open Sans"/>
                <a:cs typeface="Open Sans"/>
              </a:rPr>
              <a:t>Vsebina</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11972065" cy="1204909"/>
          </a:xfrm>
        </p:spPr>
        <p:txBody>
          <a:bodyPr/>
          <a:lstStyle/>
          <a:p>
            <a:r>
              <a:rPr lang="sl-SI" sz="6600"/>
              <a:t>evropskega podnebnega</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sl-SI"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6958597" cy="1232609"/>
          </a:xfrm>
        </p:spPr>
        <p:txBody>
          <a:bodyPr/>
          <a:lstStyle/>
          <a:p>
            <a:r>
              <a:rPr lang="sl-SI" sz="6800">
                <a:latin typeface="Open Sans"/>
                <a:ea typeface="Open Sans"/>
                <a:cs typeface="Open Sans"/>
              </a:rPr>
              <a:t> Pakt v praksi</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00573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l-SI" sz="6800">
                <a:latin typeface="Open Sans"/>
                <a:ea typeface="Open Sans"/>
                <a:cs typeface="Open Sans"/>
              </a:rPr>
              <a:t> EVROPSKO PODNEBJE</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3831804" cy="836159"/>
          </a:xfrm>
        </p:spPr>
        <p:txBody>
          <a:bodyPr/>
          <a:lstStyle/>
          <a:p>
            <a:r>
              <a:rPr lang="sl-SI"/>
              <a:t>Vključevanje državljanov v podnebne ukrepe</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9347201" y="6214939"/>
            <a:ext cx="6700922"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9550401" y="6422293"/>
            <a:ext cx="6497722" cy="46345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800" b="1">
                <a:solidFill>
                  <a:schemeClr val="accent2"/>
                </a:solidFill>
                <a:latin typeface="Open Sans"/>
                <a:ea typeface="Open Sans"/>
                <a:cs typeface="Open Sans"/>
              </a:rPr>
              <a:t>Lokalne podnebne akcijske skupine</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134083" y="5143500"/>
            <a:ext cx="392456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331201" y="5366896"/>
            <a:ext cx="3508876" cy="3166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800" b="1">
                <a:solidFill>
                  <a:schemeClr val="tx2"/>
                </a:solidFill>
                <a:latin typeface="Open Sans"/>
                <a:ea typeface="Open Sans"/>
                <a:cs typeface="Open Sans"/>
              </a:rPr>
              <a:t>Podnebni sprehodi</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4154956"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4124172" cy="54004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800" b="1">
                <a:solidFill>
                  <a:schemeClr val="accent3"/>
                </a:solidFill>
                <a:latin typeface="Open Sans"/>
                <a:ea typeface="Open Sans"/>
                <a:cs typeface="Open Sans"/>
              </a:rPr>
              <a:t>Vrstniški parlamenti</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42053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800" b="1">
                <a:solidFill>
                  <a:schemeClr val="accent3">
                    <a:lumMod val="75000"/>
                  </a:schemeClr>
                </a:solidFill>
                <a:latin typeface="Open Sans"/>
                <a:ea typeface="Open Sans"/>
                <a:cs typeface="Open Sans"/>
              </a:rPr>
              <a:t>Delavnice foto zgodb</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sl-SI" sz="2400" b="1">
                <a:latin typeface="Open Sans"/>
                <a:ea typeface="Open Sans"/>
                <a:cs typeface="Open Sans"/>
              </a:rPr>
              <a:t>Podnebni pakt </a:t>
            </a:r>
            <a:r>
              <a:rPr lang="sl-SI" sz="2400">
                <a:latin typeface="Open Sans"/>
                <a:ea typeface="Open Sans"/>
                <a:cs typeface="Open Sans"/>
              </a:rPr>
              <a:t>vključuje državljane v debate o </a:t>
            </a:r>
            <a:br>
              <a:rPr lang="sl-SI" sz="2400">
                <a:latin typeface="Open Sans"/>
                <a:ea typeface="Open Sans"/>
                <a:cs typeface="Open Sans"/>
              </a:rPr>
            </a:br>
            <a:r>
              <a:rPr lang="sl-SI" sz="2400">
                <a:latin typeface="Open Sans"/>
                <a:ea typeface="Open Sans"/>
                <a:cs typeface="Open Sans"/>
              </a:rPr>
              <a:t>podnebnih ukrepih z dejavnostmi, kot so:</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t>Obiščite spletno mesto, </a:t>
            </a:r>
            <a:b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t>če želite izvedeti več</a:t>
            </a:r>
          </a:p>
        </p:txBody>
      </p:sp>
      <p:pic>
        <p:nvPicPr>
          <p:cNvPr id="3" name="Picture 2">
            <a:hlinkClick r:id="rId3"/>
            <a:extLst>
              <a:ext uri="{FF2B5EF4-FFF2-40B4-BE49-F238E27FC236}">
                <a16:creationId xmlns:a16="http://schemas.microsoft.com/office/drawing/2014/main" id="{2D6097CF-255A-3FE7-D118-DEFB399E765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125200" cy="836159"/>
          </a:xfrm>
          <a:solidFill>
            <a:srgbClr val="174C54"/>
          </a:solidFill>
        </p:spPr>
        <p:txBody>
          <a:bodyPr wrap="square" lIns="216000" tIns="144000" rIns="180000" bIns="108000" anchor="t">
            <a:spAutoFit/>
          </a:bodyPr>
          <a:lstStyle/>
          <a:p>
            <a:pPr marL="904875" indent="-893445"/>
            <a:r>
              <a:rPr lang="sl-SI">
                <a:latin typeface="Open Sans"/>
                <a:ea typeface="Open Sans"/>
                <a:cs typeface="Open Sans"/>
              </a:rPr>
              <a:t>    Dejavnosti v DRŽAVAH ČLANICAH EU</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l-SI" sz="2400">
                <a:latin typeface="Open Sans"/>
                <a:ea typeface="Open Sans"/>
                <a:cs typeface="Arial"/>
              </a:rPr>
              <a:t>V vsaki državi članici </a:t>
            </a:r>
            <a:r>
              <a:rPr lang="sl-SI" sz="2400" b="1">
                <a:latin typeface="Open Sans"/>
                <a:ea typeface="Open Sans"/>
                <a:cs typeface="Arial"/>
              </a:rPr>
              <a:t>državni koordinatorji (CC-ji) in agencije za odnose z javnostmi </a:t>
            </a:r>
            <a:r>
              <a:rPr lang="sl-SI" sz="2400">
                <a:latin typeface="Open Sans"/>
                <a:ea typeface="Open Sans"/>
                <a:cs typeface="Arial"/>
              </a:rPr>
              <a:t>organizirajo in promovirajo dogodke in dejavnosti za lokalno skupnost pakta in javnost, kot so:</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l-SI" sz="2400" b="1">
                <a:solidFill>
                  <a:srgbClr val="0E101A"/>
                </a:solidFill>
                <a:latin typeface="Open Sans"/>
                <a:cs typeface="Calibri" panose="020F0502020204030204"/>
              </a:rPr>
              <a:t>Dejavnosti vključevanja državljanov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l-SI" sz="2400" b="1">
                <a:solidFill>
                  <a:srgbClr val="0E101A"/>
                </a:solidFill>
                <a:latin typeface="Open Sans"/>
                <a:cs typeface="Calibri" panose="020F0502020204030204"/>
              </a:rPr>
              <a:t>Nacionalni dogodki</a:t>
            </a:r>
            <a:r>
              <a:rPr lang="sl-SI" sz="2400">
                <a:solidFill>
                  <a:srgbClr val="0E101A"/>
                </a:solidFill>
                <a:latin typeface="Open Sans"/>
                <a:cs typeface="Calibri" panose="020F0502020204030204"/>
              </a:rPr>
              <a:t>, ki zbirajo skupnost pakta</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7860631"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l-SI" sz="2400" b="1">
                <a:solidFill>
                  <a:srgbClr val="0E101A"/>
                </a:solidFill>
                <a:latin typeface="Open Sans"/>
                <a:cs typeface="Calibri" panose="020F0502020204030204"/>
              </a:rPr>
              <a:t>Delavnice za razvoj zmogljivosti</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l-SI" sz="2400" b="1">
                <a:solidFill>
                  <a:srgbClr val="0E101A"/>
                </a:solidFill>
                <a:latin typeface="Open Sans"/>
                <a:cs typeface="Calibri" panose="020F0502020204030204"/>
              </a:rPr>
              <a:t>Učenje in souporaba predavanj</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t>Stopite v stik</a:t>
            </a:r>
            <a:br>
              <a:rPr lang="fr-BE"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t>s</a:t>
            </a:r>
            <a:r>
              <a:rPr lang="fr-BE" sz="2000" b="1">
                <a:solidFill>
                  <a:srgbClr val="184547"/>
                </a:solidFill>
                <a:latin typeface="Open Sans" panose="020B0606030504020204" pitchFamily="34" charset="0"/>
                <a:ea typeface="Open Sans" panose="020B0606030504020204" pitchFamily="34" charset="0"/>
                <a:cs typeface="Open Sans" panose="020B0606030504020204" pitchFamily="34" charset="0"/>
              </a:rPr>
              <a:t> </a:t>
            </a:r>
            <a: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t>koordinatorji države pakta</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8178800" cy="836159"/>
          </a:xfrm>
        </p:spPr>
        <p:txBody>
          <a:bodyPr wrap="square" lIns="216000" tIns="144000" rIns="180000" bIns="108000" anchor="t">
            <a:spAutoFit/>
          </a:bodyPr>
          <a:lstStyle/>
          <a:p>
            <a:pPr marL="904875" indent="-893445"/>
            <a:r>
              <a:rPr lang="sl-SI">
                <a:latin typeface="Open Sans"/>
                <a:ea typeface="Open Sans"/>
                <a:cs typeface="Open Sans"/>
              </a:rPr>
              <a:t>    DEJAVNOSTI v državah EU</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l-SI" b="1" i="1">
                <a:solidFill>
                  <a:srgbClr val="81270E"/>
                </a:solidFill>
                <a:latin typeface="Open Sans"/>
              </a:rPr>
              <a:t> Dogodek za krepitev zmogljivosti v Belgiji</a:t>
            </a:r>
            <a:r>
              <a:rPr lang="sl-SI" b="1" i="1">
                <a:solidFill>
                  <a:srgbClr val="FF9D02"/>
                </a:solidFill>
                <a:latin typeface="Open Sans"/>
              </a:rPr>
              <a:t>​         </a:t>
            </a:r>
            <a:r>
              <a:rPr lang="en-GB" b="1" i="1">
                <a:solidFill>
                  <a:srgbClr val="FF9D02"/>
                </a:solidFill>
                <a:latin typeface="Open Sans"/>
              </a:rPr>
              <a:t>       </a:t>
            </a:r>
            <a:r>
              <a:rPr lang="sl-SI" b="1" i="1">
                <a:solidFill>
                  <a:srgbClr val="FF9D02"/>
                </a:solidFill>
                <a:latin typeface="Open Sans"/>
              </a:rPr>
              <a:t> </a:t>
            </a:r>
            <a:r>
              <a:rPr lang="sl-SI" b="1" i="1">
                <a:solidFill>
                  <a:srgbClr val="174C54"/>
                </a:solidFill>
                <a:latin typeface="Open Sans"/>
              </a:rPr>
              <a:t>Nacionalni dogodek v Bolgariji             </a:t>
            </a:r>
            <a:r>
              <a:rPr lang="sl-SI" b="1" i="1">
                <a:solidFill>
                  <a:srgbClr val="3D2658"/>
                </a:solidFill>
                <a:latin typeface="Open Sans"/>
              </a:rPr>
              <a:t>Dogodek vključevanja državljanov v Estoniji</a:t>
            </a:r>
            <a:r>
              <a:rPr lang="sl-SI" i="1">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8839199" cy="836159"/>
          </a:xfrm>
        </p:spPr>
        <p:txBody>
          <a:bodyPr wrap="square" lIns="216000" tIns="144000" rIns="180000" bIns="108000" anchor="t">
            <a:spAutoFit/>
          </a:bodyPr>
          <a:lstStyle/>
          <a:p>
            <a:r>
              <a:rPr lang="sl-SI">
                <a:latin typeface="Open Sans"/>
                <a:ea typeface="Open Sans"/>
                <a:cs typeface="Open Sans"/>
              </a:rPr>
              <a:t>    Aktivnosti predstavnikov</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sl-SI" sz="2800">
                <a:latin typeface="Open Sans"/>
                <a:ea typeface="Open Sans"/>
                <a:cs typeface="Arial"/>
              </a:rPr>
              <a:t>Predstavniki pakta organizirajo </a:t>
            </a:r>
            <a:r>
              <a:rPr lang="sl-SI" sz="2800" b="1">
                <a:solidFill>
                  <a:srgbClr val="174C54"/>
                </a:solidFill>
                <a:latin typeface="Open Sans"/>
                <a:ea typeface="Open Sans"/>
                <a:cs typeface="Arial"/>
              </a:rPr>
              <a:t>številne dejavnosti na lokalni ravni </a:t>
            </a:r>
            <a:r>
              <a:rPr lang="sl-SI" sz="2800">
                <a:latin typeface="Open Sans"/>
                <a:ea typeface="Open Sans"/>
                <a:cs typeface="Arial"/>
              </a:rPr>
              <a:t>za spodbujanje sprememb in ozaveščanje, od delavnic, seminarjev, debat, kampanj na družbenih medijih ...</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sl-SI">
                <a:latin typeface="Open Sans"/>
                <a:ea typeface="Open Sans"/>
                <a:cs typeface="Open Sans"/>
              </a:rPr>
              <a:t>DEJAVNOSTI PARTNERJEV</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l-SI" sz="2000" i="1">
                <a:latin typeface="Open Sans"/>
              </a:rPr>
              <a:t>Urbana mobilnost in lokalni pogovor in usposabljanje trajnostnih mest Lombardije v Evropi za lokalne administratorje v Milanu, Italija.</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7569200" cy="836159"/>
          </a:xfrm>
        </p:spPr>
        <p:txBody>
          <a:bodyPr wrap="square" lIns="216000" tIns="144000" rIns="180000" bIns="108000" anchor="t">
            <a:spAutoFit/>
          </a:bodyPr>
          <a:lstStyle/>
          <a:p>
            <a:r>
              <a:rPr lang="sl-SI">
                <a:latin typeface="Open Sans"/>
                <a:ea typeface="Open Sans"/>
                <a:cs typeface="Open Sans"/>
              </a:rPr>
              <a:t>    DEJAVNOSTI PARTNERJEV</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1252200" cy="836159"/>
          </a:xfrm>
          <a:solidFill>
            <a:srgbClr val="174C54"/>
          </a:solidFill>
        </p:spPr>
        <p:txBody>
          <a:bodyPr wrap="square" lIns="216000" tIns="144000" rIns="180000" bIns="108000" anchor="t">
            <a:spAutoFit/>
          </a:bodyPr>
          <a:lstStyle/>
          <a:p>
            <a:pPr marL="904875" indent="-893445"/>
            <a:r>
              <a:rPr lang="sl-SI">
                <a:latin typeface="Open Sans"/>
                <a:ea typeface="Open Sans"/>
                <a:cs typeface="Open Sans"/>
              </a:rPr>
              <a:t>    sodelovanje z lokalnimi oblastmi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l-SI" sz="2400">
                <a:latin typeface="Open Sans"/>
                <a:ea typeface="Open Sans"/>
                <a:cs typeface="Arial"/>
              </a:rPr>
              <a:t>Podnebni pakt sodeluje z lokalnimi oblastmi za spodbujanje večje prepoznavnosti svojih dogodkov prek:</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l-SI" sz="2400" b="1">
                <a:solidFill>
                  <a:srgbClr val="0E101A"/>
                </a:solidFill>
                <a:latin typeface="Open Sans"/>
                <a:cs typeface="Calibri" panose="020F0502020204030204"/>
              </a:rPr>
              <a:t>odbora regij</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l-SI" sz="2400" b="1">
                <a:solidFill>
                  <a:srgbClr val="0E101A"/>
                </a:solidFill>
                <a:latin typeface="Open Sans"/>
                <a:cs typeface="Calibri" panose="020F0502020204030204"/>
              </a:rPr>
              <a:t>lokalnih pogovorov podnebnega pakta Going</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8408087"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sl-SI" sz="2400" b="1">
                <a:solidFill>
                  <a:srgbClr val="0E101A"/>
                </a:solidFill>
                <a:latin typeface="Open Sans"/>
                <a:cs typeface="Calibri" panose="020F0502020204030204"/>
              </a:rPr>
              <a:t>Platforma za izvajanje poslanstva za prilagajanje podnebnim spremembam</a:t>
            </a:r>
            <a:r>
              <a:rPr lang="fr-BE" sz="2400" b="1">
                <a:solidFill>
                  <a:srgbClr val="0E101A"/>
                </a:solidFill>
                <a:latin typeface="Open Sans"/>
                <a:cs typeface="Calibri" panose="020F0502020204030204"/>
              </a:rPr>
              <a:t> </a:t>
            </a:r>
            <a:r>
              <a:rPr lang="sl-SI" sz="240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8408087"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2B93069C-4561-1983-C7A9-584F5953243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sl-SI" sz="2200">
                <a:latin typeface="Open Sans"/>
                <a:ea typeface="Open Sans"/>
                <a:cs typeface="Open Sans"/>
              </a:rPr>
              <a:t>Letni dogodek pakta zbere člane skupnosti podnebnega pakta iz vse Evrope, da bi skupaj iskali nove načine za spodbujanje podnebnih ukrepov v svojih lokalnih skupnostih. </a:t>
            </a:r>
          </a:p>
          <a:p>
            <a:pPr>
              <a:lnSpc>
                <a:spcPts val="3600"/>
              </a:lnSpc>
            </a:pPr>
            <a:r>
              <a:rPr lang="sl-SI" sz="2200">
                <a:latin typeface="Open Sans"/>
                <a:ea typeface="Open Sans"/>
                <a:cs typeface="Open Sans"/>
              </a:rPr>
              <a:t>Več o dogodku 2024 preberite </a:t>
            </a:r>
            <a:r>
              <a:rPr lang="sl-SI"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tukaj</a:t>
            </a:r>
            <a:r>
              <a:rPr lang="sl-SI"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7086600" cy="836159"/>
          </a:xfrm>
        </p:spPr>
        <p:txBody>
          <a:bodyPr wrap="square" lIns="216000" tIns="144000" rIns="180000" bIns="108000" anchor="t">
            <a:spAutoFit/>
          </a:bodyPr>
          <a:lstStyle/>
          <a:p>
            <a:r>
              <a:rPr lang="sl-SI">
                <a:latin typeface="Open Sans"/>
                <a:ea typeface="Open Sans"/>
                <a:cs typeface="Open Sans"/>
              </a:rPr>
              <a:t>    OSREDNJE DEJAVNOSTI</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sl-SI" sz="2200">
                <a:latin typeface="Open Sans"/>
                <a:ea typeface="Open Sans"/>
                <a:cs typeface="Open Sans"/>
              </a:rPr>
              <a:t>Pakt redno objavlja nove </a:t>
            </a:r>
            <a:r>
              <a:rPr lang="sl-SI" sz="2200" b="1">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vire</a:t>
            </a:r>
            <a:r>
              <a:rPr lang="sl-SI" sz="2200">
                <a:solidFill>
                  <a:schemeClr val="accent1"/>
                </a:solidFill>
                <a:latin typeface="Open Sans"/>
                <a:ea typeface="Open Sans"/>
                <a:cs typeface="Open Sans"/>
              </a:rPr>
              <a:t> </a:t>
            </a:r>
            <a:r>
              <a:rPr lang="sl-SI" sz="2200">
                <a:latin typeface="Open Sans"/>
                <a:ea typeface="Open Sans"/>
                <a:cs typeface="Open Sans"/>
              </a:rPr>
              <a:t>na</a:t>
            </a:r>
            <a:r>
              <a:rPr lang="sl-SI" sz="2200">
                <a:solidFill>
                  <a:schemeClr val="accent1"/>
                </a:solidFill>
                <a:latin typeface="Open Sans"/>
                <a:ea typeface="Open Sans"/>
                <a:cs typeface="Open Sans"/>
              </a:rPr>
              <a:t> </a:t>
            </a:r>
            <a:r>
              <a:rPr lang="sl-SI" sz="2200">
                <a:latin typeface="Open Sans"/>
                <a:ea typeface="Open Sans"/>
                <a:cs typeface="Open Sans"/>
              </a:rPr>
              <a:t>spletnem mestu za tiste, ki želijo izvede</a:t>
            </a:r>
            <a:r>
              <a:rPr lang="sl-SI" sz="2200">
                <a:solidFill>
                  <a:srgbClr val="000000"/>
                </a:solidFill>
                <a:latin typeface="Open Sans"/>
                <a:ea typeface="Open Sans"/>
                <a:cs typeface="Open Sans"/>
              </a:rPr>
              <a:t>ti več o vprašanjih, povezanih s podnebjem. O dejavnostih pakta ste lahko obveščeni tudi preko razdelkov z </a:t>
            </a:r>
            <a:r>
              <a:rPr lang="sl-SI" sz="2200" b="1">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novicami</a:t>
            </a:r>
            <a:r>
              <a:rPr lang="sl-SI" sz="2200">
                <a:solidFill>
                  <a:srgbClr val="000000"/>
                </a:solidFill>
                <a:latin typeface="Open Sans"/>
                <a:ea typeface="Open Sans"/>
                <a:cs typeface="Open Sans"/>
              </a:rPr>
              <a:t> in </a:t>
            </a:r>
            <a:r>
              <a:rPr lang="sl-SI" sz="2200" b="1">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dogodki</a:t>
            </a:r>
            <a:r>
              <a:rPr lang="sl-SI" sz="2200" b="1">
                <a:solidFill>
                  <a:srgbClr val="184547"/>
                </a:solidFill>
                <a:latin typeface="Open Sans"/>
                <a:ea typeface="Open Sans"/>
                <a:cs typeface="Open Sans"/>
              </a:rPr>
              <a:t> </a:t>
            </a:r>
            <a:r>
              <a:rPr lang="sl-SI" sz="2200">
                <a:solidFill>
                  <a:srgbClr val="000000"/>
                </a:solidFill>
                <a:latin typeface="Open Sans"/>
                <a:ea typeface="Open Sans"/>
                <a:cs typeface="Open Sans"/>
              </a:rPr>
              <a:t>, se naročite na </a:t>
            </a:r>
            <a:r>
              <a:rPr lang="sl-SI" sz="2200" b="1">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glasilo</a:t>
            </a:r>
            <a:r>
              <a:rPr lang="sl-SI" sz="2200" b="1">
                <a:solidFill>
                  <a:srgbClr val="184547"/>
                </a:solidFill>
                <a:latin typeface="Open Sans"/>
                <a:ea typeface="Open Sans"/>
                <a:cs typeface="Open Sans"/>
              </a:rPr>
              <a:t> </a:t>
            </a:r>
            <a:r>
              <a:rPr lang="sl-SI" sz="2200">
                <a:solidFill>
                  <a:srgbClr val="000000"/>
                </a:solidFill>
                <a:latin typeface="Open Sans"/>
                <a:ea typeface="Open Sans"/>
                <a:cs typeface="Open Sans"/>
              </a:rPr>
              <a:t>Pakta in spremljate Pakt na </a:t>
            </a:r>
            <a:r>
              <a:rPr lang="sl-SI" sz="2200" b="1">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Facebooku</a:t>
            </a:r>
            <a:r>
              <a:rPr lang="sl-SI" sz="2200">
                <a:solidFill>
                  <a:srgbClr val="000000"/>
                </a:solidFill>
                <a:latin typeface="Open Sans"/>
                <a:ea typeface="Open Sans"/>
                <a:cs typeface="Open Sans"/>
              </a:rPr>
              <a:t>, </a:t>
            </a:r>
            <a:r>
              <a:rPr lang="sl-SI" sz="2200" b="1">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sl-SI" sz="2200">
                <a:solidFill>
                  <a:srgbClr val="000000"/>
                </a:solidFill>
                <a:latin typeface="Open Sans"/>
                <a:ea typeface="Open Sans"/>
                <a:cs typeface="Open Sans"/>
              </a:rPr>
              <a:t>, </a:t>
            </a:r>
            <a:r>
              <a:rPr lang="sl-SI" sz="2200" b="1">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LinkedInu</a:t>
            </a:r>
            <a:r>
              <a:rPr lang="sl-SI" sz="2200">
                <a:solidFill>
                  <a:srgbClr val="000000"/>
                </a:solidFill>
                <a:latin typeface="Open Sans"/>
                <a:ea typeface="Open Sans"/>
                <a:cs typeface="Open Sans"/>
              </a:rPr>
              <a:t>, </a:t>
            </a:r>
            <a:r>
              <a:rPr lang="sl-SI" sz="2200" b="1">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Instagramu</a:t>
            </a:r>
            <a:r>
              <a:rPr lang="sl-SI" sz="2200">
                <a:solidFill>
                  <a:srgbClr val="000000"/>
                </a:solidFill>
                <a:latin typeface="Open Sans"/>
                <a:ea typeface="Open Sans"/>
                <a:cs typeface="Open Sans"/>
              </a:rPr>
              <a:t>.</a:t>
            </a:r>
          </a:p>
          <a:p>
            <a:pPr marL="0" indent="0">
              <a:lnSpc>
                <a:spcPts val="3600"/>
              </a:lnSpc>
              <a:buNone/>
            </a:pPr>
            <a:r>
              <a:rPr lang="sl-SI" sz="2200">
                <a:solidFill>
                  <a:srgbClr val="000000"/>
                </a:solidFill>
                <a:latin typeface="Open Sans"/>
                <a:ea typeface="Open Sans"/>
                <a:cs typeface="Open Sans"/>
              </a:rPr>
              <a:t>Poleg tega so člani skupnosti vabljeni, da se pridružijo našim mesečnim spletnim </a:t>
            </a:r>
            <a:r>
              <a:rPr lang="sl-SI" sz="2200" b="1">
                <a:solidFill>
                  <a:srgbClr val="184547"/>
                </a:solidFill>
                <a:latin typeface="Open Sans"/>
                <a:ea typeface="Open Sans"/>
                <a:cs typeface="Open Sans"/>
              </a:rPr>
              <a:t>pogovorom skupnosti</a:t>
            </a:r>
            <a:r>
              <a:rPr lang="sl-SI" sz="2200">
                <a:solidFill>
                  <a:srgbClr val="184547"/>
                </a:solidFill>
                <a:latin typeface="Open Sans"/>
                <a:ea typeface="Open Sans"/>
                <a:cs typeface="Open Sans"/>
              </a:rPr>
              <a:t> </a:t>
            </a:r>
            <a:r>
              <a:rPr lang="sl-SI" sz="2200">
                <a:solidFill>
                  <a:srgbClr val="000000"/>
                </a:solidFill>
                <a:latin typeface="Open Sans"/>
                <a:ea typeface="Open Sans"/>
                <a:cs typeface="Open Sans"/>
              </a:rPr>
              <a:t>in našemu polletnemu </a:t>
            </a:r>
            <a:r>
              <a:rPr lang="sl-SI" sz="2200" b="1">
                <a:solidFill>
                  <a:srgbClr val="184547"/>
                </a:solidFill>
                <a:latin typeface="Open Sans"/>
                <a:ea typeface="Open Sans"/>
                <a:cs typeface="Open Sans"/>
              </a:rPr>
              <a:t>forumu skupnosti</a:t>
            </a:r>
            <a:r>
              <a:rPr lang="sl-SI" sz="2200">
                <a:solidFill>
                  <a:srgbClr val="184547"/>
                </a:solidFill>
                <a:latin typeface="Open Sans"/>
                <a:ea typeface="Open Sans"/>
                <a:cs typeface="Open Sans"/>
              </a:rPr>
              <a:t> </a:t>
            </a:r>
            <a:r>
              <a:rPr lang="sl-SI" sz="2200">
                <a:solidFill>
                  <a:srgbClr val="000000"/>
                </a:solidFill>
                <a:latin typeface="Open Sans"/>
                <a:ea typeface="Open Sans"/>
                <a:cs typeface="Open Sans"/>
              </a:rPr>
              <a:t>, da spoznajo druge predstavnike in partnerje ter se učijo drug od drugega.</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sl-SI"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60378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l-SI"/>
              <a:t> sodelujte</a:t>
            </a:r>
            <a:r>
              <a:rPr lang="fr-BE"/>
              <a:t>!</a:t>
            </a:r>
            <a:endParaRPr lang="sl-SI"/>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941138" y="8162104"/>
            <a:ext cx="9043548"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941138" y="6613331"/>
            <a:ext cx="904354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941138" y="5089375"/>
            <a:ext cx="904354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941138" y="3528710"/>
            <a:ext cx="904354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636000" cy="836159"/>
          </a:xfrm>
        </p:spPr>
        <p:txBody>
          <a:bodyPr/>
          <a:lstStyle/>
          <a:p>
            <a:r>
              <a:rPr lang="sl-SI"/>
              <a:t>    Zakaj se pridružiti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244600" y="3735388"/>
            <a:ext cx="8740086" cy="952500"/>
          </a:xfrm>
          <a:prstGeom prst="rect">
            <a:avLst/>
          </a:prstGeom>
        </p:spPr>
        <p:txBody>
          <a:bodyPr lIns="0" tIns="0" rIns="0" bIns="0" anchor="t"/>
          <a:lstStyle/>
          <a:p>
            <a:pPr marL="0" lvl="0" indent="0">
              <a:lnSpc>
                <a:spcPts val="3000"/>
              </a:lnSpc>
              <a:buNone/>
            </a:pPr>
            <a:r>
              <a:rPr lang="sl-SI" sz="2400" b="1">
                <a:solidFill>
                  <a:srgbClr val="184547"/>
                </a:solidFill>
                <a:latin typeface="Open Sans"/>
                <a:ea typeface="Open Sans"/>
                <a:cs typeface="Open Sans"/>
              </a:rPr>
              <a:t>Dostopajte do komunikacijskih orodij </a:t>
            </a:r>
            <a:br>
              <a:rPr lang="sl-SI" sz="2800" b="1" i="1">
                <a:latin typeface="Open Sans"/>
                <a:ea typeface="Open Sans"/>
                <a:cs typeface="Open Sans"/>
              </a:rPr>
            </a:br>
            <a:r>
              <a:rPr lang="sl-SI" sz="2000">
                <a:latin typeface="Open Sans"/>
                <a:ea typeface="Open Sans"/>
                <a:cs typeface="Open Sans"/>
              </a:rPr>
              <a:t>za pomoč pri informiranju, izobraževanju in navdihovanju vaše skupnosti.</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sl-SI" sz="2800">
                <a:latin typeface="Open Sans Semibold" panose="020B0706030804020204" pitchFamily="34" charset="0"/>
                <a:ea typeface="Open Sans Semibold" panose="020B0706030804020204" pitchFamily="34" charset="0"/>
                <a:cs typeface="Open Sans Semibold" panose="020B0706030804020204" pitchFamily="34" charset="0"/>
              </a:rPr>
              <a:t>Kot predstavnik organizacije, združenja, regije ali mesta:</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244600" y="5276925"/>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000">
                <a:latin typeface="Open Sans"/>
                <a:ea typeface="Open Sans"/>
                <a:cs typeface="Open Sans"/>
              </a:rPr>
              <a:t>Izkoristite priložnosti </a:t>
            </a:r>
            <a:r>
              <a:rPr lang="sl-SI" sz="2000">
                <a:solidFill>
                  <a:srgbClr val="184547"/>
                </a:solidFill>
                <a:latin typeface="Open Sans"/>
                <a:ea typeface="Open Sans"/>
                <a:cs typeface="Open Sans"/>
              </a:rPr>
              <a:t>za </a:t>
            </a:r>
            <a:r>
              <a:rPr lang="sl-SI" sz="2400" b="1">
                <a:solidFill>
                  <a:srgbClr val="184547"/>
                </a:solidFill>
                <a:latin typeface="Open Sans"/>
                <a:ea typeface="Open Sans"/>
                <a:cs typeface="Open Sans"/>
              </a:rPr>
              <a:t>mreženje, </a:t>
            </a:r>
            <a:br>
              <a:rPr lang="sl-SI" sz="2400" b="1">
                <a:latin typeface="Open Sans"/>
                <a:ea typeface="Open Sans"/>
                <a:cs typeface="Open Sans"/>
              </a:rPr>
            </a:br>
            <a:r>
              <a:rPr lang="sl-SI" sz="2400" b="1">
                <a:solidFill>
                  <a:srgbClr val="184547"/>
                </a:solidFill>
                <a:latin typeface="Open Sans"/>
                <a:ea typeface="Open Sans"/>
                <a:cs typeface="Open Sans"/>
              </a:rPr>
              <a:t>učenje od drugih </a:t>
            </a:r>
            <a:r>
              <a:rPr lang="sl-SI" sz="2400">
                <a:latin typeface="Open Sans"/>
                <a:ea typeface="Open Sans"/>
                <a:cs typeface="Open Sans"/>
              </a:rPr>
              <a:t>in</a:t>
            </a:r>
            <a:r>
              <a:rPr lang="sl-SI" sz="2400" b="1">
                <a:solidFill>
                  <a:srgbClr val="00B23B"/>
                </a:solidFill>
                <a:latin typeface="Open Sans"/>
                <a:ea typeface="Open Sans"/>
                <a:cs typeface="Open Sans"/>
              </a:rPr>
              <a:t> </a:t>
            </a:r>
            <a:r>
              <a:rPr lang="sl-SI" sz="2400" b="1">
                <a:solidFill>
                  <a:srgbClr val="184547"/>
                </a:solidFill>
                <a:latin typeface="Open Sans"/>
                <a:ea typeface="Open Sans"/>
                <a:cs typeface="Open Sans"/>
              </a:rPr>
              <a:t>izmenjavo znanja.</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244600" y="6779393"/>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sl-SI" sz="2000">
                <a:latin typeface="Open Sans"/>
                <a:ea typeface="Open Sans"/>
                <a:cs typeface="Open Sans"/>
              </a:rPr>
              <a:t>Pokažite svojo </a:t>
            </a:r>
            <a:br>
              <a:rPr lang="sl-SI" sz="2000">
                <a:latin typeface="Open Sans"/>
                <a:ea typeface="Open Sans"/>
                <a:cs typeface="Open Sans"/>
              </a:rPr>
            </a:br>
            <a:r>
              <a:rPr lang="sl-SI" sz="2400" b="1">
                <a:solidFill>
                  <a:srgbClr val="26155F"/>
                </a:solidFill>
                <a:latin typeface="Open Sans"/>
                <a:ea typeface="Open Sans"/>
                <a:cs typeface="Open Sans"/>
              </a:rPr>
              <a:t>zavezanost podnebnim ukrepom.</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244599" y="836349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400" b="1">
                <a:solidFill>
                  <a:srgbClr val="391A53"/>
                </a:solidFill>
                <a:latin typeface="Open Sans"/>
                <a:ea typeface="Open Sans"/>
                <a:cs typeface="Open Sans"/>
              </a:rPr>
              <a:t>Delujte z zgledom in navdihujte druge </a:t>
            </a:r>
            <a:br>
              <a:rPr lang="sl-SI" sz="2400" b="1">
                <a:latin typeface="Open Sans"/>
                <a:ea typeface="Open Sans"/>
                <a:cs typeface="Open Sans"/>
              </a:rPr>
            </a:br>
            <a:r>
              <a:rPr lang="sl-SI" sz="2000">
                <a:latin typeface="Open Sans"/>
                <a:ea typeface="Open Sans"/>
                <a:cs typeface="Open Sans"/>
              </a:rPr>
              <a:t>kot partner pakta. Razpisi za partnerje so redno objavljeni.</a:t>
            </a:r>
          </a:p>
        </p:txBody>
      </p:sp>
      <p:pic>
        <p:nvPicPr>
          <p:cNvPr id="4" name="Picture 3">
            <a:hlinkClick r:id="rId2"/>
            <a:extLst>
              <a:ext uri="{FF2B5EF4-FFF2-40B4-BE49-F238E27FC236}">
                <a16:creationId xmlns:a16="http://schemas.microsoft.com/office/drawing/2014/main" id="{134310E9-F417-6FB0-85B7-7B6039C656A0}"/>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852862" y="1355893"/>
            <a:ext cx="2777038" cy="836159"/>
          </a:xfrm>
        </p:spPr>
        <p:txBody>
          <a:bodyPr wrap="square" lIns="216000" tIns="144000" rIns="180000" bIns="108000" anchor="t">
            <a:spAutoFit/>
          </a:bodyPr>
          <a:lstStyle/>
          <a:p>
            <a:r>
              <a:rPr lang="sl-SI">
                <a:latin typeface="Open Sans"/>
                <a:ea typeface="Open Sans"/>
                <a:cs typeface="Open Sans"/>
              </a:rPr>
              <a:t>vsebina</a:t>
            </a:r>
            <a:endParaRPr lang="sl-SI"/>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800" b="1">
                <a:solidFill>
                  <a:schemeClr val="accent2"/>
                </a:solidFill>
                <a:latin typeface="Open Sans"/>
                <a:ea typeface="Open Sans"/>
                <a:cs typeface="Open Sans"/>
              </a:rPr>
              <a:t>3. Pridružite se!</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800" b="1">
                <a:solidFill>
                  <a:schemeClr val="bg1"/>
                </a:solidFill>
                <a:latin typeface="Open Sans"/>
                <a:ea typeface="Open Sans"/>
                <a:cs typeface="Open Sans"/>
              </a:rPr>
              <a:t>1. O Evropskem podnebnem paktu</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50645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800" b="1">
                <a:solidFill>
                  <a:schemeClr val="accent3"/>
                </a:solidFill>
                <a:latin typeface="Open Sans"/>
                <a:ea typeface="Open Sans"/>
                <a:cs typeface="Open Sans"/>
              </a:rPr>
              <a:t>2. Evropski podnebni pakt v praksi</a:t>
            </a:r>
          </a:p>
        </p:txBody>
      </p:sp>
      <p:pic>
        <p:nvPicPr>
          <p:cNvPr id="5" name="Picture 4" descr="A group of people standing around a whiteboard&#10;&#10;Description automatically generated">
            <a:extLst>
              <a:ext uri="{FF2B5EF4-FFF2-40B4-BE49-F238E27FC236}">
                <a16:creationId xmlns:a16="http://schemas.microsoft.com/office/drawing/2014/main" id="{0CD1D466-5CF9-2CD4-E7E4-8B531DDF80E8}"/>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798476" cy="836159"/>
          </a:xfrm>
        </p:spPr>
        <p:txBody>
          <a:bodyPr/>
          <a:lstStyle/>
          <a:p>
            <a:r>
              <a:rPr lang="sl-SI"/>
              <a:t>    Zakaj se pridružiti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sl-SI" sz="2800" b="1">
                <a:solidFill>
                  <a:srgbClr val="104B2B"/>
                </a:solidFill>
                <a:latin typeface="Open Sans"/>
                <a:ea typeface="Open Sans"/>
                <a:cs typeface="Open Sans"/>
              </a:rPr>
              <a:t>Kot posameznik: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sl-SI" sz="2400" b="1">
                <a:solidFill>
                  <a:srgbClr val="104B2B"/>
                </a:solidFill>
                <a:latin typeface="Open Sans"/>
                <a:ea typeface="Open Sans"/>
                <a:cs typeface="Open Sans"/>
              </a:rPr>
              <a:t>Spoznajte</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sl-SI" sz="2000">
                <a:latin typeface="Open Sans" panose="020B0606030504020204" pitchFamily="34" charset="0"/>
                <a:ea typeface="Open Sans" panose="020B0606030504020204" pitchFamily="34" charset="0"/>
                <a:cs typeface="Open Sans" panose="020B0606030504020204" pitchFamily="34" charset="0"/>
              </a:rPr>
              <a:t>podnebne spremembe in kaj pomenijo za vas.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484396" y="5155566"/>
            <a:ext cx="2797609" cy="1200329"/>
          </a:xfrm>
          <a:prstGeom prst="rect">
            <a:avLst/>
          </a:prstGeom>
          <a:noFill/>
        </p:spPr>
        <p:txBody>
          <a:bodyPr wrap="square">
            <a:spAutoFit/>
          </a:bodyPr>
          <a:lstStyle/>
          <a:p>
            <a:pPr algn="r"/>
            <a:r>
              <a:rPr lang="sl-SI" sz="2400" b="1">
                <a:solidFill>
                  <a:srgbClr val="26155F"/>
                </a:solidFill>
                <a:latin typeface="Open Sans"/>
                <a:ea typeface="Open Sans"/>
                <a:cs typeface="Open Sans"/>
              </a:rPr>
              <a:t>Povežite se </a:t>
            </a:r>
            <a:br>
              <a:rPr lang="sl-SI" sz="2400" b="1">
                <a:solidFill>
                  <a:srgbClr val="26155F"/>
                </a:solidFill>
                <a:latin typeface="Open Sans"/>
                <a:ea typeface="Open Sans"/>
                <a:cs typeface="Open Sans"/>
              </a:rPr>
            </a:br>
            <a:r>
              <a:rPr lang="sl-SI" sz="2400" b="1">
                <a:solidFill>
                  <a:srgbClr val="26155F"/>
                </a:solidFill>
                <a:latin typeface="Open Sans"/>
                <a:ea typeface="Open Sans"/>
                <a:cs typeface="Open Sans"/>
              </a:rPr>
              <a:t>s podobno mislečimi ljudmi,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43984" y="5094488"/>
            <a:ext cx="3872923" cy="1015663"/>
          </a:xfrm>
          <a:prstGeom prst="rect">
            <a:avLst/>
          </a:prstGeom>
          <a:noFill/>
        </p:spPr>
        <p:txBody>
          <a:bodyPr wrap="square">
            <a:spAutoFit/>
          </a:bodyPr>
          <a:lstStyle/>
          <a:p>
            <a:pPr lvl="0"/>
            <a:r>
              <a:rPr lang="sl-SI" sz="2000">
                <a:latin typeface="Open Sans" panose="020B0606030504020204" pitchFamily="34" charset="0"/>
                <a:ea typeface="Open Sans" panose="020B0606030504020204" pitchFamily="34" charset="0"/>
                <a:cs typeface="Open Sans" panose="020B0606030504020204" pitchFamily="34" charset="0"/>
              </a:rPr>
              <a:t>da si prizadevate za resnične spremembe na terenu in poiščete rešitve za izzive, povezane s podnebjem.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992089"/>
            <a:ext cx="3296405" cy="707886"/>
          </a:xfrm>
          <a:prstGeom prst="rect">
            <a:avLst/>
          </a:prstGeom>
          <a:noFill/>
        </p:spPr>
        <p:txBody>
          <a:bodyPr wrap="square">
            <a:spAutoFit/>
          </a:bodyPr>
          <a:lstStyle/>
          <a:p>
            <a:pPr lvl="0"/>
            <a:r>
              <a:rPr lang="sl-SI" sz="2000">
                <a:latin typeface="Open Sans" panose="020B0606030504020204" pitchFamily="34" charset="0"/>
                <a:ea typeface="Open Sans" panose="020B0606030504020204" pitchFamily="34" charset="0"/>
                <a:cs typeface="Open Sans" panose="020B0606030504020204" pitchFamily="34" charset="0"/>
              </a:rPr>
              <a:t>z evropskimi, lokalnimi in regionalnimi oblikovalci politik.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2078731" y="6992089"/>
            <a:ext cx="2203274" cy="1200329"/>
          </a:xfrm>
          <a:prstGeom prst="rect">
            <a:avLst/>
          </a:prstGeom>
          <a:noFill/>
        </p:spPr>
        <p:txBody>
          <a:bodyPr wrap="square">
            <a:spAutoFit/>
          </a:bodyPr>
          <a:lstStyle/>
          <a:p>
            <a:pPr algn="r"/>
            <a:r>
              <a:rPr lang="sl-SI" sz="2400" b="1">
                <a:solidFill>
                  <a:srgbClr val="184547"/>
                </a:solidFill>
                <a:latin typeface="Open Sans"/>
                <a:ea typeface="Open Sans"/>
                <a:cs typeface="Open Sans"/>
              </a:rPr>
              <a:t>Delite svoje poglede in sodelujte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7" y="3683725"/>
            <a:ext cx="2755584" cy="1015663"/>
          </a:xfrm>
          <a:prstGeom prst="rect">
            <a:avLst/>
          </a:prstGeom>
          <a:noFill/>
        </p:spPr>
        <p:txBody>
          <a:bodyPr wrap="square">
            <a:spAutoFit/>
          </a:bodyPr>
          <a:lstStyle/>
          <a:p>
            <a:pPr algn="r"/>
            <a:r>
              <a:rPr lang="sl-SI" sz="2000" b="1">
                <a:solidFill>
                  <a:srgbClr val="26155F"/>
                </a:solidFill>
                <a:latin typeface="Open Sans"/>
                <a:ea typeface="Open Sans"/>
                <a:cs typeface="Open Sans"/>
              </a:rPr>
              <a:t>Pridružite se dejavnostim </a:t>
            </a:r>
            <a:br>
              <a:rPr lang="sl-SI" sz="2000" b="1">
                <a:solidFill>
                  <a:srgbClr val="26155F"/>
                </a:solidFill>
                <a:latin typeface="Open Sans"/>
                <a:ea typeface="Open Sans"/>
                <a:cs typeface="Open Sans"/>
              </a:rPr>
            </a:br>
            <a:r>
              <a:rPr lang="sl-SI" sz="2000" b="1">
                <a:solidFill>
                  <a:srgbClr val="26155F"/>
                </a:solidFill>
                <a:latin typeface="Open Sans"/>
                <a:ea typeface="Open Sans"/>
                <a:cs typeface="Open Sans"/>
              </a:rPr>
              <a:t>in dogodkom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970804"/>
            <a:ext cx="3930443" cy="400110"/>
          </a:xfrm>
          <a:prstGeom prst="rect">
            <a:avLst/>
          </a:prstGeom>
          <a:noFill/>
        </p:spPr>
        <p:txBody>
          <a:bodyPr wrap="square">
            <a:spAutoFit/>
          </a:bodyPr>
          <a:lstStyle/>
          <a:p>
            <a:pPr lvl="0"/>
            <a:r>
              <a:rPr lang="sl-SI" sz="2000">
                <a:latin typeface="Open Sans" panose="020B0606030504020204" pitchFamily="34" charset="0"/>
                <a:ea typeface="Open Sans" panose="020B0606030504020204" pitchFamily="34" charset="0"/>
                <a:cs typeface="Open Sans" panose="020B0606030504020204" pitchFamily="34" charset="0"/>
              </a:rPr>
              <a:t>ali gostite lastne pobude.</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sl-SI" sz="2000">
                <a:latin typeface="Open Sans" panose="020B0606030504020204" pitchFamily="34" charset="0"/>
                <a:ea typeface="Open Sans" panose="020B0606030504020204" pitchFamily="34" charset="0"/>
                <a:cs typeface="Open Sans" panose="020B0606030504020204" pitchFamily="34" charset="0"/>
              </a:rPr>
              <a:t>kot predstavnik. </a:t>
            </a:r>
            <a:br>
              <a:rPr lang="sl-SI" sz="2000">
                <a:latin typeface="Open Sans" panose="020B0606030504020204" pitchFamily="34" charset="0"/>
                <a:ea typeface="Open Sans" panose="020B0606030504020204" pitchFamily="34" charset="0"/>
                <a:cs typeface="Open Sans" panose="020B0606030504020204" pitchFamily="34" charset="0"/>
              </a:rPr>
            </a:br>
            <a:r>
              <a:rPr lang="sl-SI" sz="2000">
                <a:latin typeface="Open Sans" panose="020B0606030504020204" pitchFamily="34" charset="0"/>
                <a:ea typeface="Open Sans" panose="020B0606030504020204" pitchFamily="34" charset="0"/>
                <a:cs typeface="Open Sans" panose="020B0606030504020204" pitchFamily="34" charset="0"/>
              </a:rPr>
              <a:t>Razpisi za predstavnike so redno objavljeni.</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200329"/>
          </a:xfrm>
          <a:prstGeom prst="rect">
            <a:avLst/>
          </a:prstGeom>
          <a:noFill/>
        </p:spPr>
        <p:txBody>
          <a:bodyPr wrap="square">
            <a:spAutoFit/>
          </a:bodyPr>
          <a:lstStyle/>
          <a:p>
            <a:pPr algn="r"/>
            <a:r>
              <a:rPr lang="sl-SI" sz="2400" b="1">
                <a:solidFill>
                  <a:srgbClr val="812604"/>
                </a:solidFill>
                <a:latin typeface="Open Sans"/>
                <a:ea typeface="Open Sans"/>
                <a:cs typeface="Open Sans"/>
              </a:rPr>
              <a:t>Delujte z </a:t>
            </a:r>
            <a:br>
              <a:rPr lang="sl-SI" sz="2400" b="1">
                <a:solidFill>
                  <a:srgbClr val="812604"/>
                </a:solidFill>
                <a:latin typeface="Open Sans"/>
                <a:ea typeface="Open Sans"/>
                <a:cs typeface="Open Sans"/>
              </a:rPr>
            </a:br>
            <a:r>
              <a:rPr lang="sl-SI" sz="2400" b="1">
                <a:solidFill>
                  <a:srgbClr val="812604"/>
                </a:solidFill>
                <a:latin typeface="Open Sans"/>
                <a:ea typeface="Open Sans"/>
                <a:cs typeface="Open Sans"/>
              </a:rPr>
              <a:t>zgledom in navdihujte druge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8329024" cy="836159"/>
          </a:xfrm>
        </p:spPr>
        <p:txBody>
          <a:bodyPr wrap="square" lIns="216000" tIns="144000" rIns="180000" bIns="108000" anchor="t">
            <a:spAutoFit/>
          </a:bodyPr>
          <a:lstStyle/>
          <a:p>
            <a:r>
              <a:rPr lang="sl-SI">
                <a:latin typeface="Open Sans"/>
                <a:ea typeface="Open Sans"/>
                <a:cs typeface="Open Sans"/>
              </a:rPr>
              <a:t>    Kako se lahko vključite?</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1878284" y="2865379"/>
            <a:ext cx="7141701"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l-SI" sz="1800">
                <a:latin typeface="Open Sans"/>
                <a:ea typeface="Open Sans"/>
                <a:cs typeface="Open Sans"/>
              </a:rPr>
              <a:t>Postanite </a:t>
            </a:r>
            <a:r>
              <a:rPr lang="sl-SI"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predstavnik podnebnega pakta</a:t>
            </a:r>
            <a:r>
              <a:rPr lang="sl-SI" sz="1800" b="1">
                <a:solidFill>
                  <a:srgbClr val="184547"/>
                </a:solidFill>
                <a:latin typeface="Open Sans"/>
                <a:ea typeface="Open Sans"/>
                <a:cs typeface="Arial"/>
              </a:rPr>
              <a:t> </a:t>
            </a:r>
            <a:r>
              <a:rPr lang="sl-SI" sz="1800">
                <a:latin typeface="Open Sans"/>
                <a:ea typeface="Open Sans"/>
                <a:cs typeface="Arial"/>
              </a:rPr>
              <a:t>in </a:t>
            </a:r>
            <a:br>
              <a:rPr lang="sl-SI" sz="1800">
                <a:latin typeface="Open Sans"/>
                <a:ea typeface="Open Sans"/>
                <a:cs typeface="Arial"/>
              </a:rPr>
            </a:br>
            <a:r>
              <a:rPr lang="sl-SI" sz="1800">
                <a:latin typeface="Open Sans"/>
                <a:ea typeface="Open Sans"/>
                <a:cs typeface="Arial"/>
              </a:rPr>
              <a:t>podpirajte podnebne</a:t>
            </a:r>
            <a:r>
              <a:rPr lang="sl-SI" sz="1800">
                <a:latin typeface="Open Sans"/>
                <a:ea typeface="Open Sans"/>
                <a:cs typeface="Open Sans"/>
              </a:rPr>
              <a:t> ukrepe v svoji skupnosti.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1899379" y="4421222"/>
            <a:ext cx="6761132"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l-SI" sz="1800">
                <a:latin typeface="Open Sans"/>
                <a:ea typeface="Open Sans"/>
                <a:cs typeface="Open Sans"/>
              </a:rPr>
              <a:t>Postanite</a:t>
            </a:r>
            <a:r>
              <a:rPr lang="sl-SI" sz="1800">
                <a:solidFill>
                  <a:srgbClr val="00B23B"/>
                </a:solidFill>
                <a:latin typeface="Open Sans"/>
                <a:ea typeface="Open Sans"/>
                <a:cs typeface="Open Sans"/>
              </a:rPr>
              <a:t> </a:t>
            </a:r>
            <a:r>
              <a:rPr lang="sl-SI" sz="1800" b="1">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 pakta</a:t>
            </a:r>
            <a:r>
              <a:rPr lang="sl-SI" sz="1800" b="1">
                <a:solidFill>
                  <a:srgbClr val="00B23B"/>
                </a:solidFill>
                <a:latin typeface="Open Sans"/>
                <a:ea typeface="Open Sans"/>
                <a:cs typeface="Arial"/>
              </a:rPr>
              <a:t> </a:t>
            </a:r>
            <a:r>
              <a:rPr lang="sl-SI" sz="1800">
                <a:latin typeface="Open Sans"/>
                <a:ea typeface="Open Sans"/>
                <a:cs typeface="Open Sans"/>
              </a:rPr>
              <a:t>in povečajte prepoznavnost svoje organizacije pri izvajanju podnebnih ukrepov.</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1889299" y="5964946"/>
            <a:ext cx="694296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l-SI" sz="1800">
                <a:latin typeface="Open Sans"/>
                <a:ea typeface="Open Sans"/>
                <a:cs typeface="Open Sans"/>
              </a:rPr>
              <a:t>Postanite </a:t>
            </a:r>
            <a:r>
              <a:rPr lang="sl-SI" sz="1800" b="1" u="sng">
                <a:latin typeface="Open Sans"/>
                <a:ea typeface="Open Sans"/>
                <a:cs typeface="Open Sans"/>
                <a:hlinkClick r:id="rId2">
                  <a:extLst>
                    <a:ext uri="{A12FA001-AC4F-418D-AE19-62706E023703}">
                      <ahyp:hlinkClr xmlns:ahyp="http://schemas.microsoft.com/office/drawing/2018/hyperlinkcolor" val="tx"/>
                    </a:ext>
                  </a:extLst>
                </a:hlinkClick>
              </a:rPr>
              <a:t>prijatelj pakta</a:t>
            </a:r>
            <a:r>
              <a:rPr lang="sl-SI" sz="1800" b="1">
                <a:latin typeface="Open Sans"/>
                <a:ea typeface="Open Sans"/>
                <a:cs typeface="Open Sans"/>
                <a:hlinkClick r:id="rId2">
                  <a:extLst>
                    <a:ext uri="{A12FA001-AC4F-418D-AE19-62706E023703}">
                      <ahyp:hlinkClr xmlns:ahyp="http://schemas.microsoft.com/office/drawing/2018/hyperlinkcolor" val="tx"/>
                    </a:ext>
                  </a:extLst>
                </a:hlinkClick>
              </a:rPr>
              <a:t> </a:t>
            </a:r>
            <a:r>
              <a:rPr lang="sl-SI" sz="1800">
                <a:latin typeface="Open Sans"/>
                <a:ea typeface="Open Sans"/>
                <a:cs typeface="Open Sans"/>
              </a:rPr>
              <a:t>, če želite </a:t>
            </a:r>
            <a:br>
              <a:rPr lang="sl-SI" sz="1800">
                <a:latin typeface="Open Sans"/>
                <a:ea typeface="Open Sans"/>
                <a:cs typeface="Open Sans"/>
              </a:rPr>
            </a:br>
            <a:r>
              <a:rPr lang="sl-SI" sz="1800">
                <a:latin typeface="Open Sans"/>
                <a:ea typeface="Open Sans"/>
                <a:cs typeface="Open Sans"/>
              </a:rPr>
              <a:t>prejeti smernice za sprejemanje več podnebnih ukrepov.</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1899379" y="7436337"/>
            <a:ext cx="539504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l-SI" sz="1800">
                <a:latin typeface="Open Sans"/>
                <a:ea typeface="Open Sans"/>
                <a:cs typeface="Open Sans"/>
              </a:rPr>
              <a:t>Registrirajte svoj </a:t>
            </a:r>
            <a:r>
              <a:rPr lang="sl-SI" sz="1800" b="1" u="sng">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satelitski dogodek podnebnega pakta</a:t>
            </a:r>
            <a:r>
              <a:rPr lang="sl-SI" sz="1800" b="1">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sl-SI" sz="1800">
                <a:latin typeface="Open Sans"/>
                <a:ea typeface="Open Sans"/>
                <a:cs typeface="Open Sans"/>
              </a:rPr>
              <a:t>, da bo vaš dogodek objavljen na spletnem mestu podnebnega pakta.</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582378" y="2582501"/>
            <a:ext cx="6754677"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567388" y="4143166"/>
            <a:ext cx="6754677"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567389" y="5667122"/>
            <a:ext cx="6761132"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567388" y="7215895"/>
            <a:ext cx="6754677"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l-SI" sz="1800">
                <a:solidFill>
                  <a:schemeClr val="bg1"/>
                </a:solidFill>
                <a:latin typeface="Open Sans"/>
                <a:ea typeface="Open Sans"/>
                <a:cs typeface="Open Sans"/>
              </a:rPr>
              <a:t>Uporabite naše</a:t>
            </a:r>
            <a:r>
              <a:rPr lang="sl-SI" sz="1800" b="1">
                <a:solidFill>
                  <a:schemeClr val="bg1"/>
                </a:solidFill>
                <a:latin typeface="Open Sans"/>
                <a:ea typeface="Open Sans"/>
                <a:cs typeface="Open Sans"/>
              </a:rPr>
              <a:t> </a:t>
            </a:r>
            <a:r>
              <a:rPr lang="sl-SI" sz="1800" b="1">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vire</a:t>
            </a:r>
            <a:r>
              <a:rPr lang="sl-SI" sz="1800" b="1">
                <a:solidFill>
                  <a:schemeClr val="bg1"/>
                </a:solidFill>
                <a:latin typeface="Open Sans"/>
                <a:ea typeface="Open Sans"/>
                <a:cs typeface="Open Sans"/>
              </a:rPr>
              <a:t> </a:t>
            </a:r>
            <a:r>
              <a:rPr lang="sl-SI" sz="1800">
                <a:solidFill>
                  <a:schemeClr val="bg1"/>
                </a:solidFill>
                <a:latin typeface="Open Sans"/>
                <a:ea typeface="Open Sans"/>
                <a:cs typeface="Open Sans"/>
              </a:rPr>
              <a:t>za širjenje jasnih in natančnih informacij o podnebnih spremembah in podnebnih ukrepih.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87601"/>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l-SI" sz="1800">
                <a:solidFill>
                  <a:schemeClr val="bg1"/>
                </a:solidFill>
                <a:latin typeface="Open Sans"/>
                <a:ea typeface="Open Sans"/>
                <a:cs typeface="Open Sans"/>
              </a:rPr>
              <a:t>Gostite svojo </a:t>
            </a:r>
            <a:r>
              <a:rPr lang="sl-SI" sz="1800" b="1">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dejavnost podnebne akcijske skupine </a:t>
            </a:r>
            <a:r>
              <a:rPr lang="sl-SI" sz="1800">
                <a:solidFill>
                  <a:schemeClr val="bg1"/>
                </a:solidFill>
                <a:latin typeface="Open Sans"/>
                <a:ea typeface="Open Sans"/>
                <a:cs typeface="Open Sans"/>
              </a:rPr>
              <a:t>bodite navdihnjeni z našimi </a:t>
            </a:r>
            <a:r>
              <a:rPr lang="sl-SI" sz="1800" b="1">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orodji za hiter začetek vključevanja državljanov</a:t>
            </a:r>
            <a:r>
              <a:rPr lang="sl-SI" sz="180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4757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sl-SI" sz="1800">
                <a:solidFill>
                  <a:schemeClr val="bg1"/>
                </a:solidFill>
                <a:latin typeface="Open Sans"/>
                <a:ea typeface="Open Sans"/>
                <a:cs typeface="Open Sans"/>
              </a:rPr>
              <a:t>Pridružite se ekipi pakta v kampanji UN ActNow prek </a:t>
            </a:r>
            <a:r>
              <a:rPr lang="sl-SI" sz="1800" b="1">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aplikacije AWorld</a:t>
            </a:r>
            <a:r>
              <a:rPr lang="sl-SI" sz="1800">
                <a:solidFill>
                  <a:schemeClr val="bg1"/>
                </a:solidFill>
                <a:latin typeface="Open Sans"/>
                <a:ea typeface="Open Sans"/>
                <a:cs typeface="Open Sans"/>
              </a:rPr>
              <a:t>! Z vsakodnevnimi aktivnostmi zmanjšajte svoj ogljični odtis in naredite merljive korake proti ciljem trajnostnega razvoja.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6632201"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6409439"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0823200"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9756401"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11832391" cy="400110"/>
          </a:xfrm>
          <a:prstGeom prst="rect">
            <a:avLst/>
          </a:prstGeom>
          <a:noFill/>
        </p:spPr>
        <p:txBody>
          <a:bodyPr wrap="square">
            <a:spAutoFit/>
          </a:bodyPr>
          <a:lstStyle/>
          <a:p>
            <a:pPr lvl="0">
              <a:lnSpc>
                <a:spcPct val="100000"/>
              </a:lnSpc>
            </a:pPr>
            <a:r>
              <a:rPr lang="sl-SI" sz="2000" b="0">
                <a:solidFill>
                  <a:schemeClr val="tx1"/>
                </a:solidFill>
                <a:latin typeface="Open Sans"/>
                <a:ea typeface="Open Sans"/>
                <a:cs typeface="Open Sans"/>
              </a:rPr>
              <a:t>Naj vas navdihnejo </a:t>
            </a:r>
            <a:r>
              <a:rPr lang="sl-SI" sz="2000" b="0">
                <a:solidFill>
                  <a:schemeClr val="accent1"/>
                </a:solidFill>
                <a:latin typeface="Open Sans"/>
                <a:ea typeface="Open Sans"/>
                <a:cs typeface="Open Sans"/>
              </a:rPr>
              <a:t> </a:t>
            </a:r>
            <a:r>
              <a:rPr lang="sl-SI" sz="2000" b="1">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orodja za hiter začetek</a:t>
            </a:r>
            <a:r>
              <a:rPr lang="sl-SI" sz="2000" b="1">
                <a:solidFill>
                  <a:schemeClr val="accent1"/>
                </a:solidFill>
                <a:latin typeface="Open Sans"/>
                <a:ea typeface="Open Sans"/>
                <a:cs typeface="Open Sans"/>
              </a:rPr>
              <a:t> </a:t>
            </a:r>
            <a:r>
              <a:rPr lang="sl-SI" sz="2000" b="0">
                <a:solidFill>
                  <a:schemeClr val="tx1"/>
                </a:solidFill>
                <a:latin typeface="Open Sans"/>
                <a:ea typeface="Open Sans"/>
                <a:cs typeface="Open Sans"/>
              </a:rPr>
              <a:t>, objavljena </a:t>
            </a:r>
            <a:r>
              <a:rPr lang="sl-SI" sz="2000" b="0">
                <a:solidFill>
                  <a:schemeClr val="accent1"/>
                </a:solidFill>
                <a:latin typeface="Open Sans"/>
                <a:ea typeface="Open Sans"/>
                <a:cs typeface="Open Sans"/>
              </a:rPr>
              <a:t>na </a:t>
            </a:r>
            <a:r>
              <a:rPr lang="sl-SI" sz="2000" b="1" u="sng">
                <a:solidFill>
                  <a:schemeClr val="accent1"/>
                </a:solidFill>
                <a:latin typeface="Open Sans"/>
                <a:ea typeface="Open Sans"/>
                <a:cs typeface="Open Sans"/>
              </a:rPr>
              <a:t>spletnem mestu pakta</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6142791" cy="400110"/>
          </a:xfrm>
          <a:prstGeom prst="rect">
            <a:avLst/>
          </a:prstGeom>
          <a:noFill/>
        </p:spPr>
        <p:txBody>
          <a:bodyPr wrap="square">
            <a:spAutoFit/>
          </a:bodyPr>
          <a:lstStyle/>
          <a:p>
            <a:pPr>
              <a:lnSpc>
                <a:spcPct val="100000"/>
              </a:lnSpc>
            </a:pPr>
            <a:r>
              <a:rPr lang="sl-SI" sz="2000" b="0">
                <a:solidFill>
                  <a:schemeClr val="tx1"/>
                </a:solidFill>
                <a:latin typeface="Open Sans"/>
                <a:ea typeface="Open Sans"/>
                <a:cs typeface="Open Sans"/>
              </a:rPr>
              <a:t>Registrirajte dejavnost, ki jo nameravate gostiti</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sl-SI" sz="2000" b="0">
                <a:solidFill>
                  <a:schemeClr val="tx1"/>
                </a:solidFill>
                <a:latin typeface="Open Sans"/>
                <a:ea typeface="Open Sans"/>
                <a:cs typeface="Open Sans"/>
              </a:rPr>
              <a:t>Gostite dejavnost</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sl-SI" sz="2000" b="0">
                <a:solidFill>
                  <a:schemeClr val="tx1"/>
                </a:solidFill>
                <a:latin typeface="Open Sans"/>
                <a:ea typeface="Open Sans"/>
                <a:cs typeface="Open Sans"/>
              </a:rPr>
              <a:t>Delite rezultate z evropskim podnebnim paktom</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9266991" cy="400110"/>
          </a:xfrm>
          <a:prstGeom prst="rect">
            <a:avLst/>
          </a:prstGeom>
          <a:noFill/>
        </p:spPr>
        <p:txBody>
          <a:bodyPr wrap="square">
            <a:spAutoFit/>
          </a:bodyPr>
          <a:lstStyle/>
          <a:p>
            <a:pPr lvl="0">
              <a:lnSpc>
                <a:spcPct val="100000"/>
              </a:lnSpc>
            </a:pPr>
            <a:r>
              <a:rPr lang="sl-SI" sz="2000" b="0">
                <a:solidFill>
                  <a:schemeClr val="tx1"/>
                </a:solidFill>
                <a:latin typeface="Open Sans"/>
                <a:ea typeface="Open Sans"/>
                <a:cs typeface="Open Sans"/>
              </a:rPr>
              <a:t>Razširite svojo dejavnost in njene rezultate ter povabite druge, da gostijo!</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5315708" cy="8084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l-SI" sz="4000">
                <a:latin typeface="Open Sans"/>
                <a:ea typeface="Open Sans"/>
                <a:cs typeface="Arial"/>
              </a:rPr>
              <a:t>    Orodja za hiter začetek vključevanja državljanov</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sl-SI" sz="2600" b="1">
                  <a:solidFill>
                    <a:srgbClr val="184547"/>
                  </a:solidFill>
                  <a:latin typeface="Open Sans"/>
                  <a:ea typeface="Open Sans"/>
                  <a:cs typeface="Open Sans"/>
                </a:rPr>
                <a:t>Podnebni sprehod</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sl-SI" sz="2600" b="1">
                  <a:solidFill>
                    <a:srgbClr val="26155F"/>
                  </a:solidFill>
                  <a:latin typeface="Open Sans"/>
                  <a:ea typeface="Open Sans"/>
                  <a:cs typeface="Open Sans"/>
                </a:rPr>
                <a:t>Foto zgodba</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sl-SI" sz="2600" b="1">
                  <a:solidFill>
                    <a:srgbClr val="16683B"/>
                  </a:solidFill>
                  <a:latin typeface="Open Sans"/>
                  <a:ea typeface="Open Sans"/>
                  <a:cs typeface="Open Sans"/>
                </a:rPr>
                <a:t>Lokalna podnebna akcijska skupina</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sl-SI" sz="2600" b="1">
                  <a:solidFill>
                    <a:srgbClr val="391A53"/>
                  </a:solidFill>
                  <a:latin typeface="Open Sans"/>
                  <a:ea typeface="Open Sans"/>
                  <a:cs typeface="Open Sans"/>
                </a:rPr>
                <a:t>Vrstniški parlament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sl-SI" sz="2000">
                  <a:latin typeface="Open Sans" panose="020B0606030504020204" pitchFamily="34" charset="0"/>
                  <a:ea typeface="Open Sans" panose="020B0606030504020204" pitchFamily="34" charset="0"/>
                  <a:cs typeface="Open Sans" panose="020B0606030504020204" pitchFamily="34" charset="0"/>
                </a:rPr>
                <a:t>Vodeni ogledi po lokalnih soseskah za predstavitev trajnostnih praks in pobud, ki podpirajo zeleni prehod.</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sl-SI" sz="2000">
                  <a:latin typeface="Open Sans" panose="020B0606030504020204" pitchFamily="34" charset="0"/>
                  <a:ea typeface="Open Sans" panose="020B0606030504020204" pitchFamily="34" charset="0"/>
                  <a:cs typeface="Open Sans" panose="020B0606030504020204" pitchFamily="34" charset="0"/>
                </a:rPr>
                <a:t>Fotografske delavnice, kjer udeleženci ujamejo in razmišljajo o podnebnih vprašanjih in rešitvah. Rezultati lahko vplivajo na odločanje in spodbujajo spremembe.</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sl-SI" sz="2000">
                  <a:latin typeface="Open Sans" panose="020B0606030504020204" pitchFamily="34" charset="0"/>
                  <a:ea typeface="Open Sans" panose="020B0606030504020204" pitchFamily="34" charset="0"/>
                  <a:cs typeface="Open Sans" panose="020B0606030504020204" pitchFamily="34" charset="0"/>
                </a:rPr>
                <a:t>Skupina ljudi, ki si prizadeva za skupni cilj, kot je ustvarjanje skupnega vrta, kavarne za popravilo ali lokalne energetske skupnosti.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sl-SI" sz="2000">
                  <a:latin typeface="Open Sans" panose="020B0606030504020204" pitchFamily="34" charset="0"/>
                  <a:ea typeface="Open Sans" panose="020B0606030504020204" pitchFamily="34" charset="0"/>
                  <a:cs typeface="Open Sans" panose="020B0606030504020204" pitchFamily="34" charset="0"/>
                </a:rPr>
                <a:t>Razprave o tem, kako lahko prehod na podnebno nevtralnost deluje v praksi v našem vsakdanjem življenju in kakšne politike bi bilo treba uvesti, da bi nas spodbudili naprej.</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5265399" cy="8084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l-SI" sz="4000">
                <a:latin typeface="Open Sans"/>
                <a:ea typeface="Open Sans"/>
                <a:cs typeface="Arial"/>
              </a:rPr>
              <a:t>    Orodja za hiter začetek vključevanja državljanov</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t>Obiščite spletno mesto, </a:t>
            </a:r>
            <a:b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l-SI" sz="2000" b="1">
                <a:solidFill>
                  <a:srgbClr val="184547"/>
                </a:solidFill>
                <a:latin typeface="Open Sans" panose="020B0606030504020204" pitchFamily="34" charset="0"/>
                <a:ea typeface="Open Sans" panose="020B0606030504020204" pitchFamily="34" charset="0"/>
                <a:cs typeface="Open Sans" panose="020B0606030504020204" pitchFamily="34" charset="0"/>
              </a:rPr>
              <a:t>če želite izvedeti več</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sl-SI" sz="2800">
                <a:latin typeface="Open Sans"/>
                <a:ea typeface="Open Sans"/>
                <a:cs typeface="Open Sans"/>
              </a:rPr>
              <a:t>Evropski podnebni pakt je združil moči z </a:t>
            </a:r>
            <a:r>
              <a:rPr lang="sl-SI" sz="2800" b="1">
                <a:latin typeface="Open Sans"/>
                <a:ea typeface="Open Sans"/>
                <a:cs typeface="Open Sans"/>
              </a:rPr>
              <a:t>ActNow</a:t>
            </a:r>
            <a:r>
              <a:rPr lang="sl-SI" sz="2800">
                <a:latin typeface="Open Sans"/>
                <a:ea typeface="Open Sans"/>
                <a:cs typeface="Open Sans"/>
              </a:rPr>
              <a:t>, kampanjo Združenih narodov, in </a:t>
            </a:r>
            <a:r>
              <a:rPr lang="sl-SI" sz="2800" b="1">
                <a:latin typeface="Open Sans"/>
                <a:ea typeface="Open Sans"/>
                <a:cs typeface="Open Sans"/>
              </a:rPr>
              <a:t>AWorld</a:t>
            </a:r>
            <a:r>
              <a:rPr lang="sl-SI" sz="2800">
                <a:latin typeface="Open Sans"/>
                <a:ea typeface="Open Sans"/>
                <a:cs typeface="Open Sans"/>
              </a:rPr>
              <a:t>, mobilno aplikacijo za kampanjo, ki ljudi navdihuje za podnebne ukrepe.</a:t>
            </a:r>
            <a:br>
              <a:rPr lang="sl-SI" sz="2800">
                <a:latin typeface="Open Sans"/>
                <a:ea typeface="Open Sans"/>
                <a:cs typeface="Open Sans"/>
              </a:rPr>
            </a:br>
            <a:endParaRPr lang="sl-SI" sz="2800">
              <a:latin typeface="Open Sans"/>
              <a:ea typeface="Open Sans"/>
              <a:cs typeface="Open Sans"/>
            </a:endParaRPr>
          </a:p>
          <a:p>
            <a:pPr>
              <a:lnSpc>
                <a:spcPts val="4200"/>
              </a:lnSpc>
            </a:pPr>
            <a:r>
              <a:rPr lang="sl-SI" sz="2800" b="1">
                <a:solidFill>
                  <a:srgbClr val="02B23D"/>
                </a:solidFill>
                <a:latin typeface="Open Sans"/>
                <a:ea typeface="Open Sans"/>
                <a:cs typeface="Open Sans"/>
              </a:rPr>
              <a:t>Uporabniki, ki so se pridružili izzivu ekipe evropskega podnebnega pakta na AWorld, so dosegli več kot </a:t>
            </a:r>
            <a:r>
              <a:rPr lang="sl-SI" sz="2800" b="1" u="sng">
                <a:solidFill>
                  <a:srgbClr val="02B23D"/>
                </a:solidFill>
                <a:latin typeface="Open Sans"/>
                <a:ea typeface="Open Sans"/>
                <a:cs typeface="Open Sans"/>
              </a:rPr>
              <a:t>900.000</a:t>
            </a:r>
            <a:r>
              <a:rPr lang="sl-SI" sz="2800" b="1">
                <a:solidFill>
                  <a:srgbClr val="02B23D"/>
                </a:solidFill>
                <a:latin typeface="Open Sans"/>
                <a:ea typeface="Open Sans"/>
                <a:cs typeface="Open Sans"/>
              </a:rPr>
              <a:t> podnebnih ukrepov.</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7645400" cy="836159"/>
          </a:xfrm>
          <a:solidFill>
            <a:srgbClr val="104B2B"/>
          </a:solidFill>
        </p:spPr>
        <p:txBody>
          <a:bodyPr wrap="square" lIns="216000" tIns="144000" rIns="180000" bIns="108000" anchor="t">
            <a:spAutoFit/>
          </a:bodyPr>
          <a:lstStyle/>
          <a:p>
            <a:r>
              <a:rPr lang="sl-SI">
                <a:latin typeface="Open Sans"/>
                <a:ea typeface="Open Sans"/>
                <a:cs typeface="Open Sans"/>
              </a:rPr>
              <a:t>    Pakt in ukrepajte zdaj</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sl-SI" sz="2400">
                <a:latin typeface="Open Sans"/>
                <a:ea typeface="Open Sans"/>
                <a:cs typeface="Open Sans"/>
              </a:rPr>
              <a:t>Vsak izmed nas lahko pomaga zgraditi bolj trajnostno prihodnost. </a:t>
            </a:r>
            <a:r>
              <a:rPr lang="sl-SI" sz="2400">
                <a:solidFill>
                  <a:srgbClr val="000000"/>
                </a:solidFill>
                <a:latin typeface="Open Sans"/>
                <a:ea typeface="Open Sans"/>
                <a:cs typeface="Open Sans"/>
              </a:rPr>
              <a:t>Izmenjava navdihujočih </a:t>
            </a:r>
            <a:r>
              <a:rPr lang="sl-SI" sz="2400" u="sng">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zgodb o uspehu, rešitev in ukrepov</a:t>
            </a:r>
            <a:r>
              <a:rPr lang="sl-SI" sz="2400">
                <a:solidFill>
                  <a:srgbClr val="104B2B"/>
                </a:solidFill>
                <a:latin typeface="Open Sans"/>
                <a:ea typeface="Open Sans"/>
                <a:cs typeface="Open Sans"/>
              </a:rPr>
              <a:t> </a:t>
            </a:r>
            <a:r>
              <a:rPr lang="sl-SI" sz="2400">
                <a:solidFill>
                  <a:srgbClr val="000000"/>
                </a:solidFill>
                <a:latin typeface="Open Sans"/>
                <a:ea typeface="Open Sans"/>
                <a:cs typeface="Open Sans"/>
              </a:rPr>
              <a:t>iz raznolike skupnosti pakta je v središču našega komuniciranja. </a:t>
            </a:r>
            <a:br>
              <a:rPr lang="sl-SI" sz="2400">
                <a:solidFill>
                  <a:srgbClr val="000000"/>
                </a:solidFill>
                <a:latin typeface="Open Sans"/>
                <a:ea typeface="Open Sans"/>
                <a:cs typeface="Open Sans"/>
              </a:rPr>
            </a:br>
            <a:r>
              <a:rPr lang="sl-SI" sz="900">
                <a:solidFill>
                  <a:srgbClr val="000000"/>
                </a:solidFill>
                <a:latin typeface="Open Sans"/>
                <a:ea typeface="Open Sans"/>
                <a:cs typeface="Open Sans"/>
              </a:rPr>
              <a:t> </a:t>
            </a:r>
          </a:p>
          <a:p>
            <a:pPr>
              <a:lnSpc>
                <a:spcPts val="4500"/>
              </a:lnSpc>
            </a:pPr>
            <a:r>
              <a:rPr lang="sl-SI" sz="3200">
                <a:solidFill>
                  <a:srgbClr val="104B2B"/>
                </a:solidFill>
                <a:latin typeface="Open Sans"/>
                <a:ea typeface="Open Sans"/>
                <a:cs typeface="Open Sans"/>
              </a:rPr>
              <a:t>Delite svoje zgodbe z nami</a:t>
            </a:r>
            <a:r>
              <a:rPr lang="sl-SI" sz="3200" i="0" u="none" strike="noStrike" baseline="0">
                <a:solidFill>
                  <a:srgbClr val="104B2B"/>
                </a:solidFill>
                <a:latin typeface="Open Sans"/>
                <a:ea typeface="Open Sans"/>
                <a:cs typeface="Open Sans"/>
              </a:rPr>
              <a:t>: </a:t>
            </a:r>
            <a:br>
              <a:rPr lang="sl-SI" sz="3200" b="0" i="0" u="none" strike="noStrike" baseline="0">
                <a:latin typeface="Open Sans"/>
                <a:ea typeface="Open Sans"/>
                <a:cs typeface="Open Sans"/>
              </a:rPr>
            </a:br>
            <a:r>
              <a:rPr lang="sl-SI" sz="3200" b="1" i="0" u="sng" strike="noStrike" baseline="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sl-SI" sz="3200" b="1" u="sng">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sl-SI" sz="3200">
                <a:solidFill>
                  <a:srgbClr val="104B2B"/>
                </a:solidFill>
                <a:latin typeface="Open Sans"/>
                <a:ea typeface="Open Sans"/>
                <a:cs typeface="Open Sans"/>
              </a:rPr>
              <a:t>. </a:t>
            </a:r>
          </a:p>
          <a:p>
            <a:pPr>
              <a:lnSpc>
                <a:spcPts val="2200"/>
              </a:lnSpc>
            </a:pPr>
            <a:r>
              <a:rPr lang="sl-SI" sz="1800">
                <a:latin typeface="Open Sans"/>
                <a:ea typeface="Open Sans"/>
                <a:cs typeface="Open Sans"/>
              </a:rPr>
              <a:t>Vključite ustrezne povezave, priloge, slike ali podrobnosti, ki nam bodo pomagale razumeti in deliti vašo zgodbo. </a:t>
            </a:r>
          </a:p>
          <a:p>
            <a:endParaRPr lang="en-GB" sz="2400" b="1" i="0" u="sng" strike="noStrike" baseline="0">
              <a:latin typeface="Open Sans"/>
              <a:ea typeface="Open Sans"/>
              <a:cs typeface="Open Sans"/>
            </a:endParaRPr>
          </a:p>
          <a:p>
            <a:endParaRPr lang="en-GB" sz="2400" b="1" u="sng">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9144000" cy="836159"/>
          </a:xfrm>
        </p:spPr>
        <p:txBody>
          <a:bodyPr wrap="square" lIns="216000" tIns="144000" rIns="180000" bIns="108000" anchor="t">
            <a:spAutoFit/>
          </a:bodyPr>
          <a:lstStyle/>
          <a:p>
            <a:r>
              <a:rPr lang="sl-SI">
                <a:latin typeface="Open Sans"/>
                <a:ea typeface="Open Sans"/>
                <a:cs typeface="Open Sans"/>
              </a:rPr>
              <a:t>    Delite svoje zgodbe z nami!</a:t>
            </a:r>
          </a:p>
        </p:txBody>
      </p:sp>
      <p:pic>
        <p:nvPicPr>
          <p:cNvPr id="5" name="Picture 4" descr="A group of women looking at a paper&#10;&#10;Description automatically generated">
            <a:extLst>
              <a:ext uri="{FF2B5EF4-FFF2-40B4-BE49-F238E27FC236}">
                <a16:creationId xmlns:a16="http://schemas.microsoft.com/office/drawing/2014/main" id="{387D7930-74B4-DAB1-2B84-5EAD25988D33}"/>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6146800" cy="836159"/>
          </a:xfrm>
        </p:spPr>
        <p:txBody>
          <a:bodyPr/>
          <a:lstStyle/>
          <a:p>
            <a:r>
              <a:rPr lang="sl-SI"/>
              <a:t>    Za več informacij</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sl-SI" sz="2800"/>
                        <a:t>Platforma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sl-SI" sz="2800"/>
                        <a:t>Oznaka: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sl-SI"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l-SI" sz="2400"/>
                        <a:t>              </a:t>
                      </a:r>
                      <a:r>
                        <a:rPr lang="sl-SI"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sl-SI"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sl-SI" sz="2400"/>
                        <a:t>             </a:t>
                      </a:r>
                      <a:r>
                        <a:rPr lang="sl-SI"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sl-SI"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l-SI" sz="2400"/>
                        <a:t>            </a:t>
                      </a:r>
                      <a:r>
                        <a:rPr lang="sl-SI" sz="2000"/>
                        <a:t>@EU Environment </a:t>
                      </a:r>
                      <a:br>
                        <a:rPr lang="sl-SI" sz="2000"/>
                      </a:br>
                      <a:r>
                        <a:rPr lang="sl-SI"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sl-SI"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sl-SI" sz="2400"/>
                        <a:t>         </a:t>
                      </a:r>
                      <a:r>
                        <a:rPr lang="sl-SI"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sl-SI" sz="2300">
                <a:solidFill>
                  <a:prstClr val="black"/>
                </a:solidFill>
                <a:latin typeface="Open Sans"/>
                <a:ea typeface="Open Sans"/>
                <a:cs typeface="Open Sans"/>
              </a:rPr>
              <a:t>Obiščite</a:t>
            </a:r>
            <a:r>
              <a:rPr lang="sl-SI" sz="2300">
                <a:latin typeface="Open Sans"/>
                <a:ea typeface="Open Sans"/>
                <a:cs typeface="Open Sans"/>
              </a:rPr>
              <a:t> </a:t>
            </a:r>
            <a:r>
              <a:rPr lang="sl-SI" sz="2300" u="sng">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spletno mesto podnebnega pakta</a:t>
            </a:r>
            <a:r>
              <a:rPr lang="sl-SI" sz="2300">
                <a:solidFill>
                  <a:srgbClr val="104B2B"/>
                </a:solidFill>
                <a:latin typeface="Open Sans"/>
                <a:ea typeface="Open Sans"/>
                <a:cs typeface="Open Sans"/>
              </a:rPr>
              <a:t> </a:t>
            </a:r>
            <a:r>
              <a:rPr lang="sl-SI" sz="2300">
                <a:solidFill>
                  <a:prstClr val="black"/>
                </a:solidFill>
                <a:latin typeface="Open Sans"/>
                <a:ea typeface="Open Sans"/>
                <a:cs typeface="Open Sans"/>
              </a:rPr>
              <a:t>in poiščite zgodbe iz skupnosti pakta ter uporabne vire in materiale za navdih </a:t>
            </a:r>
            <a:br>
              <a:rPr lang="sl-SI" sz="2300">
                <a:solidFill>
                  <a:prstClr val="black"/>
                </a:solidFill>
                <a:latin typeface="Open Sans"/>
                <a:ea typeface="Open Sans"/>
                <a:cs typeface="Open Sans"/>
              </a:rPr>
            </a:br>
            <a:r>
              <a:rPr lang="sl-SI" sz="2300">
                <a:solidFill>
                  <a:prstClr val="black"/>
                </a:solidFill>
                <a:latin typeface="Open Sans"/>
                <a:ea typeface="Open Sans"/>
                <a:cs typeface="Open Sans"/>
              </a:rPr>
              <a:t>drugi, da ukrepajo. </a:t>
            </a:r>
          </a:p>
          <a:p>
            <a:pPr marL="0" indent="0">
              <a:lnSpc>
                <a:spcPts val="3800"/>
              </a:lnSpc>
              <a:spcAft>
                <a:spcPts val="800"/>
              </a:spcAft>
              <a:buFont typeface="Arial" panose="020B0604020202020204" pitchFamily="34" charset="0"/>
              <a:buNone/>
              <a:defRPr/>
            </a:pPr>
            <a:r>
              <a:rPr lang="sl-SI" sz="2300">
                <a:solidFill>
                  <a:prstClr val="black"/>
                </a:solidFill>
                <a:latin typeface="Open Sans"/>
                <a:ea typeface="Open Sans"/>
                <a:cs typeface="Open Sans"/>
              </a:rPr>
              <a:t>Lahko se </a:t>
            </a:r>
            <a:r>
              <a:rPr lang="sl-SI" sz="2300">
                <a:latin typeface="Open Sans"/>
                <a:ea typeface="Open Sans"/>
                <a:cs typeface="Open Sans"/>
              </a:rPr>
              <a:t>tudi </a:t>
            </a:r>
            <a:r>
              <a:rPr lang="sl-SI" sz="2300" u="sng">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naročite na naše glasilo</a:t>
            </a:r>
            <a:r>
              <a:rPr lang="sl-SI" sz="2300">
                <a:solidFill>
                  <a:srgbClr val="104B2B"/>
                </a:solidFill>
                <a:latin typeface="Open Sans"/>
                <a:ea typeface="Open Sans"/>
                <a:cs typeface="Open Sans"/>
              </a:rPr>
              <a:t> </a:t>
            </a:r>
            <a:r>
              <a:rPr lang="sl-SI" sz="2300">
                <a:solidFill>
                  <a:prstClr val="black"/>
                </a:solidFill>
                <a:latin typeface="Open Sans"/>
                <a:ea typeface="Open Sans"/>
                <a:cs typeface="Open Sans"/>
              </a:rPr>
              <a:t>in nas spremljate na družbenih medijih, da boste na tekočem s podnebnimi ukrepi.</a:t>
            </a:r>
          </a:p>
          <a:p>
            <a:pPr marL="0" indent="0">
              <a:lnSpc>
                <a:spcPts val="3800"/>
              </a:lnSpc>
              <a:spcAft>
                <a:spcPts val="800"/>
              </a:spcAft>
              <a:buNone/>
              <a:defRPr/>
            </a:pPr>
            <a:r>
              <a:rPr lang="sl-SI" sz="2300">
                <a:solidFill>
                  <a:prstClr val="black"/>
                </a:solidFill>
                <a:latin typeface="Open Sans"/>
                <a:ea typeface="Open Sans"/>
                <a:cs typeface="Open Sans"/>
              </a:rPr>
              <a:t>Poiščite našo vsebino z uporabo hashtagov: </a:t>
            </a:r>
            <a:br>
              <a:rPr lang="sl-SI" sz="2300">
                <a:solidFill>
                  <a:prstClr val="black"/>
                </a:solidFill>
                <a:latin typeface="Open Sans"/>
                <a:ea typeface="Open Sans"/>
                <a:cs typeface="Open Sans"/>
              </a:rPr>
            </a:br>
            <a:r>
              <a:rPr lang="sl-SI" sz="2300" b="1">
                <a:solidFill>
                  <a:srgbClr val="104B2B"/>
                </a:solidFill>
                <a:latin typeface="Open Sans"/>
                <a:ea typeface="Open Sans"/>
                <a:cs typeface="Open Sans"/>
              </a:rPr>
              <a:t>#EUClimatePact #MyWorldOurPlanet </a:t>
            </a:r>
            <a:br>
              <a:rPr lang="sl-SI" sz="2400" b="1">
                <a:solidFill>
                  <a:srgbClr val="104B2B"/>
                </a:solidFill>
                <a:latin typeface="Open Sans"/>
                <a:ea typeface="Open Sans"/>
                <a:cs typeface="Open Sans"/>
              </a:rPr>
            </a:br>
            <a:endParaRPr lang="sl-SI" sz="2400" b="1">
              <a:solidFill>
                <a:srgbClr val="104B2B"/>
              </a:solidFill>
              <a:latin typeface="Open Sans"/>
              <a:ea typeface="Open Sans"/>
              <a:cs typeface="Open Sans"/>
            </a:endParaRPr>
          </a:p>
          <a:p>
            <a:pPr marL="0" indent="0">
              <a:lnSpc>
                <a:spcPts val="4400"/>
              </a:lnSpc>
              <a:spcAft>
                <a:spcPts val="800"/>
              </a:spcAft>
              <a:buNone/>
              <a:defRPr/>
            </a:pPr>
            <a:r>
              <a:rPr lang="sl-SI" sz="3200">
                <a:solidFill>
                  <a:srgbClr val="104B2B"/>
                </a:solidFill>
                <a:latin typeface="Open Sans"/>
                <a:ea typeface="Open Sans"/>
                <a:cs typeface="Open Sans"/>
              </a:rPr>
              <a:t>Kakšno vprašanje? Ne oklevajte in kontaktirajte sekretariat na: </a:t>
            </a:r>
            <a:r>
              <a:rPr lang="sl-SI" sz="3200" b="1">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3589000" y="2416393"/>
            <a:ext cx="3879246" cy="1288009"/>
          </a:xfrm>
        </p:spPr>
        <p:txBody>
          <a:bodyPr/>
          <a:lstStyle/>
          <a:p>
            <a:r>
              <a:rPr lang="sl-SI"/>
              <a:t>Hvala</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7162800" y="3666302"/>
            <a:ext cx="10305447" cy="1288009"/>
          </a:xfrm>
        </p:spPr>
        <p:txBody>
          <a:bodyPr/>
          <a:lstStyle/>
          <a:p>
            <a:r>
              <a:rPr lang="sl-SI"/>
              <a:t>Za vašo pozornost</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6914147" cy="1232609"/>
          </a:xfrm>
        </p:spPr>
        <p:txBody>
          <a:bodyPr/>
          <a:lstStyle/>
          <a:p>
            <a:r>
              <a:rPr lang="sl-SI" sz="6800"/>
              <a:t> O Evropskem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9396997" cy="1232609"/>
          </a:xfrm>
        </p:spPr>
        <p:txBody>
          <a:bodyPr/>
          <a:lstStyle/>
          <a:p>
            <a:r>
              <a:rPr lang="sl-SI" sz="6800">
                <a:latin typeface="Open Sans"/>
                <a:ea typeface="Open Sans"/>
                <a:cs typeface="Open Sans"/>
              </a:rPr>
              <a:t> podnebnem paktu</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sl-SI"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sl-SI"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Evropski podnebni pakt</a:t>
            </a:r>
            <a:r>
              <a:rPr lang="sl-SI" sz="2800">
                <a:solidFill>
                  <a:srgbClr val="9EBCF8"/>
                </a:solidFill>
                <a:latin typeface="Open Sans"/>
                <a:ea typeface="Open Sans"/>
                <a:cs typeface="Open Sans"/>
              </a:rPr>
              <a:t> </a:t>
            </a:r>
            <a:r>
              <a:rPr lang="sl-SI" sz="2800">
                <a:solidFill>
                  <a:schemeClr val="bg1"/>
                </a:solidFill>
                <a:latin typeface="Open Sans"/>
                <a:ea typeface="Open Sans"/>
                <a:cs typeface="Open Sans"/>
              </a:rPr>
              <a:t>je pobuda Evropske komisije, katere cilj je ustvariti gibanje ljudi, združenih okoli skupnega cilja: </a:t>
            </a:r>
            <a:r>
              <a:rPr lang="sl-SI" sz="2800" b="1">
                <a:solidFill>
                  <a:schemeClr val="bg1"/>
                </a:solidFill>
                <a:latin typeface="Open Sans"/>
                <a:ea typeface="Open Sans"/>
                <a:cs typeface="Open Sans"/>
              </a:rPr>
              <a:t>podnebnih ukrepov</a:t>
            </a:r>
            <a:r>
              <a:rPr lang="sl-SI"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sl-SI" sz="2800">
                <a:solidFill>
                  <a:schemeClr val="bg1"/>
                </a:solidFill>
                <a:latin typeface="Open Sans"/>
                <a:ea typeface="Open Sans"/>
                <a:cs typeface="Open Sans"/>
              </a:rPr>
              <a:t>Kot del </a:t>
            </a:r>
            <a:r>
              <a:rPr lang="sl-SI"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evropskega zelenega dogovora</a:t>
            </a:r>
            <a:r>
              <a:rPr lang="sl-SI" sz="2800">
                <a:solidFill>
                  <a:schemeClr val="bg1"/>
                </a:solidFill>
                <a:latin typeface="Open Sans"/>
                <a:ea typeface="Open Sans"/>
                <a:cs typeface="Open Sans"/>
              </a:rPr>
              <a:t> pomaga EU izpolniti cilj, da do leta 2050 postane podnebno nevtralna.</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sl-SI" sz="60000" b="1">
                <a:solidFill>
                  <a:schemeClr val="bg1">
                    <a:alpha val="3000"/>
                  </a:schemeClr>
                </a:solidFill>
                <a:latin typeface="Open Sans"/>
                <a:ea typeface="Open Sans"/>
                <a:cs typeface="Open Sans"/>
              </a:rPr>
              <a:t>20        </a:t>
            </a:r>
            <a:br>
              <a:rPr lang="sl-SI" sz="60000" b="1">
                <a:solidFill>
                  <a:schemeClr val="bg1">
                    <a:alpha val="3000"/>
                  </a:schemeClr>
                </a:solidFill>
                <a:latin typeface="Open Sans"/>
                <a:ea typeface="Open Sans"/>
                <a:cs typeface="Open Sans"/>
              </a:rPr>
            </a:br>
            <a:endParaRPr lang="sl-SI"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sl-SI"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1950262" cy="836159"/>
          </a:xfrm>
          <a:prstGeom prst="rect">
            <a:avLst/>
          </a:prstGeom>
          <a:solidFill>
            <a:srgbClr val="3C64E7"/>
          </a:solidFill>
        </p:spPr>
        <p:txBody>
          <a:bodyPr/>
          <a:lstStyle/>
          <a:p>
            <a:r>
              <a:rPr lang="sl-SI"/>
              <a:t>                  </a:t>
            </a:r>
            <a:r>
              <a:rPr lang="sl-SI" b="0"/>
              <a:t>Kaj je </a:t>
            </a:r>
            <a:r>
              <a:rPr lang="sl-SI"/>
              <a:t>Evropski podnebni pakt?</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sl-SI" sz="3200">
                <a:solidFill>
                  <a:srgbClr val="2A255A"/>
                </a:solidFill>
                <a:latin typeface="Open Sans"/>
                <a:ea typeface="Open Sans"/>
                <a:cs typeface="Open Sans"/>
              </a:rPr>
              <a:t>Vodilo pakta je:  </a:t>
            </a:r>
            <a:br>
              <a:rPr lang="sl-SI" sz="3200">
                <a:solidFill>
                  <a:srgbClr val="2A255A"/>
                </a:solidFill>
                <a:latin typeface="Open Sans"/>
                <a:ea typeface="Open Sans"/>
                <a:cs typeface="Open Sans"/>
              </a:rPr>
            </a:br>
            <a:r>
              <a:rPr lang="sl-SI" sz="3600" b="1" i="1">
                <a:solidFill>
                  <a:srgbClr val="2A255A"/>
                </a:solidFill>
                <a:latin typeface="Open Sans"/>
                <a:ea typeface="Open Sans"/>
                <a:cs typeface="Open Sans"/>
              </a:rPr>
              <a:t>"Moj svet. Moje dejanje. Naš planet."</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2775307" cy="836159"/>
          </a:xfrm>
        </p:spPr>
        <p:txBody>
          <a:bodyPr wrap="square" lIns="216000" tIns="144000" rIns="180000" bIns="108000" anchor="t">
            <a:spAutoFit/>
          </a:bodyPr>
          <a:lstStyle/>
          <a:p>
            <a:r>
              <a:rPr lang="sl-SI">
                <a:latin typeface="Open Sans"/>
                <a:ea typeface="Open Sans"/>
                <a:cs typeface="Open Sans"/>
              </a:rPr>
              <a:t>    ciljev</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9"/>
            <a:ext cx="9488471" cy="2135713"/>
            <a:chOff x="1484396" y="3363558"/>
            <a:chExt cx="14002703" cy="2620758"/>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925116" y="3374118"/>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55881" y="3374119"/>
              <a:ext cx="4108686" cy="666112"/>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sl-SI" sz="2000">
                  <a:latin typeface="Open Sans"/>
                  <a:ea typeface="Open Sans"/>
                  <a:cs typeface="Open Sans"/>
                </a:rPr>
                <a:t>s podnebnimi vprašanji in </a:t>
              </a:r>
              <a:br>
                <a:rPr lang="sl-SI" sz="2000">
                  <a:latin typeface="Open Sans"/>
                  <a:ea typeface="Open Sans"/>
                  <a:cs typeface="Open Sans"/>
                </a:rPr>
              </a:br>
              <a:r>
                <a:rPr lang="sl-SI" sz="2000">
                  <a:latin typeface="Open Sans"/>
                  <a:ea typeface="Open Sans"/>
                  <a:cs typeface="Open Sans"/>
                </a:rPr>
                <a:t>ukrepi EU</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sl-SI" sz="2000">
                  <a:latin typeface="Open Sans"/>
                  <a:ea typeface="Open Sans"/>
                  <a:cs typeface="Open Sans"/>
                </a:rPr>
                <a:t>s podnebnimi ukrepi in spodbuditi vključevanje</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82648"/>
              <a:ext cx="4108686" cy="1624007"/>
            </a:xfrm>
            <a:prstGeom prst="rect">
              <a:avLst/>
            </a:prstGeom>
            <a:noFill/>
          </p:spPr>
          <p:txBody>
            <a:bodyPr wrap="square" lIns="91440" tIns="45720" rIns="91440" bIns="45720" anchor="t">
              <a:spAutoFit/>
            </a:bodyPr>
            <a:lstStyle/>
            <a:p>
              <a:pPr algn="ctr">
                <a:lnSpc>
                  <a:spcPts val="2400"/>
                </a:lnSpc>
              </a:pPr>
              <a:r>
                <a:rPr lang="sl-SI" sz="1600">
                  <a:latin typeface="Open Sans"/>
                  <a:ea typeface="Open Sans"/>
                  <a:cs typeface="Open Sans"/>
                </a:rPr>
                <a:t>in organizacije, ki </a:t>
              </a:r>
              <a:br>
                <a:rPr lang="sl-SI" sz="1600">
                  <a:latin typeface="Open Sans"/>
                  <a:ea typeface="Open Sans"/>
                  <a:cs typeface="Open Sans"/>
                </a:rPr>
              </a:br>
              <a:r>
                <a:rPr lang="sl-SI" sz="1600">
                  <a:latin typeface="Open Sans"/>
                  <a:ea typeface="Open Sans"/>
                  <a:cs typeface="Open Sans"/>
                </a:rPr>
                <a:t>delujejo na podnebje in jim pomagajo,</a:t>
              </a:r>
              <a:r>
                <a:rPr lang="fr-BE" sz="1600">
                  <a:latin typeface="Open Sans"/>
                  <a:ea typeface="Open Sans"/>
                  <a:cs typeface="Open Sans"/>
                </a:rPr>
                <a:t> </a:t>
              </a:r>
              <a:r>
                <a:rPr lang="sl-SI" sz="1600">
                  <a:latin typeface="Open Sans"/>
                  <a:ea typeface="Open Sans"/>
                  <a:cs typeface="Open Sans"/>
                </a:rPr>
                <a:t>da se učijo drug </a:t>
              </a:r>
              <a:br>
                <a:rPr lang="sl-SI" sz="1600">
                  <a:latin typeface="Open Sans"/>
                  <a:ea typeface="Open Sans"/>
                  <a:cs typeface="Open Sans"/>
                </a:rPr>
              </a:br>
              <a:r>
                <a:rPr lang="sl-SI" sz="1600">
                  <a:latin typeface="Open Sans"/>
                  <a:ea typeface="Open Sans"/>
                  <a:cs typeface="Open Sans"/>
                </a:rPr>
                <a:t>od drugega</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766057" y="3363561"/>
              <a:ext cx="3494178" cy="1012954"/>
            </a:xfrm>
            <a:prstGeom prst="rect">
              <a:avLst/>
            </a:prstGeom>
            <a:noFill/>
          </p:spPr>
          <p:txBody>
            <a:bodyPr wrap="square" lIns="91440" tIns="45720" rIns="91440" bIns="45720" anchor="t">
              <a:spAutoFit/>
            </a:bodyPr>
            <a:lstStyle/>
            <a:p>
              <a:pPr algn="ctr"/>
              <a:r>
                <a:rPr lang="sl-SI" sz="1900" b="1">
                  <a:solidFill>
                    <a:schemeClr val="bg1"/>
                  </a:solidFill>
                  <a:latin typeface="Open Sans"/>
                  <a:ea typeface="Open Sans"/>
                  <a:cs typeface="Open Sans"/>
                </a:rPr>
                <a:t>Ozaveščati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sl-SI" sz="2000" b="1">
                  <a:solidFill>
                    <a:schemeClr val="bg1"/>
                  </a:solidFill>
                  <a:latin typeface="Open Sans"/>
                  <a:ea typeface="Open Sans"/>
                  <a:cs typeface="Open Sans"/>
                </a:rPr>
                <a:t>Spodbujati</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407282" y="3363558"/>
              <a:ext cx="4057285" cy="490980"/>
            </a:xfrm>
            <a:prstGeom prst="rect">
              <a:avLst/>
            </a:prstGeom>
            <a:noFill/>
          </p:spPr>
          <p:txBody>
            <a:bodyPr wrap="square" lIns="91440" tIns="45720" rIns="91440" bIns="45720" anchor="t">
              <a:spAutoFit/>
            </a:bodyPr>
            <a:lstStyle/>
            <a:p>
              <a:pPr algn="ctr"/>
              <a:r>
                <a:rPr lang="sl-SI" sz="2000" b="1">
                  <a:solidFill>
                    <a:schemeClr val="bg1"/>
                  </a:solidFill>
                  <a:latin typeface="Open Sans"/>
                  <a:ea typeface="Open Sans"/>
                  <a:cs typeface="Open Sans"/>
                </a:rPr>
                <a:t>Povezati državljane</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sl-SI"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7569200" cy="836159"/>
          </a:xfrm>
        </p:spPr>
        <p:txBody>
          <a:bodyPr wrap="square" lIns="216000" tIns="144000" rIns="180000" bIns="108000" anchor="t">
            <a:spAutoFit/>
          </a:bodyPr>
          <a:lstStyle/>
          <a:p>
            <a:r>
              <a:rPr lang="sl-SI">
                <a:latin typeface="Open Sans"/>
                <a:ea typeface="Open Sans"/>
                <a:cs typeface="Open Sans"/>
              </a:rPr>
              <a:t>    prednostna področja</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sl-SI" sz="2000" b="1">
                <a:latin typeface="Open Sans"/>
                <a:ea typeface="Open Sans"/>
                <a:cs typeface="Open Sans"/>
              </a:rPr>
              <a:t>Podnebna politika in ukrepanje na terenu</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sl-SI" sz="2000" b="1">
                <a:latin typeface="Open Sans"/>
                <a:ea typeface="Open Sans"/>
                <a:cs typeface="Open Sans"/>
              </a:rPr>
              <a:t>Prilagajanje na neizogibne </a:t>
            </a:r>
            <a:br>
              <a:rPr lang="sl-SI" sz="2000" b="1">
                <a:latin typeface="Open Sans"/>
                <a:ea typeface="Open Sans"/>
                <a:cs typeface="Open Sans"/>
              </a:rPr>
            </a:br>
            <a:r>
              <a:rPr lang="sl-SI" sz="2000" b="1">
                <a:latin typeface="Open Sans"/>
                <a:ea typeface="Open Sans"/>
                <a:cs typeface="Open Sans"/>
              </a:rPr>
              <a:t>podnebne vplive</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sl-SI" sz="2000" b="1">
                <a:latin typeface="Open Sans"/>
                <a:ea typeface="Open Sans"/>
                <a:cs typeface="Open Sans"/>
              </a:rPr>
              <a:t>Gospodarstvo in </a:t>
            </a:r>
            <a:br>
              <a:rPr lang="sl-SI" sz="2000" b="1">
                <a:latin typeface="Open Sans"/>
                <a:ea typeface="Open Sans"/>
                <a:cs typeface="Open Sans"/>
              </a:rPr>
            </a:br>
            <a:r>
              <a:rPr lang="sl-SI" sz="2000" b="1">
                <a:latin typeface="Open Sans"/>
                <a:ea typeface="Open Sans"/>
                <a:cs typeface="Open Sans"/>
              </a:rPr>
              <a:t>pravični prehod</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sl-SI"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sl-SI"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sl-SI"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9532354" cy="836159"/>
          </a:xfrm>
        </p:spPr>
        <p:txBody>
          <a:bodyPr/>
          <a:lstStyle/>
          <a:p>
            <a:r>
              <a:rPr lang="sl-SI">
                <a:latin typeface="Open Sans"/>
                <a:ea typeface="Open Sans"/>
                <a:cs typeface="Open Sans"/>
              </a:rPr>
              <a:t>    </a:t>
            </a:r>
            <a:r>
              <a:rPr lang="sl-SI"/>
              <a:t>Skupnost podnebnega pakta</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67464" y="4151648"/>
            <a:ext cx="3797426" cy="1015663"/>
          </a:xfrm>
          <a:prstGeom prst="rect">
            <a:avLst/>
          </a:prstGeom>
          <a:noFill/>
        </p:spPr>
        <p:txBody>
          <a:bodyPr wrap="square">
            <a:spAutoFit/>
          </a:bodyPr>
          <a:lstStyle/>
          <a:p>
            <a:pPr algn="ctr"/>
            <a:r>
              <a:rPr lang="sl-SI" sz="2000">
                <a:solidFill>
                  <a:schemeClr val="bg1"/>
                </a:solidFill>
                <a:latin typeface="Open Sans"/>
                <a:ea typeface="Open Sans"/>
                <a:cs typeface="Open Sans"/>
              </a:rPr>
              <a:t>mobilizira skupnost pakta in usklajuje njene dejavnosti na centralni ravni.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sl-SI" sz="2300" b="1">
                <a:solidFill>
                  <a:srgbClr val="3A64E8"/>
                </a:solidFill>
                <a:latin typeface="Open Sans"/>
                <a:ea typeface="Open Sans"/>
                <a:cs typeface="Open Sans"/>
              </a:rPr>
              <a:t>Sekretariat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762461"/>
              <a:ext cx="3659954" cy="1631216"/>
            </a:xfrm>
            <a:prstGeom prst="rect">
              <a:avLst/>
            </a:prstGeom>
            <a:noFill/>
          </p:spPr>
          <p:txBody>
            <a:bodyPr wrap="square">
              <a:spAutoFit/>
            </a:bodyPr>
            <a:lstStyle/>
            <a:p>
              <a:pPr algn="ctr"/>
              <a:r>
                <a:rPr lang="sl-SI" sz="2000" b="1">
                  <a:latin typeface="Open Sans"/>
                  <a:ea typeface="Open Sans"/>
                  <a:cs typeface="Open Sans"/>
                </a:rPr>
                <a:t>Državni koordinatorji (CC-ji)</a:t>
              </a:r>
              <a:r>
                <a:rPr lang="sl-SI" sz="2000">
                  <a:latin typeface="Open Sans"/>
                  <a:ea typeface="Open Sans"/>
                  <a:cs typeface="Open Sans"/>
                </a:rPr>
                <a:t>in </a:t>
              </a:r>
              <a:r>
                <a:rPr lang="sl-SI" sz="2000" b="1">
                  <a:latin typeface="Open Sans"/>
                  <a:ea typeface="Open Sans"/>
                  <a:cs typeface="Open Sans"/>
                </a:rPr>
                <a:t>agencije za odnose z javnostmi (PR) </a:t>
              </a:r>
              <a:r>
                <a:rPr lang="sl-SI" sz="2000">
                  <a:latin typeface="Open Sans"/>
                  <a:ea typeface="Open Sans"/>
                  <a:cs typeface="Open Sans"/>
                </a:rPr>
                <a:t>se osredotočajo na izvajanje vizije pakta na nacionalni ravni.</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sl-SI" sz="2300" b="1">
                  <a:solidFill>
                    <a:schemeClr val="bg1"/>
                  </a:solidFill>
                  <a:latin typeface="Open Sans"/>
                  <a:ea typeface="Open Sans"/>
                  <a:cs typeface="Open Sans"/>
                </a:rPr>
                <a:t>CC-ji in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sl-SI" sz="2000">
                  <a:solidFill>
                    <a:schemeClr val="bg1"/>
                  </a:solidFill>
                  <a:latin typeface="Open Sans"/>
                  <a:ea typeface="Open Sans"/>
                  <a:cs typeface="Open Sans"/>
                </a:rPr>
                <a:t>informirajo, navdihujejo in podpirajo podnebno politiko in ukrepe v svojih skupnostih.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sl-SI" sz="2300" b="1">
                  <a:solidFill>
                    <a:srgbClr val="2A255A"/>
                  </a:solidFill>
                  <a:latin typeface="Open Sans"/>
                  <a:ea typeface="Open Sans"/>
                  <a:cs typeface="Open Sans"/>
                </a:rPr>
                <a:t>Predstavniki podnebnega pakta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699433" y="6184365"/>
            <a:ext cx="4133305" cy="2650167"/>
            <a:chOff x="4699433" y="6184365"/>
            <a:chExt cx="4133305"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4724050" y="6184365"/>
              <a:ext cx="410868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048747"/>
              <a:ext cx="3813025" cy="1323439"/>
            </a:xfrm>
            <a:prstGeom prst="rect">
              <a:avLst/>
            </a:prstGeom>
            <a:noFill/>
          </p:spPr>
          <p:txBody>
            <a:bodyPr wrap="square">
              <a:spAutoFit/>
            </a:bodyPr>
            <a:lstStyle/>
            <a:p>
              <a:pPr algn="ctr"/>
              <a:r>
                <a:rPr lang="sl-SI" sz="2000">
                  <a:solidFill>
                    <a:schemeClr val="bg1"/>
                  </a:solidFill>
                  <a:latin typeface="Open Sans"/>
                  <a:ea typeface="Open Sans"/>
                  <a:cs typeface="Open Sans"/>
                </a:rPr>
                <a:t>so organizacije, ki se zavzemajo za obravnavo podnebnih sprememb in prispevanje k trajnostni prihodnosti.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4699433" y="6328027"/>
              <a:ext cx="4084618" cy="374461"/>
            </a:xfrm>
            <a:prstGeom prst="rect">
              <a:avLst/>
            </a:prstGeom>
            <a:noFill/>
          </p:spPr>
          <p:txBody>
            <a:bodyPr wrap="square">
              <a:spAutoFit/>
            </a:bodyPr>
            <a:lstStyle/>
            <a:p>
              <a:pPr algn="ctr">
                <a:lnSpc>
                  <a:spcPts val="2200"/>
                </a:lnSpc>
              </a:pPr>
              <a:r>
                <a:rPr lang="sl-SI" sz="2000" b="1">
                  <a:solidFill>
                    <a:srgbClr val="2743A8"/>
                  </a:solidFill>
                  <a:latin typeface="Open Sans"/>
                  <a:ea typeface="Open Sans"/>
                  <a:cs typeface="Open Sans"/>
                </a:rPr>
                <a:t>Partnerji podnebnega</a:t>
              </a:r>
              <a:r>
                <a:rPr lang="fr-BE" sz="2000" b="1">
                  <a:solidFill>
                    <a:srgbClr val="2743A8"/>
                  </a:solidFill>
                  <a:latin typeface="Open Sans"/>
                  <a:ea typeface="Open Sans"/>
                  <a:cs typeface="Open Sans"/>
                </a:rPr>
                <a:t> </a:t>
              </a:r>
              <a:r>
                <a:rPr lang="sl-SI" sz="2000" b="1">
                  <a:solidFill>
                    <a:srgbClr val="2743A8"/>
                  </a:solidFill>
                  <a:latin typeface="Open Sans"/>
                  <a:ea typeface="Open Sans"/>
                  <a:cs typeface="Open Sans"/>
                </a:rPr>
                <a:t>pakta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144000" y="6184365"/>
            <a:ext cx="410868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sl-SI" sz="2000">
                <a:latin typeface="Open Sans"/>
                <a:ea typeface="Open Sans"/>
                <a:cs typeface="Open Sans"/>
              </a:rPr>
              <a:t>so podporniki, ki želijo postati aktivni pri temah, povezanih s podnebjem, v svoji državi.</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144000" y="6328027"/>
            <a:ext cx="4108688" cy="446276"/>
          </a:xfrm>
          <a:prstGeom prst="rect">
            <a:avLst/>
          </a:prstGeom>
          <a:noFill/>
        </p:spPr>
        <p:txBody>
          <a:bodyPr wrap="square">
            <a:spAutoFit/>
          </a:bodyPr>
          <a:lstStyle/>
          <a:p>
            <a:pPr algn="ctr"/>
            <a:r>
              <a:rPr lang="sl-SI" sz="2300" b="1">
                <a:solidFill>
                  <a:schemeClr val="bg1"/>
                </a:solidFill>
                <a:latin typeface="Open Sans"/>
                <a:ea typeface="Open Sans"/>
                <a:cs typeface="Open Sans"/>
              </a:rPr>
              <a:t>Predstavniki prijateljev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3479799" cy="836159"/>
          </a:xfrm>
          <a:solidFill>
            <a:srgbClr val="2A255A"/>
          </a:solidFill>
        </p:spPr>
        <p:txBody>
          <a:bodyPr wrap="square" lIns="216000" tIns="144000" rIns="180000" bIns="108000" anchor="t">
            <a:spAutoFit/>
          </a:bodyPr>
          <a:lstStyle/>
          <a:p>
            <a:pPr marL="904875" indent="-893445"/>
            <a:r>
              <a:rPr lang="sl-SI">
                <a:latin typeface="Open Sans"/>
                <a:ea typeface="Open Sans"/>
                <a:cs typeface="Open Sans"/>
              </a:rPr>
              <a:t>         pakta</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l-SI" sz="2200">
                <a:latin typeface="Open Sans"/>
                <a:ea typeface="Open Sans"/>
                <a:cs typeface="Open Sans"/>
              </a:rPr>
              <a:t>Organizirajte in sodelujte v lokalnih, nacionalnih, regionalnih ali evropskih dogodkih in dejavnostih.</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l-SI" sz="2400" b="1">
                <a:solidFill>
                  <a:srgbClr val="174C54"/>
                </a:solidFill>
                <a:latin typeface="Open Sans"/>
                <a:ea typeface="Open Sans"/>
                <a:cs typeface="Arial"/>
              </a:rPr>
              <a:t>Predstavniki podnebnega pakta </a:t>
            </a:r>
            <a:br>
              <a:rPr lang="sl-SI" sz="2400" b="1">
                <a:latin typeface="Open Sans"/>
                <a:ea typeface="Open Sans"/>
                <a:cs typeface="Arial"/>
              </a:rPr>
            </a:br>
            <a:r>
              <a:rPr lang="sl-SI" sz="2400">
                <a:latin typeface="Open Sans"/>
                <a:ea typeface="Open Sans"/>
                <a:cs typeface="Arial"/>
              </a:rPr>
              <a:t>so vodje organizacij, skupnosti, neformalnih skupin ali gibanj, lokalnih oblasti, predstavniki kulturnih institucij, vplivneži (itd.). Trenutno je več kot </a:t>
            </a:r>
            <a:r>
              <a:rPr lang="sl-SI" sz="2400" b="1">
                <a:solidFill>
                  <a:srgbClr val="187471"/>
                </a:solidFill>
                <a:latin typeface="Open Sans"/>
                <a:ea typeface="Open Sans"/>
                <a:cs typeface="Arial"/>
              </a:rPr>
              <a:t>800 predstavnikov</a:t>
            </a:r>
            <a:r>
              <a:rPr lang="sl-SI"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200">
                <a:latin typeface="Open Sans"/>
                <a:ea typeface="Open Sans"/>
                <a:cs typeface="Open Sans"/>
              </a:rPr>
              <a:t>Delite sporočila pakta prek svojih omrežij in komunikacijskih kanalov.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l-SI" sz="2200">
                <a:latin typeface="Open Sans"/>
                <a:ea typeface="Open Sans"/>
                <a:cs typeface="Open Sans"/>
              </a:rPr>
              <a:t>Delujte z zgledom in navdihujte druge za </a:t>
            </a:r>
            <a:br>
              <a:rPr lang="sl-SI" sz="2200">
                <a:latin typeface="Open Sans"/>
                <a:ea typeface="Open Sans"/>
                <a:cs typeface="Open Sans"/>
              </a:rPr>
            </a:br>
            <a:r>
              <a:rPr lang="sl-SI" sz="2200">
                <a:latin typeface="Open Sans"/>
                <a:ea typeface="Open Sans"/>
                <a:cs typeface="Open Sans"/>
              </a:rPr>
              <a:t>podnebne ukrepe.</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B52040A3-A43E-7D00-986A-3B5067B36158}"/>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516836"/>
            <a:ext cx="7728494" cy="55233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l-SI" sz="2200">
                <a:latin typeface="Open Sans"/>
                <a:ea typeface="Open Sans"/>
                <a:cs typeface="Open Sans"/>
              </a:rPr>
              <a:t>Sodelovati s predstavniki na nacionalni in regionalni ravni.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l-SI" sz="2400" b="1">
                <a:solidFill>
                  <a:srgbClr val="391A53"/>
                </a:solidFill>
                <a:latin typeface="Open Sans"/>
                <a:ea typeface="Open Sans"/>
                <a:cs typeface="Arial"/>
              </a:rPr>
              <a:t>Partnerji podnebnega pakta </a:t>
            </a:r>
            <a:r>
              <a:rPr lang="sl-SI" sz="2400">
                <a:latin typeface="Open Sans"/>
                <a:ea typeface="Open Sans"/>
                <a:cs typeface="Arial"/>
              </a:rPr>
              <a:t>so organizacije, ki so zavezane reševanju podnebnih sprememb in prispevanju k trajnostni prihodnosti. Kot del pakta:</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7728494" cy="66748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l-SI" sz="2200">
                <a:latin typeface="Open Sans"/>
                <a:ea typeface="Open Sans"/>
                <a:cs typeface="Open Sans"/>
              </a:rPr>
              <a:t>Vključiti se v ekskluzivne dogodke z oblikovalci politik EU.</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l-SI" sz="2200">
                <a:latin typeface="Open Sans"/>
                <a:ea typeface="Open Sans"/>
                <a:cs typeface="Open Sans"/>
              </a:rPr>
              <a:t>Povečati prepoznavnost pakta na svojih spletnih mestih in predstaviti dosežke prek uradnih kanalov.</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218984"/>
            <a:ext cx="8379596" cy="850185"/>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8389041" cy="769294"/>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8389039"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sl-SI">
                <a:latin typeface="Open Sans"/>
                <a:ea typeface="Open Sans"/>
                <a:cs typeface="Open Sans"/>
              </a:rPr>
              <a:t>                  PARTNERJI</a:t>
            </a:r>
          </a:p>
        </p:txBody>
      </p:sp>
      <p:pic>
        <p:nvPicPr>
          <p:cNvPr id="2" name="Picture 1" descr="A group of people laughing&#10;&#10;Description automatically generated">
            <a:extLst>
              <a:ext uri="{FF2B5EF4-FFF2-40B4-BE49-F238E27FC236}">
                <a16:creationId xmlns:a16="http://schemas.microsoft.com/office/drawing/2014/main" id="{B205F8A9-8CEA-F975-C957-2FAC887656D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Props1.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2.xml><?xml version="1.0" encoding="utf-8"?>
<ds:datastoreItem xmlns:ds="http://schemas.openxmlformats.org/officeDocument/2006/customXml" ds:itemID="{1A688C3E-0D6E-43EA-AB23-F39A14D1BC19}">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668DBA6-8E76-4B1A-A68D-358A1B97586E}">
  <ds:schemaRefs>
    <ds:schemaRef ds:uri="http://schemas.microsoft.com/office/2006/metadata/properties"/>
    <ds:schemaRef ds:uri="http://schemas.microsoft.com/office/2006/documentManagement/types"/>
    <ds:schemaRef ds:uri="http://purl.org/dc/elements/1.1/"/>
    <ds:schemaRef ds:uri="http://purl.org/dc/dcmitype/"/>
    <ds:schemaRef ds:uri="f75dc2e1-5a74-43f4-af9f-d866e04aa3cf"/>
    <ds:schemaRef ds:uri="119ae24b-acd2-4206-8a50-f24ff65407c3"/>
    <ds:schemaRef ds:uri="http://purl.org/dc/term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1439</Words>
  <Application>Microsoft Office PowerPoint</Application>
  <PresentationFormat>Custom</PresentationFormat>
  <Paragraphs>163</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Lucida Sans</vt:lpstr>
      <vt:lpstr>Myriad Pro</vt:lpstr>
      <vt:lpstr>Open Sans</vt:lpstr>
      <vt:lpstr>Open Sans Semibold</vt:lpstr>
      <vt:lpstr>Arial</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O Evropskem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Hvala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1</cp:revision>
  <dcterms:created xsi:type="dcterms:W3CDTF">2023-09-22T15:24:24Z</dcterms:created>
  <dcterms:modified xsi:type="dcterms:W3CDTF">2024-08-23T13:40:01Z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