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regular r:id="rId55"/>
      <p:bold r:id="rId56"/>
      <p:italic r:id="rId57"/>
      <p:boldItalic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Štandardná sekcia"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D9FE9B-0DC1-4B5A-BA0E-D2FFFFF548BF}" v="1" dt="2024-08-23T13:38:49.158"/>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500"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62D9FE9B-0DC1-4B5A-BA0E-D2FFFFF548BF}"/>
    <pc:docChg chg="undo custSel modSld sldOrd">
      <pc:chgData name="Carolina Bolelli" userId="d7926893-566e-4e7f-acc2-6407bb3f96bc" providerId="ADAL" clId="{62D9FE9B-0DC1-4B5A-BA0E-D2FFFFF548BF}" dt="2024-08-23T13:39:05.408" v="5" actId="6549"/>
      <pc:docMkLst>
        <pc:docMk/>
      </pc:docMkLst>
      <pc:sldChg chg="modSp mod ord">
        <pc:chgData name="Carolina Bolelli" userId="d7926893-566e-4e7f-acc2-6407bb3f96bc" providerId="ADAL" clId="{62D9FE9B-0DC1-4B5A-BA0E-D2FFFFF548BF}" dt="2024-08-23T13:39:05.408" v="5" actId="6549"/>
        <pc:sldMkLst>
          <pc:docMk/>
          <pc:sldMk cId="2963042633" sldId="4023"/>
        </pc:sldMkLst>
        <pc:spChg chg="mod">
          <ac:chgData name="Carolina Bolelli" userId="d7926893-566e-4e7f-acc2-6407bb3f96bc" providerId="ADAL" clId="{62D9FE9B-0DC1-4B5A-BA0E-D2FFFFF548BF}" dt="2024-08-23T13:38:59.049" v="4" actId="14100"/>
          <ac:spMkLst>
            <pc:docMk/>
            <pc:sldMk cId="2963042633" sldId="4023"/>
            <ac:spMk id="29" creationId="{7EBDF132-810A-F860-D269-7AE56BA3BF38}"/>
          </ac:spMkLst>
        </pc:spChg>
        <pc:spChg chg="mod">
          <ac:chgData name="Carolina Bolelli" userId="d7926893-566e-4e7f-acc2-6407bb3f96bc" providerId="ADAL" clId="{62D9FE9B-0DC1-4B5A-BA0E-D2FFFFF548BF}" dt="2024-08-23T13:39:05.408" v="5" actId="6549"/>
          <ac:spMkLst>
            <pc:docMk/>
            <pc:sldMk cId="2963042633" sldId="4023"/>
            <ac:spMk id="32" creationId="{C3968B7A-59A7-373D-3C19-DE42831B2700}"/>
          </ac:spMkLst>
        </pc:spChg>
      </pc:sldChg>
      <pc:sldChg chg="modAnim">
        <pc:chgData name="Carolina Bolelli" userId="d7926893-566e-4e7f-acc2-6407bb3f96bc" providerId="ADAL" clId="{62D9FE9B-0DC1-4B5A-BA0E-D2FFFFF548BF}" dt="2024-08-23T13:38:49.158" v="0"/>
        <pc:sldMkLst>
          <pc:docMk/>
          <pc:sldMk cId="4247028148" sldId="4047"/>
        </pc:sldMkLst>
      </pc:sldChg>
    </pc:docChg>
  </pc:docChgLst>
  <pc:docChgLst>
    <pc:chgData name="Carolina Bolelli" userId="d7926893-566e-4e7f-acc2-6407bb3f96bc" providerId="ADAL" clId="{D0E50115-E581-4FA6-9AB0-A8ADE3AFBD31}"/>
    <pc:docChg chg="undo custSel modSld">
      <pc:chgData name="Carolina Bolelli" userId="d7926893-566e-4e7f-acc2-6407bb3f96bc" providerId="ADAL" clId="{D0E50115-E581-4FA6-9AB0-A8ADE3AFBD31}" dt="2024-07-17T07:32:47.546" v="42" actId="207"/>
      <pc:docMkLst>
        <pc:docMk/>
      </pc:docMkLst>
      <pc:sldChg chg="modSp mod">
        <pc:chgData name="Carolina Bolelli" userId="d7926893-566e-4e7f-acc2-6407bb3f96bc" providerId="ADAL" clId="{D0E50115-E581-4FA6-9AB0-A8ADE3AFBD31}" dt="2024-07-10T07:44:18.276" v="13" actId="14100"/>
        <pc:sldMkLst>
          <pc:docMk/>
          <pc:sldMk cId="2506826475" sldId="283"/>
        </pc:sldMkLst>
        <pc:spChg chg="mod">
          <ac:chgData name="Carolina Bolelli" userId="d7926893-566e-4e7f-acc2-6407bb3f96bc" providerId="ADAL" clId="{D0E50115-E581-4FA6-9AB0-A8ADE3AFBD31}" dt="2024-07-10T07:44:07.260" v="12" actId="14100"/>
          <ac:spMkLst>
            <pc:docMk/>
            <pc:sldMk cId="2506826475" sldId="283"/>
            <ac:spMk id="7" creationId="{36A1B0EC-7E99-15BB-80C7-C16298006487}"/>
          </ac:spMkLst>
        </pc:spChg>
        <pc:spChg chg="mod">
          <ac:chgData name="Carolina Bolelli" userId="d7926893-566e-4e7f-acc2-6407bb3f96bc" providerId="ADAL" clId="{D0E50115-E581-4FA6-9AB0-A8ADE3AFBD31}" dt="2024-07-10T07:43:24.710" v="4" actId="1076"/>
          <ac:spMkLst>
            <pc:docMk/>
            <pc:sldMk cId="2506826475" sldId="283"/>
            <ac:spMk id="8" creationId="{72EE574A-7347-DF5D-BF7B-A3BE490916BC}"/>
          </ac:spMkLst>
        </pc:spChg>
        <pc:spChg chg="mod">
          <ac:chgData name="Carolina Bolelli" userId="d7926893-566e-4e7f-acc2-6407bb3f96bc" providerId="ADAL" clId="{D0E50115-E581-4FA6-9AB0-A8ADE3AFBD31}" dt="2024-07-10T07:44:18.276" v="13" actId="14100"/>
          <ac:spMkLst>
            <pc:docMk/>
            <pc:sldMk cId="2506826475" sldId="283"/>
            <ac:spMk id="9" creationId="{339608F9-AFA3-F6B3-974D-B179EACEE2D8}"/>
          </ac:spMkLst>
        </pc:spChg>
        <pc:spChg chg="mod">
          <ac:chgData name="Carolina Bolelli" userId="d7926893-566e-4e7f-acc2-6407bb3f96bc" providerId="ADAL" clId="{D0E50115-E581-4FA6-9AB0-A8ADE3AFBD31}" dt="2024-07-10T07:43:48.817" v="9" actId="1076"/>
          <ac:spMkLst>
            <pc:docMk/>
            <pc:sldMk cId="2506826475" sldId="283"/>
            <ac:spMk id="13" creationId="{8FA3A46F-57E2-E3C8-F507-CC02A9ADB54B}"/>
          </ac:spMkLst>
        </pc:spChg>
        <pc:spChg chg="mod">
          <ac:chgData name="Carolina Bolelli" userId="d7926893-566e-4e7f-acc2-6407bb3f96bc" providerId="ADAL" clId="{D0E50115-E581-4FA6-9AB0-A8ADE3AFBD31}" dt="2024-07-10T07:43:52.438" v="10" actId="1076"/>
          <ac:spMkLst>
            <pc:docMk/>
            <pc:sldMk cId="2506826475" sldId="283"/>
            <ac:spMk id="14" creationId="{910BDE5E-6A5F-109D-5F5F-4C919B28D0A2}"/>
          </ac:spMkLst>
        </pc:spChg>
        <pc:spChg chg="mod">
          <ac:chgData name="Carolina Bolelli" userId="d7926893-566e-4e7f-acc2-6407bb3f96bc" providerId="ADAL" clId="{D0E50115-E581-4FA6-9AB0-A8ADE3AFBD31}" dt="2024-07-10T07:43:43.537" v="8" actId="1076"/>
          <ac:spMkLst>
            <pc:docMk/>
            <pc:sldMk cId="2506826475" sldId="283"/>
            <ac:spMk id="15" creationId="{E4CB7551-4D5C-E8BB-2511-9D7167ABB9B4}"/>
          </ac:spMkLst>
        </pc:spChg>
      </pc:sldChg>
      <pc:sldChg chg="modSp mod">
        <pc:chgData name="Carolina Bolelli" userId="d7926893-566e-4e7f-acc2-6407bb3f96bc" providerId="ADAL" clId="{D0E50115-E581-4FA6-9AB0-A8ADE3AFBD31}" dt="2024-07-10T07:44:38.140" v="16" actId="1076"/>
        <pc:sldMkLst>
          <pc:docMk/>
          <pc:sldMk cId="1198655560" sldId="347"/>
        </pc:sldMkLst>
        <pc:spChg chg="mod">
          <ac:chgData name="Carolina Bolelli" userId="d7926893-566e-4e7f-acc2-6407bb3f96bc" providerId="ADAL" clId="{D0E50115-E581-4FA6-9AB0-A8ADE3AFBD31}" dt="2024-07-10T07:44:38.140" v="16" actId="1076"/>
          <ac:spMkLst>
            <pc:docMk/>
            <pc:sldMk cId="1198655560" sldId="347"/>
            <ac:spMk id="4" creationId="{DC46AEF0-9B80-B21F-DAD8-76E4EE791EDF}"/>
          </ac:spMkLst>
        </pc:spChg>
        <pc:spChg chg="mod">
          <ac:chgData name="Carolina Bolelli" userId="d7926893-566e-4e7f-acc2-6407bb3f96bc" providerId="ADAL" clId="{D0E50115-E581-4FA6-9AB0-A8ADE3AFBD31}" dt="2024-07-10T07:44:34.150" v="15" actId="1076"/>
          <ac:spMkLst>
            <pc:docMk/>
            <pc:sldMk cId="1198655560" sldId="347"/>
            <ac:spMk id="18" creationId="{649C1C38-5140-0F9D-C998-4EE9421F78FC}"/>
          </ac:spMkLst>
        </pc:spChg>
        <pc:spChg chg="mod">
          <ac:chgData name="Carolina Bolelli" userId="d7926893-566e-4e7f-acc2-6407bb3f96bc" providerId="ADAL" clId="{D0E50115-E581-4FA6-9AB0-A8ADE3AFBD31}" dt="2024-07-10T07:44:31.038" v="14" actId="1076"/>
          <ac:spMkLst>
            <pc:docMk/>
            <pc:sldMk cId="1198655560" sldId="347"/>
            <ac:spMk id="22" creationId="{47133778-64CF-F8EC-D35C-23DEE4E6AF6E}"/>
          </ac:spMkLst>
        </pc:spChg>
      </pc:sldChg>
      <pc:sldChg chg="modSp mod">
        <pc:chgData name="Carolina Bolelli" userId="d7926893-566e-4e7f-acc2-6407bb3f96bc" providerId="ADAL" clId="{D0E50115-E581-4FA6-9AB0-A8ADE3AFBD31}" dt="2024-07-17T07:32:47.546" v="42" actId="207"/>
        <pc:sldMkLst>
          <pc:docMk/>
          <pc:sldMk cId="3885348669" sldId="4051"/>
        </pc:sldMkLst>
        <pc:spChg chg="mod">
          <ac:chgData name="Carolina Bolelli" userId="d7926893-566e-4e7f-acc2-6407bb3f96bc" providerId="ADAL" clId="{D0E50115-E581-4FA6-9AB0-A8ADE3AFBD31}" dt="2024-07-17T07:32:47.546" v="42" actId="207"/>
          <ac:spMkLst>
            <pc:docMk/>
            <pc:sldMk cId="3885348669" sldId="4051"/>
            <ac:spMk id="2" creationId="{3E674221-EFCE-2928-EC55-5735A8F72587}"/>
          </ac:spMkLst>
        </pc:spChg>
      </pc:sldChg>
      <pc:sldChg chg="modNotesTx">
        <pc:chgData name="Carolina Bolelli" userId="d7926893-566e-4e7f-acc2-6407bb3f96bc" providerId="ADAL" clId="{D0E50115-E581-4FA6-9AB0-A8ADE3AFBD31}" dt="2024-07-17T07:31:37.701" v="35" actId="20577"/>
        <pc:sldMkLst>
          <pc:docMk/>
          <pc:sldMk cId="1100750728" sldId="4054"/>
        </pc:sldMkLst>
      </pc:sldChg>
      <pc:sldChg chg="modNotesTx">
        <pc:chgData name="Carolina Bolelli" userId="d7926893-566e-4e7f-acc2-6407bb3f96bc" providerId="ADAL" clId="{D0E50115-E581-4FA6-9AB0-A8ADE3AFBD31}" dt="2024-07-17T07:32:20.799" v="39" actId="20577"/>
        <pc:sldMkLst>
          <pc:docMk/>
          <pc:sldMk cId="2876997581" sldId="4058"/>
        </pc:sldMkLst>
      </pc:sldChg>
      <pc:sldChg chg="modSp mod">
        <pc:chgData name="Carolina Bolelli" userId="d7926893-566e-4e7f-acc2-6407bb3f96bc" providerId="ADAL" clId="{D0E50115-E581-4FA6-9AB0-A8ADE3AFBD31}" dt="2024-07-10T07:45:35" v="33" actId="20577"/>
        <pc:sldMkLst>
          <pc:docMk/>
          <pc:sldMk cId="2109967429" sldId="4062"/>
        </pc:sldMkLst>
        <pc:spChg chg="mod">
          <ac:chgData name="Carolina Bolelli" userId="d7926893-566e-4e7f-acc2-6407bb3f96bc" providerId="ADAL" clId="{D0E50115-E581-4FA6-9AB0-A8ADE3AFBD31}" dt="2024-07-10T07:45:35" v="33" actId="20577"/>
          <ac:spMkLst>
            <pc:docMk/>
            <pc:sldMk cId="2109967429" sldId="4062"/>
            <ac:spMk id="2" creationId="{2430DC55-51DF-DCFA-1DFF-AEBCBE543D9E}"/>
          </ac:spMkLst>
        </pc:spChg>
      </pc:sldChg>
      <pc:sldChg chg="modSp mod modNotesTx">
        <pc:chgData name="Carolina Bolelli" userId="d7926893-566e-4e7f-acc2-6407bb3f96bc" providerId="ADAL" clId="{D0E50115-E581-4FA6-9AB0-A8ADE3AFBD31}" dt="2024-07-17T07:31:51.458" v="36" actId="20577"/>
        <pc:sldMkLst>
          <pc:docMk/>
          <pc:sldMk cId="4104792099" sldId="4064"/>
        </pc:sldMkLst>
        <pc:spChg chg="mod">
          <ac:chgData name="Carolina Bolelli" userId="d7926893-566e-4e7f-acc2-6407bb3f96bc" providerId="ADAL" clId="{D0E50115-E581-4FA6-9AB0-A8ADE3AFBD31}" dt="2024-07-10T07:45:02.195" v="32" actId="20577"/>
          <ac:spMkLst>
            <pc:docMk/>
            <pc:sldMk cId="4104792099" sldId="4064"/>
            <ac:spMk id="5" creationId="{5E15BD1E-94E7-BE78-88B7-93CF598B1297}"/>
          </ac:spMkLst>
        </pc:spChg>
      </pc:sldChg>
      <pc:sldChg chg="modNotesTx">
        <pc:chgData name="Carolina Bolelli" userId="d7926893-566e-4e7f-acc2-6407bb3f96bc" providerId="ADAL" clId="{D0E50115-E581-4FA6-9AB0-A8ADE3AFBD31}" dt="2024-07-17T07:31:54.822" v="37" actId="20577"/>
        <pc:sldMkLst>
          <pc:docMk/>
          <pc:sldMk cId="2306310982" sldId="4065"/>
        </pc:sldMkLst>
      </pc:sldChg>
      <pc:sldChg chg="modNotesTx">
        <pc:chgData name="Carolina Bolelli" userId="d7926893-566e-4e7f-acc2-6407bb3f96bc" providerId="ADAL" clId="{D0E50115-E581-4FA6-9AB0-A8ADE3AFBD31}" dt="2024-07-17T07:31:59.708" v="38" actId="20577"/>
        <pc:sldMkLst>
          <pc:docMk/>
          <pc:sldMk cId="2595785313" sldId="40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23/08/2024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23/08/2024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nSpc>
                <a:spcPct val="150000"/>
              </a:lnSpc>
              <a:spcBef>
                <a:spcPts val="1500"/>
              </a:spcBef>
              <a:buAutoNum type="arabicPeriod"/>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0" indent="-571500">
              <a:buFont typeface="Arial" panose="020B0604020202020204" pitchFamily="34" charset="0"/>
              <a:buChar char="•"/>
            </a:pPr>
            <a:endParaRPr lang="en-GB" b="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sk"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sk"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s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5" y="5698397"/>
            <a:ext cx="4936265" cy="1204909"/>
          </a:xfrm>
        </p:spPr>
        <p:txBody>
          <a:bodyPr/>
          <a:lstStyle/>
          <a:p>
            <a:r>
              <a:rPr lang="sk-SK" sz="6600">
                <a:latin typeface="Open Sans"/>
                <a:ea typeface="Open Sans"/>
                <a:cs typeface="Open Sans"/>
              </a:rPr>
              <a:t>Európsky</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4" y="6773322"/>
            <a:ext cx="7781065" cy="1204909"/>
          </a:xfrm>
        </p:spPr>
        <p:txBody>
          <a:bodyPr/>
          <a:lstStyle/>
          <a:p>
            <a:r>
              <a:rPr lang="sk-SK" sz="6600" dirty="0"/>
              <a:t>klimatický pakt</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sk-SK"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10133597" cy="1232609"/>
          </a:xfrm>
        </p:spPr>
        <p:txBody>
          <a:bodyPr/>
          <a:lstStyle/>
          <a:p>
            <a:r>
              <a:rPr lang="sk-SK" sz="6800" dirty="0">
                <a:latin typeface="Open Sans"/>
                <a:ea typeface="Open Sans"/>
                <a:cs typeface="Open Sans"/>
              </a:rPr>
              <a:t> klimatického paktu</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10641597"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sk-SK" sz="6800" dirty="0">
                <a:latin typeface="Open Sans"/>
                <a:ea typeface="Open Sans"/>
                <a:cs typeface="Open Sans"/>
              </a:rPr>
              <a:t> ČINNOSŤ EURÓPSKEHO</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14281933" cy="836159"/>
          </a:xfrm>
        </p:spPr>
        <p:txBody>
          <a:bodyPr/>
          <a:lstStyle/>
          <a:p>
            <a:r>
              <a:rPr lang="sk-SK" dirty="0"/>
              <a:t>Zapojenie občanov do opatrení v oblasti klímy</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9906000" y="6214939"/>
            <a:ext cx="6334259"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10109201" y="6422293"/>
            <a:ext cx="5938922" cy="52945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k-SK" sz="2800" b="1" dirty="0">
                <a:solidFill>
                  <a:schemeClr val="accent2"/>
                </a:solidFill>
                <a:latin typeface="Open Sans"/>
                <a:ea typeface="Open Sans"/>
                <a:cs typeface="Open Sans"/>
              </a:rPr>
              <a:t>Miestne skupiny pre oblasť klímy</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134083" y="5143500"/>
            <a:ext cx="3924567"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8356601" y="5366897"/>
            <a:ext cx="3483476" cy="17255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k-SK" sz="2400" b="1" dirty="0">
                <a:solidFill>
                  <a:schemeClr val="tx2"/>
                </a:solidFill>
                <a:latin typeface="Open Sans"/>
                <a:ea typeface="Open Sans"/>
                <a:cs typeface="Open Sans"/>
              </a:rPr>
              <a:t>Klimatické prechádzky</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5143500"/>
            <a:ext cx="4637556"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8" y="5366896"/>
            <a:ext cx="4276572" cy="54004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k-SK" sz="2800" b="1" dirty="0">
                <a:solidFill>
                  <a:schemeClr val="accent3"/>
                </a:solidFill>
                <a:latin typeface="Open Sans"/>
                <a:ea typeface="Open Sans"/>
                <a:cs typeface="Open Sans"/>
              </a:rPr>
              <a:t>Partnerské parlamenty</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5043505"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k-SK" sz="2800" b="1" dirty="0">
                <a:solidFill>
                  <a:schemeClr val="accent3">
                    <a:lumMod val="75000"/>
                  </a:schemeClr>
                </a:solidFill>
                <a:latin typeface="Open Sans"/>
                <a:ea typeface="Open Sans"/>
                <a:cs typeface="Open Sans"/>
              </a:rPr>
              <a:t>Workshopy fotopríbehov</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2" y="3408397"/>
            <a:ext cx="8873007" cy="1015663"/>
          </a:xfrm>
          <a:prstGeom prst="rect">
            <a:avLst/>
          </a:prstGeom>
          <a:noFill/>
        </p:spPr>
        <p:txBody>
          <a:bodyPr wrap="square">
            <a:spAutoFit/>
          </a:bodyPr>
          <a:lstStyle/>
          <a:p>
            <a:pPr>
              <a:lnSpc>
                <a:spcPts val="3600"/>
              </a:lnSpc>
            </a:pPr>
            <a:r>
              <a:rPr lang="sk-SK" sz="2400" b="1" dirty="0">
                <a:latin typeface="Open Sans"/>
                <a:ea typeface="Open Sans"/>
                <a:cs typeface="Open Sans"/>
              </a:rPr>
              <a:t>Klimatický pakt </a:t>
            </a:r>
            <a:r>
              <a:rPr lang="sk-SK" sz="2400" dirty="0">
                <a:latin typeface="Open Sans"/>
                <a:ea typeface="Open Sans"/>
                <a:cs typeface="Open Sans"/>
              </a:rPr>
              <a:t>zapája občanov do diskusií o opatreniach v oblasti klímy prostredníctvom aktivít, ako sú:</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sk-SK" sz="2000" b="1">
                <a:solidFill>
                  <a:srgbClr val="184547"/>
                </a:solidFill>
                <a:latin typeface="Open Sans" panose="020B0606030504020204" pitchFamily="34" charset="0"/>
                <a:ea typeface="Open Sans" panose="020B0606030504020204" pitchFamily="34" charset="0"/>
                <a:cs typeface="Open Sans" panose="020B0606030504020204" pitchFamily="34" charset="0"/>
              </a:rPr>
              <a:t>Navštívte webovú stránku </a:t>
            </a:r>
            <a:br>
              <a:rPr lang="sk-SK"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sk-SK" sz="2000" b="1">
                <a:solidFill>
                  <a:srgbClr val="184547"/>
                </a:solidFill>
                <a:latin typeface="Open Sans" panose="020B0606030504020204" pitchFamily="34" charset="0"/>
                <a:ea typeface="Open Sans" panose="020B0606030504020204" pitchFamily="34" charset="0"/>
                <a:cs typeface="Open Sans" panose="020B0606030504020204" pitchFamily="34" charset="0"/>
              </a:rPr>
              <a:t>a zistite viac</a:t>
            </a:r>
          </a:p>
        </p:txBody>
      </p:sp>
      <p:pic>
        <p:nvPicPr>
          <p:cNvPr id="4" name="Picture 3">
            <a:hlinkClick r:id="rId3"/>
            <a:extLst>
              <a:ext uri="{FF2B5EF4-FFF2-40B4-BE49-F238E27FC236}">
                <a16:creationId xmlns:a16="http://schemas.microsoft.com/office/drawing/2014/main" id="{49985303-0098-C251-5061-DA04C331B6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0439400" cy="836159"/>
          </a:xfrm>
          <a:solidFill>
            <a:srgbClr val="174C54"/>
          </a:solidFill>
        </p:spPr>
        <p:txBody>
          <a:bodyPr wrap="square" lIns="216000" tIns="144000" rIns="180000" bIns="108000" anchor="t">
            <a:spAutoFit/>
          </a:bodyPr>
          <a:lstStyle/>
          <a:p>
            <a:pPr marL="904875" indent="-893445"/>
            <a:r>
              <a:rPr lang="sk-SK" dirty="0">
                <a:latin typeface="Open Sans"/>
                <a:ea typeface="Open Sans"/>
                <a:cs typeface="Open Sans"/>
              </a:rPr>
              <a:t>    Aktivity v ČLENSKÝCH ŠTÁTOCH EÚ</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93667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sk-SK" sz="2400" dirty="0">
                <a:latin typeface="Open Sans"/>
                <a:ea typeface="Open Sans"/>
                <a:cs typeface="Arial"/>
              </a:rPr>
              <a:t>V každom členskom štáte </a:t>
            </a:r>
            <a:r>
              <a:rPr lang="sk-SK" sz="2400" b="1" dirty="0">
                <a:latin typeface="Open Sans"/>
                <a:ea typeface="Open Sans"/>
                <a:cs typeface="Arial"/>
              </a:rPr>
              <a:t>koordinátori krajín (CC) a PR agentúry </a:t>
            </a:r>
            <a:r>
              <a:rPr lang="sk-SK" sz="2400" dirty="0">
                <a:latin typeface="Open Sans"/>
                <a:ea typeface="Open Sans"/>
                <a:cs typeface="Arial"/>
              </a:rPr>
              <a:t>organizujú a propagujú podujatia a aktivity pre miestnu komunitu paktu a verejnosť, ako sú:</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7" y="48962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k-SK" sz="2400" b="1">
                <a:solidFill>
                  <a:srgbClr val="0E101A"/>
                </a:solidFill>
                <a:latin typeface="Open Sans"/>
                <a:cs typeface="Calibri" panose="020F0502020204030204"/>
              </a:rPr>
              <a:t>Aktivity na zapojenie občanov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7" y="5924902"/>
            <a:ext cx="8901682" cy="553839"/>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k-SK" sz="2400" b="1" dirty="0">
                <a:solidFill>
                  <a:srgbClr val="0E101A"/>
                </a:solidFill>
                <a:latin typeface="Open Sans"/>
                <a:cs typeface="Calibri" panose="020F0502020204030204"/>
              </a:rPr>
              <a:t>Národné podujatia</a:t>
            </a:r>
            <a:r>
              <a:rPr lang="sk-SK" sz="2400" dirty="0">
                <a:solidFill>
                  <a:srgbClr val="0E101A"/>
                </a:solidFill>
                <a:latin typeface="Open Sans"/>
                <a:cs typeface="Calibri" panose="020F0502020204030204"/>
              </a:rPr>
              <a:t>, na ktorých sa stretáva komunita paktu</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9278038"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k-SK" sz="2400" b="1" dirty="0">
                <a:solidFill>
                  <a:srgbClr val="0E101A"/>
                </a:solidFill>
                <a:latin typeface="Open Sans"/>
                <a:cs typeface="Calibri" panose="020F0502020204030204"/>
              </a:rPr>
              <a:t>Workshopy zamerané na rozvoj kapacít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6788838"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79823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k-SK" sz="2400" b="1">
                <a:solidFill>
                  <a:srgbClr val="0E101A"/>
                </a:solidFill>
                <a:latin typeface="Open Sans"/>
                <a:cs typeface="Calibri" panose="020F0502020204030204"/>
              </a:rPr>
              <a:t>Relácie na získavanie a zdieľanie vedomostí</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7556325"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sk-SK" sz="2000" b="1">
                <a:solidFill>
                  <a:srgbClr val="184547"/>
                </a:solidFill>
                <a:latin typeface="Open Sans" panose="020B0606030504020204" pitchFamily="34" charset="0"/>
                <a:ea typeface="Open Sans" panose="020B0606030504020204" pitchFamily="34" charset="0"/>
                <a:cs typeface="Open Sans" panose="020B0606030504020204" pitchFamily="34" charset="0"/>
              </a:rPr>
              <a:t>Spojte sa </a:t>
            </a:r>
            <a:br>
              <a:rPr lang="sk-SK"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sk-SK" sz="2000" b="1">
                <a:solidFill>
                  <a:srgbClr val="184547"/>
                </a:solidFill>
                <a:latin typeface="Open Sans" panose="020B0606030504020204" pitchFamily="34" charset="0"/>
                <a:ea typeface="Open Sans" panose="020B0606030504020204" pitchFamily="34" charset="0"/>
                <a:cs typeface="Open Sans" panose="020B0606030504020204" pitchFamily="34" charset="0"/>
              </a:rPr>
              <a:t>s koordinátormi krajín paktu</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pic>
        <p:nvPicPr>
          <p:cNvPr id="3" name="Picture 2" descr="A person holding a plant&#10;&#10;Description automatically generated">
            <a:extLst>
              <a:ext uri="{FF2B5EF4-FFF2-40B4-BE49-F238E27FC236}">
                <a16:creationId xmlns:a16="http://schemas.microsoft.com/office/drawing/2014/main" id="{9B0B3B5C-248D-D1AD-399F-0FA4C873A9A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7869836" cy="836159"/>
          </a:xfrm>
        </p:spPr>
        <p:txBody>
          <a:bodyPr wrap="square" lIns="216000" tIns="144000" rIns="180000" bIns="108000" anchor="t">
            <a:spAutoFit/>
          </a:bodyPr>
          <a:lstStyle/>
          <a:p>
            <a:pPr marL="904875" indent="-893445"/>
            <a:r>
              <a:rPr lang="sk-SK">
                <a:latin typeface="Open Sans"/>
                <a:ea typeface="Open Sans"/>
                <a:cs typeface="Open Sans"/>
              </a:rPr>
              <a:t>    AKTIVITY v krajinách EÚ</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619250" y="7538084"/>
            <a:ext cx="14668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k-SK" b="1" i="1" dirty="0">
                <a:solidFill>
                  <a:srgbClr val="81270E"/>
                </a:solidFill>
                <a:latin typeface="Open Sans"/>
              </a:rPr>
              <a:t> Podujatie na budovanie kapacít v Belgicku </a:t>
            </a:r>
            <a:r>
              <a:rPr lang="sk-SK" b="1" i="1" dirty="0">
                <a:solidFill>
                  <a:srgbClr val="FF9D02"/>
                </a:solidFill>
                <a:latin typeface="Open Sans"/>
              </a:rPr>
              <a:t>​    </a:t>
            </a:r>
            <a:r>
              <a:rPr lang="en-GB" b="1" i="1" dirty="0">
                <a:solidFill>
                  <a:srgbClr val="FF9D02"/>
                </a:solidFill>
                <a:latin typeface="Open Sans"/>
              </a:rPr>
              <a:t>       </a:t>
            </a:r>
            <a:r>
              <a:rPr lang="sk-SK" b="1" i="1" dirty="0">
                <a:solidFill>
                  <a:srgbClr val="FF9D02"/>
                </a:solidFill>
                <a:latin typeface="Open Sans"/>
              </a:rPr>
              <a:t> </a:t>
            </a:r>
            <a:r>
              <a:rPr lang="sk-SK" b="1" i="1" dirty="0">
                <a:solidFill>
                  <a:srgbClr val="174C54"/>
                </a:solidFill>
                <a:latin typeface="Open Sans"/>
              </a:rPr>
              <a:t>Národné podujatie v Bulharsku               </a:t>
            </a:r>
            <a:r>
              <a:rPr lang="sk-SK" b="1" i="1" dirty="0">
                <a:solidFill>
                  <a:srgbClr val="3D2658"/>
                </a:solidFill>
                <a:latin typeface="Open Sans"/>
              </a:rPr>
              <a:t>Podujatie na zapojenie občanov v Estónsku</a:t>
            </a:r>
            <a:r>
              <a:rPr lang="sk-SK" i="1" dirty="0">
                <a:latin typeface="Open Sans"/>
              </a:rPr>
              <a:t>​</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7772399" cy="836159"/>
          </a:xfrm>
        </p:spPr>
        <p:txBody>
          <a:bodyPr wrap="square" lIns="216000" tIns="144000" rIns="180000" bIns="108000" anchor="t">
            <a:spAutoFit/>
          </a:bodyPr>
          <a:lstStyle/>
          <a:p>
            <a:r>
              <a:rPr lang="sk-SK">
                <a:latin typeface="Open Sans"/>
                <a:ea typeface="Open Sans"/>
                <a:cs typeface="Open Sans"/>
              </a:rPr>
              <a:t>    Aktivity ambasádorov</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2687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sk-SK" sz="2800">
                <a:latin typeface="Open Sans"/>
                <a:ea typeface="Open Sans"/>
                <a:cs typeface="Arial"/>
              </a:rPr>
              <a:t>Ambasádori paktu organizujú </a:t>
            </a:r>
            <a:r>
              <a:rPr lang="sk-SK" sz="2800" b="1">
                <a:solidFill>
                  <a:srgbClr val="174C54"/>
                </a:solidFill>
                <a:latin typeface="Open Sans"/>
                <a:ea typeface="Open Sans"/>
                <a:cs typeface="Arial"/>
              </a:rPr>
              <a:t>množstvo aktivít na miestnej úrovni </a:t>
            </a:r>
            <a:r>
              <a:rPr lang="sk-SK" sz="2800">
                <a:latin typeface="Open Sans"/>
                <a:ea typeface="Open Sans"/>
                <a:cs typeface="Arial"/>
              </a:rPr>
              <a:t>s cieľom podnietiť zmenu a zvyšovať povedomie, od workshopov, seminárov, debát až po kampane na sociálnych sieťach....</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sk-SK">
                <a:latin typeface="Open Sans"/>
                <a:ea typeface="Open Sans"/>
                <a:cs typeface="Open Sans"/>
              </a:rPr>
              <a:t>AKTIVITY PARTNEROV</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k-SK" sz="2000" i="1">
                <a:latin typeface="Open Sans"/>
              </a:rPr>
              <a:t>Diskusia o mestskej mobilite a udržateľných mestách na miestnej úrovni medzi Lombardiou a Európou a školenie pre miestnych správcov v Miláne v Taliansku.</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6838950" cy="836159"/>
          </a:xfrm>
        </p:spPr>
        <p:txBody>
          <a:bodyPr wrap="square" lIns="216000" tIns="144000" rIns="180000" bIns="108000" anchor="t">
            <a:spAutoFit/>
          </a:bodyPr>
          <a:lstStyle/>
          <a:p>
            <a:r>
              <a:rPr lang="sk-SK">
                <a:latin typeface="Open Sans"/>
                <a:ea typeface="Open Sans"/>
                <a:cs typeface="Open Sans"/>
              </a:rPr>
              <a:t>    AKTIVITY PARTNEROV</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0896600" cy="836159"/>
          </a:xfrm>
          <a:solidFill>
            <a:srgbClr val="174C54"/>
          </a:solidFill>
        </p:spPr>
        <p:txBody>
          <a:bodyPr wrap="square" lIns="216000" tIns="144000" rIns="180000" bIns="108000" anchor="t">
            <a:spAutoFit/>
          </a:bodyPr>
          <a:lstStyle/>
          <a:p>
            <a:pPr marL="904875" indent="-893445"/>
            <a:r>
              <a:rPr lang="sk-SK">
                <a:latin typeface="Open Sans"/>
                <a:ea typeface="Open Sans"/>
                <a:cs typeface="Open Sans"/>
              </a:rPr>
              <a:t>    spolupráca s miestnymi orgánmi</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459920"/>
            <a:ext cx="8662088"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sk-SK" sz="2400" dirty="0">
                <a:latin typeface="Open Sans"/>
                <a:ea typeface="Open Sans"/>
                <a:cs typeface="Arial"/>
              </a:rPr>
              <a:t>Klimatický pakt spolupracuje s miestnymi orgánmi na podpore ďalšieho zviditeľnenia ich podujatí prostredníctvom:</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k-SK" sz="2400" b="1">
                <a:solidFill>
                  <a:srgbClr val="0E101A"/>
                </a:solidFill>
                <a:latin typeface="Open Sans"/>
                <a:cs typeface="Calibri" panose="020F0502020204030204"/>
              </a:rPr>
              <a:t>Výboru regiónov</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558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k-SK" sz="2400" b="1" dirty="0">
                <a:solidFill>
                  <a:srgbClr val="0E101A"/>
                </a:solidFill>
                <a:latin typeface="Open Sans"/>
                <a:cs typeface="Calibri" panose="020F0502020204030204"/>
              </a:rPr>
              <a:t>Diskusie o klimatickom pakte na miestnej úrovni</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2" y="5865590"/>
            <a:ext cx="8281087"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8001543" cy="46542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sk-SK" sz="2400" b="1" dirty="0">
                <a:solidFill>
                  <a:srgbClr val="0E101A"/>
                </a:solidFill>
                <a:latin typeface="Open Sans"/>
                <a:cs typeface="Calibri" panose="020F0502020204030204"/>
              </a:rPr>
              <a:t>Platformy na implementáciu misie pre prispôsobenie sa klimatickým zmenám </a:t>
            </a:r>
            <a:r>
              <a:rPr lang="sk-SK" sz="2400" dirty="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8662088"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yellow trolley on tracks&#10;&#10;Description automatically generated">
            <a:extLst>
              <a:ext uri="{FF2B5EF4-FFF2-40B4-BE49-F238E27FC236}">
                <a16:creationId xmlns:a16="http://schemas.microsoft.com/office/drawing/2014/main" id="{24F556C2-8629-0F2F-FDA9-E02F0855645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140247"/>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sk-SK" sz="2200">
                <a:latin typeface="Open Sans"/>
                <a:ea typeface="Open Sans"/>
                <a:cs typeface="Open Sans"/>
              </a:rPr>
              <a:t>Na každoročnom podujatí paktu sa stretávajú členovia komunity klimatického paktu z celej Európy, aby spoločne pracovali na nových spôsoboch, ako podnietiť opatrenia v oblasti klímy v ich miestnych komunitách. </a:t>
            </a:r>
          </a:p>
          <a:p>
            <a:pPr>
              <a:lnSpc>
                <a:spcPts val="3600"/>
              </a:lnSpc>
            </a:pPr>
            <a:r>
              <a:rPr lang="sk-SK" sz="2200">
                <a:latin typeface="Open Sans"/>
                <a:ea typeface="Open Sans"/>
                <a:cs typeface="Open Sans"/>
              </a:rPr>
              <a:t>Viac o podujatí v roku 2024 si prečítajte </a:t>
            </a:r>
            <a:r>
              <a:rPr lang="sk-SK" sz="2200" b="1">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tu</a:t>
            </a:r>
            <a:r>
              <a:rPr lang="sk-SK" sz="220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6680200" cy="836159"/>
          </a:xfrm>
        </p:spPr>
        <p:txBody>
          <a:bodyPr wrap="square" lIns="216000" tIns="144000" rIns="180000" bIns="108000" anchor="t">
            <a:spAutoFit/>
          </a:bodyPr>
          <a:lstStyle/>
          <a:p>
            <a:r>
              <a:rPr lang="sk-SK">
                <a:latin typeface="Open Sans"/>
                <a:ea typeface="Open Sans"/>
                <a:cs typeface="Open Sans"/>
              </a:rPr>
              <a:t>    CENTRÁLNE AKTIVITY</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582751"/>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sk-SK" sz="2200" dirty="0">
                <a:latin typeface="Open Sans"/>
                <a:ea typeface="Open Sans"/>
                <a:cs typeface="Open Sans"/>
              </a:rPr>
              <a:t>Pakt na webových stránkach pravidelne zverejňuje nové </a:t>
            </a:r>
            <a:r>
              <a:rPr lang="sk-SK"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zdroje</a:t>
            </a:r>
            <a:r>
              <a:rPr lang="sk-SK" sz="2200" dirty="0">
                <a:solidFill>
                  <a:schemeClr val="accent1"/>
                </a:solidFill>
                <a:latin typeface="Open Sans"/>
                <a:ea typeface="Open Sans"/>
                <a:cs typeface="Open Sans"/>
              </a:rPr>
              <a:t> </a:t>
            </a:r>
            <a:r>
              <a:rPr lang="sk-SK" sz="2200" dirty="0">
                <a:latin typeface="Open Sans"/>
                <a:ea typeface="Open Sans"/>
                <a:cs typeface="Open Sans"/>
              </a:rPr>
              <a:t>pre</a:t>
            </a:r>
            <a:r>
              <a:rPr lang="sk-SK" sz="2200" dirty="0">
                <a:solidFill>
                  <a:schemeClr val="accent1"/>
                </a:solidFill>
                <a:latin typeface="Open Sans"/>
                <a:ea typeface="Open Sans"/>
                <a:cs typeface="Open Sans"/>
              </a:rPr>
              <a:t> </a:t>
            </a:r>
            <a:r>
              <a:rPr lang="sk-SK" sz="2200" dirty="0">
                <a:latin typeface="Open Sans"/>
                <a:ea typeface="Open Sans"/>
                <a:cs typeface="Open Sans"/>
              </a:rPr>
              <a:t>tých, ktorí majú záujem dozve</a:t>
            </a:r>
            <a:r>
              <a:rPr lang="sk-SK" sz="2200" dirty="0">
                <a:solidFill>
                  <a:srgbClr val="000000"/>
                </a:solidFill>
                <a:latin typeface="Open Sans"/>
                <a:ea typeface="Open Sans"/>
                <a:cs typeface="Open Sans"/>
              </a:rPr>
              <a:t>dieť sa viac o problémoch súvisiacich s klímou. O aktivitách paktu môžete byť vždy informovaní aj prostredníctvom sekcií </a:t>
            </a:r>
            <a:r>
              <a:rPr lang="sk-SK"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novinky</a:t>
            </a:r>
            <a:r>
              <a:rPr lang="sk-SK" sz="2200" dirty="0">
                <a:solidFill>
                  <a:srgbClr val="000000"/>
                </a:solidFill>
                <a:latin typeface="Open Sans"/>
                <a:ea typeface="Open Sans"/>
                <a:cs typeface="Open Sans"/>
              </a:rPr>
              <a:t> a </a:t>
            </a:r>
            <a:r>
              <a:rPr lang="sk-SK"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udalosti</a:t>
            </a:r>
            <a:r>
              <a:rPr lang="sk-SK" sz="2200" dirty="0">
                <a:solidFill>
                  <a:srgbClr val="000000"/>
                </a:solidFill>
                <a:latin typeface="Open Sans"/>
                <a:ea typeface="Open Sans"/>
                <a:cs typeface="Open Sans"/>
              </a:rPr>
              <a:t>, môžete sa prihlásiť na odber </a:t>
            </a:r>
            <a:r>
              <a:rPr lang="sk-SK"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newslettera</a:t>
            </a:r>
            <a:r>
              <a:rPr lang="sk-SK" sz="2200" b="1" dirty="0">
                <a:solidFill>
                  <a:srgbClr val="184547"/>
                </a:solidFill>
                <a:latin typeface="Open Sans"/>
                <a:ea typeface="Open Sans"/>
                <a:cs typeface="Open Sans"/>
              </a:rPr>
              <a:t> </a:t>
            </a:r>
            <a:r>
              <a:rPr lang="sk-SK" sz="2200" dirty="0">
                <a:solidFill>
                  <a:srgbClr val="000000"/>
                </a:solidFill>
                <a:latin typeface="Open Sans"/>
                <a:ea typeface="Open Sans"/>
                <a:cs typeface="Open Sans"/>
              </a:rPr>
              <a:t>paktu a sledovať pakt na </a:t>
            </a:r>
            <a:r>
              <a:rPr lang="sk-SK"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Facebooku</a:t>
            </a:r>
            <a:r>
              <a:rPr lang="sk-SK" sz="2200" dirty="0">
                <a:solidFill>
                  <a:srgbClr val="000000"/>
                </a:solidFill>
                <a:latin typeface="Open Sans"/>
                <a:ea typeface="Open Sans"/>
                <a:cs typeface="Open Sans"/>
              </a:rPr>
              <a:t>, </a:t>
            </a:r>
            <a:r>
              <a:rPr lang="sk-SK"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sk-SK" sz="2200" dirty="0">
                <a:solidFill>
                  <a:srgbClr val="000000"/>
                </a:solidFill>
                <a:latin typeface="Open Sans"/>
                <a:ea typeface="Open Sans"/>
                <a:cs typeface="Open Sans"/>
              </a:rPr>
              <a:t>, </a:t>
            </a:r>
            <a:r>
              <a:rPr lang="sk-SK"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LinkedIne</a:t>
            </a:r>
            <a:r>
              <a:rPr lang="sk-SK" sz="2200" dirty="0">
                <a:solidFill>
                  <a:srgbClr val="000000"/>
                </a:solidFill>
                <a:latin typeface="Open Sans"/>
                <a:ea typeface="Open Sans"/>
                <a:cs typeface="Open Sans"/>
              </a:rPr>
              <a:t> a </a:t>
            </a:r>
            <a:r>
              <a:rPr lang="sk-SK" sz="2200" b="1" dirty="0">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Instagrame</a:t>
            </a:r>
            <a:r>
              <a:rPr lang="sk-SK" sz="2200" dirty="0">
                <a:solidFill>
                  <a:srgbClr val="000000"/>
                </a:solidFill>
                <a:latin typeface="Open Sans"/>
                <a:ea typeface="Open Sans"/>
                <a:cs typeface="Open Sans"/>
              </a:rPr>
              <a:t>.</a:t>
            </a:r>
          </a:p>
          <a:p>
            <a:pPr marL="0" indent="0">
              <a:lnSpc>
                <a:spcPts val="3600"/>
              </a:lnSpc>
              <a:buNone/>
            </a:pPr>
            <a:r>
              <a:rPr lang="sk-SK" sz="2200" dirty="0">
                <a:solidFill>
                  <a:srgbClr val="000000"/>
                </a:solidFill>
                <a:latin typeface="Open Sans"/>
                <a:ea typeface="Open Sans"/>
                <a:cs typeface="Open Sans"/>
              </a:rPr>
              <a:t>Okrem toho sa členovia komunity pozývajú, aby sa zúčastnili našich mesačných online </a:t>
            </a:r>
            <a:r>
              <a:rPr lang="sk-SK" sz="2200" b="1" dirty="0">
                <a:solidFill>
                  <a:srgbClr val="184547"/>
                </a:solidFill>
                <a:latin typeface="Open Sans"/>
                <a:ea typeface="Open Sans"/>
                <a:cs typeface="Open Sans"/>
              </a:rPr>
              <a:t>komunitných rozhovorov</a:t>
            </a:r>
            <a:r>
              <a:rPr lang="sk-SK" sz="2200" dirty="0">
                <a:solidFill>
                  <a:srgbClr val="184547"/>
                </a:solidFill>
                <a:latin typeface="Open Sans"/>
                <a:ea typeface="Open Sans"/>
                <a:cs typeface="Open Sans"/>
              </a:rPr>
              <a:t> </a:t>
            </a:r>
            <a:r>
              <a:rPr lang="sk-SK" sz="2200" dirty="0">
                <a:solidFill>
                  <a:srgbClr val="000000"/>
                </a:solidFill>
                <a:latin typeface="Open Sans"/>
                <a:ea typeface="Open Sans"/>
                <a:cs typeface="Open Sans"/>
              </a:rPr>
              <a:t>a nášho </a:t>
            </a:r>
            <a:r>
              <a:rPr lang="sk-SK" sz="2200" b="1" dirty="0">
                <a:solidFill>
                  <a:srgbClr val="184547"/>
                </a:solidFill>
                <a:latin typeface="Open Sans"/>
                <a:ea typeface="Open Sans"/>
                <a:cs typeface="Open Sans"/>
              </a:rPr>
              <a:t>komunitného fóra</a:t>
            </a:r>
            <a:r>
              <a:rPr lang="sk-SK" sz="2200" dirty="0">
                <a:solidFill>
                  <a:srgbClr val="184547"/>
                </a:solidFill>
                <a:latin typeface="Open Sans"/>
                <a:ea typeface="Open Sans"/>
                <a:cs typeface="Open Sans"/>
              </a:rPr>
              <a:t>, </a:t>
            </a:r>
            <a:r>
              <a:rPr lang="sk-SK" sz="2200" dirty="0">
                <a:solidFill>
                  <a:srgbClr val="000000"/>
                </a:solidFill>
                <a:latin typeface="Open Sans"/>
                <a:ea typeface="Open Sans"/>
                <a:cs typeface="Open Sans"/>
              </a:rPr>
              <a:t>ktoré sa koná každé dva roky, aby spoznali ostatných ambasádorov a partnerov a učili sa od seba navzájom.</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3" y="6212652"/>
            <a:ext cx="2177047" cy="1288009"/>
          </a:xfrm>
        </p:spPr>
        <p:txBody>
          <a:bodyPr/>
          <a:lstStyle/>
          <a:p>
            <a:r>
              <a:rPr lang="sk-SK"/>
              <a:t> sa!</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sk-SK"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4615448"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sk-SK"/>
              <a:t> zapojte</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124262" y="8168531"/>
            <a:ext cx="8878963" cy="1146582"/>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124262" y="6619758"/>
            <a:ext cx="8878963"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124262" y="5095802"/>
            <a:ext cx="8878963"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124262" y="3535137"/>
            <a:ext cx="887896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8153400" cy="836159"/>
          </a:xfrm>
        </p:spPr>
        <p:txBody>
          <a:bodyPr/>
          <a:lstStyle/>
          <a:p>
            <a:r>
              <a:rPr lang="sk-SK"/>
              <a:t>    Prečo vstúpiť do paktu?</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692964" y="3747359"/>
            <a:ext cx="8173598" cy="829204"/>
          </a:xfrm>
          <a:prstGeom prst="rect">
            <a:avLst/>
          </a:prstGeom>
        </p:spPr>
        <p:txBody>
          <a:bodyPr lIns="0" tIns="0" rIns="0" bIns="0" anchor="t"/>
          <a:lstStyle/>
          <a:p>
            <a:pPr marL="0" lvl="0" indent="0">
              <a:lnSpc>
                <a:spcPts val="3000"/>
              </a:lnSpc>
              <a:buNone/>
            </a:pPr>
            <a:r>
              <a:rPr lang="sk-SK" sz="2400" b="1" dirty="0">
                <a:solidFill>
                  <a:srgbClr val="184547"/>
                </a:solidFill>
                <a:latin typeface="Open Sans"/>
                <a:ea typeface="Open Sans"/>
                <a:cs typeface="Open Sans"/>
              </a:rPr>
              <a:t>Získajte prístup ku komunikačným nástrojom, </a:t>
            </a:r>
            <a:br>
              <a:rPr lang="sk-SK" sz="2800" b="1" i="1" dirty="0">
                <a:latin typeface="Open Sans"/>
                <a:ea typeface="Open Sans"/>
                <a:cs typeface="Open Sans"/>
              </a:rPr>
            </a:br>
            <a:r>
              <a:rPr lang="sk-SK" sz="2000" dirty="0">
                <a:latin typeface="Open Sans"/>
                <a:ea typeface="Open Sans"/>
                <a:cs typeface="Open Sans"/>
              </a:rPr>
              <a:t>ktoré vám pomôžu informovať, vzdelávať a inšpirovať vašu komunitu.</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sk-SK" sz="2800">
                <a:latin typeface="Open Sans Semibold" panose="020B0706030804020204" pitchFamily="34" charset="0"/>
                <a:ea typeface="Open Sans Semibold" panose="020B0706030804020204" pitchFamily="34" charset="0"/>
                <a:cs typeface="Open Sans Semibold" panose="020B0706030804020204" pitchFamily="34" charset="0"/>
              </a:rPr>
              <a:t>Ako zástupca organizácie, združenia, regiónu alebo mesta:</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1692964" y="5286738"/>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k-SK" sz="2000" dirty="0">
                <a:latin typeface="Open Sans"/>
                <a:ea typeface="Open Sans"/>
                <a:cs typeface="Open Sans"/>
              </a:rPr>
              <a:t>Využite príležitosti </a:t>
            </a:r>
            <a:r>
              <a:rPr lang="sk-SK" sz="2000" dirty="0">
                <a:solidFill>
                  <a:srgbClr val="184547"/>
                </a:solidFill>
                <a:latin typeface="Open Sans"/>
                <a:ea typeface="Open Sans"/>
                <a:cs typeface="Open Sans"/>
              </a:rPr>
              <a:t>na </a:t>
            </a:r>
            <a:r>
              <a:rPr lang="sk-SK" sz="2400" b="1" dirty="0">
                <a:solidFill>
                  <a:srgbClr val="184547"/>
                </a:solidFill>
                <a:latin typeface="Open Sans"/>
                <a:ea typeface="Open Sans"/>
                <a:cs typeface="Open Sans"/>
              </a:rPr>
              <a:t>vytváranie sietí, </a:t>
            </a:r>
            <a:br>
              <a:rPr lang="sk-SK" sz="2400" b="1" dirty="0">
                <a:latin typeface="Open Sans"/>
                <a:ea typeface="Open Sans"/>
                <a:cs typeface="Open Sans"/>
              </a:rPr>
            </a:br>
            <a:r>
              <a:rPr lang="sk-SK" sz="2400" b="1" dirty="0">
                <a:solidFill>
                  <a:srgbClr val="184547"/>
                </a:solidFill>
                <a:latin typeface="Open Sans"/>
                <a:ea typeface="Open Sans"/>
                <a:cs typeface="Open Sans"/>
              </a:rPr>
              <a:t>učte sa od iných </a:t>
            </a:r>
            <a:r>
              <a:rPr lang="sk-SK" sz="2400" dirty="0">
                <a:latin typeface="Open Sans"/>
                <a:ea typeface="Open Sans"/>
                <a:cs typeface="Open Sans"/>
              </a:rPr>
              <a:t>a</a:t>
            </a:r>
            <a:r>
              <a:rPr lang="sk-SK" sz="2400" b="1" dirty="0">
                <a:solidFill>
                  <a:srgbClr val="00B23B"/>
                </a:solidFill>
                <a:latin typeface="Open Sans"/>
                <a:ea typeface="Open Sans"/>
                <a:cs typeface="Open Sans"/>
              </a:rPr>
              <a:t> </a:t>
            </a:r>
            <a:r>
              <a:rPr lang="sk-SK" sz="2400" b="1" dirty="0">
                <a:solidFill>
                  <a:srgbClr val="184547"/>
                </a:solidFill>
                <a:latin typeface="Open Sans"/>
                <a:ea typeface="Open Sans"/>
                <a:cs typeface="Open Sans"/>
              </a:rPr>
              <a:t>zdieľajte znalosti.</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1692964" y="6801585"/>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sk-SK" sz="2000" dirty="0">
                <a:latin typeface="Open Sans"/>
                <a:ea typeface="Open Sans"/>
                <a:cs typeface="Open Sans"/>
              </a:rPr>
              <a:t>Ukážte svoju </a:t>
            </a:r>
            <a:br>
              <a:rPr lang="sk-SK" sz="2000" dirty="0">
                <a:latin typeface="Open Sans"/>
                <a:ea typeface="Open Sans"/>
                <a:cs typeface="Open Sans"/>
              </a:rPr>
            </a:br>
            <a:r>
              <a:rPr lang="sk-SK" sz="2400" b="1" dirty="0">
                <a:solidFill>
                  <a:srgbClr val="26155F"/>
                </a:solidFill>
                <a:latin typeface="Open Sans"/>
                <a:ea typeface="Open Sans"/>
                <a:cs typeface="Open Sans"/>
              </a:rPr>
              <a:t>angažovanosť v oblasti klímy.</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1692964" y="8379506"/>
            <a:ext cx="86572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k-SK" sz="2400" b="1" dirty="0">
                <a:solidFill>
                  <a:srgbClr val="391A53"/>
                </a:solidFill>
                <a:latin typeface="Open Sans"/>
                <a:ea typeface="Open Sans"/>
                <a:cs typeface="Open Sans"/>
              </a:rPr>
              <a:t>Choďte príkladom a inšpirujte ostatných </a:t>
            </a:r>
            <a:br>
              <a:rPr lang="sk-SK" sz="2400" b="1" dirty="0">
                <a:latin typeface="Open Sans"/>
                <a:ea typeface="Open Sans"/>
                <a:cs typeface="Open Sans"/>
              </a:rPr>
            </a:br>
            <a:r>
              <a:rPr lang="sk-SK" sz="2000" dirty="0">
                <a:latin typeface="Open Sans"/>
                <a:ea typeface="Open Sans"/>
                <a:cs typeface="Open Sans"/>
              </a:rPr>
              <a:t>ako partner paktu. Výzvy pre partnerov sa pravidelne vyhlasujú.</a:t>
            </a:r>
          </a:p>
        </p:txBody>
      </p:sp>
      <p:pic>
        <p:nvPicPr>
          <p:cNvPr id="6" name="Picture 5">
            <a:hlinkClick r:id="rId2"/>
            <a:extLst>
              <a:ext uri="{FF2B5EF4-FFF2-40B4-BE49-F238E27FC236}">
                <a16:creationId xmlns:a16="http://schemas.microsoft.com/office/drawing/2014/main" id="{B83DDB09-586A-B42F-F151-E1ADA8523529}"/>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2267702" cy="836159"/>
          </a:xfrm>
        </p:spPr>
        <p:txBody>
          <a:bodyPr/>
          <a:lstStyle/>
          <a:p>
            <a:r>
              <a:rPr lang="sk-SK" dirty="0"/>
              <a:t>obsah</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46785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k-SK" sz="2800" b="1">
                <a:solidFill>
                  <a:schemeClr val="accent2"/>
                </a:solidFill>
                <a:latin typeface="Open Sans"/>
                <a:ea typeface="Open Sans"/>
                <a:cs typeface="Open Sans"/>
              </a:rPr>
              <a:t>3. Zapojte sa!</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89225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8545476" cy="54589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k-SK" sz="2800" b="1" dirty="0">
                <a:solidFill>
                  <a:schemeClr val="bg1"/>
                </a:solidFill>
                <a:latin typeface="Open Sans"/>
                <a:ea typeface="Open Sans"/>
                <a:cs typeface="Open Sans"/>
              </a:rPr>
              <a:t>1. Informácie o Európskom klimatickom pakte</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813510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k-SK" sz="2800" b="1" dirty="0">
                <a:solidFill>
                  <a:schemeClr val="accent3"/>
                </a:solidFill>
                <a:latin typeface="Open Sans"/>
                <a:ea typeface="Open Sans"/>
                <a:cs typeface="Open Sans"/>
              </a:rPr>
              <a:t>2. Činnosť Európskeho klimatického paktu</a:t>
            </a:r>
          </a:p>
        </p:txBody>
      </p:sp>
      <p:pic>
        <p:nvPicPr>
          <p:cNvPr id="6" name="Picture 5" descr="A group of people standing around a whiteboard&#10;&#10;Description automatically generated">
            <a:extLst>
              <a:ext uri="{FF2B5EF4-FFF2-40B4-BE49-F238E27FC236}">
                <a16:creationId xmlns:a16="http://schemas.microsoft.com/office/drawing/2014/main" id="{B442701E-7CD9-6E1E-5CF0-7E7EFCCDEBE8}"/>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8001000" cy="836159"/>
          </a:xfrm>
        </p:spPr>
        <p:txBody>
          <a:bodyPr/>
          <a:lstStyle/>
          <a:p>
            <a:r>
              <a:rPr lang="sk-SK"/>
              <a:t>    Prečo vstúpiť do paktu?</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279775" cy="592137"/>
          </a:xfrm>
          <a:prstGeom prst="rect">
            <a:avLst/>
          </a:prstGeom>
        </p:spPr>
        <p:txBody>
          <a:bodyPr lIns="0" tIns="0" rIns="0" bIns="0" anchor="t"/>
          <a:lstStyle/>
          <a:p>
            <a:pPr marL="0" indent="0">
              <a:lnSpc>
                <a:spcPct val="150000"/>
              </a:lnSpc>
              <a:spcAft>
                <a:spcPts val="800"/>
              </a:spcAft>
              <a:buNone/>
            </a:pPr>
            <a:r>
              <a:rPr lang="sk-SK" sz="2800" b="1">
                <a:solidFill>
                  <a:srgbClr val="104B2B"/>
                </a:solidFill>
                <a:latin typeface="Open Sans"/>
                <a:ea typeface="Open Sans"/>
                <a:cs typeface="Open Sans"/>
              </a:rPr>
              <a:t>Ako jednotlivec: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1568028" y="3890032"/>
            <a:ext cx="2713978" cy="400110"/>
          </a:xfrm>
          <a:prstGeom prst="rect">
            <a:avLst/>
          </a:prstGeom>
          <a:noFill/>
        </p:spPr>
        <p:txBody>
          <a:bodyPr wrap="square">
            <a:spAutoFit/>
          </a:bodyPr>
          <a:lstStyle/>
          <a:p>
            <a:pPr algn="r"/>
            <a:r>
              <a:rPr lang="sk-SK" sz="2000" b="1" dirty="0">
                <a:solidFill>
                  <a:srgbClr val="104B2B"/>
                </a:solidFill>
                <a:latin typeface="Open Sans"/>
                <a:ea typeface="Open Sans"/>
                <a:cs typeface="Open Sans"/>
              </a:rPr>
              <a:t>Získajte informácie</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742204"/>
            <a:ext cx="3685047" cy="707886"/>
          </a:xfrm>
          <a:prstGeom prst="rect">
            <a:avLst/>
          </a:prstGeom>
          <a:noFill/>
        </p:spPr>
        <p:txBody>
          <a:bodyPr wrap="square">
            <a:spAutoFit/>
          </a:bodyPr>
          <a:lstStyle/>
          <a:p>
            <a:pPr lvl="0"/>
            <a:r>
              <a:rPr lang="sk-SK" sz="2000" dirty="0">
                <a:latin typeface="Open Sans" panose="020B0606030504020204" pitchFamily="34" charset="0"/>
                <a:ea typeface="Open Sans" panose="020B0606030504020204" pitchFamily="34" charset="0"/>
                <a:cs typeface="Open Sans" panose="020B0606030504020204" pitchFamily="34" charset="0"/>
              </a:rPr>
              <a:t>o klimatických zmenách a o tom, čo pre vás znamenajú.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484396" y="5155566"/>
            <a:ext cx="2797609" cy="1015663"/>
          </a:xfrm>
          <a:prstGeom prst="rect">
            <a:avLst/>
          </a:prstGeom>
          <a:noFill/>
        </p:spPr>
        <p:txBody>
          <a:bodyPr wrap="square">
            <a:spAutoFit/>
          </a:bodyPr>
          <a:lstStyle/>
          <a:p>
            <a:pPr algn="r"/>
            <a:r>
              <a:rPr lang="sk-SK" sz="2000" b="1" dirty="0">
                <a:solidFill>
                  <a:srgbClr val="26155F"/>
                </a:solidFill>
                <a:latin typeface="Open Sans"/>
                <a:ea typeface="Open Sans"/>
                <a:cs typeface="Open Sans"/>
              </a:rPr>
              <a:t>Spojte sa </a:t>
            </a:r>
            <a:br>
              <a:rPr lang="sk-SK" sz="2000" b="1" dirty="0">
                <a:solidFill>
                  <a:srgbClr val="26155F"/>
                </a:solidFill>
                <a:latin typeface="Open Sans"/>
                <a:ea typeface="Open Sans"/>
                <a:cs typeface="Open Sans"/>
              </a:rPr>
            </a:br>
            <a:r>
              <a:rPr lang="sk-SK" sz="2000" b="1" dirty="0">
                <a:solidFill>
                  <a:srgbClr val="26155F"/>
                </a:solidFill>
                <a:latin typeface="Open Sans"/>
                <a:ea typeface="Open Sans"/>
                <a:cs typeface="Open Sans"/>
              </a:rPr>
              <a:t>s podobne zmýšľajúcimi ľuďmi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1" y="5109258"/>
            <a:ext cx="4368613" cy="1323439"/>
          </a:xfrm>
          <a:prstGeom prst="rect">
            <a:avLst/>
          </a:prstGeom>
          <a:noFill/>
        </p:spPr>
        <p:txBody>
          <a:bodyPr wrap="square">
            <a:spAutoFit/>
          </a:bodyPr>
          <a:lstStyle/>
          <a:p>
            <a:pPr lvl="0"/>
            <a:r>
              <a:rPr lang="sk-SK" sz="2000" dirty="0">
                <a:latin typeface="Open Sans" panose="020B0606030504020204" pitchFamily="34" charset="0"/>
                <a:ea typeface="Open Sans" panose="020B0606030504020204" pitchFamily="34" charset="0"/>
                <a:cs typeface="Open Sans" panose="020B0606030504020204" pitchFamily="34" charset="0"/>
              </a:rPr>
              <a:t>aby ste mohli presadzovať skutočnú zmenu na konkrétnom mieste a nachádzať riešenia problémov súvisiacich s klímou.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7039872"/>
            <a:ext cx="4103155" cy="1015663"/>
          </a:xfrm>
          <a:prstGeom prst="rect">
            <a:avLst/>
          </a:prstGeom>
          <a:noFill/>
        </p:spPr>
        <p:txBody>
          <a:bodyPr wrap="square">
            <a:spAutoFit/>
          </a:bodyPr>
          <a:lstStyle/>
          <a:p>
            <a:pPr lvl="0"/>
            <a:r>
              <a:rPr lang="sk-SK" sz="2000" dirty="0">
                <a:latin typeface="Open Sans" panose="020B0606030504020204" pitchFamily="34" charset="0"/>
                <a:ea typeface="Open Sans" panose="020B0606030504020204" pitchFamily="34" charset="0"/>
                <a:cs typeface="Open Sans" panose="020B0606030504020204" pitchFamily="34" charset="0"/>
              </a:rPr>
              <a:t>s európskymi, miestnymi a regionálnymi politickými činiteľmi.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568028" y="7052049"/>
            <a:ext cx="2713977" cy="1015663"/>
          </a:xfrm>
          <a:prstGeom prst="rect">
            <a:avLst/>
          </a:prstGeom>
          <a:noFill/>
        </p:spPr>
        <p:txBody>
          <a:bodyPr wrap="square">
            <a:spAutoFit/>
          </a:bodyPr>
          <a:lstStyle/>
          <a:p>
            <a:pPr algn="r"/>
            <a:r>
              <a:rPr lang="sk-SK" sz="2000" b="1" dirty="0">
                <a:solidFill>
                  <a:srgbClr val="184547"/>
                </a:solidFill>
                <a:latin typeface="Open Sans"/>
                <a:ea typeface="Open Sans"/>
                <a:cs typeface="Open Sans"/>
              </a:rPr>
              <a:t>Podeľte sa o svoje názory a spolupracujte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523758" y="3628649"/>
            <a:ext cx="2755584" cy="1015663"/>
          </a:xfrm>
          <a:prstGeom prst="rect">
            <a:avLst/>
          </a:prstGeom>
          <a:noFill/>
        </p:spPr>
        <p:txBody>
          <a:bodyPr wrap="square">
            <a:spAutoFit/>
          </a:bodyPr>
          <a:lstStyle/>
          <a:p>
            <a:pPr algn="r"/>
            <a:r>
              <a:rPr lang="sk-SK" sz="2000" b="1" dirty="0">
                <a:solidFill>
                  <a:srgbClr val="26155F"/>
                </a:solidFill>
                <a:latin typeface="Open Sans"/>
                <a:ea typeface="Open Sans"/>
                <a:cs typeface="Open Sans"/>
              </a:rPr>
              <a:t>Zúčastnite sa aktivít </a:t>
            </a:r>
            <a:br>
              <a:rPr lang="sk-SK" sz="2000" b="1" dirty="0">
                <a:solidFill>
                  <a:srgbClr val="26155F"/>
                </a:solidFill>
                <a:latin typeface="Open Sans"/>
                <a:ea typeface="Open Sans"/>
                <a:cs typeface="Open Sans"/>
              </a:rPr>
            </a:br>
            <a:r>
              <a:rPr lang="sk-SK" sz="2000" b="1" dirty="0">
                <a:solidFill>
                  <a:srgbClr val="26155F"/>
                </a:solidFill>
                <a:latin typeface="Open Sans"/>
                <a:ea typeface="Open Sans"/>
                <a:cs typeface="Open Sans"/>
              </a:rPr>
              <a:t>a podujatí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2" y="3820904"/>
            <a:ext cx="3599610" cy="707886"/>
          </a:xfrm>
          <a:prstGeom prst="rect">
            <a:avLst/>
          </a:prstGeom>
          <a:noFill/>
        </p:spPr>
        <p:txBody>
          <a:bodyPr wrap="square">
            <a:spAutoFit/>
          </a:bodyPr>
          <a:lstStyle/>
          <a:p>
            <a:pPr lvl="0"/>
            <a:r>
              <a:rPr lang="sk-SK" sz="2000" dirty="0">
                <a:latin typeface="Open Sans" panose="020B0606030504020204" pitchFamily="34" charset="0"/>
                <a:ea typeface="Open Sans" panose="020B0606030504020204" pitchFamily="34" charset="0"/>
                <a:cs typeface="Open Sans" panose="020B0606030504020204" pitchFamily="34" charset="0"/>
              </a:rPr>
              <a:t>alebo organizujte svoje vlastné iniciatívy.</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213873"/>
            <a:ext cx="3972427" cy="1015663"/>
          </a:xfrm>
          <a:prstGeom prst="rect">
            <a:avLst/>
          </a:prstGeom>
          <a:noFill/>
        </p:spPr>
        <p:txBody>
          <a:bodyPr wrap="square">
            <a:spAutoFit/>
          </a:bodyPr>
          <a:lstStyle/>
          <a:p>
            <a:pPr lvl="0"/>
            <a:r>
              <a:rPr lang="sk-SK" sz="2000">
                <a:latin typeface="Open Sans" panose="020B0606030504020204" pitchFamily="34" charset="0"/>
                <a:ea typeface="Open Sans" panose="020B0606030504020204" pitchFamily="34" charset="0"/>
                <a:cs typeface="Open Sans" panose="020B0606030504020204" pitchFamily="34" charset="0"/>
              </a:rPr>
              <a:t>ako ambasádor. </a:t>
            </a:r>
            <a:br>
              <a:rPr lang="sk-SK" sz="2000">
                <a:latin typeface="Open Sans" panose="020B0606030504020204" pitchFamily="34" charset="0"/>
                <a:ea typeface="Open Sans" panose="020B0606030504020204" pitchFamily="34" charset="0"/>
                <a:cs typeface="Open Sans" panose="020B0606030504020204" pitchFamily="34" charset="0"/>
              </a:rPr>
            </a:br>
            <a:r>
              <a:rPr lang="sk-SK" sz="2000">
                <a:latin typeface="Open Sans" panose="020B0606030504020204" pitchFamily="34" charset="0"/>
                <a:ea typeface="Open Sans" panose="020B0606030504020204" pitchFamily="34" charset="0"/>
                <a:cs typeface="Open Sans" panose="020B0606030504020204" pitchFamily="34" charset="0"/>
              </a:rPr>
              <a:t>Výzvy pre ambasádorov sa pravidelne vyhlasujú.</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390037" y="5249752"/>
            <a:ext cx="2889304" cy="1015663"/>
          </a:xfrm>
          <a:prstGeom prst="rect">
            <a:avLst/>
          </a:prstGeom>
          <a:noFill/>
        </p:spPr>
        <p:txBody>
          <a:bodyPr wrap="square">
            <a:spAutoFit/>
          </a:bodyPr>
          <a:lstStyle/>
          <a:p>
            <a:pPr algn="r"/>
            <a:r>
              <a:rPr lang="sk-SK" sz="2000" b="1" dirty="0">
                <a:solidFill>
                  <a:srgbClr val="812604"/>
                </a:solidFill>
                <a:latin typeface="Open Sans"/>
                <a:ea typeface="Open Sans"/>
                <a:cs typeface="Open Sans"/>
              </a:rPr>
              <a:t>Choďte príkladom </a:t>
            </a:r>
            <a:br>
              <a:rPr lang="sk-SK" sz="2000" b="1" dirty="0">
                <a:solidFill>
                  <a:srgbClr val="812604"/>
                </a:solidFill>
                <a:latin typeface="Open Sans"/>
                <a:ea typeface="Open Sans"/>
                <a:cs typeface="Open Sans"/>
              </a:rPr>
            </a:br>
            <a:r>
              <a:rPr lang="sk-SK" sz="2000" b="1" dirty="0">
                <a:solidFill>
                  <a:srgbClr val="812604"/>
                </a:solidFill>
                <a:latin typeface="Open Sans"/>
                <a:ea typeface="Open Sans"/>
                <a:cs typeface="Open Sans"/>
              </a:rPr>
              <a:t>a inšpirujte ostatných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847160" y="4363838"/>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7684166" cy="836159"/>
          </a:xfrm>
        </p:spPr>
        <p:txBody>
          <a:bodyPr wrap="square" lIns="216000" tIns="144000" rIns="180000" bIns="108000" anchor="t">
            <a:spAutoFit/>
          </a:bodyPr>
          <a:lstStyle/>
          <a:p>
            <a:r>
              <a:rPr lang="sk-SK">
                <a:latin typeface="Open Sans"/>
                <a:ea typeface="Open Sans"/>
                <a:cs typeface="Open Sans"/>
              </a:rPr>
              <a:t>    Ako sa môžete zapojiť?</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1929362" y="2839624"/>
            <a:ext cx="655813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k-SK" sz="1800" dirty="0">
                <a:latin typeface="Open Sans"/>
                <a:ea typeface="Open Sans"/>
                <a:cs typeface="Open Sans"/>
              </a:rPr>
              <a:t>Staňte sa </a:t>
            </a:r>
            <a:r>
              <a:rPr lang="sk-SK" sz="1800" b="1" dirty="0">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ambasádorom klimatického paktu</a:t>
            </a:r>
            <a:r>
              <a:rPr lang="sk-SK" sz="1800" b="1" dirty="0">
                <a:solidFill>
                  <a:srgbClr val="184547"/>
                </a:solidFill>
                <a:latin typeface="Open Sans"/>
                <a:ea typeface="Open Sans"/>
                <a:cs typeface="Arial"/>
              </a:rPr>
              <a:t> </a:t>
            </a:r>
            <a:r>
              <a:rPr lang="sk-SK" sz="1800" dirty="0">
                <a:latin typeface="Open Sans"/>
                <a:ea typeface="Open Sans"/>
                <a:cs typeface="Arial"/>
              </a:rPr>
              <a:t>a </a:t>
            </a:r>
            <a:br>
              <a:rPr lang="sk-SK" sz="1800" dirty="0">
                <a:latin typeface="Open Sans"/>
                <a:ea typeface="Open Sans"/>
                <a:cs typeface="Arial"/>
              </a:rPr>
            </a:br>
            <a:r>
              <a:rPr lang="sk-SK" sz="1800" dirty="0">
                <a:latin typeface="Open Sans"/>
                <a:ea typeface="Open Sans"/>
                <a:cs typeface="Arial"/>
              </a:rPr>
              <a:t>podporujte opatrenia</a:t>
            </a:r>
            <a:r>
              <a:rPr lang="sk-SK" sz="1800" dirty="0">
                <a:latin typeface="Open Sans"/>
                <a:ea typeface="Open Sans"/>
                <a:cs typeface="Open Sans"/>
              </a:rPr>
              <a:t> v oblasti klímy vo svojej komunite.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1929362" y="4395854"/>
            <a:ext cx="6214621"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k-SK" sz="1800" dirty="0">
                <a:latin typeface="Open Sans"/>
                <a:ea typeface="Open Sans"/>
                <a:cs typeface="Open Sans"/>
              </a:rPr>
              <a:t>Staňte sa</a:t>
            </a:r>
            <a:r>
              <a:rPr lang="sk-SK" sz="1800" dirty="0">
                <a:solidFill>
                  <a:srgbClr val="00B23B"/>
                </a:solidFill>
                <a:latin typeface="Open Sans"/>
                <a:ea typeface="Open Sans"/>
                <a:cs typeface="Open Sans"/>
              </a:rPr>
              <a:t> </a:t>
            </a:r>
            <a:r>
              <a:rPr lang="sk-SK" sz="1800" b="1" dirty="0">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partnerom paktu</a:t>
            </a:r>
            <a:r>
              <a:rPr lang="sk-SK" sz="1800" b="1" dirty="0">
                <a:solidFill>
                  <a:srgbClr val="00B23B"/>
                </a:solidFill>
                <a:latin typeface="Open Sans"/>
                <a:ea typeface="Open Sans"/>
                <a:cs typeface="Arial"/>
              </a:rPr>
              <a:t> </a:t>
            </a:r>
            <a:r>
              <a:rPr lang="sk-SK" sz="1800" dirty="0">
                <a:latin typeface="Open Sans"/>
                <a:ea typeface="Open Sans"/>
                <a:cs typeface="Open Sans"/>
              </a:rPr>
              <a:t>a zviditeľnite svoju organizáciu pri prijímaní opatrení v oblasti klímy.</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1929362" y="5891328"/>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k-SK" sz="1800" dirty="0">
                <a:latin typeface="Open Sans"/>
                <a:ea typeface="Open Sans"/>
                <a:cs typeface="Open Sans"/>
              </a:rPr>
              <a:t>Staňte sa </a:t>
            </a:r>
            <a:r>
              <a:rPr lang="sk-SK" sz="1800" b="1" u="sng" dirty="0">
                <a:latin typeface="Open Sans"/>
                <a:ea typeface="Open Sans"/>
                <a:cs typeface="Open Sans"/>
                <a:hlinkClick r:id="rId2">
                  <a:extLst>
                    <a:ext uri="{A12FA001-AC4F-418D-AE19-62706E023703}">
                      <ahyp:hlinkClr xmlns:ahyp="http://schemas.microsoft.com/office/drawing/2018/hyperlinkcolor" val="tx"/>
                    </a:ext>
                  </a:extLst>
                </a:hlinkClick>
              </a:rPr>
              <a:t>priateľom paktu</a:t>
            </a:r>
            <a:r>
              <a:rPr lang="sk-SK" sz="1800" b="1" dirty="0">
                <a:latin typeface="Open Sans"/>
                <a:ea typeface="Open Sans"/>
                <a:cs typeface="Open Sans"/>
                <a:hlinkClick r:id="rId2">
                  <a:extLst>
                    <a:ext uri="{A12FA001-AC4F-418D-AE19-62706E023703}">
                      <ahyp:hlinkClr xmlns:ahyp="http://schemas.microsoft.com/office/drawing/2018/hyperlinkcolor" val="tx"/>
                    </a:ext>
                  </a:extLst>
                </a:hlinkClick>
              </a:rPr>
              <a:t>, </a:t>
            </a:r>
            <a:r>
              <a:rPr lang="sk-SK" sz="1800" dirty="0">
                <a:latin typeface="Open Sans"/>
                <a:ea typeface="Open Sans"/>
                <a:cs typeface="Open Sans"/>
              </a:rPr>
              <a:t>ak chcete získať </a:t>
            </a:r>
            <a:br>
              <a:rPr lang="sk-SK" sz="1800" dirty="0">
                <a:latin typeface="Open Sans"/>
                <a:ea typeface="Open Sans"/>
                <a:cs typeface="Open Sans"/>
              </a:rPr>
            </a:br>
            <a:r>
              <a:rPr lang="sk-SK" sz="1800" dirty="0">
                <a:latin typeface="Open Sans"/>
                <a:ea typeface="Open Sans"/>
                <a:cs typeface="Open Sans"/>
              </a:rPr>
              <a:t>usmernenie, ako podniknúť ďalšie opatrenia v oblasti klímy.</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1929362" y="7373630"/>
            <a:ext cx="605489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k-SK" sz="1800" dirty="0">
                <a:latin typeface="Open Sans"/>
                <a:ea typeface="Open Sans"/>
                <a:cs typeface="Open Sans"/>
              </a:rPr>
              <a:t>Zaregistrujte si vlastné </a:t>
            </a:r>
            <a:r>
              <a:rPr lang="sk-SK" sz="1800" b="1" u="sng"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satelitné podujatie klimatického paktu</a:t>
            </a:r>
            <a:r>
              <a:rPr lang="sk-SK" sz="1800" b="1"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 </a:t>
            </a:r>
            <a:r>
              <a:rPr lang="sk-SK" sz="1800" dirty="0">
                <a:latin typeface="Open Sans"/>
                <a:ea typeface="Open Sans"/>
                <a:cs typeface="Open Sans"/>
              </a:rPr>
              <a:t>aby bolo vaše podujatie zverejnené na webovej stránke klimatického paktu.</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612363" y="2582501"/>
            <a:ext cx="6756902"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612363" y="4143166"/>
            <a:ext cx="6756902"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612363" y="5667122"/>
            <a:ext cx="6756902"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612363" y="7215895"/>
            <a:ext cx="6756902"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72790" y="4710144"/>
            <a:ext cx="4880094"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k-SK" sz="1800" dirty="0">
                <a:solidFill>
                  <a:schemeClr val="bg1"/>
                </a:solidFill>
                <a:latin typeface="Open Sans"/>
                <a:ea typeface="Open Sans"/>
                <a:cs typeface="Open Sans"/>
              </a:rPr>
              <a:t>Využívajte naše</a:t>
            </a:r>
            <a:r>
              <a:rPr lang="sk-SK" sz="1800" b="1" dirty="0">
                <a:solidFill>
                  <a:schemeClr val="bg1"/>
                </a:solidFill>
                <a:latin typeface="Open Sans"/>
                <a:ea typeface="Open Sans"/>
                <a:cs typeface="Open Sans"/>
              </a:rPr>
              <a:t> </a:t>
            </a:r>
            <a:r>
              <a:rPr lang="sk-SK" sz="18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zdroje</a:t>
            </a:r>
            <a:r>
              <a:rPr lang="sk-SK" sz="1800" b="1" dirty="0">
                <a:solidFill>
                  <a:schemeClr val="bg1"/>
                </a:solidFill>
                <a:latin typeface="Open Sans"/>
                <a:ea typeface="Open Sans"/>
                <a:cs typeface="Open Sans"/>
              </a:rPr>
              <a:t> </a:t>
            </a:r>
            <a:r>
              <a:rPr lang="sk-SK" sz="1800" dirty="0">
                <a:solidFill>
                  <a:schemeClr val="bg1"/>
                </a:solidFill>
                <a:latin typeface="Open Sans"/>
                <a:ea typeface="Open Sans"/>
                <a:cs typeface="Open Sans"/>
              </a:rPr>
              <a:t>na šírenie jasných a presných informácií o klimatických zmenách a opatreniach v oblasti klímy.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847160" y="2582501"/>
            <a:ext cx="5900322"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832264" y="6186381"/>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887601"/>
            <a:ext cx="4908884"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k-SK" sz="1800" dirty="0">
                <a:solidFill>
                  <a:schemeClr val="bg1"/>
                </a:solidFill>
                <a:latin typeface="Open Sans"/>
                <a:ea typeface="Open Sans"/>
                <a:cs typeface="Open Sans"/>
              </a:rPr>
              <a:t>Zorganizujte </a:t>
            </a:r>
            <a:r>
              <a:rPr lang="sk-SK" sz="18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aktivitu svojej skupiny pre oblasť klímy </a:t>
            </a:r>
            <a:r>
              <a:rPr lang="sk-SK" sz="1800" dirty="0">
                <a:solidFill>
                  <a:schemeClr val="bg1"/>
                </a:solidFill>
                <a:latin typeface="Open Sans"/>
                <a:ea typeface="Open Sans"/>
                <a:cs typeface="Open Sans"/>
              </a:rPr>
              <a:t>a inšpirujte sa našimi </a:t>
            </a:r>
            <a:r>
              <a:rPr lang="sk-SK" sz="18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nástrojmi rýchleho spustenia na zapojenie občanov</a:t>
            </a:r>
            <a:r>
              <a:rPr lang="sk-SK" sz="1800" dirty="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602602"/>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sk-SK" sz="1800">
                <a:solidFill>
                  <a:schemeClr val="bg1"/>
                </a:solidFill>
                <a:latin typeface="Open Sans"/>
                <a:ea typeface="Open Sans"/>
                <a:cs typeface="Open Sans"/>
              </a:rPr>
              <a:t>Pridajte sa k tímu paktu v kampani OSN ActNow cez </a:t>
            </a:r>
            <a:r>
              <a:rPr lang="sk-SK" sz="1800" b="1">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aplikáciu AWorld</a:t>
            </a:r>
            <a:r>
              <a:rPr lang="sk-SK" sz="1800">
                <a:solidFill>
                  <a:schemeClr val="bg1"/>
                </a:solidFill>
                <a:latin typeface="Open Sans"/>
                <a:ea typeface="Open Sans"/>
                <a:cs typeface="Open Sans"/>
              </a:rPr>
              <a:t>! Znížte svoju uhlíkovú stopu prostredníctvom každodenných aktivít a podniknite merateľné kroky smerom k cieľom udržateľného rozvoja.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210174"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0" y="4208734"/>
            <a:ext cx="7095239"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799" y="3046926"/>
            <a:ext cx="11178799"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8" y="7494010"/>
            <a:ext cx="9832601"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8" y="3317080"/>
            <a:ext cx="10689391" cy="400110"/>
          </a:xfrm>
          <a:prstGeom prst="rect">
            <a:avLst/>
          </a:prstGeom>
          <a:noFill/>
        </p:spPr>
        <p:txBody>
          <a:bodyPr wrap="square">
            <a:spAutoFit/>
          </a:bodyPr>
          <a:lstStyle/>
          <a:p>
            <a:pPr lvl="0">
              <a:lnSpc>
                <a:spcPct val="100000"/>
              </a:lnSpc>
            </a:pPr>
            <a:r>
              <a:rPr lang="sk-SK" sz="2000" b="0">
                <a:solidFill>
                  <a:schemeClr val="tx1"/>
                </a:solidFill>
                <a:latin typeface="Open Sans"/>
                <a:ea typeface="Open Sans"/>
                <a:cs typeface="Open Sans"/>
              </a:rPr>
              <a:t>Inšpirujte sa</a:t>
            </a:r>
            <a:r>
              <a:rPr lang="sk-SK" sz="2000" b="0">
                <a:solidFill>
                  <a:schemeClr val="accent1"/>
                </a:solidFill>
                <a:latin typeface="Open Sans"/>
                <a:ea typeface="Open Sans"/>
                <a:cs typeface="Open Sans"/>
              </a:rPr>
              <a:t> </a:t>
            </a:r>
            <a:r>
              <a:rPr lang="sk-SK" sz="2000" b="1">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nástrojmi rýchleho spustenia</a:t>
            </a:r>
            <a:r>
              <a:rPr lang="sk-SK" sz="2000" b="1">
                <a:solidFill>
                  <a:schemeClr val="accent1"/>
                </a:solidFill>
                <a:latin typeface="Open Sans"/>
                <a:ea typeface="Open Sans"/>
                <a:cs typeface="Open Sans"/>
              </a:rPr>
              <a:t> </a:t>
            </a:r>
            <a:r>
              <a:rPr lang="sk-SK" sz="2000" b="0">
                <a:solidFill>
                  <a:schemeClr val="tx1"/>
                </a:solidFill>
                <a:latin typeface="Open Sans"/>
                <a:ea typeface="Open Sans"/>
                <a:cs typeface="Open Sans"/>
              </a:rPr>
              <a:t>zverejnenými </a:t>
            </a:r>
            <a:r>
              <a:rPr lang="sk-SK" sz="2000" b="0">
                <a:solidFill>
                  <a:schemeClr val="accent1"/>
                </a:solidFill>
                <a:latin typeface="Open Sans"/>
                <a:ea typeface="Open Sans"/>
                <a:cs typeface="Open Sans"/>
              </a:rPr>
              <a:t>na </a:t>
            </a:r>
            <a:r>
              <a:rPr lang="sk-SK" sz="2000" b="1" u="sng">
                <a:solidFill>
                  <a:schemeClr val="accent1"/>
                </a:solidFill>
                <a:latin typeface="Open Sans"/>
                <a:ea typeface="Open Sans"/>
                <a:cs typeface="Open Sans"/>
              </a:rPr>
              <a:t>webovej stránke paktu</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6599991" cy="400110"/>
          </a:xfrm>
          <a:prstGeom prst="rect">
            <a:avLst/>
          </a:prstGeom>
          <a:noFill/>
        </p:spPr>
        <p:txBody>
          <a:bodyPr wrap="square">
            <a:spAutoFit/>
          </a:bodyPr>
          <a:lstStyle/>
          <a:p>
            <a:pPr>
              <a:lnSpc>
                <a:spcPct val="100000"/>
              </a:lnSpc>
            </a:pPr>
            <a:r>
              <a:rPr lang="sk-SK" sz="2000" b="0">
                <a:solidFill>
                  <a:schemeClr val="tx1"/>
                </a:solidFill>
                <a:latin typeface="Open Sans"/>
                <a:ea typeface="Open Sans"/>
                <a:cs typeface="Open Sans"/>
              </a:rPr>
              <a:t>Zaregistrujte si aktivitu, ktorú plánujete zorganizovať</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4564"/>
            <a:ext cx="2897226" cy="400110"/>
          </a:xfrm>
          <a:prstGeom prst="rect">
            <a:avLst/>
          </a:prstGeom>
          <a:noFill/>
        </p:spPr>
        <p:txBody>
          <a:bodyPr wrap="square">
            <a:spAutoFit/>
          </a:bodyPr>
          <a:lstStyle/>
          <a:p>
            <a:pPr lvl="0">
              <a:lnSpc>
                <a:spcPct val="100000"/>
              </a:lnSpc>
            </a:pPr>
            <a:r>
              <a:rPr lang="sk-SK" sz="2000" b="0">
                <a:solidFill>
                  <a:schemeClr val="tx1"/>
                </a:solidFill>
                <a:latin typeface="Open Sans"/>
                <a:ea typeface="Open Sans"/>
                <a:cs typeface="Open Sans"/>
              </a:rPr>
              <a:t>Zorganizujte aktivitu</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sk-SK" sz="2000" b="0">
                <a:solidFill>
                  <a:schemeClr val="tx1"/>
                </a:solidFill>
                <a:latin typeface="Open Sans"/>
                <a:ea typeface="Open Sans"/>
                <a:cs typeface="Open Sans"/>
              </a:rPr>
              <a:t>Podeľte sa o výsledky s Európskym klimatickým paktom</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9343191" cy="400110"/>
          </a:xfrm>
          <a:prstGeom prst="rect">
            <a:avLst/>
          </a:prstGeom>
          <a:noFill/>
        </p:spPr>
        <p:txBody>
          <a:bodyPr wrap="square">
            <a:spAutoFit/>
          </a:bodyPr>
          <a:lstStyle/>
          <a:p>
            <a:pPr lvl="0">
              <a:lnSpc>
                <a:spcPct val="100000"/>
              </a:lnSpc>
            </a:pPr>
            <a:r>
              <a:rPr lang="sk-SK" sz="2000" b="0" dirty="0">
                <a:solidFill>
                  <a:schemeClr val="tx1"/>
                </a:solidFill>
                <a:latin typeface="Open Sans"/>
                <a:ea typeface="Open Sans"/>
                <a:cs typeface="Open Sans"/>
              </a:rPr>
              <a:t>Rozširujte svoju aktivitu a jej výsledky a pozvite ostatných na organizovanie!</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2" y="803443"/>
            <a:ext cx="15650590"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sk-SK" sz="4000" dirty="0">
                <a:latin typeface="Open Sans"/>
                <a:ea typeface="Open Sans"/>
                <a:cs typeface="Arial"/>
              </a:rPr>
              <a:t>    Nástroje rýchleho spustenia na zapojenie občanov</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sk-SK" sz="2600" b="1">
                  <a:solidFill>
                    <a:srgbClr val="184547"/>
                  </a:solidFill>
                  <a:latin typeface="Open Sans"/>
                  <a:ea typeface="Open Sans"/>
                  <a:cs typeface="Open Sans"/>
                </a:rPr>
                <a:t>Klimatická prechádzka</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sk-SK" sz="2600" b="1">
                  <a:solidFill>
                    <a:srgbClr val="26155F"/>
                  </a:solidFill>
                  <a:latin typeface="Open Sans"/>
                  <a:ea typeface="Open Sans"/>
                  <a:cs typeface="Open Sans"/>
                </a:rPr>
                <a:t>Fotopríbeh</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892552"/>
            </a:xfrm>
            <a:prstGeom prst="rect">
              <a:avLst/>
            </a:prstGeom>
            <a:noFill/>
          </p:spPr>
          <p:txBody>
            <a:bodyPr wrap="square">
              <a:spAutoFit/>
            </a:bodyPr>
            <a:lstStyle/>
            <a:p>
              <a:pPr algn="ctr"/>
              <a:r>
                <a:rPr lang="sk-SK" sz="2600" b="1">
                  <a:solidFill>
                    <a:srgbClr val="16683B"/>
                  </a:solidFill>
                  <a:latin typeface="Open Sans"/>
                  <a:ea typeface="Open Sans"/>
                  <a:cs typeface="Open Sans"/>
                </a:rPr>
                <a:t>Miestna skupina pre oblasť klímy</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266123"/>
              <a:ext cx="3494178" cy="492443"/>
            </a:xfrm>
            <a:prstGeom prst="rect">
              <a:avLst/>
            </a:prstGeom>
            <a:noFill/>
          </p:spPr>
          <p:txBody>
            <a:bodyPr wrap="square">
              <a:spAutoFit/>
            </a:bodyPr>
            <a:lstStyle/>
            <a:p>
              <a:pPr algn="ctr"/>
              <a:r>
                <a:rPr lang="sk-SK" sz="2600" b="1">
                  <a:solidFill>
                    <a:srgbClr val="391A53"/>
                  </a:solidFill>
                  <a:latin typeface="Open Sans"/>
                  <a:ea typeface="Open Sans"/>
                  <a:cs typeface="Open Sans"/>
                </a:rPr>
                <a:t>Partnerský parlament</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sk-SK" sz="2000">
                  <a:latin typeface="Open Sans" panose="020B0606030504020204" pitchFamily="34" charset="0"/>
                  <a:ea typeface="Open Sans" panose="020B0606030504020204" pitchFamily="34" charset="0"/>
                  <a:cs typeface="Open Sans" panose="020B0606030504020204" pitchFamily="34" charset="0"/>
                </a:rPr>
                <a:t>Prehliadky so sprievodcom v miestnych štvrtiach s cieľom predstaviť udržateľné postupy a iniciatívy podporujúce zelený prechod.</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sk-SK" sz="2000">
                  <a:latin typeface="Open Sans" panose="020B0606030504020204" pitchFamily="34" charset="0"/>
                  <a:ea typeface="Open Sans" panose="020B0606030504020204" pitchFamily="34" charset="0"/>
                  <a:cs typeface="Open Sans" panose="020B0606030504020204" pitchFamily="34" charset="0"/>
                </a:rPr>
                <a:t>Fotografické workshopy, na ktorých účastníci zachytávajú a uvažujú o klimatických problémoch a riešeniach. Výstupy môžu ovplyvniť rozhodovanie a podnietiť zmeny.</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sk-SK" sz="2000">
                  <a:latin typeface="Open Sans" panose="020B0606030504020204" pitchFamily="34" charset="0"/>
                  <a:ea typeface="Open Sans" panose="020B0606030504020204" pitchFamily="34" charset="0"/>
                  <a:cs typeface="Open Sans" panose="020B0606030504020204" pitchFamily="34" charset="0"/>
                </a:rPr>
                <a:t>Skupina ľudí pracujúcich na spoločnom cieli, ako je vytvorenie komunitnej záhrady, opravárenskej kaviarne alebo miestnej energetickej komunity.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sk-SK" sz="2000">
                  <a:latin typeface="Open Sans" panose="020B0606030504020204" pitchFamily="34" charset="0"/>
                  <a:ea typeface="Open Sans" panose="020B0606030504020204" pitchFamily="34" charset="0"/>
                  <a:cs typeface="Open Sans" panose="020B0606030504020204" pitchFamily="34" charset="0"/>
                </a:rPr>
                <a:t>Diskusie o tom, ako môže prechod na klimatickú neutralitu fungovať v praxi v našom každodennom živote a aké politiky by sa mali zaviesť, aby nás povzbudili napredovať.</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5646399" cy="8084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sk-SK" sz="4000" dirty="0">
                <a:latin typeface="Open Sans"/>
                <a:ea typeface="Open Sans"/>
                <a:cs typeface="Arial"/>
              </a:rPr>
              <a:t>    Nástroje rýchleho spustenia na zapojenie občanov</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sk-SK" sz="2000" b="1">
                <a:solidFill>
                  <a:srgbClr val="184547"/>
                </a:solidFill>
                <a:latin typeface="Open Sans" panose="020B0606030504020204" pitchFamily="34" charset="0"/>
                <a:ea typeface="Open Sans" panose="020B0606030504020204" pitchFamily="34" charset="0"/>
                <a:cs typeface="Open Sans" panose="020B0606030504020204" pitchFamily="34" charset="0"/>
              </a:rPr>
              <a:t>Navštívte webovú stránku </a:t>
            </a:r>
            <a:br>
              <a:rPr lang="sk-SK"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sk-SK" sz="2000" b="1">
                <a:solidFill>
                  <a:srgbClr val="184547"/>
                </a:solidFill>
                <a:latin typeface="Open Sans" panose="020B0606030504020204" pitchFamily="34" charset="0"/>
                <a:ea typeface="Open Sans" panose="020B0606030504020204" pitchFamily="34" charset="0"/>
                <a:cs typeface="Open Sans" panose="020B0606030504020204" pitchFamily="34" charset="0"/>
              </a:rPr>
              <a:t>a zistite viac</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802604" cy="4697042"/>
          </a:xfrm>
        </p:spPr>
        <p:txBody>
          <a:bodyPr lIns="0" tIns="0" rIns="0" bIns="0" anchor="t"/>
          <a:lstStyle/>
          <a:p>
            <a:pPr>
              <a:lnSpc>
                <a:spcPts val="4200"/>
              </a:lnSpc>
            </a:pPr>
            <a:r>
              <a:rPr lang="sk-SK" sz="2800" dirty="0">
                <a:latin typeface="Open Sans"/>
                <a:ea typeface="Open Sans"/>
                <a:cs typeface="Open Sans"/>
              </a:rPr>
              <a:t>Európsky klimatický pakt spojil svoje sily s</a:t>
            </a:r>
            <a:r>
              <a:rPr lang="sk-SK" sz="2800" b="1" dirty="0">
                <a:latin typeface="Open Sans"/>
                <a:ea typeface="Open Sans"/>
                <a:cs typeface="Open Sans"/>
              </a:rPr>
              <a:t> ActNow</a:t>
            </a:r>
            <a:r>
              <a:rPr lang="sk-SK" sz="2800" dirty="0">
                <a:latin typeface="Open Sans"/>
                <a:ea typeface="Open Sans"/>
                <a:cs typeface="Open Sans"/>
              </a:rPr>
              <a:t>, kampaňou Organizácie Spojených národov, a </a:t>
            </a:r>
            <a:r>
              <a:rPr lang="sk-SK" sz="2800" b="1" dirty="0">
                <a:latin typeface="Open Sans"/>
                <a:ea typeface="Open Sans"/>
                <a:cs typeface="Open Sans"/>
              </a:rPr>
              <a:t>Aworld</a:t>
            </a:r>
            <a:r>
              <a:rPr lang="sk-SK" sz="2800" dirty="0">
                <a:latin typeface="Open Sans"/>
                <a:ea typeface="Open Sans"/>
                <a:cs typeface="Open Sans"/>
              </a:rPr>
              <a:t>, mobilnou aplikáciou pre kampaň, ktorá inšpiruje ľudí, aby prijali opatrenia v oblasti klímy.</a:t>
            </a:r>
            <a:br>
              <a:rPr lang="sk-SK" sz="2800" dirty="0">
                <a:latin typeface="Open Sans"/>
                <a:ea typeface="Open Sans"/>
                <a:cs typeface="Open Sans"/>
              </a:rPr>
            </a:br>
            <a:endParaRPr lang="sk-SK" sz="2800" dirty="0">
              <a:latin typeface="Open Sans"/>
              <a:ea typeface="Open Sans"/>
              <a:cs typeface="Open Sans"/>
            </a:endParaRPr>
          </a:p>
          <a:p>
            <a:pPr>
              <a:lnSpc>
                <a:spcPts val="4200"/>
              </a:lnSpc>
            </a:pPr>
            <a:r>
              <a:rPr lang="sk-SK" sz="2800" b="1" dirty="0">
                <a:solidFill>
                  <a:srgbClr val="02B23D"/>
                </a:solidFill>
                <a:latin typeface="Open Sans"/>
                <a:ea typeface="Open Sans"/>
                <a:cs typeface="Open Sans"/>
              </a:rPr>
              <a:t>Používatelia, ktorí sa pripojili k výzve tímu Európskeho klimatického paktu na AWorld, dosiahli viac ako </a:t>
            </a:r>
            <a:r>
              <a:rPr lang="sk-SK" sz="2800" b="1" u="sng" dirty="0">
                <a:solidFill>
                  <a:srgbClr val="02B23D"/>
                </a:solidFill>
                <a:latin typeface="Open Sans"/>
                <a:ea typeface="Open Sans"/>
                <a:cs typeface="Open Sans"/>
              </a:rPr>
              <a:t>900 000</a:t>
            </a:r>
            <a:r>
              <a:rPr lang="sk-SK" sz="2800" b="1" dirty="0">
                <a:solidFill>
                  <a:srgbClr val="02B23D"/>
                </a:solidFill>
                <a:latin typeface="Open Sans"/>
                <a:ea typeface="Open Sans"/>
                <a:cs typeface="Open Sans"/>
              </a:rPr>
              <a:t> opatrení v oblasti klímy.</a:t>
            </a:r>
          </a:p>
          <a:p>
            <a:endParaRPr lang="en-GB" sz="3200" dirty="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6790544" cy="836159"/>
          </a:xfrm>
          <a:solidFill>
            <a:srgbClr val="104B2B"/>
          </a:solidFill>
        </p:spPr>
        <p:txBody>
          <a:bodyPr wrap="square" lIns="216000" tIns="144000" rIns="180000" bIns="108000" anchor="t">
            <a:spAutoFit/>
          </a:bodyPr>
          <a:lstStyle/>
          <a:p>
            <a:r>
              <a:rPr lang="sk-SK">
                <a:latin typeface="Open Sans"/>
                <a:ea typeface="Open Sans"/>
                <a:cs typeface="Open Sans"/>
              </a:rPr>
              <a:t>    Pakt a ActNow OSN</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086125"/>
            <a:ext cx="8110947" cy="4697042"/>
          </a:xfrm>
        </p:spPr>
        <p:txBody>
          <a:bodyPr lIns="0" tIns="0" rIns="0" bIns="0" anchor="t"/>
          <a:lstStyle/>
          <a:p>
            <a:pPr>
              <a:lnSpc>
                <a:spcPts val="4000"/>
              </a:lnSpc>
            </a:pPr>
            <a:r>
              <a:rPr lang="sk-SK" sz="2400" dirty="0">
                <a:latin typeface="Open Sans"/>
                <a:ea typeface="Open Sans"/>
                <a:cs typeface="Open Sans"/>
              </a:rPr>
              <a:t>Každý jeden z nás môže prispieť k budovaniu udržateľnejšej budúcnosti. </a:t>
            </a:r>
            <a:r>
              <a:rPr lang="sk-SK" sz="2400" dirty="0">
                <a:solidFill>
                  <a:srgbClr val="000000"/>
                </a:solidFill>
                <a:latin typeface="Open Sans"/>
                <a:ea typeface="Open Sans"/>
                <a:cs typeface="Open Sans"/>
              </a:rPr>
              <a:t>Stredobodom našej komunikácie je zdieľanie inšpiratívnych</a:t>
            </a:r>
            <a:r>
              <a:rPr lang="sk-SK" sz="2400" dirty="0">
                <a:solidFill>
                  <a:schemeClr val="accent1"/>
                </a:solidFill>
                <a:latin typeface="Open Sans"/>
                <a:ea typeface="Open Sans"/>
                <a:cs typeface="Open Sans"/>
              </a:rPr>
              <a:t> </a:t>
            </a:r>
            <a:r>
              <a:rPr lang="sk-SK"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úspešných príbehov, </a:t>
            </a:r>
            <a:r>
              <a:rPr lang="sk-SK" sz="2400" u="sng"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riešení a akcií</a:t>
            </a:r>
            <a:r>
              <a:rPr lang="sk-SK" sz="2400" dirty="0">
                <a:solidFill>
                  <a:srgbClr val="104B2B"/>
                </a:solidFill>
                <a:latin typeface="Open Sans"/>
                <a:ea typeface="Open Sans"/>
                <a:cs typeface="Open Sans"/>
              </a:rPr>
              <a:t> </a:t>
            </a:r>
            <a:r>
              <a:rPr lang="sk-SK" sz="2400" dirty="0">
                <a:solidFill>
                  <a:srgbClr val="000000"/>
                </a:solidFill>
                <a:latin typeface="Open Sans"/>
                <a:ea typeface="Open Sans"/>
                <a:cs typeface="Open Sans"/>
              </a:rPr>
              <a:t>z rôznorodej komunity paktu. </a:t>
            </a:r>
            <a:br>
              <a:rPr lang="sk-SK" sz="2400" dirty="0">
                <a:solidFill>
                  <a:srgbClr val="000000"/>
                </a:solidFill>
                <a:latin typeface="Open Sans"/>
                <a:ea typeface="Open Sans"/>
                <a:cs typeface="Open Sans"/>
              </a:rPr>
            </a:br>
            <a:r>
              <a:rPr lang="sk-SK" sz="900" dirty="0">
                <a:solidFill>
                  <a:srgbClr val="000000"/>
                </a:solidFill>
                <a:latin typeface="Open Sans"/>
                <a:ea typeface="Open Sans"/>
                <a:cs typeface="Open Sans"/>
              </a:rPr>
              <a:t> </a:t>
            </a:r>
          </a:p>
          <a:p>
            <a:pPr>
              <a:lnSpc>
                <a:spcPts val="4500"/>
              </a:lnSpc>
            </a:pPr>
            <a:r>
              <a:rPr lang="sk-SK" sz="3200" dirty="0">
                <a:solidFill>
                  <a:srgbClr val="104B2B"/>
                </a:solidFill>
                <a:latin typeface="Open Sans"/>
                <a:ea typeface="Open Sans"/>
                <a:cs typeface="Open Sans"/>
              </a:rPr>
              <a:t>Podeľte sa s nami o svoje príbehy prostredníctvom</a:t>
            </a:r>
            <a:r>
              <a:rPr lang="sk-SK" sz="3200" i="0" u="none" strike="noStrike" baseline="0" dirty="0">
                <a:solidFill>
                  <a:srgbClr val="104B2B"/>
                </a:solidFill>
                <a:latin typeface="Open Sans"/>
                <a:ea typeface="Open Sans"/>
                <a:cs typeface="Open Sans"/>
              </a:rPr>
              <a:t>: </a:t>
            </a:r>
            <a:br>
              <a:rPr lang="sk-SK" sz="3200" b="0" i="0" u="none" strike="noStrike" baseline="0" dirty="0">
                <a:latin typeface="Open Sans"/>
                <a:ea typeface="Open Sans"/>
                <a:cs typeface="Open Sans"/>
              </a:rPr>
            </a:br>
            <a:r>
              <a:rPr lang="sk-SK"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sk-SK" sz="32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sk-SK" sz="3200" dirty="0">
                <a:solidFill>
                  <a:srgbClr val="104B2B"/>
                </a:solidFill>
                <a:latin typeface="Open Sans"/>
                <a:ea typeface="Open Sans"/>
                <a:cs typeface="Open Sans"/>
              </a:rPr>
              <a:t>. </a:t>
            </a:r>
          </a:p>
          <a:p>
            <a:pPr>
              <a:lnSpc>
                <a:spcPts val="2200"/>
              </a:lnSpc>
            </a:pPr>
            <a:r>
              <a:rPr lang="sk-SK" sz="1800" dirty="0">
                <a:latin typeface="Open Sans"/>
                <a:ea typeface="Open Sans"/>
                <a:cs typeface="Open Sans"/>
              </a:rPr>
              <a:t>Uveďte príslušné odkazy, prílohy, obrázky alebo podrobnosti, ktoré nám pomôžu pochopiť váš príbeh a zdieľať ho.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0" y="803443"/>
            <a:ext cx="11048999" cy="836159"/>
          </a:xfrm>
        </p:spPr>
        <p:txBody>
          <a:bodyPr wrap="square" lIns="216000" tIns="144000" rIns="180000" bIns="108000" anchor="t">
            <a:spAutoFit/>
          </a:bodyPr>
          <a:lstStyle/>
          <a:p>
            <a:r>
              <a:rPr lang="sk-SK">
                <a:latin typeface="Open Sans"/>
                <a:ea typeface="Open Sans"/>
                <a:cs typeface="Open Sans"/>
              </a:rPr>
              <a:t>    Podeľte sa s nami o svoje príbehy!</a:t>
            </a:r>
          </a:p>
        </p:txBody>
      </p:sp>
      <p:pic>
        <p:nvPicPr>
          <p:cNvPr id="7" name="Picture 6" descr="A group of women looking at a paper&#10;&#10;Description automatically generated">
            <a:extLst>
              <a:ext uri="{FF2B5EF4-FFF2-40B4-BE49-F238E27FC236}">
                <a16:creationId xmlns:a16="http://schemas.microsoft.com/office/drawing/2014/main" id="{6ADE1538-0F22-2767-F04B-A9C14D6BD52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1" y="803443"/>
            <a:ext cx="9271811" cy="836159"/>
          </a:xfrm>
        </p:spPr>
        <p:txBody>
          <a:bodyPr/>
          <a:lstStyle/>
          <a:p>
            <a:r>
              <a:rPr lang="sk-SK" dirty="0"/>
              <a:t>    Získanie ďalších informácií</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sk-SK" sz="2800"/>
                        <a:t>Platforma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sk-SK" sz="2800"/>
                        <a:t>Značka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sk-SK"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sk-SK" sz="2400"/>
                        <a:t>              </a:t>
                      </a:r>
                      <a:r>
                        <a:rPr lang="sk-SK"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sk-SK"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sk-SK" sz="2400"/>
                        <a:t>             </a:t>
                      </a:r>
                      <a:r>
                        <a:rPr lang="sk-SK"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sk-SK"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sk-SK" sz="2400"/>
                        <a:t>            </a:t>
                      </a:r>
                      <a:r>
                        <a:rPr lang="sk-SK" sz="2000"/>
                        <a:t>@EU Environment </a:t>
                      </a:r>
                      <a:br>
                        <a:rPr lang="sk-SK" sz="2000"/>
                      </a:br>
                      <a:r>
                        <a:rPr lang="sk-SK"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sk-SK"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sk-SK" sz="2400"/>
                        <a:t>         </a:t>
                      </a:r>
                      <a:r>
                        <a:rPr lang="sk-SK"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412597"/>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sk-SK" sz="2300" dirty="0">
                <a:solidFill>
                  <a:prstClr val="black"/>
                </a:solidFill>
                <a:latin typeface="Open Sans"/>
                <a:ea typeface="Open Sans"/>
                <a:cs typeface="Open Sans"/>
              </a:rPr>
              <a:t>Navštívte</a:t>
            </a:r>
            <a:r>
              <a:rPr lang="sk-SK" sz="2300" dirty="0">
                <a:latin typeface="Open Sans"/>
                <a:ea typeface="Open Sans"/>
                <a:cs typeface="Open Sans"/>
              </a:rPr>
              <a:t> </a:t>
            </a:r>
            <a:r>
              <a:rPr lang="sk-SK" sz="2300" u="sng" dirty="0">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webové stránky klimatického paktu</a:t>
            </a:r>
            <a:r>
              <a:rPr lang="sk-SK" sz="2300" dirty="0">
                <a:solidFill>
                  <a:srgbClr val="104B2B"/>
                </a:solidFill>
                <a:latin typeface="Open Sans"/>
                <a:ea typeface="Open Sans"/>
                <a:cs typeface="Open Sans"/>
              </a:rPr>
              <a:t>, </a:t>
            </a:r>
            <a:r>
              <a:rPr lang="sk-SK" sz="2300" dirty="0">
                <a:solidFill>
                  <a:prstClr val="black"/>
                </a:solidFill>
                <a:latin typeface="Open Sans"/>
                <a:ea typeface="Open Sans"/>
                <a:cs typeface="Open Sans"/>
              </a:rPr>
              <a:t>kde nájdete príbehy z komunity paktu a užitočné zdroje a materiály na inšpirovanie ostatných k činnosti. </a:t>
            </a:r>
          </a:p>
          <a:p>
            <a:pPr marL="0" indent="0">
              <a:lnSpc>
                <a:spcPts val="3800"/>
              </a:lnSpc>
              <a:spcAft>
                <a:spcPts val="800"/>
              </a:spcAft>
              <a:buFont typeface="Arial" panose="020B0604020202020204" pitchFamily="34" charset="0"/>
              <a:buNone/>
              <a:defRPr/>
            </a:pPr>
            <a:r>
              <a:rPr lang="sk-SK" sz="2300" dirty="0">
                <a:solidFill>
                  <a:prstClr val="black"/>
                </a:solidFill>
                <a:latin typeface="Open Sans"/>
                <a:ea typeface="Open Sans"/>
                <a:cs typeface="Open Sans"/>
              </a:rPr>
              <a:t>Môžete sa </a:t>
            </a:r>
            <a:r>
              <a:rPr lang="sk-SK" sz="2300" dirty="0">
                <a:latin typeface="Open Sans"/>
                <a:ea typeface="Open Sans"/>
                <a:cs typeface="Open Sans"/>
              </a:rPr>
              <a:t>tiež </a:t>
            </a:r>
            <a:r>
              <a:rPr lang="sk-SK" sz="2300" u="sng" dirty="0">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prihlásiť na odber nášho newslettera</a:t>
            </a:r>
            <a:r>
              <a:rPr lang="sk-SK" sz="2300" dirty="0">
                <a:solidFill>
                  <a:srgbClr val="104B2B"/>
                </a:solidFill>
                <a:latin typeface="Open Sans"/>
                <a:ea typeface="Open Sans"/>
                <a:cs typeface="Open Sans"/>
              </a:rPr>
              <a:t> </a:t>
            </a:r>
            <a:r>
              <a:rPr lang="sk-SK" sz="2300" dirty="0">
                <a:solidFill>
                  <a:prstClr val="black"/>
                </a:solidFill>
                <a:latin typeface="Open Sans"/>
                <a:ea typeface="Open Sans"/>
                <a:cs typeface="Open Sans"/>
              </a:rPr>
              <a:t>a sledovať nás na sociálnych sieťach, aby ste boli vždy informovaní o opatreniach v oblasti klímy.</a:t>
            </a:r>
          </a:p>
          <a:p>
            <a:pPr marL="0" indent="0">
              <a:lnSpc>
                <a:spcPts val="3800"/>
              </a:lnSpc>
              <a:spcAft>
                <a:spcPts val="800"/>
              </a:spcAft>
              <a:buNone/>
              <a:defRPr/>
            </a:pPr>
            <a:r>
              <a:rPr lang="sk-SK" sz="2300" dirty="0">
                <a:solidFill>
                  <a:prstClr val="black"/>
                </a:solidFill>
                <a:latin typeface="Open Sans"/>
                <a:ea typeface="Open Sans"/>
                <a:cs typeface="Open Sans"/>
              </a:rPr>
              <a:t>Nájdite náš obsah pomocou hashtagov: </a:t>
            </a:r>
            <a:br>
              <a:rPr lang="sk-SK" sz="2300" dirty="0">
                <a:solidFill>
                  <a:prstClr val="black"/>
                </a:solidFill>
                <a:latin typeface="Open Sans"/>
                <a:ea typeface="Open Sans"/>
                <a:cs typeface="Open Sans"/>
              </a:rPr>
            </a:br>
            <a:r>
              <a:rPr lang="sk-SK" sz="2300" b="1" dirty="0">
                <a:solidFill>
                  <a:srgbClr val="104B2B"/>
                </a:solidFill>
                <a:latin typeface="Open Sans"/>
                <a:ea typeface="Open Sans"/>
                <a:cs typeface="Open Sans"/>
              </a:rPr>
              <a:t>#EUClimatePact #MyWorldOurPlanet </a:t>
            </a:r>
            <a:br>
              <a:rPr lang="sk-SK" sz="2400" b="1" dirty="0">
                <a:solidFill>
                  <a:srgbClr val="104B2B"/>
                </a:solidFill>
                <a:latin typeface="Open Sans"/>
                <a:ea typeface="Open Sans"/>
                <a:cs typeface="Open Sans"/>
              </a:rPr>
            </a:br>
            <a:endParaRPr lang="sk-SK" sz="2400" b="1" dirty="0">
              <a:solidFill>
                <a:srgbClr val="104B2B"/>
              </a:solidFill>
              <a:latin typeface="Open Sans"/>
              <a:ea typeface="Open Sans"/>
              <a:cs typeface="Open Sans"/>
            </a:endParaRPr>
          </a:p>
          <a:p>
            <a:pPr marL="0" indent="0">
              <a:lnSpc>
                <a:spcPts val="4400"/>
              </a:lnSpc>
              <a:spcAft>
                <a:spcPts val="800"/>
              </a:spcAft>
              <a:buNone/>
              <a:defRPr/>
            </a:pPr>
            <a:r>
              <a:rPr lang="sk-SK" sz="3200" dirty="0">
                <a:solidFill>
                  <a:srgbClr val="104B2B"/>
                </a:solidFill>
                <a:latin typeface="Open Sans"/>
                <a:ea typeface="Open Sans"/>
                <a:cs typeface="Open Sans"/>
              </a:rPr>
              <a:t>Máte nejaké otázky? Neváhajte kontaktovať sekretariát na adrese: </a:t>
            </a:r>
            <a:r>
              <a:rPr lang="sk-SK"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9956801" y="2416393"/>
            <a:ext cx="7511446" cy="1288009"/>
          </a:xfrm>
        </p:spPr>
        <p:txBody>
          <a:bodyPr/>
          <a:lstStyle/>
          <a:p>
            <a:r>
              <a:rPr lang="sk-SK" dirty="0"/>
              <a:t>Ďakujeme vám</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9550400" y="3666302"/>
            <a:ext cx="7917847" cy="1288009"/>
          </a:xfrm>
        </p:spPr>
        <p:txBody>
          <a:bodyPr/>
          <a:lstStyle/>
          <a:p>
            <a:r>
              <a:rPr lang="sk-SK"/>
              <a:t>za pozornosť!</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12622797" cy="1232609"/>
          </a:xfrm>
        </p:spPr>
        <p:txBody>
          <a:bodyPr/>
          <a:lstStyle/>
          <a:p>
            <a:r>
              <a:rPr lang="sk-SK" sz="6800" dirty="0"/>
              <a:t> INFORMÁCIE O Európskom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9701797" cy="1232609"/>
          </a:xfrm>
        </p:spPr>
        <p:txBody>
          <a:bodyPr/>
          <a:lstStyle/>
          <a:p>
            <a:r>
              <a:rPr lang="sk-SK" sz="6800">
                <a:latin typeface="Open Sans"/>
                <a:ea typeface="Open Sans"/>
                <a:cs typeface="Open Sans"/>
              </a:rPr>
              <a:t> klimatickom pakte</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sk-SK"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sk-SK"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Európsky klimatický pakt</a:t>
            </a:r>
            <a:r>
              <a:rPr lang="sk-SK" sz="2800">
                <a:solidFill>
                  <a:srgbClr val="9EBCF8"/>
                </a:solidFill>
                <a:latin typeface="Open Sans"/>
                <a:ea typeface="Open Sans"/>
                <a:cs typeface="Open Sans"/>
              </a:rPr>
              <a:t> </a:t>
            </a:r>
            <a:r>
              <a:rPr lang="sk-SK" sz="2800">
                <a:solidFill>
                  <a:schemeClr val="bg1"/>
                </a:solidFill>
                <a:latin typeface="Open Sans"/>
                <a:ea typeface="Open Sans"/>
                <a:cs typeface="Open Sans"/>
              </a:rPr>
              <a:t>je iniciatíva spustená Európskou komisiou, zameraná na vytvorenie hnutia ľudí zjednotených okolo spoločnej veci: </a:t>
            </a:r>
            <a:r>
              <a:rPr lang="sk-SK" sz="2800" b="1">
                <a:solidFill>
                  <a:schemeClr val="bg1"/>
                </a:solidFill>
                <a:latin typeface="Open Sans"/>
                <a:ea typeface="Open Sans"/>
                <a:cs typeface="Open Sans"/>
              </a:rPr>
              <a:t>opatrení v oblasti klímy</a:t>
            </a:r>
            <a:r>
              <a:rPr lang="sk-SK" sz="280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sk-SK" sz="2800">
                <a:solidFill>
                  <a:schemeClr val="bg1"/>
                </a:solidFill>
                <a:latin typeface="Open Sans"/>
                <a:ea typeface="Open Sans"/>
                <a:cs typeface="Open Sans"/>
              </a:rPr>
              <a:t>V rámci </a:t>
            </a:r>
            <a:r>
              <a:rPr lang="sk-SK" sz="280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Európskej zelenej dohody</a:t>
            </a:r>
            <a:r>
              <a:rPr lang="sk-SK" sz="2800">
                <a:solidFill>
                  <a:schemeClr val="bg1"/>
                </a:solidFill>
                <a:latin typeface="Open Sans"/>
                <a:ea typeface="Open Sans"/>
                <a:cs typeface="Open Sans"/>
              </a:rPr>
              <a:t> pomáha EÚ splniť jej cieľ stať sa do roku 2050 klimaticky neutrálnou.</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sk-SK" sz="60000" b="1">
                <a:solidFill>
                  <a:schemeClr val="bg1">
                    <a:alpha val="3000"/>
                  </a:schemeClr>
                </a:solidFill>
                <a:latin typeface="Open Sans"/>
                <a:ea typeface="Open Sans"/>
                <a:cs typeface="Open Sans"/>
              </a:rPr>
              <a:t>20        </a:t>
            </a:r>
            <a:br>
              <a:rPr lang="sk-SK" sz="60000" b="1">
                <a:solidFill>
                  <a:schemeClr val="bg1">
                    <a:alpha val="3000"/>
                  </a:schemeClr>
                </a:solidFill>
                <a:latin typeface="Open Sans"/>
                <a:ea typeface="Open Sans"/>
                <a:cs typeface="Open Sans"/>
              </a:rPr>
            </a:br>
            <a:endParaRPr lang="sk-SK" sz="60000" b="1">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sk-SK"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2360166" cy="836159"/>
          </a:xfrm>
          <a:prstGeom prst="rect">
            <a:avLst/>
          </a:prstGeom>
          <a:solidFill>
            <a:srgbClr val="3C64E7"/>
          </a:solidFill>
        </p:spPr>
        <p:txBody>
          <a:bodyPr/>
          <a:lstStyle/>
          <a:p>
            <a:r>
              <a:rPr lang="sk-SK"/>
              <a:t>                  </a:t>
            </a:r>
            <a:r>
              <a:rPr lang="sk-SK" b="0"/>
              <a:t>Čo je </a:t>
            </a:r>
            <a:r>
              <a:rPr lang="sk-SK"/>
              <a:t>Európsky klimatický pakt?</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sk-SK" sz="3200">
                <a:solidFill>
                  <a:srgbClr val="2A255A"/>
                </a:solidFill>
                <a:latin typeface="Open Sans"/>
                <a:ea typeface="Open Sans"/>
                <a:cs typeface="Open Sans"/>
              </a:rPr>
              <a:t>Mottom paktu je:  </a:t>
            </a:r>
            <a:br>
              <a:rPr lang="sk-SK" sz="3200">
                <a:solidFill>
                  <a:srgbClr val="2A255A"/>
                </a:solidFill>
                <a:latin typeface="Open Sans"/>
                <a:ea typeface="Open Sans"/>
                <a:cs typeface="Open Sans"/>
              </a:rPr>
            </a:br>
            <a:r>
              <a:rPr lang="sk-SK" sz="3600" b="1" i="1">
                <a:solidFill>
                  <a:srgbClr val="2A255A"/>
                </a:solidFill>
                <a:latin typeface="Open Sans"/>
                <a:ea typeface="Open Sans"/>
                <a:cs typeface="Open Sans"/>
              </a:rPr>
              <a:t>„Môj svet. Moja činnosť. Naša planéta.“</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2775307" cy="836159"/>
          </a:xfrm>
        </p:spPr>
        <p:txBody>
          <a:bodyPr wrap="square" lIns="216000" tIns="144000" rIns="180000" bIns="108000" anchor="t">
            <a:spAutoFit/>
          </a:bodyPr>
          <a:lstStyle/>
          <a:p>
            <a:r>
              <a:rPr lang="sk-SK">
                <a:latin typeface="Open Sans"/>
                <a:ea typeface="Open Sans"/>
                <a:cs typeface="Open Sans"/>
              </a:rPr>
              <a:t>    ciele</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063820" y="3467096"/>
            <a:ext cx="9533339" cy="2296583"/>
            <a:chOff x="1418182" y="3374120"/>
            <a:chExt cx="14068917" cy="2818163"/>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418182" y="3374120"/>
              <a:ext cx="4241115" cy="708529"/>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387029" y="3374120"/>
              <a:ext cx="4174902"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312197" y="3379952"/>
              <a:ext cx="4174902"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91649" y="4395106"/>
              <a:ext cx="3494178" cy="1519433"/>
            </a:xfrm>
            <a:prstGeom prst="rect">
              <a:avLst/>
            </a:prstGeom>
            <a:noFill/>
          </p:spPr>
          <p:txBody>
            <a:bodyPr wrap="square" lIns="91440" tIns="45720" rIns="91440" bIns="45720" anchor="t">
              <a:spAutoFit/>
            </a:bodyPr>
            <a:lstStyle/>
            <a:p>
              <a:pPr algn="ctr">
                <a:lnSpc>
                  <a:spcPts val="2400"/>
                </a:lnSpc>
              </a:pPr>
              <a:r>
                <a:rPr lang="sk-SK" sz="2000" dirty="0">
                  <a:latin typeface="Open Sans"/>
                  <a:ea typeface="Open Sans"/>
                  <a:cs typeface="Open Sans"/>
                </a:rPr>
                <a:t>o klimatických problémoch</a:t>
              </a:r>
              <a:br>
                <a:rPr lang="sk-SK" sz="2000" dirty="0">
                  <a:latin typeface="Open Sans"/>
                  <a:ea typeface="Open Sans"/>
                  <a:cs typeface="Open Sans"/>
                </a:rPr>
              </a:br>
              <a:r>
                <a:rPr lang="sk-SK" sz="2000" dirty="0">
                  <a:latin typeface="Open Sans"/>
                  <a:ea typeface="Open Sans"/>
                  <a:cs typeface="Open Sans"/>
                </a:rPr>
                <a:t>a opatreniach EÚ</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191579"/>
              <a:ext cx="3494178" cy="1519433"/>
            </a:xfrm>
            <a:prstGeom prst="rect">
              <a:avLst/>
            </a:prstGeom>
            <a:noFill/>
          </p:spPr>
          <p:txBody>
            <a:bodyPr wrap="square" lIns="91440" tIns="45720" rIns="91440" bIns="45720" anchor="t">
              <a:spAutoFit/>
            </a:bodyPr>
            <a:lstStyle/>
            <a:p>
              <a:pPr algn="ctr">
                <a:lnSpc>
                  <a:spcPts val="2400"/>
                </a:lnSpc>
              </a:pPr>
              <a:r>
                <a:rPr lang="sk-SK" sz="2000" dirty="0">
                  <a:latin typeface="Open Sans"/>
                  <a:ea typeface="Open Sans"/>
                  <a:cs typeface="Open Sans"/>
                </a:rPr>
                <a:t>opatrenia v oblasti klímy a stimulovať angažovanosť</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248197"/>
              <a:ext cx="4108686" cy="1944086"/>
            </a:xfrm>
            <a:prstGeom prst="rect">
              <a:avLst/>
            </a:prstGeom>
            <a:noFill/>
          </p:spPr>
          <p:txBody>
            <a:bodyPr wrap="square" lIns="91440" tIns="45720" rIns="91440" bIns="45720" anchor="t">
              <a:spAutoFit/>
            </a:bodyPr>
            <a:lstStyle/>
            <a:p>
              <a:pPr algn="ctr">
                <a:lnSpc>
                  <a:spcPts val="2400"/>
                </a:lnSpc>
              </a:pPr>
              <a:r>
                <a:rPr lang="sk-SK" sz="1600" dirty="0">
                  <a:latin typeface="Open Sans"/>
                  <a:ea typeface="Open Sans"/>
                  <a:cs typeface="Open Sans"/>
                </a:rPr>
                <a:t>a organizácie, ktoré </a:t>
              </a:r>
              <a:br>
                <a:rPr lang="sk-SK" sz="1600" dirty="0">
                  <a:latin typeface="Open Sans"/>
                  <a:ea typeface="Open Sans"/>
                  <a:cs typeface="Open Sans"/>
                </a:rPr>
              </a:br>
              <a:r>
                <a:rPr lang="sk-SK" sz="1600" dirty="0">
                  <a:latin typeface="Open Sans"/>
                  <a:ea typeface="Open Sans"/>
                  <a:cs typeface="Open Sans"/>
                </a:rPr>
                <a:t>pôsobia v oblasti klímy </a:t>
              </a:r>
              <a:br>
                <a:rPr lang="sk-SK" sz="1600" dirty="0">
                  <a:latin typeface="Open Sans"/>
                  <a:ea typeface="Open Sans"/>
                  <a:cs typeface="Open Sans"/>
                </a:rPr>
              </a:br>
              <a:r>
                <a:rPr lang="sk-SK" sz="1600" dirty="0">
                  <a:latin typeface="Open Sans"/>
                  <a:ea typeface="Open Sans"/>
                  <a:cs typeface="Open Sans"/>
                </a:rPr>
                <a:t>a pomáhať im učiť sa </a:t>
              </a:r>
              <a:br>
                <a:rPr lang="sk-SK" sz="1600" dirty="0">
                  <a:latin typeface="Open Sans"/>
                  <a:ea typeface="Open Sans"/>
                  <a:cs typeface="Open Sans"/>
                </a:rPr>
              </a:br>
              <a:r>
                <a:rPr lang="sk-SK" sz="1600" dirty="0">
                  <a:latin typeface="Open Sans"/>
                  <a:ea typeface="Open Sans"/>
                  <a:cs typeface="Open Sans"/>
                </a:rPr>
                <a:t>od seba navzájom</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550610" y="3431136"/>
              <a:ext cx="4108688" cy="472096"/>
            </a:xfrm>
            <a:prstGeom prst="rect">
              <a:avLst/>
            </a:prstGeom>
            <a:noFill/>
          </p:spPr>
          <p:txBody>
            <a:bodyPr wrap="square" lIns="91440" tIns="45720" rIns="91440" bIns="45720" anchor="t">
              <a:spAutoFit/>
            </a:bodyPr>
            <a:lstStyle/>
            <a:p>
              <a:pPr algn="ctr"/>
              <a:r>
                <a:rPr lang="sk-SK" sz="1900" b="1" dirty="0">
                  <a:solidFill>
                    <a:schemeClr val="bg1"/>
                  </a:solidFill>
                  <a:latin typeface="Open Sans"/>
                  <a:ea typeface="Open Sans"/>
                  <a:cs typeface="Open Sans"/>
                </a:rPr>
                <a:t>Zvyšovať povedomie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49194" y="3499192"/>
              <a:ext cx="3494178" cy="598565"/>
            </a:xfrm>
            <a:prstGeom prst="rect">
              <a:avLst/>
            </a:prstGeom>
            <a:noFill/>
          </p:spPr>
          <p:txBody>
            <a:bodyPr wrap="square" lIns="91440" tIns="45720" rIns="91440" bIns="45720" anchor="t">
              <a:spAutoFit/>
            </a:bodyPr>
            <a:lstStyle/>
            <a:p>
              <a:pPr algn="ctr"/>
              <a:r>
                <a:rPr lang="sk-SK" sz="2000" b="1" dirty="0">
                  <a:solidFill>
                    <a:schemeClr val="bg1"/>
                  </a:solidFill>
                  <a:latin typeface="Open Sans"/>
                  <a:ea typeface="Open Sans"/>
                  <a:cs typeface="Open Sans"/>
                </a:rPr>
                <a:t>Povzbudzovať</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743322" y="3525308"/>
              <a:ext cx="3494178" cy="490980"/>
            </a:xfrm>
            <a:prstGeom prst="rect">
              <a:avLst/>
            </a:prstGeom>
            <a:noFill/>
          </p:spPr>
          <p:txBody>
            <a:bodyPr wrap="square" lIns="91440" tIns="45720" rIns="91440" bIns="45720" anchor="t">
              <a:spAutoFit/>
            </a:bodyPr>
            <a:lstStyle/>
            <a:p>
              <a:pPr algn="ctr"/>
              <a:r>
                <a:rPr lang="sk-SK" sz="2000" b="1" dirty="0">
                  <a:solidFill>
                    <a:schemeClr val="bg1"/>
                  </a:solidFill>
                  <a:latin typeface="Open Sans"/>
                  <a:ea typeface="Open Sans"/>
                  <a:cs typeface="Open Sans"/>
                </a:rPr>
                <a:t>Spájať občanov</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sk-SK" sz="40000" b="1">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0" y="803443"/>
            <a:ext cx="6438846" cy="836159"/>
          </a:xfrm>
        </p:spPr>
        <p:txBody>
          <a:bodyPr wrap="square" lIns="216000" tIns="144000" rIns="180000" bIns="108000" anchor="t">
            <a:spAutoFit/>
          </a:bodyPr>
          <a:lstStyle/>
          <a:p>
            <a:r>
              <a:rPr lang="sk-SK">
                <a:latin typeface="Open Sans"/>
                <a:ea typeface="Open Sans"/>
                <a:cs typeface="Open Sans"/>
              </a:rPr>
              <a:t>    prioritné oblasti</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2730298" y="7406479"/>
            <a:ext cx="3693843" cy="923330"/>
          </a:xfrm>
          <a:prstGeom prst="rect">
            <a:avLst/>
          </a:prstGeom>
          <a:noFill/>
        </p:spPr>
        <p:txBody>
          <a:bodyPr wrap="square">
            <a:spAutoFit/>
          </a:bodyPr>
          <a:lstStyle/>
          <a:p>
            <a:pPr algn="ctr"/>
            <a:r>
              <a:rPr lang="sk-SK" b="1" dirty="0">
                <a:latin typeface="Open Sans"/>
                <a:ea typeface="Open Sans"/>
                <a:cs typeface="Open Sans"/>
              </a:rPr>
              <a:t>Klimatická politika a opatrenia na príslušnom mieste</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sk-SK" sz="2000" b="1">
                <a:latin typeface="Open Sans"/>
                <a:ea typeface="Open Sans"/>
                <a:cs typeface="Open Sans"/>
              </a:rPr>
              <a:t>Prispôsobenie sa nevyhnutným</a:t>
            </a:r>
            <a:br>
              <a:rPr lang="sk-SK" sz="2000" b="1">
                <a:latin typeface="Open Sans"/>
                <a:ea typeface="Open Sans"/>
                <a:cs typeface="Open Sans"/>
              </a:rPr>
            </a:br>
            <a:r>
              <a:rPr lang="sk-SK" sz="2000" b="1">
                <a:latin typeface="Open Sans"/>
                <a:ea typeface="Open Sans"/>
                <a:cs typeface="Open Sans"/>
              </a:rPr>
              <a:t>klimatickým vplyvom</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sk-SK" sz="2000" b="1">
                <a:latin typeface="Open Sans"/>
                <a:ea typeface="Open Sans"/>
                <a:cs typeface="Open Sans"/>
              </a:rPr>
              <a:t>Ekonomika </a:t>
            </a:r>
            <a:br>
              <a:rPr lang="sk-SK" sz="2000" b="1">
                <a:latin typeface="Open Sans"/>
                <a:ea typeface="Open Sans"/>
                <a:cs typeface="Open Sans"/>
              </a:rPr>
            </a:br>
            <a:r>
              <a:rPr lang="sk-SK" sz="2000" b="1">
                <a:latin typeface="Open Sans"/>
                <a:ea typeface="Open Sans"/>
                <a:cs typeface="Open Sans"/>
              </a:rPr>
              <a:t>a spravodlivý prechod</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sk-SK"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sk-SK"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sk-SK"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9855200" cy="836159"/>
          </a:xfrm>
        </p:spPr>
        <p:txBody>
          <a:bodyPr/>
          <a:lstStyle/>
          <a:p>
            <a:r>
              <a:rPr lang="sk-SK" dirty="0">
                <a:latin typeface="Open Sans"/>
                <a:ea typeface="Open Sans"/>
                <a:cs typeface="Open Sans"/>
              </a:rPr>
              <a:t>    </a:t>
            </a:r>
            <a:r>
              <a:rPr lang="sk-SK" dirty="0"/>
              <a:t>Komunita klimatického paktu</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25337" y="4137511"/>
            <a:ext cx="3797426" cy="1015663"/>
          </a:xfrm>
          <a:prstGeom prst="rect">
            <a:avLst/>
          </a:prstGeom>
          <a:noFill/>
        </p:spPr>
        <p:txBody>
          <a:bodyPr wrap="square">
            <a:spAutoFit/>
          </a:bodyPr>
          <a:lstStyle/>
          <a:p>
            <a:pPr algn="ctr"/>
            <a:r>
              <a:rPr lang="sk-SK" sz="2000" dirty="0">
                <a:solidFill>
                  <a:schemeClr val="bg1"/>
                </a:solidFill>
                <a:latin typeface="Open Sans"/>
                <a:ea typeface="Open Sans"/>
                <a:cs typeface="Open Sans"/>
              </a:rPr>
              <a:t>mobilizuje komunitu paktu a koordinuje jej aktivity na centrálnej úrovni.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sk-SK" sz="2300" b="1">
                <a:solidFill>
                  <a:srgbClr val="3A64E8"/>
                </a:solidFill>
                <a:latin typeface="Open Sans"/>
                <a:ea typeface="Open Sans"/>
                <a:cs typeface="Open Sans"/>
              </a:rPr>
              <a:t>Sekretariát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093447" y="3822421"/>
              <a:ext cx="4100889" cy="1631216"/>
            </a:xfrm>
            <a:prstGeom prst="rect">
              <a:avLst/>
            </a:prstGeom>
            <a:noFill/>
          </p:spPr>
          <p:txBody>
            <a:bodyPr wrap="square">
              <a:spAutoFit/>
            </a:bodyPr>
            <a:lstStyle/>
            <a:p>
              <a:pPr algn="ctr"/>
              <a:r>
                <a:rPr lang="sk-SK" sz="2000" b="1" dirty="0">
                  <a:latin typeface="Open Sans"/>
                  <a:ea typeface="Open Sans"/>
                  <a:cs typeface="Open Sans"/>
                </a:rPr>
                <a:t>Koordinátori krajín (CC) </a:t>
              </a:r>
              <a:r>
                <a:rPr lang="sk-SK" sz="2000" dirty="0">
                  <a:latin typeface="Open Sans"/>
                  <a:ea typeface="Open Sans"/>
                  <a:cs typeface="Open Sans"/>
                </a:rPr>
                <a:t>a </a:t>
              </a:r>
              <a:r>
                <a:rPr lang="sk-SK" sz="2000" b="1" dirty="0">
                  <a:latin typeface="Open Sans"/>
                  <a:ea typeface="Open Sans"/>
                  <a:cs typeface="Open Sans"/>
                </a:rPr>
                <a:t>agentúry pre styk s verejnosťou (PR) </a:t>
              </a:r>
              <a:r>
                <a:rPr lang="sk-SK" sz="2000" dirty="0">
                  <a:latin typeface="Open Sans"/>
                  <a:ea typeface="Open Sans"/>
                  <a:cs typeface="Open Sans"/>
                </a:rPr>
                <a:t>sa zameriavajú na implementáciu vízie paktu </a:t>
              </a:r>
              <a:br>
                <a:rPr lang="en-GB" sz="2000" dirty="0">
                  <a:latin typeface="Open Sans"/>
                  <a:ea typeface="Open Sans"/>
                  <a:cs typeface="Open Sans"/>
                </a:rPr>
              </a:br>
              <a:r>
                <a:rPr lang="sk-SK" sz="2000" dirty="0">
                  <a:latin typeface="Open Sans"/>
                  <a:ea typeface="Open Sans"/>
                  <a:cs typeface="Open Sans"/>
                </a:rPr>
                <a:t>na národnej úrovni.</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sk-SK" sz="2300" b="1">
                  <a:solidFill>
                    <a:schemeClr val="bg1"/>
                  </a:solidFill>
                  <a:latin typeface="Open Sans"/>
                  <a:ea typeface="Open Sans"/>
                  <a:cs typeface="Open Sans"/>
                </a:rPr>
                <a:t>CC a PR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09062" y="4008957"/>
              <a:ext cx="3494178" cy="1015663"/>
            </a:xfrm>
            <a:prstGeom prst="rect">
              <a:avLst/>
            </a:prstGeom>
            <a:noFill/>
          </p:spPr>
          <p:txBody>
            <a:bodyPr wrap="square">
              <a:spAutoFit/>
            </a:bodyPr>
            <a:lstStyle/>
            <a:p>
              <a:pPr algn="ctr"/>
              <a:r>
                <a:rPr lang="sk-SK" sz="2000">
                  <a:solidFill>
                    <a:schemeClr val="bg1"/>
                  </a:solidFill>
                  <a:latin typeface="Open Sans"/>
                  <a:ea typeface="Open Sans"/>
                  <a:cs typeface="Open Sans"/>
                </a:rPr>
                <a:t>informujú, inšpirujú a podporujú klimatickú politiku a opatrenia vo svojich komunitách.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sk-SK" sz="2300" b="1">
                  <a:solidFill>
                    <a:srgbClr val="2A255A"/>
                  </a:solidFill>
                  <a:latin typeface="Open Sans"/>
                  <a:ea typeface="Open Sans"/>
                  <a:cs typeface="Open Sans"/>
                </a:rPr>
                <a:t>Ambasádori klimatického paktu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190246"/>
              <a:ext cx="3813025" cy="1323439"/>
            </a:xfrm>
            <a:prstGeom prst="rect">
              <a:avLst/>
            </a:prstGeom>
            <a:noFill/>
          </p:spPr>
          <p:txBody>
            <a:bodyPr wrap="square">
              <a:spAutoFit/>
            </a:bodyPr>
            <a:lstStyle/>
            <a:p>
              <a:pPr algn="ctr"/>
              <a:r>
                <a:rPr lang="sk-SK" sz="2000" dirty="0">
                  <a:solidFill>
                    <a:schemeClr val="bg1"/>
                  </a:solidFill>
                  <a:latin typeface="Open Sans"/>
                  <a:ea typeface="Open Sans"/>
                  <a:cs typeface="Open Sans"/>
                </a:rPr>
                <a:t>sú organizácie, ktoré sa zaviazali riešiť klimatické zmeny a prispievať k udržateľnej budúcnosti.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sk-SK" sz="2300" b="1">
                  <a:solidFill>
                    <a:srgbClr val="2743A8"/>
                  </a:solidFill>
                  <a:latin typeface="Open Sans"/>
                  <a:ea typeface="Open Sans"/>
                  <a:cs typeface="Open Sans"/>
                </a:rPr>
                <a:t>Partneri </a:t>
              </a:r>
              <a:br>
                <a:rPr lang="sk-SK" sz="2300" b="1">
                  <a:solidFill>
                    <a:srgbClr val="2743A8"/>
                  </a:solidFill>
                  <a:latin typeface="Open Sans"/>
                  <a:ea typeface="Open Sans"/>
                  <a:cs typeface="Open Sans"/>
                </a:rPr>
              </a:br>
              <a:r>
                <a:rPr lang="sk-SK" sz="2300" b="1">
                  <a:solidFill>
                    <a:srgbClr val="2743A8"/>
                  </a:solidFill>
                  <a:latin typeface="Open Sans"/>
                  <a:ea typeface="Open Sans"/>
                  <a:cs typeface="Open Sans"/>
                </a:rPr>
                <a:t>klimatického paktu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19608" y="7074732"/>
            <a:ext cx="3349455" cy="1323439"/>
          </a:xfrm>
          <a:prstGeom prst="rect">
            <a:avLst/>
          </a:prstGeom>
          <a:noFill/>
        </p:spPr>
        <p:txBody>
          <a:bodyPr wrap="square">
            <a:spAutoFit/>
          </a:bodyPr>
          <a:lstStyle/>
          <a:p>
            <a:pPr algn="ctr"/>
            <a:r>
              <a:rPr lang="sk-SK" sz="2000" dirty="0">
                <a:latin typeface="Open Sans"/>
                <a:ea typeface="Open Sans"/>
                <a:cs typeface="Open Sans"/>
              </a:rPr>
              <a:t>sú podporovatelia, ktorí majú záujem stať sa aktívni v témach súvisiacich s klímou vo svojej krajine.</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sk-SK" sz="2300" b="1">
                <a:solidFill>
                  <a:schemeClr val="bg1"/>
                </a:solidFill>
                <a:latin typeface="Open Sans"/>
                <a:ea typeface="Open Sans"/>
                <a:cs typeface="Open Sans"/>
              </a:rPr>
              <a:t>Priatelia paktu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308599" cy="836159"/>
          </a:xfrm>
          <a:solidFill>
            <a:srgbClr val="2A255A"/>
          </a:solidFill>
        </p:spPr>
        <p:txBody>
          <a:bodyPr wrap="square" lIns="216000" tIns="144000" rIns="180000" bIns="108000" anchor="t">
            <a:spAutoFit/>
          </a:bodyPr>
          <a:lstStyle/>
          <a:p>
            <a:pPr marL="904875" indent="-893445"/>
            <a:r>
              <a:rPr lang="sk-SK">
                <a:latin typeface="Open Sans"/>
                <a:ea typeface="Open Sans"/>
                <a:cs typeface="Open Sans"/>
              </a:rPr>
              <a:t>         ambasádori</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sk-SK" sz="2200">
                <a:latin typeface="Open Sans"/>
                <a:ea typeface="Open Sans"/>
                <a:cs typeface="Open Sans"/>
              </a:rPr>
              <a:t>Organizuje a zúčastňuje sa miestnych, národných, regionálnych alebo európskych podujatí a aktivít.</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sk-SK" sz="2400" b="1" dirty="0">
                <a:solidFill>
                  <a:srgbClr val="174C54"/>
                </a:solidFill>
                <a:latin typeface="Open Sans"/>
                <a:ea typeface="Open Sans"/>
                <a:cs typeface="Arial"/>
              </a:rPr>
              <a:t>Ambasádori klimatického paktu </a:t>
            </a:r>
            <a:br>
              <a:rPr lang="sk-SK" sz="2400" b="1" dirty="0">
                <a:latin typeface="Open Sans"/>
                <a:ea typeface="Open Sans"/>
                <a:cs typeface="Arial"/>
              </a:rPr>
            </a:br>
            <a:r>
              <a:rPr lang="sk-SK" sz="2400" dirty="0">
                <a:latin typeface="Open Sans"/>
                <a:ea typeface="Open Sans"/>
                <a:cs typeface="Arial"/>
              </a:rPr>
              <a:t>sú lídri organizácií, komunít, neformálnych skupín </a:t>
            </a:r>
            <a:br>
              <a:rPr lang="en-GB" sz="2400" dirty="0">
                <a:latin typeface="Open Sans"/>
                <a:ea typeface="Open Sans"/>
                <a:cs typeface="Arial"/>
              </a:rPr>
            </a:br>
            <a:r>
              <a:rPr lang="sk-SK" sz="2400" dirty="0">
                <a:latin typeface="Open Sans"/>
                <a:ea typeface="Open Sans"/>
                <a:cs typeface="Arial"/>
              </a:rPr>
              <a:t>alebo hnutí, miestnych orgánov, zástupcovia kultúrnych inštitúcií, influenceri (atď.). V súčasnosti viac ako </a:t>
            </a:r>
            <a:br>
              <a:rPr lang="en-GB" sz="2400" dirty="0">
                <a:latin typeface="Open Sans"/>
                <a:ea typeface="Open Sans"/>
                <a:cs typeface="Arial"/>
              </a:rPr>
            </a:br>
            <a:r>
              <a:rPr lang="sk-SK" sz="2400" b="1" dirty="0">
                <a:solidFill>
                  <a:srgbClr val="187471"/>
                </a:solidFill>
                <a:latin typeface="Open Sans"/>
                <a:ea typeface="Open Sans"/>
                <a:cs typeface="Arial"/>
              </a:rPr>
              <a:t>800 ambasádorov</a:t>
            </a:r>
            <a:r>
              <a:rPr lang="sk-SK" sz="2400" dirty="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k-SK" sz="2200">
                <a:latin typeface="Open Sans"/>
                <a:ea typeface="Open Sans"/>
                <a:cs typeface="Open Sans"/>
              </a:rPr>
              <a:t>Prostredníctvom svojich sietí a komunikačných kanálov zdieľa odkazy paktu.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sk-SK" sz="2200">
                <a:latin typeface="Open Sans"/>
                <a:ea typeface="Open Sans"/>
                <a:cs typeface="Open Sans"/>
              </a:rPr>
              <a:t>Ide príkladom a inšpiruje ostatných, aby prijali </a:t>
            </a:r>
            <a:br>
              <a:rPr lang="sk-SK" sz="2200">
                <a:latin typeface="Open Sans"/>
                <a:ea typeface="Open Sans"/>
                <a:cs typeface="Open Sans"/>
              </a:rPr>
            </a:br>
            <a:r>
              <a:rPr lang="sk-SK" sz="2200">
                <a:latin typeface="Open Sans"/>
                <a:ea typeface="Open Sans"/>
                <a:cs typeface="Open Sans"/>
              </a:rPr>
              <a:t>opatrenia v oblasti klímy.</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7860631"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3A76E8A8-022F-C683-D4C1-9AFF569F27D9}"/>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7516836"/>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sk-SK" sz="2200">
                <a:latin typeface="Open Sans"/>
                <a:ea typeface="Open Sans"/>
                <a:cs typeface="Open Sans"/>
              </a:rPr>
              <a:t>Spolupracujú s ambasádormi na národnej a regionálnej úrovni.</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827885"/>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sk-SK" sz="2400" b="1" dirty="0">
                <a:solidFill>
                  <a:srgbClr val="391A53"/>
                </a:solidFill>
                <a:latin typeface="Open Sans"/>
                <a:ea typeface="Open Sans"/>
                <a:cs typeface="Arial"/>
              </a:rPr>
              <a:t>Partneri klimatického paktu </a:t>
            </a:r>
            <a:r>
              <a:rPr lang="sk-SK" sz="2400" dirty="0">
                <a:latin typeface="Open Sans"/>
                <a:ea typeface="Open Sans"/>
                <a:cs typeface="Arial"/>
              </a:rPr>
              <a:t>sú organizácie, ktoré sa zaviazali riešiť klimatické zmeny a prispievať k udržateľnej budúcnosti. V rámci paktu:</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6" y="6325675"/>
            <a:ext cx="8160294" cy="405165"/>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k-SK" sz="2200" dirty="0">
                <a:latin typeface="Open Sans"/>
                <a:ea typeface="Open Sans"/>
                <a:cs typeface="Open Sans"/>
              </a:rPr>
              <a:t>Zapájajú sa do exkluzívnych podujatí s politickými činiteľmi EÚ.</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86910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sk-SK" sz="2200">
                <a:latin typeface="Open Sans"/>
                <a:ea typeface="Open Sans"/>
                <a:cs typeface="Open Sans"/>
              </a:rPr>
              <a:t>Zviditeľňujú pakt na svojich webových stránkach a prezentujú úspechy prostredníctvom oficiálnych kanálov.</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218984"/>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9"/>
            <a:ext cx="9024041" cy="769294"/>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8287439"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562599" cy="836159"/>
          </a:xfrm>
          <a:solidFill>
            <a:srgbClr val="2A255A"/>
          </a:solidFill>
        </p:spPr>
        <p:txBody>
          <a:bodyPr wrap="square" lIns="216000" tIns="144000" rIns="180000" bIns="108000" anchor="t">
            <a:spAutoFit/>
          </a:bodyPr>
          <a:lstStyle/>
          <a:p>
            <a:pPr marL="904875" indent="-893445"/>
            <a:r>
              <a:rPr lang="sk-SK">
                <a:latin typeface="Open Sans"/>
                <a:ea typeface="Open Sans"/>
                <a:cs typeface="Open Sans"/>
              </a:rPr>
              <a:t>                  PARTNERI</a:t>
            </a:r>
          </a:p>
        </p:txBody>
      </p:sp>
      <p:pic>
        <p:nvPicPr>
          <p:cNvPr id="2" name="Picture 1" descr="A group of people laughing&#10;&#10;Description automatically generated">
            <a:extLst>
              <a:ext uri="{FF2B5EF4-FFF2-40B4-BE49-F238E27FC236}">
                <a16:creationId xmlns:a16="http://schemas.microsoft.com/office/drawing/2014/main" id="{2A054C74-66BA-B24D-2D91-9D2457FE3EE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2.xml><?xml version="1.0" encoding="utf-8"?>
<ds:datastoreItem xmlns:ds="http://schemas.openxmlformats.org/officeDocument/2006/customXml" ds:itemID="{6668DBA6-8E76-4B1A-A68D-358A1B97586E}">
  <ds:schemaRefs>
    <ds:schemaRef ds:uri="http://schemas.microsoft.com/office/2006/metadata/properties"/>
    <ds:schemaRef ds:uri="119ae24b-acd2-4206-8a50-f24ff65407c3"/>
    <ds:schemaRef ds:uri="f75dc2e1-5a74-43f4-af9f-d866e04aa3cf"/>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F528BA3A-F541-41A0-966F-B8AE83026B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1509</Words>
  <Application>Microsoft Office PowerPoint</Application>
  <PresentationFormat>Custom</PresentationFormat>
  <Paragraphs>164</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Open Sans</vt:lpstr>
      <vt:lpstr>Myriad Pro</vt:lpstr>
      <vt:lpstr>Lucida Sans</vt:lpstr>
      <vt:lpstr>Open Sans Semibold</vt:lpstr>
      <vt:lpstr>Arial</vt:lpstr>
      <vt:lpstr>Calibri</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INFORMÁCIE O Európskom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Ďakujeme vám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93</cp:revision>
  <dcterms:created xsi:type="dcterms:W3CDTF">2023-09-22T15:24:24Z</dcterms:created>
  <dcterms:modified xsi:type="dcterms:W3CDTF">2024-08-23T13:39:12Z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