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D07B24-0910-4CA6-80BE-82F65FBBDE83}" v="1" dt="2024-08-23T13:37:35.869"/>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C02E5F75-10C0-4EF9-9C3B-37F7BBB18C6F}"/>
    <pc:docChg chg="undo custSel modSld">
      <pc:chgData name="Carolina Bolelli" userId="d7926893-566e-4e7f-acc2-6407bb3f96bc" providerId="ADAL" clId="{C02E5F75-10C0-4EF9-9C3B-37F7BBB18C6F}" dt="2024-07-17T07:34:02.185" v="35" actId="20577"/>
      <pc:docMkLst>
        <pc:docMk/>
      </pc:docMkLst>
      <pc:sldChg chg="modSp mod">
        <pc:chgData name="Carolina Bolelli" userId="d7926893-566e-4e7f-acc2-6407bb3f96bc" providerId="ADAL" clId="{C02E5F75-10C0-4EF9-9C3B-37F7BBB18C6F}" dt="2024-07-10T07:47:01.882" v="5" actId="1076"/>
        <pc:sldMkLst>
          <pc:docMk/>
          <pc:sldMk cId="2506826475" sldId="283"/>
        </pc:sldMkLst>
        <pc:spChg chg="mod">
          <ac:chgData name="Carolina Bolelli" userId="d7926893-566e-4e7f-acc2-6407bb3f96bc" providerId="ADAL" clId="{C02E5F75-10C0-4EF9-9C3B-37F7BBB18C6F}" dt="2024-07-10T07:46:37.884" v="0" actId="1076"/>
          <ac:spMkLst>
            <pc:docMk/>
            <pc:sldMk cId="2506826475" sldId="283"/>
            <ac:spMk id="10" creationId="{139FC776-A91D-8A43-AF00-70F97E63EF2A}"/>
          </ac:spMkLst>
        </pc:spChg>
        <pc:spChg chg="mod">
          <ac:chgData name="Carolina Bolelli" userId="d7926893-566e-4e7f-acc2-6407bb3f96bc" providerId="ADAL" clId="{C02E5F75-10C0-4EF9-9C3B-37F7BBB18C6F}" dt="2024-07-10T07:46:41.655" v="1" actId="1076"/>
          <ac:spMkLst>
            <pc:docMk/>
            <pc:sldMk cId="2506826475" sldId="283"/>
            <ac:spMk id="11" creationId="{7E632970-062C-FBAF-32ED-309F52C44EB7}"/>
          </ac:spMkLst>
        </pc:spChg>
        <pc:spChg chg="mod">
          <ac:chgData name="Carolina Bolelli" userId="d7926893-566e-4e7f-acc2-6407bb3f96bc" providerId="ADAL" clId="{C02E5F75-10C0-4EF9-9C3B-37F7BBB18C6F}" dt="2024-07-10T07:46:53.044" v="4" actId="1076"/>
          <ac:spMkLst>
            <pc:docMk/>
            <pc:sldMk cId="2506826475" sldId="283"/>
            <ac:spMk id="12" creationId="{45B013BD-26E2-F460-D8F5-F08E76F83A63}"/>
          </ac:spMkLst>
        </pc:spChg>
        <pc:spChg chg="mod">
          <ac:chgData name="Carolina Bolelli" userId="d7926893-566e-4e7f-acc2-6407bb3f96bc" providerId="ADAL" clId="{C02E5F75-10C0-4EF9-9C3B-37F7BBB18C6F}" dt="2024-07-10T07:47:01.882" v="5" actId="1076"/>
          <ac:spMkLst>
            <pc:docMk/>
            <pc:sldMk cId="2506826475" sldId="283"/>
            <ac:spMk id="15" creationId="{E4CB7551-4D5C-E8BB-2511-9D7167ABB9B4}"/>
          </ac:spMkLst>
        </pc:spChg>
      </pc:sldChg>
      <pc:sldChg chg="modSp mod">
        <pc:chgData name="Carolina Bolelli" userId="d7926893-566e-4e7f-acc2-6407bb3f96bc" providerId="ADAL" clId="{C02E5F75-10C0-4EF9-9C3B-37F7BBB18C6F}" dt="2024-07-10T07:48:27.106" v="22" actId="1076"/>
        <pc:sldMkLst>
          <pc:docMk/>
          <pc:sldMk cId="1349106481" sldId="4044"/>
        </pc:sldMkLst>
        <pc:spChg chg="mod">
          <ac:chgData name="Carolina Bolelli" userId="d7926893-566e-4e7f-acc2-6407bb3f96bc" providerId="ADAL" clId="{C02E5F75-10C0-4EF9-9C3B-37F7BBB18C6F}" dt="2024-07-10T07:48:27.106" v="22" actId="1076"/>
          <ac:spMkLst>
            <pc:docMk/>
            <pc:sldMk cId="1349106481" sldId="4044"/>
            <ac:spMk id="17" creationId="{B219BAEC-08BB-BC5A-512E-3E89F08792EC}"/>
          </ac:spMkLst>
        </pc:spChg>
      </pc:sldChg>
      <pc:sldChg chg="modSp mod">
        <pc:chgData name="Carolina Bolelli" userId="d7926893-566e-4e7f-acc2-6407bb3f96bc" providerId="ADAL" clId="{C02E5F75-10C0-4EF9-9C3B-37F7BBB18C6F}" dt="2024-07-10T07:48:51.659" v="27" actId="1076"/>
        <pc:sldMkLst>
          <pc:docMk/>
          <pc:sldMk cId="447753583" sldId="4045"/>
        </pc:sldMkLst>
        <pc:spChg chg="mod">
          <ac:chgData name="Carolina Bolelli" userId="d7926893-566e-4e7f-acc2-6407bb3f96bc" providerId="ADAL" clId="{C02E5F75-10C0-4EF9-9C3B-37F7BBB18C6F}" dt="2024-07-10T07:48:46.899" v="26" actId="1076"/>
          <ac:spMkLst>
            <pc:docMk/>
            <pc:sldMk cId="447753583" sldId="4045"/>
            <ac:spMk id="20" creationId="{083B10B1-83E4-AB8C-25BA-96F641C0AC33}"/>
          </ac:spMkLst>
        </pc:spChg>
        <pc:spChg chg="mod">
          <ac:chgData name="Carolina Bolelli" userId="d7926893-566e-4e7f-acc2-6407bb3f96bc" providerId="ADAL" clId="{C02E5F75-10C0-4EF9-9C3B-37F7BBB18C6F}" dt="2024-07-10T07:48:39.306" v="24" actId="1076"/>
          <ac:spMkLst>
            <pc:docMk/>
            <pc:sldMk cId="447753583" sldId="4045"/>
            <ac:spMk id="22" creationId="{C5D47A3D-E84E-F5D3-AE7B-01E702CB51CD}"/>
          </ac:spMkLst>
        </pc:spChg>
        <pc:spChg chg="mod">
          <ac:chgData name="Carolina Bolelli" userId="d7926893-566e-4e7f-acc2-6407bb3f96bc" providerId="ADAL" clId="{C02E5F75-10C0-4EF9-9C3B-37F7BBB18C6F}" dt="2024-07-10T07:48:42.650" v="25" actId="1076"/>
          <ac:spMkLst>
            <pc:docMk/>
            <pc:sldMk cId="447753583" sldId="4045"/>
            <ac:spMk id="34" creationId="{551EFA76-1F8E-8DC0-B457-776A40346B01}"/>
          </ac:spMkLst>
        </pc:spChg>
        <pc:spChg chg="mod">
          <ac:chgData name="Carolina Bolelli" userId="d7926893-566e-4e7f-acc2-6407bb3f96bc" providerId="ADAL" clId="{C02E5F75-10C0-4EF9-9C3B-37F7BBB18C6F}" dt="2024-07-10T07:48:51.659" v="27" actId="1076"/>
          <ac:spMkLst>
            <pc:docMk/>
            <pc:sldMk cId="447753583" sldId="4045"/>
            <ac:spMk id="35" creationId="{09968629-3978-6834-EDBD-5022F0EA2DBE}"/>
          </ac:spMkLst>
        </pc:spChg>
      </pc:sldChg>
      <pc:sldChg chg="modSp mod">
        <pc:chgData name="Carolina Bolelli" userId="d7926893-566e-4e7f-acc2-6407bb3f96bc" providerId="ADAL" clId="{C02E5F75-10C0-4EF9-9C3B-37F7BBB18C6F}" dt="2024-07-10T07:48:16.160" v="21" actId="1076"/>
        <pc:sldMkLst>
          <pc:docMk/>
          <pc:sldMk cId="2197149429" sldId="4050"/>
        </pc:sldMkLst>
        <pc:spChg chg="mod">
          <ac:chgData name="Carolina Bolelli" userId="d7926893-566e-4e7f-acc2-6407bb3f96bc" providerId="ADAL" clId="{C02E5F75-10C0-4EF9-9C3B-37F7BBB18C6F}" dt="2024-07-10T07:48:16.160" v="21" actId="1076"/>
          <ac:spMkLst>
            <pc:docMk/>
            <pc:sldMk cId="2197149429" sldId="4050"/>
            <ac:spMk id="18" creationId="{F0106F4C-08A7-1721-A19B-07BADBC4B748}"/>
          </ac:spMkLst>
        </pc:spChg>
      </pc:sldChg>
      <pc:sldChg chg="modNotesTx">
        <pc:chgData name="Carolina Bolelli" userId="d7926893-566e-4e7f-acc2-6407bb3f96bc" providerId="ADAL" clId="{C02E5F75-10C0-4EF9-9C3B-37F7BBB18C6F}" dt="2024-07-17T07:33:17.435" v="31" actId="20577"/>
        <pc:sldMkLst>
          <pc:docMk/>
          <pc:sldMk cId="1100750728" sldId="4054"/>
        </pc:sldMkLst>
      </pc:sldChg>
      <pc:sldChg chg="modSp mod modNotesTx">
        <pc:chgData name="Carolina Bolelli" userId="d7926893-566e-4e7f-acc2-6407bb3f96bc" providerId="ADAL" clId="{C02E5F75-10C0-4EF9-9C3B-37F7BBB18C6F}" dt="2024-07-17T07:34:02.185" v="35" actId="20577"/>
        <pc:sldMkLst>
          <pc:docMk/>
          <pc:sldMk cId="2876997581" sldId="4058"/>
        </pc:sldMkLst>
        <pc:spChg chg="mod">
          <ac:chgData name="Carolina Bolelli" userId="d7926893-566e-4e7f-acc2-6407bb3f96bc" providerId="ADAL" clId="{C02E5F75-10C0-4EF9-9C3B-37F7BBB18C6F}" dt="2024-07-10T07:49:16.265" v="30" actId="1076"/>
          <ac:spMkLst>
            <pc:docMk/>
            <pc:sldMk cId="2876997581" sldId="4058"/>
            <ac:spMk id="8" creationId="{1773F746-E837-26EB-515E-4F01F0796F29}"/>
          </ac:spMkLst>
        </pc:spChg>
        <pc:spChg chg="mod">
          <ac:chgData name="Carolina Bolelli" userId="d7926893-566e-4e7f-acc2-6407bb3f96bc" providerId="ADAL" clId="{C02E5F75-10C0-4EF9-9C3B-37F7BBB18C6F}" dt="2024-07-10T07:49:12.291" v="29" actId="1076"/>
          <ac:spMkLst>
            <pc:docMk/>
            <pc:sldMk cId="2876997581" sldId="4058"/>
            <ac:spMk id="9" creationId="{D43A8BC1-1230-5C5B-B10C-066797D2C5D9}"/>
          </ac:spMkLst>
        </pc:spChg>
        <pc:spChg chg="mod">
          <ac:chgData name="Carolina Bolelli" userId="d7926893-566e-4e7f-acc2-6407bb3f96bc" providerId="ADAL" clId="{C02E5F75-10C0-4EF9-9C3B-37F7BBB18C6F}" dt="2024-07-10T07:49:08.744" v="28" actId="1076"/>
          <ac:spMkLst>
            <pc:docMk/>
            <pc:sldMk cId="2876997581" sldId="4058"/>
            <ac:spMk id="12" creationId="{AC546AEC-86B1-DE52-0B8D-BEBB471F71EB}"/>
          </ac:spMkLst>
        </pc:spChg>
      </pc:sldChg>
      <pc:sldChg chg="modSp mod modNotesTx">
        <pc:chgData name="Carolina Bolelli" userId="d7926893-566e-4e7f-acc2-6407bb3f96bc" providerId="ADAL" clId="{C02E5F75-10C0-4EF9-9C3B-37F7BBB18C6F}" dt="2024-07-17T07:33:35.430" v="32" actId="20577"/>
        <pc:sldMkLst>
          <pc:docMk/>
          <pc:sldMk cId="4104792099" sldId="4064"/>
        </pc:sldMkLst>
        <pc:spChg chg="mod">
          <ac:chgData name="Carolina Bolelli" userId="d7926893-566e-4e7f-acc2-6407bb3f96bc" providerId="ADAL" clId="{C02E5F75-10C0-4EF9-9C3B-37F7BBB18C6F}" dt="2024-07-10T07:47:52.303" v="20" actId="6549"/>
          <ac:spMkLst>
            <pc:docMk/>
            <pc:sldMk cId="4104792099" sldId="4064"/>
            <ac:spMk id="5" creationId="{5E15BD1E-94E7-BE78-88B7-93CF598B1297}"/>
          </ac:spMkLst>
        </pc:spChg>
      </pc:sldChg>
      <pc:sldChg chg="modNotesTx">
        <pc:chgData name="Carolina Bolelli" userId="d7926893-566e-4e7f-acc2-6407bb3f96bc" providerId="ADAL" clId="{C02E5F75-10C0-4EF9-9C3B-37F7BBB18C6F}" dt="2024-07-17T07:33:41.544" v="33" actId="20577"/>
        <pc:sldMkLst>
          <pc:docMk/>
          <pc:sldMk cId="2306310982" sldId="4065"/>
        </pc:sldMkLst>
      </pc:sldChg>
      <pc:sldChg chg="modNotesTx">
        <pc:chgData name="Carolina Bolelli" userId="d7926893-566e-4e7f-acc2-6407bb3f96bc" providerId="ADAL" clId="{C02E5F75-10C0-4EF9-9C3B-37F7BBB18C6F}" dt="2024-07-17T07:33:44.695" v="34" actId="20577"/>
        <pc:sldMkLst>
          <pc:docMk/>
          <pc:sldMk cId="2595785313" sldId="4066"/>
        </pc:sldMkLst>
      </pc:sldChg>
    </pc:docChg>
  </pc:docChgLst>
  <pc:docChgLst>
    <pc:chgData name="Carolina Bolelli" userId="d7926893-566e-4e7f-acc2-6407bb3f96bc" providerId="ADAL" clId="{FBD07B24-0910-4CA6-80BE-82F65FBBDE83}"/>
    <pc:docChg chg="modSld sldOrd">
      <pc:chgData name="Carolina Bolelli" userId="d7926893-566e-4e7f-acc2-6407bb3f96bc" providerId="ADAL" clId="{FBD07B24-0910-4CA6-80BE-82F65FBBDE83}" dt="2024-08-23T13:38:09.643" v="8" actId="14100"/>
      <pc:docMkLst>
        <pc:docMk/>
      </pc:docMkLst>
      <pc:sldChg chg="modSp mod ord">
        <pc:chgData name="Carolina Bolelli" userId="d7926893-566e-4e7f-acc2-6407bb3f96bc" providerId="ADAL" clId="{FBD07B24-0910-4CA6-80BE-82F65FBBDE83}" dt="2024-08-23T13:38:09.643" v="8" actId="14100"/>
        <pc:sldMkLst>
          <pc:docMk/>
          <pc:sldMk cId="2963042633" sldId="4023"/>
        </pc:sldMkLst>
        <pc:spChg chg="mod">
          <ac:chgData name="Carolina Bolelli" userId="d7926893-566e-4e7f-acc2-6407bb3f96bc" providerId="ADAL" clId="{FBD07B24-0910-4CA6-80BE-82F65FBBDE83}" dt="2024-08-23T13:38:09.643" v="8" actId="14100"/>
          <ac:spMkLst>
            <pc:docMk/>
            <pc:sldMk cId="2963042633" sldId="4023"/>
            <ac:spMk id="29" creationId="{7EBDF132-810A-F860-D269-7AE56BA3BF38}"/>
          </ac:spMkLst>
        </pc:spChg>
      </pc:sldChg>
      <pc:sldChg chg="modAnim">
        <pc:chgData name="Carolina Bolelli" userId="d7926893-566e-4e7f-acc2-6407bb3f96bc" providerId="ADAL" clId="{FBD07B24-0910-4CA6-80BE-82F65FBBDE83}" dt="2024-08-23T13:37:35.869" v="0"/>
        <pc:sldMkLst>
          <pc:docMk/>
          <pc:sldMk cId="4247028148" sldId="40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ro"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ro"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511058" y="5698397"/>
            <a:ext cx="7788880" cy="1204909"/>
          </a:xfrm>
        </p:spPr>
        <p:txBody>
          <a:bodyPr/>
          <a:lstStyle/>
          <a:p>
            <a:r>
              <a:rPr lang="ro-RO" sz="6600" dirty="0">
                <a:latin typeface="Open Sans"/>
                <a:ea typeface="Open Sans"/>
                <a:cs typeface="Open Sans"/>
              </a:rPr>
              <a:t>Pactul</a:t>
            </a:r>
            <a:r>
              <a:rPr lang="en-GB" sz="6600" dirty="0">
                <a:latin typeface="Open Sans"/>
                <a:ea typeface="Open Sans"/>
                <a:cs typeface="Open Sans"/>
              </a:rPr>
              <a:t> </a:t>
            </a:r>
            <a:r>
              <a:rPr lang="ro-RO" sz="6600" dirty="0"/>
              <a:t>climatic</a:t>
            </a:r>
            <a:r>
              <a:rPr lang="en-GB" sz="6600" dirty="0">
                <a:latin typeface="Open Sans"/>
                <a:ea typeface="Open Sans"/>
                <a:cs typeface="Open Sans"/>
              </a:rPr>
              <a:t> </a:t>
            </a:r>
            <a:endParaRPr lang="ro-RO" sz="6600" dirty="0">
              <a:latin typeface="Open Sans"/>
              <a:ea typeface="Open Sans"/>
              <a:cs typeface="Open Sans"/>
            </a:endParaRP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511058" y="6903306"/>
            <a:ext cx="5097234" cy="1204909"/>
          </a:xfrm>
        </p:spPr>
        <p:txBody>
          <a:bodyPr/>
          <a:lstStyle/>
          <a:p>
            <a:r>
              <a:rPr lang="ro-RO" sz="6600" dirty="0"/>
              <a:t>european</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ro-RO"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5" y="6485048"/>
            <a:ext cx="5783950" cy="1232609"/>
          </a:xfrm>
        </p:spPr>
        <p:txBody>
          <a:bodyPr/>
          <a:lstStyle/>
          <a:p>
            <a:r>
              <a:rPr lang="ro-RO" sz="6800" dirty="0">
                <a:latin typeface="Open Sans"/>
                <a:ea typeface="Open Sans"/>
                <a:cs typeface="Open Sans"/>
              </a:rPr>
              <a:t> în acțiune</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3324003"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6800" dirty="0">
                <a:latin typeface="Open Sans"/>
                <a:ea typeface="Open Sans"/>
                <a:cs typeface="Open Sans"/>
              </a:rPr>
              <a:t> </a:t>
            </a:r>
            <a:r>
              <a:rPr lang="ro-RO" sz="6800" dirty="0">
                <a:latin typeface="Open Sans"/>
                <a:ea typeface="Open Sans"/>
                <a:cs typeface="Open Sans"/>
              </a:rPr>
              <a:t>PACTUL CLIMATIC</a:t>
            </a:r>
            <a:r>
              <a:rPr lang="en-GB" sz="6800" dirty="0">
                <a:latin typeface="Open Sans"/>
                <a:ea typeface="Open Sans"/>
                <a:cs typeface="Open Sans"/>
              </a:rPr>
              <a:t> E</a:t>
            </a:r>
            <a:r>
              <a:rPr lang="ro-RO" sz="6800" dirty="0">
                <a:latin typeface="Open Sans"/>
                <a:ea typeface="Open Sans"/>
                <a:cs typeface="Open Sans"/>
              </a:rPr>
              <a:t>UROPEAN</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508708" y="1089193"/>
            <a:ext cx="13926910" cy="809705"/>
          </a:xfrm>
        </p:spPr>
        <p:txBody>
          <a:bodyPr/>
          <a:lstStyle/>
          <a:p>
            <a:r>
              <a:rPr lang="ro-RO" dirty="0"/>
              <a:t>Implicarea cetățenilor în acțiunile climatice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799043" y="6214939"/>
            <a:ext cx="7268129" cy="1021352"/>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8948943" y="6557203"/>
            <a:ext cx="7249079"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dirty="0">
                <a:solidFill>
                  <a:schemeClr val="accent2"/>
                </a:solidFill>
                <a:latin typeface="Open Sans"/>
                <a:ea typeface="Open Sans"/>
                <a:cs typeface="Open Sans"/>
              </a:rPr>
              <a:t>Grupuri locale pentru acțiune climatică</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4690234"/>
            <a:ext cx="3259607" cy="1222560"/>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096842" y="4979223"/>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dirty="0">
                <a:solidFill>
                  <a:schemeClr val="tx2"/>
                </a:solidFill>
                <a:latin typeface="Open Sans"/>
                <a:ea typeface="Open Sans"/>
                <a:cs typeface="Open Sans"/>
              </a:rPr>
              <a:t>Plimbări pe teme climatice</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4690234"/>
            <a:ext cx="3762928" cy="1222560"/>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33144" y="4978368"/>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dirty="0">
                <a:solidFill>
                  <a:schemeClr val="accent3"/>
                </a:solidFill>
                <a:latin typeface="Open Sans"/>
                <a:ea typeface="Open Sans"/>
                <a:cs typeface="Open Sans"/>
              </a:rPr>
              <a:t>Parlamente inter pares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02212" y="7505945"/>
            <a:ext cx="5247896" cy="1071439"/>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7394" y="769533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dirty="0">
                <a:solidFill>
                  <a:schemeClr val="accent3">
                    <a:lumMod val="75000"/>
                  </a:schemeClr>
                </a:solidFill>
                <a:latin typeface="Open Sans"/>
                <a:ea typeface="Open Sans"/>
                <a:cs typeface="Open Sans"/>
              </a:rPr>
              <a:t>Ateliere dedicate realizării de reportaje foto</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148330" cy="979692"/>
          </a:xfrm>
          <a:prstGeom prst="rect">
            <a:avLst/>
          </a:prstGeom>
          <a:noFill/>
        </p:spPr>
        <p:txBody>
          <a:bodyPr wrap="square">
            <a:spAutoFit/>
          </a:bodyPr>
          <a:lstStyle/>
          <a:p>
            <a:pPr>
              <a:lnSpc>
                <a:spcPts val="3600"/>
              </a:lnSpc>
            </a:pPr>
            <a:r>
              <a:rPr lang="ro-RO" sz="2400" b="1" dirty="0">
                <a:latin typeface="Open Sans"/>
                <a:ea typeface="Open Sans"/>
                <a:cs typeface="Open Sans"/>
              </a:rPr>
              <a:t>Pactul climatic </a:t>
            </a:r>
            <a:r>
              <a:rPr lang="ro-RO" sz="2400" dirty="0">
                <a:latin typeface="Open Sans"/>
                <a:ea typeface="Open Sans"/>
                <a:cs typeface="Open Sans"/>
              </a:rPr>
              <a:t>implică cetățenii în dezbateri cu privire la acțiunile climatice prin activități precum:</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Vizitați site-ul </a:t>
            </a:r>
            <a:b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pentru a afla mai multe</a:t>
            </a:r>
          </a:p>
        </p:txBody>
      </p:sp>
      <p:pic>
        <p:nvPicPr>
          <p:cNvPr id="4" name="Picture 3">
            <a:hlinkClick r:id="rId3"/>
            <a:extLst>
              <a:ext uri="{FF2B5EF4-FFF2-40B4-BE49-F238E27FC236}">
                <a16:creationId xmlns:a16="http://schemas.microsoft.com/office/drawing/2014/main" id="{94F403E0-68AC-FBC0-73D8-1FF0EC7ECB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0656277" cy="836159"/>
          </a:xfrm>
          <a:solidFill>
            <a:srgbClr val="174C54"/>
          </a:solidFill>
        </p:spPr>
        <p:txBody>
          <a:bodyPr wrap="square" lIns="216000" tIns="144000" rIns="180000" bIns="108000" anchor="t">
            <a:spAutoFit/>
          </a:bodyPr>
          <a:lstStyle/>
          <a:p>
            <a:pPr marL="904875" indent="-893445"/>
            <a:r>
              <a:rPr lang="ro-RO">
                <a:latin typeface="Open Sans"/>
                <a:ea typeface="Open Sans"/>
                <a:cs typeface="Open Sans"/>
              </a:rPr>
              <a:t>    Activități în STATELE MEMBRE 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ro-RO" sz="2400">
                <a:latin typeface="Open Sans"/>
                <a:ea typeface="Open Sans"/>
                <a:cs typeface="Arial"/>
              </a:rPr>
              <a:t>În fiecare stat membru, </a:t>
            </a:r>
            <a:r>
              <a:rPr lang="ro-RO" sz="2400" b="1">
                <a:latin typeface="Open Sans"/>
                <a:ea typeface="Open Sans"/>
                <a:cs typeface="Arial"/>
              </a:rPr>
              <a:t>coordonatorii naționali (CN) și agențiile de PR </a:t>
            </a:r>
            <a:r>
              <a:rPr lang="ro-RO" sz="2400">
                <a:latin typeface="Open Sans"/>
                <a:ea typeface="Open Sans"/>
                <a:cs typeface="Arial"/>
              </a:rPr>
              <a:t>organizează și promovează evenimente și activități pentru comunitatea locală a Pactului și pentru public, precum:</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00569" y="4896202"/>
            <a:ext cx="785395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ro-RO" sz="2400" b="1" dirty="0">
                <a:solidFill>
                  <a:srgbClr val="0E101A"/>
                </a:solidFill>
                <a:latin typeface="Open Sans"/>
                <a:cs typeface="Calibri" panose="020F0502020204030204"/>
              </a:rPr>
              <a:t>Activități de implicare a cetățenilor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800569" y="5924902"/>
            <a:ext cx="9100570"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ro-RO" sz="2300" b="1" dirty="0">
                <a:solidFill>
                  <a:srgbClr val="0E101A"/>
                </a:solidFill>
                <a:latin typeface="Open Sans"/>
                <a:cs typeface="Calibri" panose="020F0502020204030204"/>
              </a:rPr>
              <a:t>Evenimente naționale </a:t>
            </a:r>
            <a:r>
              <a:rPr lang="ro-RO" sz="2300" dirty="0">
                <a:solidFill>
                  <a:srgbClr val="0E101A"/>
                </a:solidFill>
                <a:latin typeface="Open Sans"/>
                <a:cs typeface="Calibri" panose="020F0502020204030204"/>
              </a:rPr>
              <a:t>la care se reunește comunitatea Pactului</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9348376"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800569" y="6953602"/>
            <a:ext cx="785395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ro-RO" sz="2400" b="1" dirty="0">
                <a:solidFill>
                  <a:srgbClr val="0E101A"/>
                </a:solidFill>
                <a:latin typeface="Open Sans"/>
                <a:cs typeface="Calibri" panose="020F0502020204030204"/>
              </a:rPr>
              <a:t>Ateliere de dezvoltare a capacității</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800569" y="7982302"/>
            <a:ext cx="785395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ro-RO" sz="2400" b="1" dirty="0">
                <a:solidFill>
                  <a:srgbClr val="0E101A"/>
                </a:solidFill>
                <a:latin typeface="Open Sans"/>
                <a:cs typeface="Calibri" panose="020F0502020204030204"/>
              </a:rPr>
              <a:t>Sesiuni de învățare și comunicare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Luați legătura cu coordonatorii </a:t>
            </a:r>
            <a:b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pactului</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7405141" cy="836159"/>
          </a:xfrm>
        </p:spPr>
        <p:txBody>
          <a:bodyPr wrap="square" lIns="216000" tIns="144000" rIns="180000" bIns="108000" anchor="t">
            <a:spAutoFit/>
          </a:bodyPr>
          <a:lstStyle/>
          <a:p>
            <a:pPr marL="904875" indent="-893445"/>
            <a:r>
              <a:rPr lang="ro-RO">
                <a:latin typeface="Open Sans"/>
                <a:ea typeface="Open Sans"/>
                <a:cs typeface="Open Sans"/>
              </a:rPr>
              <a:t>    ACTIVITĂȚI în țările 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737277"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2103231" y="2837663"/>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429476" y="2837727"/>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269820" y="7538084"/>
            <a:ext cx="171037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o-RO" sz="2000" b="1" i="1" dirty="0">
                <a:solidFill>
                  <a:srgbClr val="81270E"/>
                </a:solidFill>
                <a:latin typeface="Open Sans"/>
              </a:rPr>
              <a:t> </a:t>
            </a:r>
            <a:r>
              <a:rPr lang="ro-RO" b="1" i="1" dirty="0">
                <a:solidFill>
                  <a:srgbClr val="81270E"/>
                </a:solidFill>
                <a:latin typeface="Open Sans"/>
              </a:rPr>
              <a:t>Eveniment de consolidare a capacităților în Belgia </a:t>
            </a:r>
            <a:r>
              <a:rPr lang="ro-RO" b="1" i="1" dirty="0">
                <a:solidFill>
                  <a:srgbClr val="FF9D02"/>
                </a:solidFill>
                <a:latin typeface="Open Sans"/>
              </a:rPr>
              <a:t>​  </a:t>
            </a:r>
            <a:r>
              <a:rPr lang="en-GB" b="1" i="1" dirty="0">
                <a:solidFill>
                  <a:srgbClr val="FF9D02"/>
                </a:solidFill>
                <a:latin typeface="Open Sans"/>
              </a:rPr>
              <a:t>                 </a:t>
            </a:r>
            <a:r>
              <a:rPr lang="ro-RO" b="1" i="1" dirty="0">
                <a:solidFill>
                  <a:srgbClr val="174C54"/>
                </a:solidFill>
                <a:latin typeface="Open Sans"/>
              </a:rPr>
              <a:t>Eveniment național în Bulgaria               </a:t>
            </a:r>
            <a:r>
              <a:rPr lang="en-GB" b="1" i="1" dirty="0">
                <a:solidFill>
                  <a:srgbClr val="174C54"/>
                </a:solidFill>
                <a:latin typeface="Open Sans"/>
              </a:rPr>
              <a:t>          </a:t>
            </a:r>
            <a:r>
              <a:rPr lang="ro-RO" b="1" i="1" dirty="0">
                <a:solidFill>
                  <a:srgbClr val="3D2658"/>
                </a:solidFill>
                <a:latin typeface="Open Sans"/>
              </a:rPr>
              <a:t>Eveniment de implicare a cetățenilor în Estonia</a:t>
            </a:r>
            <a:r>
              <a:rPr lang="ro-RO"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398832" cy="836159"/>
          </a:xfrm>
        </p:spPr>
        <p:txBody>
          <a:bodyPr wrap="square" lIns="216000" tIns="144000" rIns="180000" bIns="108000" anchor="t">
            <a:spAutoFit/>
          </a:bodyPr>
          <a:lstStyle/>
          <a:p>
            <a:r>
              <a:rPr lang="ro-RO">
                <a:latin typeface="Open Sans"/>
                <a:ea typeface="Open Sans"/>
                <a:cs typeface="Open Sans"/>
              </a:rPr>
              <a:t>    Activitățile ambasadorilor</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97555" y="2986031"/>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ro-RO" sz="2800" dirty="0">
                <a:latin typeface="Open Sans"/>
                <a:ea typeface="Open Sans"/>
                <a:cs typeface="Arial"/>
              </a:rPr>
              <a:t>Ambasadorii pactului organizează o </a:t>
            </a:r>
            <a:r>
              <a:rPr lang="ro-RO" sz="2800" b="1" dirty="0">
                <a:solidFill>
                  <a:srgbClr val="174C54"/>
                </a:solidFill>
                <a:latin typeface="Open Sans"/>
                <a:ea typeface="Open Sans"/>
                <a:cs typeface="Arial"/>
              </a:rPr>
              <a:t>multitudine de activități la nivel local </a:t>
            </a:r>
            <a:r>
              <a:rPr lang="ro-RO" sz="2800" dirty="0">
                <a:latin typeface="Open Sans"/>
                <a:ea typeface="Open Sans"/>
                <a:cs typeface="Arial"/>
              </a:rPr>
              <a:t>pentru stimularea schimbării și creșterea gradului de conștientizare, de la ateliere, seminare, dezbateri, campanii pe platformele de comunicare socială etc.</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ro-RO">
                <a:latin typeface="Open Sans"/>
                <a:ea typeface="Open Sans"/>
                <a:cs typeface="Open Sans"/>
              </a:rPr>
              <a:t>ACTIVITĂȚILE PARTENERILOR</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o-RO" sz="2000" i="1">
                <a:latin typeface="Open Sans"/>
              </a:rPr>
              <a:t>Mobilitate urbană și orașe durabile Lombardia - Europa, discuție la nivel local și instruire pentru membrii administrațiilor locale organizată la Milano, Italia.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8604355" cy="836159"/>
          </a:xfrm>
        </p:spPr>
        <p:txBody>
          <a:bodyPr wrap="square" lIns="216000" tIns="144000" rIns="180000" bIns="108000" anchor="t">
            <a:spAutoFit/>
          </a:bodyPr>
          <a:lstStyle/>
          <a:p>
            <a:r>
              <a:rPr lang="ro-RO">
                <a:latin typeface="Open Sans"/>
                <a:ea typeface="Open Sans"/>
                <a:cs typeface="Open Sans"/>
              </a:rPr>
              <a:t>    ACTIVITĂȚILE PARTENERILOR</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152682" cy="836159"/>
          </a:xfrm>
          <a:solidFill>
            <a:srgbClr val="174C54"/>
          </a:solidFill>
        </p:spPr>
        <p:txBody>
          <a:bodyPr wrap="square" lIns="216000" tIns="144000" rIns="180000" bIns="108000" anchor="t">
            <a:spAutoFit/>
          </a:bodyPr>
          <a:lstStyle/>
          <a:p>
            <a:pPr marL="904875" indent="-893445"/>
            <a:r>
              <a:rPr lang="ro-RO">
                <a:latin typeface="Open Sans"/>
                <a:ea typeface="Open Sans"/>
                <a:cs typeface="Open Sans"/>
              </a:rPr>
              <a:t>    cooperare cu autoritățile locale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2915952"/>
            <a:ext cx="8040445" cy="1886927"/>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ro-RO" sz="2400" dirty="0">
                <a:latin typeface="Open Sans"/>
                <a:ea typeface="Open Sans"/>
                <a:cs typeface="Arial"/>
              </a:rPr>
              <a:t>Pactul climatic cooperează cu autoritățile locale pentru promovarea unei vizibilități sporite a evenimentelor acestora, prin:</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72351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ro-RO" sz="2400" b="1" dirty="0">
                <a:solidFill>
                  <a:srgbClr val="0E101A"/>
                </a:solidFill>
                <a:latin typeface="Open Sans"/>
                <a:cs typeface="Calibri" panose="020F0502020204030204"/>
              </a:rPr>
              <a:t>Comitetul Regiunilor</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2" y="4642753"/>
            <a:ext cx="4242904"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60307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ro-RO" sz="2400" b="1" dirty="0">
                <a:solidFill>
                  <a:srgbClr val="0E101A"/>
                </a:solidFill>
                <a:latin typeface="Open Sans"/>
                <a:cs typeface="Calibri" panose="020F0502020204030204"/>
              </a:rPr>
              <a:t>Seria de discuții Climate Pact Going Local (Implementarea locală a Pactului climatic)</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749404"/>
            <a:ext cx="8101762" cy="1267905"/>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630857"/>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ro-RO" sz="2400" b="1" dirty="0">
                <a:solidFill>
                  <a:srgbClr val="0E101A"/>
                </a:solidFill>
                <a:latin typeface="Open Sans"/>
                <a:cs typeface="Calibri" panose="020F0502020204030204"/>
              </a:rPr>
              <a:t>Platforma de implementare a misiunii pentru adaptarea la schimbările climatice </a:t>
            </a:r>
            <a:r>
              <a:rPr lang="ro-RO"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7366000"/>
            <a:ext cx="8101762"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trolley on tracks&#10;&#10;Description automatically generated">
            <a:extLst>
              <a:ext uri="{FF2B5EF4-FFF2-40B4-BE49-F238E27FC236}">
                <a16:creationId xmlns:a16="http://schemas.microsoft.com/office/drawing/2014/main" id="{8D413271-63C8-D8CA-8AA6-453E84069D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ro-RO" sz="2200" dirty="0">
                <a:latin typeface="Open Sans"/>
                <a:ea typeface="Open Sans"/>
                <a:cs typeface="Open Sans"/>
              </a:rPr>
              <a:t>Evenimentele anuale ale Pactului reunesc membri ai comunității Pactului climatic din întreaga Europă care lucrează împreună pentru găsirea de noi modalități pentru stimularea acțiunilor climatice în comunitățile lor locale. </a:t>
            </a:r>
          </a:p>
          <a:p>
            <a:pPr>
              <a:lnSpc>
                <a:spcPts val="3600"/>
              </a:lnSpc>
            </a:pPr>
            <a:r>
              <a:rPr lang="ro-RO" sz="2200" dirty="0">
                <a:latin typeface="Open Sans"/>
                <a:ea typeface="Open Sans"/>
                <a:cs typeface="Open Sans"/>
              </a:rPr>
              <a:t>Citiți mai multe despre evenimentul din 2024 </a:t>
            </a:r>
            <a:r>
              <a:rPr lang="ro-RO"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aici</a:t>
            </a:r>
            <a:r>
              <a:rPr lang="ro-RO" sz="2200" dirty="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835515" cy="836159"/>
          </a:xfrm>
        </p:spPr>
        <p:txBody>
          <a:bodyPr wrap="square" lIns="216000" tIns="144000" rIns="180000" bIns="108000" anchor="t">
            <a:spAutoFit/>
          </a:bodyPr>
          <a:lstStyle/>
          <a:p>
            <a:r>
              <a:rPr lang="ro-RO" dirty="0">
                <a:latin typeface="Open Sans"/>
                <a:ea typeface="Open Sans"/>
                <a:cs typeface="Open Sans"/>
              </a:rPr>
              <a:t>    ACTIVITĂȚI CENTRALE</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ro-RO" sz="2200" dirty="0">
                <a:latin typeface="Open Sans"/>
                <a:ea typeface="Open Sans"/>
                <a:cs typeface="Open Sans"/>
              </a:rPr>
              <a:t>Pactul publică regulat noi </a:t>
            </a:r>
            <a:r>
              <a:rPr lang="ro-RO"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resurse</a:t>
            </a:r>
            <a:r>
              <a:rPr lang="ro-RO" sz="2200" dirty="0">
                <a:solidFill>
                  <a:schemeClr val="accent1"/>
                </a:solidFill>
                <a:latin typeface="Open Sans"/>
                <a:ea typeface="Open Sans"/>
                <a:cs typeface="Open Sans"/>
              </a:rPr>
              <a:t> </a:t>
            </a:r>
            <a:r>
              <a:rPr lang="ro-RO" sz="2200" dirty="0">
                <a:latin typeface="Open Sans"/>
                <a:ea typeface="Open Sans"/>
                <a:cs typeface="Open Sans"/>
              </a:rPr>
              <a:t>pe</a:t>
            </a:r>
            <a:r>
              <a:rPr lang="ro-RO" sz="2200" dirty="0">
                <a:solidFill>
                  <a:schemeClr val="accent1"/>
                </a:solidFill>
                <a:latin typeface="Open Sans"/>
                <a:ea typeface="Open Sans"/>
                <a:cs typeface="Open Sans"/>
              </a:rPr>
              <a:t> </a:t>
            </a:r>
            <a:r>
              <a:rPr lang="ro-RO" sz="2200" dirty="0">
                <a:latin typeface="Open Sans"/>
                <a:ea typeface="Open Sans"/>
                <a:cs typeface="Open Sans"/>
              </a:rPr>
              <a:t>site pentru cei interesați să afle</a:t>
            </a:r>
            <a:r>
              <a:rPr lang="ro-RO" sz="2200" dirty="0">
                <a:solidFill>
                  <a:srgbClr val="000000"/>
                </a:solidFill>
                <a:latin typeface="Open Sans"/>
                <a:ea typeface="Open Sans"/>
                <a:cs typeface="Open Sans"/>
              </a:rPr>
              <a:t> mai multe despre aspectele legate de climă. Puteți</a:t>
            </a:r>
            <a:r>
              <a:rPr lang="ro-RO" sz="2200" dirty="0">
                <a:latin typeface="Open Sans"/>
                <a:ea typeface="Open Sans"/>
                <a:cs typeface="Open Sans"/>
              </a:rPr>
              <a:t>, de asemenea, să vă mențineți la curent cu activitățile Pactului prin secțiunile de </a:t>
            </a:r>
            <a:r>
              <a:rPr lang="ro-RO" sz="2200" b="1" dirty="0">
                <a:latin typeface="Open Sans"/>
                <a:ea typeface="Open Sans"/>
                <a:cs typeface="Open Sans"/>
                <a:hlinkClick r:id="rId6">
                  <a:extLst>
                    <a:ext uri="{A12FA001-AC4F-418D-AE19-62706E023703}">
                      <ahyp:hlinkClr xmlns:ahyp="http://schemas.microsoft.com/office/drawing/2018/hyperlinkcolor" val="tx"/>
                    </a:ext>
                  </a:extLst>
                </a:hlinkClick>
              </a:rPr>
              <a:t>știri</a:t>
            </a:r>
            <a:r>
              <a:rPr lang="ro-RO" sz="2200" dirty="0">
                <a:latin typeface="Open Sans"/>
                <a:ea typeface="Open Sans"/>
                <a:cs typeface="Open Sans"/>
              </a:rPr>
              <a:t> și </a:t>
            </a:r>
            <a:r>
              <a:rPr lang="ro-RO" sz="2200" b="1" dirty="0">
                <a:latin typeface="Open Sans"/>
                <a:ea typeface="Open Sans"/>
                <a:cs typeface="Open Sans"/>
                <a:hlinkClick r:id="rId7">
                  <a:extLst>
                    <a:ext uri="{A12FA001-AC4F-418D-AE19-62706E023703}">
                      <ahyp:hlinkClr xmlns:ahyp="http://schemas.microsoft.com/office/drawing/2018/hyperlinkcolor" val="tx"/>
                    </a:ext>
                  </a:extLst>
                </a:hlinkClick>
              </a:rPr>
              <a:t>evenimente</a:t>
            </a:r>
            <a:r>
              <a:rPr lang="ro-RO" sz="2200" dirty="0">
                <a:latin typeface="Open Sans"/>
                <a:ea typeface="Open Sans"/>
                <a:cs typeface="Open Sans"/>
              </a:rPr>
              <a:t>, </a:t>
            </a:r>
            <a:r>
              <a:rPr lang="ro-RO" sz="2200" dirty="0">
                <a:solidFill>
                  <a:srgbClr val="000000"/>
                </a:solidFill>
                <a:latin typeface="Open Sans"/>
                <a:ea typeface="Open Sans"/>
                <a:cs typeface="Open Sans"/>
              </a:rPr>
              <a:t>să vă abonați la </a:t>
            </a:r>
            <a:r>
              <a:rPr lang="ro-RO"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newsletterul</a:t>
            </a:r>
            <a:r>
              <a:rPr lang="ro-RO" sz="2200" b="1" dirty="0">
                <a:solidFill>
                  <a:srgbClr val="184547"/>
                </a:solidFill>
                <a:latin typeface="Open Sans"/>
                <a:ea typeface="Open Sans"/>
                <a:cs typeface="Open Sans"/>
              </a:rPr>
              <a:t> </a:t>
            </a:r>
            <a:r>
              <a:rPr lang="ro-RO" sz="2200" dirty="0">
                <a:solidFill>
                  <a:srgbClr val="000000"/>
                </a:solidFill>
                <a:latin typeface="Open Sans"/>
                <a:ea typeface="Open Sans"/>
                <a:cs typeface="Open Sans"/>
              </a:rPr>
              <a:t>Pactului și să urmăriți Pactul pe </a:t>
            </a:r>
            <a:r>
              <a:rPr lang="ro-RO"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ro-RO" sz="2200" dirty="0">
                <a:solidFill>
                  <a:srgbClr val="000000"/>
                </a:solidFill>
                <a:latin typeface="Open Sans"/>
                <a:ea typeface="Open Sans"/>
                <a:cs typeface="Open Sans"/>
              </a:rPr>
              <a:t>, </a:t>
            </a:r>
            <a:r>
              <a:rPr lang="ro-RO"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ro-RO" sz="2200" dirty="0">
                <a:solidFill>
                  <a:srgbClr val="000000"/>
                </a:solidFill>
                <a:latin typeface="Open Sans"/>
                <a:ea typeface="Open Sans"/>
                <a:cs typeface="Open Sans"/>
              </a:rPr>
              <a:t>, </a:t>
            </a:r>
            <a:r>
              <a:rPr lang="ro-RO"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ro-RO" sz="2200" dirty="0">
                <a:solidFill>
                  <a:srgbClr val="000000"/>
                </a:solidFill>
                <a:latin typeface="Open Sans"/>
                <a:ea typeface="Open Sans"/>
                <a:cs typeface="Open Sans"/>
              </a:rPr>
              <a:t>, </a:t>
            </a:r>
            <a:r>
              <a:rPr lang="ro-RO"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ro-RO" sz="2200" dirty="0">
                <a:solidFill>
                  <a:srgbClr val="000000"/>
                </a:solidFill>
                <a:latin typeface="Open Sans"/>
                <a:ea typeface="Open Sans"/>
                <a:cs typeface="Open Sans"/>
              </a:rPr>
              <a:t>.</a:t>
            </a:r>
          </a:p>
          <a:p>
            <a:pPr marL="0" indent="0">
              <a:lnSpc>
                <a:spcPts val="3600"/>
              </a:lnSpc>
              <a:buNone/>
            </a:pPr>
            <a:r>
              <a:rPr lang="ro-RO" sz="2200" dirty="0">
                <a:solidFill>
                  <a:srgbClr val="000000"/>
                </a:solidFill>
                <a:latin typeface="Open Sans"/>
                <a:ea typeface="Open Sans"/>
                <a:cs typeface="Open Sans"/>
              </a:rPr>
              <a:t>În plus, membrii comunității sunt invitați să se alăture </a:t>
            </a:r>
            <a:r>
              <a:rPr lang="ro-RO" sz="2200" b="1" dirty="0">
                <a:solidFill>
                  <a:srgbClr val="184547"/>
                </a:solidFill>
                <a:latin typeface="Open Sans"/>
                <a:ea typeface="Open Sans"/>
                <a:cs typeface="Open Sans"/>
              </a:rPr>
              <a:t>discuțiilor de la nivelul comunității</a:t>
            </a:r>
            <a:r>
              <a:rPr lang="ro-RO" sz="2200" dirty="0">
                <a:solidFill>
                  <a:srgbClr val="184547"/>
                </a:solidFill>
                <a:latin typeface="Open Sans"/>
                <a:ea typeface="Open Sans"/>
                <a:cs typeface="Open Sans"/>
              </a:rPr>
              <a:t> </a:t>
            </a:r>
            <a:r>
              <a:rPr lang="ro-RO" sz="2200" dirty="0">
                <a:solidFill>
                  <a:srgbClr val="000000"/>
                </a:solidFill>
                <a:latin typeface="Open Sans"/>
                <a:ea typeface="Open Sans"/>
                <a:cs typeface="Open Sans"/>
              </a:rPr>
              <a:t>și </a:t>
            </a:r>
            <a:r>
              <a:rPr lang="ro-RO" sz="2200" b="1" dirty="0">
                <a:solidFill>
                  <a:srgbClr val="184547"/>
                </a:solidFill>
                <a:latin typeface="Open Sans"/>
                <a:ea typeface="Open Sans"/>
                <a:cs typeface="Open Sans"/>
              </a:rPr>
              <a:t>Forumului bianual al comunității</a:t>
            </a:r>
            <a:r>
              <a:rPr lang="ro-RO" sz="2200" dirty="0">
                <a:solidFill>
                  <a:srgbClr val="184547"/>
                </a:solidFill>
                <a:latin typeface="Open Sans"/>
                <a:ea typeface="Open Sans"/>
                <a:cs typeface="Open Sans"/>
              </a:rPr>
              <a:t> </a:t>
            </a:r>
            <a:r>
              <a:rPr lang="ro-RO" sz="2200" dirty="0">
                <a:solidFill>
                  <a:srgbClr val="000000"/>
                </a:solidFill>
                <a:latin typeface="Open Sans"/>
                <a:ea typeface="Open Sans"/>
                <a:cs typeface="Open Sans"/>
              </a:rPr>
              <a:t>pentru a cunoaște alți ambasadori și parteneri și a învăța unii de la alții.</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ro-RO" sz="34400" b="1">
                <a:solidFill>
                  <a:schemeClr val="bg1">
                    <a:alpha val="11000"/>
                  </a:schemeClr>
                </a:solidFill>
                <a:latin typeface="Open Sans"/>
                <a:ea typeface="Open Sans"/>
                <a:cs typeface="Open Sans"/>
              </a:rPr>
              <a:t>3. </a:t>
            </a:r>
          </a:p>
        </p:txBody>
      </p:sp>
      <p:sp>
        <p:nvSpPr>
          <p:cNvPr id="6" name="Text Placeholder 5"/>
          <p:cNvSpPr>
            <a:spLocks noGrp="1"/>
          </p:cNvSpPr>
          <p:nvPr>
            <p:ph type="body" sz="quarter" idx="11"/>
          </p:nvPr>
        </p:nvSpPr>
        <p:spPr>
          <a:xfrm>
            <a:off x="953503" y="4519246"/>
            <a:ext cx="6553915" cy="1726872"/>
          </a:xfrm>
        </p:spPr>
        <p:txBody>
          <a:bodyPr/>
          <a:lstStyle/>
          <a:p>
            <a:endParaRPr lang="en-GB" dirty="0"/>
          </a:p>
          <a:p>
            <a:r>
              <a:rPr lang="ro-RO" dirty="0"/>
              <a:t>implicați-vă</a:t>
            </a:r>
          </a:p>
          <a:p>
            <a:endParaRPr lang="en-US" dirty="0"/>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7899794"/>
            <a:ext cx="8059298" cy="2000343"/>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70297"/>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4"/>
            <a:ext cx="8059298" cy="1498007"/>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09"/>
            <a:ext cx="8059298" cy="1477749"/>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288148" cy="836159"/>
          </a:xfrm>
        </p:spPr>
        <p:txBody>
          <a:bodyPr/>
          <a:lstStyle/>
          <a:p>
            <a:r>
              <a:rPr lang="ro-RO"/>
              <a:t>    De ce să vă alăturați Pactului?</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ro-RO" sz="2400" b="1" dirty="0">
                <a:solidFill>
                  <a:srgbClr val="184547"/>
                </a:solidFill>
                <a:latin typeface="Open Sans"/>
                <a:ea typeface="Open Sans"/>
                <a:cs typeface="Open Sans"/>
              </a:rPr>
              <a:t>Accesați instrumentele de comunicare </a:t>
            </a:r>
            <a:br>
              <a:rPr lang="ro-RO" sz="2800" b="1" i="1" dirty="0">
                <a:latin typeface="Open Sans"/>
                <a:ea typeface="Open Sans"/>
                <a:cs typeface="Open Sans"/>
              </a:rPr>
            </a:br>
            <a:r>
              <a:rPr lang="ro-RO" sz="2000" dirty="0">
                <a:latin typeface="Open Sans"/>
                <a:ea typeface="Open Sans"/>
                <a:cs typeface="Open Sans"/>
              </a:rPr>
              <a:t>pentru a contribui la informarea, educarea și oferirea de inspirație comunității dumneavoastră.</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ro-RO" sz="2800">
                <a:latin typeface="Open Sans Semibold" panose="020B0706030804020204" pitchFamily="34" charset="0"/>
                <a:ea typeface="Open Sans Semibold" panose="020B0706030804020204" pitchFamily="34" charset="0"/>
                <a:cs typeface="Open Sans Semibold" panose="020B0706030804020204" pitchFamily="34" charset="0"/>
              </a:rPr>
              <a:t>Ca reprezentant al unei organizații, asociații, al unei regiuni sau al unui oraș:</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000" dirty="0">
                <a:latin typeface="Open Sans"/>
                <a:ea typeface="Open Sans"/>
                <a:cs typeface="Open Sans"/>
              </a:rPr>
              <a:t>Beneficiați de oportunități </a:t>
            </a:r>
            <a:r>
              <a:rPr lang="ro-RO" sz="2000" dirty="0">
                <a:solidFill>
                  <a:srgbClr val="184547"/>
                </a:solidFill>
                <a:latin typeface="Open Sans"/>
                <a:ea typeface="Open Sans"/>
                <a:cs typeface="Open Sans"/>
              </a:rPr>
              <a:t> </a:t>
            </a:r>
            <a:r>
              <a:rPr lang="ro-RO" sz="2400" b="1" dirty="0">
                <a:solidFill>
                  <a:srgbClr val="184547"/>
                </a:solidFill>
                <a:latin typeface="Open Sans"/>
                <a:ea typeface="Open Sans"/>
                <a:cs typeface="Open Sans"/>
              </a:rPr>
              <a:t>de creare de rețele, </a:t>
            </a:r>
            <a:br>
              <a:rPr lang="ro-RO" sz="2400" b="1" dirty="0">
                <a:latin typeface="Open Sans"/>
                <a:ea typeface="Open Sans"/>
                <a:cs typeface="Open Sans"/>
              </a:rPr>
            </a:br>
            <a:r>
              <a:rPr lang="ro-RO" sz="2400" b="1" dirty="0">
                <a:solidFill>
                  <a:srgbClr val="184547"/>
                </a:solidFill>
                <a:latin typeface="Open Sans"/>
                <a:ea typeface="Open Sans"/>
                <a:cs typeface="Open Sans"/>
              </a:rPr>
              <a:t>de învățare de la alte persoane </a:t>
            </a:r>
            <a:r>
              <a:rPr lang="ro-RO" sz="2400" dirty="0">
                <a:latin typeface="Open Sans"/>
                <a:ea typeface="Open Sans"/>
                <a:cs typeface="Open Sans"/>
              </a:rPr>
              <a:t>și</a:t>
            </a:r>
            <a:r>
              <a:rPr lang="ro-RO" sz="2400" b="1" dirty="0">
                <a:solidFill>
                  <a:srgbClr val="00B23B"/>
                </a:solidFill>
                <a:latin typeface="Open Sans"/>
                <a:ea typeface="Open Sans"/>
                <a:cs typeface="Open Sans"/>
              </a:rPr>
              <a:t> </a:t>
            </a:r>
            <a:r>
              <a:rPr lang="ro-RO" sz="2400" b="1" dirty="0">
                <a:solidFill>
                  <a:srgbClr val="184547"/>
                </a:solidFill>
                <a:latin typeface="Open Sans"/>
                <a:ea typeface="Open Sans"/>
                <a:cs typeface="Open Sans"/>
              </a:rPr>
              <a:t>de partajare a cunoștințelor.</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84230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ro-RO" sz="2000" dirty="0">
                <a:latin typeface="Open Sans"/>
                <a:ea typeface="Open Sans"/>
                <a:cs typeface="Open Sans"/>
              </a:rPr>
              <a:t>Demonstrați-vă </a:t>
            </a:r>
            <a:br>
              <a:rPr lang="ro-RO" sz="2000" dirty="0">
                <a:latin typeface="Open Sans"/>
                <a:ea typeface="Open Sans"/>
                <a:cs typeface="Open Sans"/>
              </a:rPr>
            </a:br>
            <a:r>
              <a:rPr lang="ro-RO" sz="2400" b="1" dirty="0">
                <a:solidFill>
                  <a:srgbClr val="26155F"/>
                </a:solidFill>
                <a:latin typeface="Open Sans"/>
                <a:ea typeface="Open Sans"/>
                <a:cs typeface="Open Sans"/>
              </a:rPr>
              <a:t>angajamentul față de acțiunile climatice.</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114550" y="8327939"/>
            <a:ext cx="7117373" cy="138554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400" b="1" dirty="0">
                <a:solidFill>
                  <a:srgbClr val="391A53"/>
                </a:solidFill>
                <a:latin typeface="Open Sans"/>
                <a:ea typeface="Open Sans"/>
                <a:cs typeface="Open Sans"/>
              </a:rPr>
              <a:t>Conduceți prin puterea exemplului și oferiți inspirație altora </a:t>
            </a:r>
            <a:r>
              <a:rPr lang="ro-RO" sz="2000" dirty="0">
                <a:latin typeface="Open Sans"/>
                <a:ea typeface="Open Sans"/>
                <a:cs typeface="Open Sans"/>
              </a:rPr>
              <a:t>ca partener al Pactului. Cererile de propuneri pentru parteneri sunt anunțate cu regularitate.</a:t>
            </a:r>
          </a:p>
        </p:txBody>
      </p:sp>
      <p:pic>
        <p:nvPicPr>
          <p:cNvPr id="6" name="Picture 5">
            <a:hlinkClick r:id="rId2"/>
            <a:extLst>
              <a:ext uri="{FF2B5EF4-FFF2-40B4-BE49-F238E27FC236}">
                <a16:creationId xmlns:a16="http://schemas.microsoft.com/office/drawing/2014/main" id="{0CAA9AD8-A7B2-EFAA-49E0-613E2C4A4534}"/>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875323" cy="836159"/>
          </a:xfrm>
        </p:spPr>
        <p:txBody>
          <a:bodyPr/>
          <a:lstStyle/>
          <a:p>
            <a:r>
              <a:rPr lang="ro-RO"/>
              <a:t>cuprins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a:solidFill>
                  <a:schemeClr val="accent2"/>
                </a:solidFill>
                <a:latin typeface="Open Sans"/>
                <a:ea typeface="Open Sans"/>
                <a:cs typeface="Open Sans"/>
              </a:rPr>
              <a:t>3. Implicați-vă!</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a:solidFill>
                  <a:schemeClr val="bg1"/>
                </a:solidFill>
                <a:latin typeface="Open Sans"/>
                <a:ea typeface="Open Sans"/>
                <a:cs typeface="Open Sans"/>
              </a:rPr>
              <a:t>1. Despre Pactul climatic european</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800" b="1">
                <a:solidFill>
                  <a:schemeClr val="accent3"/>
                </a:solidFill>
                <a:latin typeface="Open Sans"/>
                <a:ea typeface="Open Sans"/>
                <a:cs typeface="Open Sans"/>
              </a:rPr>
              <a:t>2. Pactul climatic european în acțiune</a:t>
            </a:r>
          </a:p>
        </p:txBody>
      </p:sp>
      <p:pic>
        <p:nvPicPr>
          <p:cNvPr id="6" name="Picture 5" descr="A group of people standing around a whiteboard&#10;&#10;Description automatically generated">
            <a:extLst>
              <a:ext uri="{FF2B5EF4-FFF2-40B4-BE49-F238E27FC236}">
                <a16:creationId xmlns:a16="http://schemas.microsoft.com/office/drawing/2014/main" id="{C3315847-A7F3-76D2-AD4D-440E50694122}"/>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298243" cy="836159"/>
          </a:xfrm>
        </p:spPr>
        <p:txBody>
          <a:bodyPr/>
          <a:lstStyle/>
          <a:p>
            <a:r>
              <a:rPr lang="ro-RO" dirty="0"/>
              <a:t>    De ce să vă alăturați Pactului?</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4160266" cy="592137"/>
          </a:xfrm>
          <a:prstGeom prst="rect">
            <a:avLst/>
          </a:prstGeom>
        </p:spPr>
        <p:txBody>
          <a:bodyPr lIns="0" tIns="0" rIns="0" bIns="0" anchor="t"/>
          <a:lstStyle/>
          <a:p>
            <a:pPr marL="0" indent="0">
              <a:lnSpc>
                <a:spcPct val="150000"/>
              </a:lnSpc>
              <a:spcAft>
                <a:spcPts val="800"/>
              </a:spcAft>
              <a:buNone/>
            </a:pPr>
            <a:r>
              <a:rPr lang="ro-RO" sz="2800" b="1" dirty="0">
                <a:solidFill>
                  <a:srgbClr val="104B2B"/>
                </a:solidFill>
                <a:latin typeface="Open Sans"/>
                <a:ea typeface="Open Sans"/>
                <a:cs typeface="Open Sans"/>
              </a:rPr>
              <a:t>Ca persoană fizică: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ro-RO" sz="2400" b="1">
                <a:solidFill>
                  <a:srgbClr val="104B2B"/>
                </a:solidFill>
                <a:latin typeface="Open Sans"/>
                <a:ea typeface="Open Sans"/>
                <a:cs typeface="Open Sans"/>
              </a:rPr>
              <a:t>Învățați</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13032"/>
            <a:ext cx="4140636" cy="1015663"/>
          </a:xfrm>
          <a:prstGeom prst="rect">
            <a:avLst/>
          </a:prstGeom>
          <a:noFill/>
        </p:spPr>
        <p:txBody>
          <a:bodyPr wrap="square">
            <a:spAutoFit/>
          </a:bodyPr>
          <a:lstStyle/>
          <a:p>
            <a:pPr lvl="0"/>
            <a:r>
              <a:rPr lang="ro-RO" sz="2000" dirty="0">
                <a:latin typeface="Open Sans" panose="020B0606030504020204" pitchFamily="34" charset="0"/>
                <a:ea typeface="Open Sans" panose="020B0606030504020204" pitchFamily="34" charset="0"/>
                <a:cs typeface="Open Sans" panose="020B0606030504020204" pitchFamily="34" charset="0"/>
              </a:rPr>
              <a:t>despre schimbările climatice și despre ce înseamnă acestea pentru dumneavoastră.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ro-RO" sz="2400" b="1">
                <a:solidFill>
                  <a:srgbClr val="26155F"/>
                </a:solidFill>
                <a:latin typeface="Open Sans"/>
                <a:ea typeface="Open Sans"/>
                <a:cs typeface="Open Sans"/>
              </a:rPr>
              <a:t>Conectați-vă cu </a:t>
            </a:r>
            <a:br>
              <a:rPr lang="ro-RO" sz="2400" b="1">
                <a:solidFill>
                  <a:srgbClr val="26155F"/>
                </a:solidFill>
                <a:latin typeface="Open Sans"/>
                <a:ea typeface="Open Sans"/>
                <a:cs typeface="Open Sans"/>
              </a:rPr>
            </a:br>
            <a:r>
              <a:rPr lang="ro-RO" sz="2400" b="1">
                <a:solidFill>
                  <a:srgbClr val="26155F"/>
                </a:solidFill>
                <a:latin typeface="Open Sans"/>
                <a:ea typeface="Open Sans"/>
                <a:cs typeface="Open Sans"/>
              </a:rPr>
              <a:t>persoane care gândesc la fel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5079527"/>
            <a:ext cx="3872923" cy="1015663"/>
          </a:xfrm>
          <a:prstGeom prst="rect">
            <a:avLst/>
          </a:prstGeom>
          <a:noFill/>
        </p:spPr>
        <p:txBody>
          <a:bodyPr wrap="square">
            <a:spAutoFit/>
          </a:bodyPr>
          <a:lstStyle/>
          <a:p>
            <a:pPr lvl="0"/>
            <a:r>
              <a:rPr lang="ro-RO" sz="2000" dirty="0">
                <a:latin typeface="Open Sans" panose="020B0606030504020204" pitchFamily="34" charset="0"/>
                <a:ea typeface="Open Sans" panose="020B0606030504020204" pitchFamily="34" charset="0"/>
                <a:cs typeface="Open Sans" panose="020B0606030504020204" pitchFamily="34" charset="0"/>
              </a:rPr>
              <a:t>pentru a promova schimbările reale la fața locului și a găsi soluții la provocările legate de climă.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837126"/>
            <a:ext cx="3296405" cy="707886"/>
          </a:xfrm>
          <a:prstGeom prst="rect">
            <a:avLst/>
          </a:prstGeom>
          <a:noFill/>
        </p:spPr>
        <p:txBody>
          <a:bodyPr wrap="square">
            <a:spAutoFit/>
          </a:bodyPr>
          <a:lstStyle/>
          <a:p>
            <a:pPr lvl="0"/>
            <a:r>
              <a:rPr lang="ro-RO" sz="2000" dirty="0">
                <a:latin typeface="Open Sans" panose="020B0606030504020204" pitchFamily="34" charset="0"/>
                <a:ea typeface="Open Sans" panose="020B0606030504020204" pitchFamily="34" charset="0"/>
                <a:cs typeface="Open Sans" panose="020B0606030504020204" pitchFamily="34" charset="0"/>
              </a:rPr>
              <a:t>cu responsabili de elaborarea politicilor de la nivel european, local și regional.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47119"/>
            <a:ext cx="2203274" cy="1200329"/>
          </a:xfrm>
          <a:prstGeom prst="rect">
            <a:avLst/>
          </a:prstGeom>
          <a:noFill/>
        </p:spPr>
        <p:txBody>
          <a:bodyPr wrap="square">
            <a:spAutoFit/>
          </a:bodyPr>
          <a:lstStyle/>
          <a:p>
            <a:pPr algn="r"/>
            <a:r>
              <a:rPr lang="ro-RO" sz="2400" b="1" dirty="0">
                <a:solidFill>
                  <a:srgbClr val="184547"/>
                </a:solidFill>
                <a:latin typeface="Open Sans"/>
                <a:ea typeface="Open Sans"/>
                <a:cs typeface="Open Sans"/>
              </a:rPr>
              <a:t>Comunicați-vă opiniile și colaborați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95" y="3638045"/>
            <a:ext cx="2774151" cy="1107996"/>
          </a:xfrm>
          <a:prstGeom prst="rect">
            <a:avLst/>
          </a:prstGeom>
          <a:noFill/>
        </p:spPr>
        <p:txBody>
          <a:bodyPr wrap="square">
            <a:spAutoFit/>
          </a:bodyPr>
          <a:lstStyle/>
          <a:p>
            <a:pPr algn="r"/>
            <a:r>
              <a:rPr lang="ro-RO" sz="2100" b="1" dirty="0">
                <a:solidFill>
                  <a:srgbClr val="26155F"/>
                </a:solidFill>
                <a:latin typeface="Open Sans"/>
                <a:ea typeface="Open Sans"/>
                <a:cs typeface="Open Sans"/>
              </a:rPr>
              <a:t>Alăturați-vă activităților </a:t>
            </a:r>
            <a:br>
              <a:rPr lang="ro-RO" sz="2100" b="1" dirty="0">
                <a:solidFill>
                  <a:srgbClr val="26155F"/>
                </a:solidFill>
                <a:latin typeface="Open Sans"/>
                <a:ea typeface="Open Sans"/>
                <a:cs typeface="Open Sans"/>
              </a:rPr>
            </a:br>
            <a:r>
              <a:rPr lang="ro-RO" sz="2100" b="1" dirty="0">
                <a:solidFill>
                  <a:srgbClr val="26155F"/>
                </a:solidFill>
                <a:latin typeface="Open Sans"/>
                <a:ea typeface="Open Sans"/>
                <a:cs typeface="Open Sans"/>
              </a:rPr>
              <a:t>și </a:t>
            </a:r>
            <a:r>
              <a:rPr lang="ro-RO" sz="2400" b="1" dirty="0">
                <a:solidFill>
                  <a:srgbClr val="26155F"/>
                </a:solidFill>
                <a:latin typeface="Open Sans"/>
                <a:ea typeface="Open Sans"/>
                <a:cs typeface="Open Sans"/>
              </a:rPr>
              <a:t>evenimentelor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3064353" y="3742204"/>
            <a:ext cx="3930443" cy="400110"/>
          </a:xfrm>
          <a:prstGeom prst="rect">
            <a:avLst/>
          </a:prstGeom>
          <a:noFill/>
        </p:spPr>
        <p:txBody>
          <a:bodyPr wrap="square">
            <a:spAutoFit/>
          </a:bodyPr>
          <a:lstStyle/>
          <a:p>
            <a:pPr lvl="0"/>
            <a:r>
              <a:rPr lang="ro-RO" sz="2000" dirty="0">
                <a:latin typeface="Open Sans" panose="020B0606030504020204" pitchFamily="34" charset="0"/>
                <a:ea typeface="Open Sans" panose="020B0606030504020204" pitchFamily="34" charset="0"/>
                <a:cs typeface="Open Sans" panose="020B0606030504020204" pitchFamily="34" charset="0"/>
              </a:rPr>
              <a:t>sau găzduiți propriile dumneavoastră inițiative.</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3059145" y="5079526"/>
            <a:ext cx="3972427" cy="1015663"/>
          </a:xfrm>
          <a:prstGeom prst="rect">
            <a:avLst/>
          </a:prstGeom>
          <a:noFill/>
        </p:spPr>
        <p:txBody>
          <a:bodyPr wrap="square">
            <a:spAutoFit/>
          </a:bodyPr>
          <a:lstStyle/>
          <a:p>
            <a:pPr lvl="0"/>
            <a:r>
              <a:rPr lang="ro-RO" sz="2000" dirty="0">
                <a:latin typeface="Open Sans" panose="020B0606030504020204" pitchFamily="34" charset="0"/>
                <a:ea typeface="Open Sans" panose="020B0606030504020204" pitchFamily="34" charset="0"/>
                <a:cs typeface="Open Sans" panose="020B0606030504020204" pitchFamily="34" charset="0"/>
              </a:rPr>
              <a:t>ca ambasador. </a:t>
            </a:r>
            <a:br>
              <a:rPr lang="ro-RO" sz="2000" dirty="0">
                <a:latin typeface="Open Sans" panose="020B0606030504020204" pitchFamily="34" charset="0"/>
                <a:ea typeface="Open Sans" panose="020B0606030504020204" pitchFamily="34" charset="0"/>
                <a:cs typeface="Open Sans" panose="020B0606030504020204" pitchFamily="34" charset="0"/>
              </a:rPr>
            </a:br>
            <a:r>
              <a:rPr lang="ro-RO" sz="2000" dirty="0">
                <a:latin typeface="Open Sans" panose="020B0606030504020204" pitchFamily="34" charset="0"/>
                <a:ea typeface="Open Sans" panose="020B0606030504020204" pitchFamily="34" charset="0"/>
                <a:cs typeface="Open Sans" panose="020B0606030504020204" pitchFamily="34" charset="0"/>
              </a:rPr>
              <a:t>Cererile de propuneri pentru ambasadori sunt anunțate cu regularitate.</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618015" y="5044938"/>
            <a:ext cx="2889304" cy="1384995"/>
          </a:xfrm>
          <a:prstGeom prst="rect">
            <a:avLst/>
          </a:prstGeom>
          <a:noFill/>
        </p:spPr>
        <p:txBody>
          <a:bodyPr wrap="square">
            <a:spAutoFit/>
          </a:bodyPr>
          <a:lstStyle/>
          <a:p>
            <a:pPr algn="r"/>
            <a:r>
              <a:rPr lang="ro-RO" sz="2100" b="1" dirty="0">
                <a:solidFill>
                  <a:srgbClr val="812604"/>
                </a:solidFill>
                <a:latin typeface="Open Sans"/>
                <a:ea typeface="Open Sans"/>
                <a:cs typeface="Open Sans"/>
              </a:rPr>
              <a:t>Conduceți prin </a:t>
            </a:r>
            <a:br>
              <a:rPr lang="ro-RO" sz="2100" b="1" dirty="0">
                <a:solidFill>
                  <a:srgbClr val="812604"/>
                </a:solidFill>
                <a:latin typeface="Open Sans"/>
                <a:ea typeface="Open Sans"/>
                <a:cs typeface="Open Sans"/>
              </a:rPr>
            </a:br>
            <a:r>
              <a:rPr lang="ro-RO" sz="2100" b="1" dirty="0">
                <a:solidFill>
                  <a:srgbClr val="812604"/>
                </a:solidFill>
                <a:latin typeface="Open Sans"/>
                <a:ea typeface="Open Sans"/>
                <a:cs typeface="Open Sans"/>
              </a:rPr>
              <a:t>puterea exemplului și oferiți inspirație altora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1" y="803443"/>
            <a:ext cx="12784015" cy="836159"/>
          </a:xfrm>
        </p:spPr>
        <p:txBody>
          <a:bodyPr wrap="square" lIns="216000" tIns="144000" rIns="180000" bIns="108000" anchor="t">
            <a:spAutoFit/>
          </a:bodyPr>
          <a:lstStyle/>
          <a:p>
            <a:r>
              <a:rPr lang="ro-RO">
                <a:latin typeface="Open Sans"/>
                <a:ea typeface="Open Sans"/>
                <a:cs typeface="Open Sans"/>
              </a:rPr>
              <a:t>    Cum vă puteți implica DUMNEAVOASTRĂ?</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1651187" y="2865987"/>
            <a:ext cx="706285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latin typeface="Open Sans"/>
                <a:ea typeface="Open Sans"/>
                <a:cs typeface="Open Sans"/>
              </a:rPr>
              <a:t>Deveniți </a:t>
            </a:r>
            <a:r>
              <a:rPr lang="ro-RO" sz="18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ambasador al Pactului climatic</a:t>
            </a:r>
            <a:r>
              <a:rPr lang="ro-RO" sz="1800" b="1" dirty="0">
                <a:solidFill>
                  <a:srgbClr val="184547"/>
                </a:solidFill>
                <a:latin typeface="Open Sans"/>
                <a:ea typeface="Open Sans"/>
                <a:cs typeface="Arial"/>
              </a:rPr>
              <a:t> </a:t>
            </a:r>
            <a:r>
              <a:rPr lang="ro-RO" sz="1800" dirty="0">
                <a:latin typeface="Open Sans"/>
                <a:ea typeface="Open Sans"/>
                <a:cs typeface="Arial"/>
              </a:rPr>
              <a:t>și </a:t>
            </a:r>
            <a:br>
              <a:rPr lang="ro-RO" sz="1800" dirty="0">
                <a:latin typeface="Open Sans"/>
                <a:ea typeface="Open Sans"/>
                <a:cs typeface="Arial"/>
              </a:rPr>
            </a:br>
            <a:r>
              <a:rPr lang="ro-RO" sz="1800" dirty="0">
                <a:latin typeface="Open Sans"/>
                <a:ea typeface="Open Sans"/>
                <a:cs typeface="Arial"/>
              </a:rPr>
              <a:t>susțineți acțiunile climatice</a:t>
            </a:r>
            <a:r>
              <a:rPr lang="ro-RO" sz="1800" dirty="0">
                <a:latin typeface="Open Sans"/>
                <a:ea typeface="Open Sans"/>
                <a:cs typeface="Open Sans"/>
              </a:rPr>
              <a:t> în comunitatea dumneavoastră.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1651187" y="4296087"/>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latin typeface="Open Sans"/>
                <a:ea typeface="Open Sans"/>
                <a:cs typeface="Open Sans"/>
              </a:rPr>
              <a:t>Deveniți</a:t>
            </a:r>
            <a:r>
              <a:rPr lang="ro-RO" sz="1800" dirty="0">
                <a:solidFill>
                  <a:srgbClr val="00B23B"/>
                </a:solidFill>
                <a:latin typeface="Open Sans"/>
                <a:ea typeface="Open Sans"/>
                <a:cs typeface="Open Sans"/>
              </a:rPr>
              <a:t> </a:t>
            </a:r>
            <a:r>
              <a:rPr lang="ro-RO"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partener al Pactului</a:t>
            </a:r>
            <a:r>
              <a:rPr lang="ro-RO" sz="1800" b="1" dirty="0">
                <a:solidFill>
                  <a:srgbClr val="00B23B"/>
                </a:solidFill>
                <a:latin typeface="Open Sans"/>
                <a:ea typeface="Open Sans"/>
                <a:cs typeface="Arial"/>
              </a:rPr>
              <a:t> </a:t>
            </a:r>
            <a:r>
              <a:rPr lang="ro-RO" sz="1800" dirty="0">
                <a:latin typeface="Open Sans"/>
                <a:ea typeface="Open Sans"/>
                <a:cs typeface="Open Sans"/>
              </a:rPr>
              <a:t>și creșteți vizibilitatea organizației dumneavoastră în ceea ce privește acțiunile climatice pe care le întreprinde.</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1651187" y="5794584"/>
            <a:ext cx="641352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latin typeface="Open Sans"/>
                <a:ea typeface="Open Sans"/>
                <a:cs typeface="Open Sans"/>
              </a:rPr>
              <a:t>Deveniți </a:t>
            </a:r>
            <a:r>
              <a:rPr lang="ro-RO" sz="1800" b="1" u="sng" dirty="0">
                <a:latin typeface="Open Sans"/>
                <a:ea typeface="Open Sans"/>
                <a:cs typeface="Open Sans"/>
                <a:hlinkClick r:id="rId2">
                  <a:extLst>
                    <a:ext uri="{A12FA001-AC4F-418D-AE19-62706E023703}">
                      <ahyp:hlinkClr xmlns:ahyp="http://schemas.microsoft.com/office/drawing/2018/hyperlinkcolor" val="tx"/>
                    </a:ext>
                  </a:extLst>
                </a:hlinkClick>
              </a:rPr>
              <a:t>prieten al Pactului</a:t>
            </a:r>
            <a:r>
              <a:rPr lang="ro-RO" sz="18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ro-RO" sz="1800" dirty="0">
                <a:latin typeface="Open Sans"/>
                <a:ea typeface="Open Sans"/>
                <a:cs typeface="Open Sans"/>
              </a:rPr>
              <a:t>dacă doriți să </a:t>
            </a:r>
            <a:br>
              <a:rPr lang="ro-RO" sz="1800" dirty="0">
                <a:latin typeface="Open Sans"/>
                <a:ea typeface="Open Sans"/>
                <a:cs typeface="Open Sans"/>
              </a:rPr>
            </a:br>
            <a:r>
              <a:rPr lang="ro-RO" sz="1800" dirty="0">
                <a:latin typeface="Open Sans"/>
                <a:ea typeface="Open Sans"/>
                <a:cs typeface="Open Sans"/>
              </a:rPr>
              <a:t>primiți recomandări privind întreprinderea mai multor acțiuni climatice.</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1651187" y="7414249"/>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latin typeface="Open Sans"/>
                <a:ea typeface="Open Sans"/>
                <a:cs typeface="Open Sans"/>
              </a:rPr>
              <a:t>Înregistrați-vă propriul </a:t>
            </a:r>
            <a:r>
              <a:rPr lang="ro-RO"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eveniment satelit al Pactului climatic</a:t>
            </a:r>
            <a:r>
              <a:rPr lang="ro-RO" sz="1800" b="1"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ro-RO" sz="1800" dirty="0">
                <a:latin typeface="Open Sans"/>
                <a:ea typeface="Open Sans"/>
                <a:cs typeface="Open Sans"/>
              </a:rPr>
              <a:t>pentru a-l publica pe site-ul Pactului climatic.</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266175" y="2582501"/>
            <a:ext cx="7062850"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266175" y="4143166"/>
            <a:ext cx="706284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266175" y="5667122"/>
            <a:ext cx="706284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266175" y="7215895"/>
            <a:ext cx="706284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44000" y="4773228"/>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solidFill>
                  <a:schemeClr val="bg1"/>
                </a:solidFill>
                <a:latin typeface="Open Sans"/>
                <a:ea typeface="Open Sans"/>
                <a:cs typeface="Open Sans"/>
              </a:rPr>
              <a:t>Utilizați</a:t>
            </a:r>
            <a:r>
              <a:rPr lang="ro-RO" sz="1800" b="1" dirty="0">
                <a:solidFill>
                  <a:schemeClr val="bg1"/>
                </a:solidFill>
                <a:latin typeface="Open Sans"/>
                <a:ea typeface="Open Sans"/>
                <a:cs typeface="Open Sans"/>
              </a:rPr>
              <a:t> </a:t>
            </a:r>
            <a:r>
              <a:rPr lang="ro-RO"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resursele</a:t>
            </a:r>
            <a:r>
              <a:rPr lang="ro-RO" sz="1800" b="1" dirty="0">
                <a:solidFill>
                  <a:schemeClr val="bg1"/>
                </a:solidFill>
                <a:latin typeface="Open Sans"/>
                <a:ea typeface="Open Sans"/>
                <a:cs typeface="Open Sans"/>
              </a:rPr>
              <a:t> </a:t>
            </a:r>
            <a:r>
              <a:rPr lang="ro-RO" sz="1800" dirty="0">
                <a:solidFill>
                  <a:schemeClr val="bg1"/>
                </a:solidFill>
                <a:latin typeface="Open Sans"/>
                <a:ea typeface="Open Sans"/>
                <a:cs typeface="Open Sans"/>
              </a:rPr>
              <a:t>noastre pentru a răspândi informații clare și exacte despre schimbările climatice și acțiunile climatice.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80414"/>
            <a:ext cx="527785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ro-RO" sz="1800" dirty="0">
                <a:solidFill>
                  <a:schemeClr val="bg1"/>
                </a:solidFill>
                <a:latin typeface="Open Sans"/>
                <a:ea typeface="Open Sans"/>
                <a:cs typeface="Open Sans"/>
              </a:rPr>
              <a:t>Găzduiți </a:t>
            </a:r>
            <a:r>
              <a:rPr lang="ro-RO"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activitatea grupului dumneavoastră pentru acțiuni climatice</a:t>
            </a:r>
            <a:r>
              <a:rPr lang="ro-RO" sz="1800" dirty="0">
                <a:solidFill>
                  <a:schemeClr val="bg1"/>
                </a:solidFill>
                <a:latin typeface="Open Sans"/>
                <a:ea typeface="Open Sans"/>
                <a:cs typeface="Open Sans"/>
              </a:rPr>
              <a:t> și inspirați-vă din </a:t>
            </a:r>
            <a:r>
              <a:rPr lang="ro-RO"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instrumentele noastre de pornire rapidă pentru implicarea cetățenilor</a:t>
            </a:r>
            <a:r>
              <a:rPr lang="ro-RO"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4354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ro-RO" sz="1800" dirty="0">
                <a:solidFill>
                  <a:schemeClr val="bg1"/>
                </a:solidFill>
                <a:latin typeface="Open Sans"/>
                <a:ea typeface="Open Sans"/>
                <a:cs typeface="Open Sans"/>
              </a:rPr>
              <a:t>Alăturați-vă echipei Pactului în campania ONU ActNow, prin </a:t>
            </a:r>
            <a:r>
              <a:rPr lang="ro-RO"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aplicația AWorld</a:t>
            </a:r>
            <a:r>
              <a:rPr lang="ro-RO" sz="1800" dirty="0">
                <a:solidFill>
                  <a:schemeClr val="bg1"/>
                </a:solidFill>
                <a:latin typeface="Open Sans"/>
                <a:ea typeface="Open Sans"/>
                <a:cs typeface="Open Sans"/>
              </a:rPr>
              <a:t>! Reduceți amprenta de carbon prin activități zilnice și faceți pași măsurabili către obiectivele de dezvoltare durabilă.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285290"/>
            <a:ext cx="629533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7469836"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3405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179108"/>
            <a:ext cx="8378674" cy="400110"/>
          </a:xfrm>
          <a:prstGeom prst="rect">
            <a:avLst/>
          </a:prstGeom>
          <a:noFill/>
        </p:spPr>
        <p:txBody>
          <a:bodyPr wrap="square">
            <a:spAutoFit/>
          </a:bodyPr>
          <a:lstStyle/>
          <a:p>
            <a:pPr lvl="0">
              <a:lnSpc>
                <a:spcPct val="100000"/>
              </a:lnSpc>
            </a:pPr>
            <a:r>
              <a:rPr lang="ro-RO" sz="2000" b="0" dirty="0">
                <a:solidFill>
                  <a:schemeClr val="tx1"/>
                </a:solidFill>
                <a:latin typeface="Open Sans"/>
                <a:ea typeface="Open Sans"/>
                <a:cs typeface="Open Sans"/>
              </a:rPr>
              <a:t>Obțineți inspirație folosind</a:t>
            </a:r>
            <a:r>
              <a:rPr lang="ro-RO" sz="2000" b="0" dirty="0">
                <a:solidFill>
                  <a:schemeClr val="accent1"/>
                </a:solidFill>
                <a:latin typeface="Open Sans"/>
                <a:ea typeface="Open Sans"/>
                <a:cs typeface="Open Sans"/>
              </a:rPr>
              <a:t> </a:t>
            </a:r>
            <a:r>
              <a:rPr lang="ro-RO"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instrumentele de pornire rapidă</a:t>
            </a:r>
            <a:r>
              <a:rPr lang="ro-RO" sz="2000" b="1" dirty="0">
                <a:solidFill>
                  <a:schemeClr val="accent1"/>
                </a:solidFill>
                <a:latin typeface="Open Sans"/>
                <a:ea typeface="Open Sans"/>
                <a:cs typeface="Open Sans"/>
              </a:rPr>
              <a:t> </a:t>
            </a:r>
            <a:r>
              <a:rPr lang="ro-RO" sz="2000" b="0" dirty="0">
                <a:solidFill>
                  <a:schemeClr val="tx1"/>
                </a:solidFill>
                <a:latin typeface="Open Sans"/>
                <a:ea typeface="Open Sans"/>
                <a:cs typeface="Open Sans"/>
              </a:rPr>
              <a:t>publicate </a:t>
            </a:r>
            <a:r>
              <a:rPr lang="ro-RO" sz="2000" b="0" dirty="0">
                <a:solidFill>
                  <a:schemeClr val="accent1"/>
                </a:solidFill>
                <a:latin typeface="Open Sans"/>
                <a:ea typeface="Open Sans"/>
                <a:cs typeface="Open Sans"/>
              </a:rPr>
              <a:t>pe </a:t>
            </a:r>
            <a:r>
              <a:rPr lang="ro-RO" sz="2000" b="1" u="sng" dirty="0">
                <a:solidFill>
                  <a:schemeClr val="accent1"/>
                </a:solidFill>
                <a:latin typeface="Open Sans"/>
                <a:ea typeface="Open Sans"/>
                <a:cs typeface="Open Sans"/>
              </a:rPr>
              <a:t>site-ul Pactului</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8" y="4387647"/>
            <a:ext cx="7469837" cy="400110"/>
          </a:xfrm>
          <a:prstGeom prst="rect">
            <a:avLst/>
          </a:prstGeom>
          <a:noFill/>
        </p:spPr>
        <p:txBody>
          <a:bodyPr wrap="square">
            <a:spAutoFit/>
          </a:bodyPr>
          <a:lstStyle/>
          <a:p>
            <a:pPr>
              <a:lnSpc>
                <a:spcPct val="100000"/>
              </a:lnSpc>
            </a:pPr>
            <a:r>
              <a:rPr lang="ro-RO" sz="2000" b="0" dirty="0">
                <a:solidFill>
                  <a:schemeClr val="tx1"/>
                </a:solidFill>
                <a:latin typeface="Open Sans"/>
                <a:ea typeface="Open Sans"/>
                <a:cs typeface="Open Sans"/>
              </a:rPr>
              <a:t>Înregistrați activitatea pe care intenționați să o găzduiți</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ro-RO" sz="2000" b="0">
                <a:solidFill>
                  <a:schemeClr val="tx1"/>
                </a:solidFill>
                <a:latin typeface="Open Sans"/>
                <a:ea typeface="Open Sans"/>
                <a:cs typeface="Open Sans"/>
              </a:rPr>
              <a:t>Găzduiți activitatea</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538150"/>
            <a:ext cx="8383942" cy="400110"/>
          </a:xfrm>
          <a:prstGeom prst="rect">
            <a:avLst/>
          </a:prstGeom>
          <a:noFill/>
        </p:spPr>
        <p:txBody>
          <a:bodyPr wrap="square">
            <a:spAutoFit/>
          </a:bodyPr>
          <a:lstStyle/>
          <a:p>
            <a:pPr>
              <a:lnSpc>
                <a:spcPct val="100000"/>
              </a:lnSpc>
            </a:pPr>
            <a:r>
              <a:rPr lang="ro-RO" sz="2000" b="0">
                <a:solidFill>
                  <a:schemeClr val="tx1"/>
                </a:solidFill>
                <a:latin typeface="Open Sans"/>
                <a:ea typeface="Open Sans"/>
                <a:cs typeface="Open Sans"/>
              </a:rPr>
              <a:t>Partajați rezultatele Pactul climatic european</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539712"/>
            <a:ext cx="8378675" cy="400110"/>
          </a:xfrm>
          <a:prstGeom prst="rect">
            <a:avLst/>
          </a:prstGeom>
          <a:noFill/>
        </p:spPr>
        <p:txBody>
          <a:bodyPr wrap="square">
            <a:spAutoFit/>
          </a:bodyPr>
          <a:lstStyle/>
          <a:p>
            <a:pPr lvl="0">
              <a:lnSpc>
                <a:spcPct val="100000"/>
              </a:lnSpc>
            </a:pPr>
            <a:r>
              <a:rPr lang="ro-RO" sz="2000" b="0" dirty="0">
                <a:solidFill>
                  <a:schemeClr val="tx1"/>
                </a:solidFill>
                <a:latin typeface="Open Sans"/>
                <a:ea typeface="Open Sans"/>
                <a:cs typeface="Open Sans"/>
              </a:rPr>
              <a:t>Distribuiți activitatea dumneavoastră și rezultatele acesteia și invitați alte persoane să fie gazde!</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0433153"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ro-RO" dirty="0">
                <a:latin typeface="Open Sans"/>
                <a:ea typeface="Open Sans"/>
                <a:cs typeface="Arial"/>
              </a:rPr>
              <a:t>    Instrumente de pornire rapidă </a:t>
            </a:r>
            <a:br>
              <a:rPr lang="en-GB" dirty="0">
                <a:latin typeface="Open Sans"/>
                <a:ea typeface="Open Sans"/>
                <a:cs typeface="Arial"/>
              </a:rPr>
            </a:br>
            <a:r>
              <a:rPr lang="en-GB" dirty="0">
                <a:latin typeface="Open Sans"/>
                <a:ea typeface="Open Sans"/>
                <a:cs typeface="Arial"/>
              </a:rPr>
              <a:t>    </a:t>
            </a:r>
            <a:r>
              <a:rPr lang="ro-RO" dirty="0">
                <a:latin typeface="Open Sans"/>
                <a:ea typeface="Open Sans"/>
                <a:cs typeface="Arial"/>
              </a:rPr>
              <a:t>pentru implicarea cetățenilor</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037419"/>
              <a:ext cx="3494178" cy="492443"/>
            </a:xfrm>
            <a:prstGeom prst="rect">
              <a:avLst/>
            </a:prstGeom>
            <a:noFill/>
          </p:spPr>
          <p:txBody>
            <a:bodyPr wrap="square">
              <a:spAutoFit/>
            </a:bodyPr>
            <a:lstStyle/>
            <a:p>
              <a:pPr algn="ctr"/>
              <a:r>
                <a:rPr lang="ro-RO" sz="2600" b="1" dirty="0">
                  <a:solidFill>
                    <a:srgbClr val="184547"/>
                  </a:solidFill>
                  <a:latin typeface="Open Sans"/>
                  <a:ea typeface="Open Sans"/>
                  <a:cs typeface="Open Sans"/>
                </a:rPr>
                <a:t>Plimbare pe teme climatice</a:t>
              </a:r>
            </a:p>
          </p:txBody>
        </p:sp>
        <p:sp>
          <p:nvSpPr>
            <p:cNvPr id="9" name="TextBox 8">
              <a:extLst>
                <a:ext uri="{FF2B5EF4-FFF2-40B4-BE49-F238E27FC236}">
                  <a16:creationId xmlns:a16="http://schemas.microsoft.com/office/drawing/2014/main" id="{D43A8BC1-1230-5C5B-B10C-066797D2C5D9}"/>
                </a:ext>
              </a:extLst>
            </p:cNvPr>
            <p:cNvSpPr txBox="1"/>
            <p:nvPr/>
          </p:nvSpPr>
          <p:spPr>
            <a:xfrm>
              <a:off x="5420245" y="3266124"/>
              <a:ext cx="3494178" cy="492443"/>
            </a:xfrm>
            <a:prstGeom prst="rect">
              <a:avLst/>
            </a:prstGeom>
            <a:noFill/>
          </p:spPr>
          <p:txBody>
            <a:bodyPr wrap="square">
              <a:spAutoFit/>
            </a:bodyPr>
            <a:lstStyle/>
            <a:p>
              <a:pPr algn="ctr"/>
              <a:r>
                <a:rPr lang="ro-RO" sz="2600" b="1" dirty="0">
                  <a:solidFill>
                    <a:srgbClr val="26155F"/>
                  </a:solidFill>
                  <a:latin typeface="Open Sans"/>
                  <a:ea typeface="Open Sans"/>
                  <a:cs typeface="Open Sans"/>
                </a:rPr>
                <a:t>Reportaj foto</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ro-RO" sz="2600" b="1" dirty="0">
                  <a:solidFill>
                    <a:srgbClr val="16683B"/>
                  </a:solidFill>
                  <a:latin typeface="Open Sans"/>
                  <a:ea typeface="Open Sans"/>
                  <a:cs typeface="Open Sans"/>
                </a:rPr>
                <a:t>Grup local pentru acțiuni climatice</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96423"/>
              <a:ext cx="3494178" cy="492443"/>
            </a:xfrm>
            <a:prstGeom prst="rect">
              <a:avLst/>
            </a:prstGeom>
            <a:noFill/>
          </p:spPr>
          <p:txBody>
            <a:bodyPr wrap="square">
              <a:spAutoFit/>
            </a:bodyPr>
            <a:lstStyle/>
            <a:p>
              <a:pPr algn="ctr"/>
              <a:r>
                <a:rPr lang="ro-RO" sz="2600" b="1" dirty="0">
                  <a:solidFill>
                    <a:srgbClr val="391A53"/>
                  </a:solidFill>
                  <a:latin typeface="Open Sans"/>
                  <a:ea typeface="Open Sans"/>
                  <a:cs typeface="Open Sans"/>
                </a:rPr>
                <a:t>Parlament inter pares</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ro-RO" sz="2000">
                  <a:latin typeface="Open Sans" panose="020B0606030504020204" pitchFamily="34" charset="0"/>
                  <a:ea typeface="Open Sans" panose="020B0606030504020204" pitchFamily="34" charset="0"/>
                  <a:cs typeface="Open Sans" panose="020B0606030504020204" pitchFamily="34" charset="0"/>
                </a:rPr>
                <a:t>Tururi cu ghid în cadrul comunităților locale pentru a prezenta practicile durabile și inițiativele care sprijină tranziția verde.</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ro-RO" sz="2000">
                  <a:latin typeface="Open Sans" panose="020B0606030504020204" pitchFamily="34" charset="0"/>
                  <a:ea typeface="Open Sans" panose="020B0606030504020204" pitchFamily="34" charset="0"/>
                  <a:cs typeface="Open Sans" panose="020B0606030504020204" pitchFamily="34" charset="0"/>
                </a:rPr>
                <a:t>Ateliere de fotografie în care participanții pot surprinde și reflecta asupra problemelor și soluțiilor climatice. Rezultatele pot influența luarea deciziilor și stimula schimbarea.</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ro-RO" sz="2000">
                  <a:latin typeface="Open Sans" panose="020B0606030504020204" pitchFamily="34" charset="0"/>
                  <a:ea typeface="Open Sans" panose="020B0606030504020204" pitchFamily="34" charset="0"/>
                  <a:cs typeface="Open Sans" panose="020B0606030504020204" pitchFamily="34" charset="0"/>
                </a:rPr>
                <a:t>Un grup de persoane care lucrează în direcția unui obiectiv comun, precum crearea unei grădini comunale, a unui repair cafe sau a unei comunități energetice locale.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ro-RO" sz="2000">
                  <a:latin typeface="Open Sans" panose="020B0606030504020204" pitchFamily="34" charset="0"/>
                  <a:ea typeface="Open Sans" panose="020B0606030504020204" pitchFamily="34" charset="0"/>
                  <a:cs typeface="Open Sans" panose="020B0606030504020204" pitchFamily="34" charset="0"/>
                </a:rPr>
                <a:t>Discuții privind modul în care tranziția către neutralitatea climatică poate funcționa în practică în viețile noastre de zi cu zi și ce politici ar trebui să fie instituite pentru a ne încuraja în viitor.</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2" y="803443"/>
            <a:ext cx="10478124"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ro-RO" dirty="0">
                <a:latin typeface="Open Sans"/>
                <a:ea typeface="Open Sans"/>
                <a:cs typeface="Arial"/>
              </a:rPr>
              <a:t>    Instrumente de pornire rapidă </a:t>
            </a:r>
            <a:br>
              <a:rPr lang="en-GB" dirty="0">
                <a:latin typeface="Open Sans"/>
                <a:ea typeface="Open Sans"/>
                <a:cs typeface="Arial"/>
              </a:rPr>
            </a:br>
            <a:r>
              <a:rPr lang="en-GB" dirty="0">
                <a:latin typeface="Open Sans"/>
                <a:ea typeface="Open Sans"/>
                <a:cs typeface="Arial"/>
              </a:rPr>
              <a:t>    </a:t>
            </a:r>
            <a:r>
              <a:rPr lang="ro-RO" dirty="0">
                <a:latin typeface="Open Sans"/>
                <a:ea typeface="Open Sans"/>
                <a:cs typeface="Arial"/>
              </a:rPr>
              <a:t>pentru implicarea cetățenilor</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Vizitați site-ul </a:t>
            </a:r>
            <a:b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ro-RO" sz="2000" b="1">
                <a:solidFill>
                  <a:srgbClr val="184547"/>
                </a:solidFill>
                <a:latin typeface="Open Sans" panose="020B0606030504020204" pitchFamily="34" charset="0"/>
                <a:ea typeface="Open Sans" panose="020B0606030504020204" pitchFamily="34" charset="0"/>
                <a:cs typeface="Open Sans" panose="020B0606030504020204" pitchFamily="34" charset="0"/>
              </a:rPr>
              <a:t>pentru a afla mai multe</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007790"/>
            <a:ext cx="8477751" cy="4697042"/>
          </a:xfrm>
        </p:spPr>
        <p:txBody>
          <a:bodyPr lIns="0" tIns="0" rIns="0" bIns="0" anchor="t"/>
          <a:lstStyle/>
          <a:p>
            <a:pPr>
              <a:lnSpc>
                <a:spcPts val="4200"/>
              </a:lnSpc>
            </a:pPr>
            <a:r>
              <a:rPr lang="ro-RO" sz="2800" dirty="0">
                <a:latin typeface="Open Sans"/>
                <a:ea typeface="Open Sans"/>
                <a:cs typeface="Open Sans"/>
              </a:rPr>
              <a:t>Pactul climatic european și-a unit forțele cu</a:t>
            </a:r>
            <a:r>
              <a:rPr lang="ro-RO" sz="2800" b="1" dirty="0">
                <a:latin typeface="Open Sans"/>
                <a:ea typeface="Open Sans"/>
                <a:cs typeface="Open Sans"/>
              </a:rPr>
              <a:t> ActNow</a:t>
            </a:r>
            <a:r>
              <a:rPr lang="ro-RO" sz="2800" dirty="0">
                <a:latin typeface="Open Sans"/>
                <a:ea typeface="Open Sans"/>
                <a:cs typeface="Open Sans"/>
              </a:rPr>
              <a:t>, campania Organizației Națiunilor Unite, și </a:t>
            </a:r>
            <a:r>
              <a:rPr lang="ro-RO" sz="2800" b="1" dirty="0">
                <a:latin typeface="Open Sans"/>
                <a:ea typeface="Open Sans"/>
                <a:cs typeface="Open Sans"/>
              </a:rPr>
              <a:t>AWorld</a:t>
            </a:r>
            <a:r>
              <a:rPr lang="ro-RO" sz="2800" dirty="0">
                <a:latin typeface="Open Sans"/>
                <a:ea typeface="Open Sans"/>
                <a:cs typeface="Open Sans"/>
              </a:rPr>
              <a:t>, aplicația mobilă a campaniei, care inspiră oamenii să întreprindă acțiuni climatice.</a:t>
            </a:r>
            <a:br>
              <a:rPr lang="ro-RO" sz="2800" dirty="0">
                <a:latin typeface="Open Sans"/>
                <a:ea typeface="Open Sans"/>
                <a:cs typeface="Open Sans"/>
              </a:rPr>
            </a:br>
            <a:endParaRPr lang="ro-RO" sz="2800" dirty="0">
              <a:latin typeface="Open Sans"/>
              <a:ea typeface="Open Sans"/>
              <a:cs typeface="Open Sans"/>
            </a:endParaRPr>
          </a:p>
          <a:p>
            <a:pPr>
              <a:lnSpc>
                <a:spcPts val="4200"/>
              </a:lnSpc>
            </a:pPr>
            <a:r>
              <a:rPr lang="ro-RO" sz="2800" b="1" dirty="0">
                <a:solidFill>
                  <a:srgbClr val="02B23D"/>
                </a:solidFill>
                <a:latin typeface="Open Sans"/>
                <a:ea typeface="Open Sans"/>
                <a:cs typeface="Open Sans"/>
              </a:rPr>
              <a:t>Peste </a:t>
            </a:r>
            <a:r>
              <a:rPr lang="ro-RO" sz="2800" b="1" u="sng" dirty="0">
                <a:solidFill>
                  <a:srgbClr val="02B23D"/>
                </a:solidFill>
                <a:latin typeface="Open Sans"/>
                <a:ea typeface="Open Sans"/>
                <a:cs typeface="Open Sans"/>
              </a:rPr>
              <a:t>900.000</a:t>
            </a:r>
            <a:r>
              <a:rPr lang="ro-RO" sz="2800" b="1" dirty="0">
                <a:solidFill>
                  <a:srgbClr val="02B23D"/>
                </a:solidFill>
                <a:latin typeface="Open Sans"/>
                <a:ea typeface="Open Sans"/>
                <a:cs typeface="Open Sans"/>
              </a:rPr>
              <a:t> de acțiuni climatice au fost accesate de utilizatorii care s-au alăturat provocării echipei Pactului climatic european pe AWorld.</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0955215" cy="836159"/>
          </a:xfrm>
          <a:solidFill>
            <a:srgbClr val="104B2B"/>
          </a:solidFill>
        </p:spPr>
        <p:txBody>
          <a:bodyPr wrap="square" lIns="216000" tIns="144000" rIns="180000" bIns="108000" anchor="t">
            <a:spAutoFit/>
          </a:bodyPr>
          <a:lstStyle/>
          <a:p>
            <a:r>
              <a:rPr lang="ro-RO" dirty="0">
                <a:latin typeface="Open Sans"/>
                <a:ea typeface="Open Sans"/>
                <a:cs typeface="Open Sans"/>
              </a:rPr>
              <a:t>    Pactul și campania ONU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4" y="2989699"/>
            <a:ext cx="7616896" cy="4697042"/>
          </a:xfrm>
        </p:spPr>
        <p:txBody>
          <a:bodyPr lIns="0" tIns="0" rIns="0" bIns="0" anchor="t"/>
          <a:lstStyle/>
          <a:p>
            <a:pPr>
              <a:lnSpc>
                <a:spcPts val="4000"/>
              </a:lnSpc>
            </a:pPr>
            <a:r>
              <a:rPr lang="ro-RO" sz="2400" dirty="0">
                <a:latin typeface="Open Sans"/>
                <a:ea typeface="Open Sans"/>
                <a:cs typeface="Open Sans"/>
              </a:rPr>
              <a:t>Fiecare dintre noi poate contribui la construirea unui viitor mai durabil. </a:t>
            </a:r>
            <a:r>
              <a:rPr lang="ro-RO" sz="2400" dirty="0">
                <a:solidFill>
                  <a:srgbClr val="000000"/>
                </a:solidFill>
                <a:latin typeface="Open Sans"/>
                <a:ea typeface="Open Sans"/>
                <a:cs typeface="Open Sans"/>
              </a:rPr>
              <a:t>Împărtășirea</a:t>
            </a:r>
            <a:r>
              <a:rPr lang="ro-RO" sz="2400" dirty="0">
                <a:solidFill>
                  <a:schemeClr val="accent1"/>
                </a:solidFill>
                <a:latin typeface="Open Sans"/>
                <a:ea typeface="Open Sans"/>
                <a:cs typeface="Open Sans"/>
              </a:rPr>
              <a:t> </a:t>
            </a:r>
            <a:r>
              <a:rPr lang="ro-RO"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poveștilor de succes</a:t>
            </a:r>
            <a:r>
              <a:rPr lang="ro-RO" sz="2400" dirty="0">
                <a:solidFill>
                  <a:srgbClr val="104B2B"/>
                </a:solidFill>
                <a:latin typeface="Open Sans"/>
                <a:ea typeface="Open Sans"/>
                <a:cs typeface="Open Sans"/>
              </a:rPr>
              <a:t>, </a:t>
            </a:r>
            <a:r>
              <a:rPr lang="ro-RO" sz="2400" u="sng" dirty="0">
                <a:solidFill>
                  <a:srgbClr val="104B2B"/>
                </a:solidFill>
                <a:latin typeface="Open Sans"/>
                <a:ea typeface="Open Sans"/>
                <a:cs typeface="Open Sans"/>
              </a:rPr>
              <a:t>a soluțiilor și acțiunilor</a:t>
            </a:r>
            <a:r>
              <a:rPr lang="ro-RO" sz="2400" dirty="0">
                <a:solidFill>
                  <a:srgbClr val="104B2B"/>
                </a:solidFill>
                <a:latin typeface="Open Sans"/>
                <a:ea typeface="Open Sans"/>
                <a:cs typeface="Open Sans"/>
              </a:rPr>
              <a:t> </a:t>
            </a:r>
            <a:r>
              <a:rPr lang="ro-RO" sz="2400" dirty="0">
                <a:solidFill>
                  <a:srgbClr val="000000"/>
                </a:solidFill>
                <a:latin typeface="Open Sans"/>
                <a:ea typeface="Open Sans"/>
                <a:cs typeface="Open Sans"/>
              </a:rPr>
              <a:t>din cadrul comunității diverse a Pactului este în centrul comunicărilor noastre. </a:t>
            </a:r>
            <a:br>
              <a:rPr lang="ro-RO" sz="2400" dirty="0">
                <a:solidFill>
                  <a:srgbClr val="000000"/>
                </a:solidFill>
                <a:latin typeface="Open Sans"/>
                <a:ea typeface="Open Sans"/>
                <a:cs typeface="Open Sans"/>
              </a:rPr>
            </a:br>
            <a:r>
              <a:rPr lang="ro-RO" sz="900" dirty="0">
                <a:solidFill>
                  <a:srgbClr val="000000"/>
                </a:solidFill>
                <a:latin typeface="Open Sans"/>
                <a:ea typeface="Open Sans"/>
                <a:cs typeface="Open Sans"/>
              </a:rPr>
              <a:t> </a:t>
            </a:r>
          </a:p>
          <a:p>
            <a:pPr>
              <a:lnSpc>
                <a:spcPts val="4500"/>
              </a:lnSpc>
            </a:pPr>
            <a:r>
              <a:rPr lang="ro-RO" sz="3200" dirty="0">
                <a:solidFill>
                  <a:srgbClr val="104B2B"/>
                </a:solidFill>
                <a:latin typeface="Open Sans"/>
                <a:ea typeface="Open Sans"/>
                <a:cs typeface="Open Sans"/>
              </a:rPr>
              <a:t>Împărtășiți-ne experiențele dumneavoastră prin</a:t>
            </a:r>
            <a:r>
              <a:rPr lang="ro-RO" sz="3200" i="0" u="none" strike="noStrike" baseline="0" dirty="0">
                <a:solidFill>
                  <a:srgbClr val="104B2B"/>
                </a:solidFill>
                <a:latin typeface="Open Sans"/>
                <a:ea typeface="Open Sans"/>
                <a:cs typeface="Open Sans"/>
              </a:rPr>
              <a:t>: </a:t>
            </a:r>
            <a:br>
              <a:rPr lang="ro-RO" sz="3200" b="0" i="0" u="none" strike="noStrike" baseline="0" dirty="0">
                <a:latin typeface="Open Sans"/>
                <a:ea typeface="Open Sans"/>
                <a:cs typeface="Open Sans"/>
              </a:rPr>
            </a:br>
            <a:r>
              <a:rPr lang="ro-RO"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ro-RO"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ro-RO" sz="3200" dirty="0">
                <a:solidFill>
                  <a:srgbClr val="104B2B"/>
                </a:solidFill>
                <a:latin typeface="Open Sans"/>
                <a:ea typeface="Open Sans"/>
                <a:cs typeface="Open Sans"/>
              </a:rPr>
              <a:t>. </a:t>
            </a:r>
          </a:p>
          <a:p>
            <a:pPr>
              <a:lnSpc>
                <a:spcPts val="2200"/>
              </a:lnSpc>
            </a:pPr>
            <a:r>
              <a:rPr lang="ro-RO" sz="1800" dirty="0">
                <a:latin typeface="Open Sans"/>
                <a:ea typeface="Open Sans"/>
                <a:cs typeface="Open Sans"/>
              </a:rPr>
              <a:t>Includeți linkurile, atașamentele, imaginile sau detaliile relevante care ne vor ajuta să înțelegem și să comunicăm mai departe povestea dumneavoastră.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10358202" cy="1417856"/>
          </a:xfrm>
        </p:spPr>
        <p:txBody>
          <a:bodyPr wrap="square" lIns="216000" tIns="144000" rIns="180000" bIns="108000" anchor="t">
            <a:spAutoFit/>
          </a:bodyPr>
          <a:lstStyle/>
          <a:p>
            <a:r>
              <a:rPr lang="ro-RO" dirty="0">
                <a:latin typeface="Open Sans"/>
                <a:ea typeface="Open Sans"/>
                <a:cs typeface="Open Sans"/>
              </a:rPr>
              <a:t>    Împărtășiți cu noi experiențele </a:t>
            </a:r>
            <a:br>
              <a:rPr lang="en-GB" dirty="0">
                <a:latin typeface="Open Sans"/>
                <a:ea typeface="Open Sans"/>
                <a:cs typeface="Open Sans"/>
              </a:rPr>
            </a:br>
            <a:r>
              <a:rPr lang="en-GB" dirty="0">
                <a:latin typeface="Open Sans"/>
                <a:ea typeface="Open Sans"/>
                <a:cs typeface="Open Sans"/>
              </a:rPr>
              <a:t>    </a:t>
            </a:r>
            <a:r>
              <a:rPr lang="ro-RO" dirty="0">
                <a:latin typeface="Open Sans"/>
                <a:ea typeface="Open Sans"/>
                <a:cs typeface="Open Sans"/>
              </a:rPr>
              <a:t>dumneavoastră!</a:t>
            </a:r>
          </a:p>
        </p:txBody>
      </p:sp>
      <p:pic>
        <p:nvPicPr>
          <p:cNvPr id="7" name="Picture 6" descr="A group of women looking at a paper&#10;&#10;Description automatically generated">
            <a:extLst>
              <a:ext uri="{FF2B5EF4-FFF2-40B4-BE49-F238E27FC236}">
                <a16:creationId xmlns:a16="http://schemas.microsoft.com/office/drawing/2014/main" id="{D71255B5-06D8-9567-80D3-197DFBF505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1" y="803443"/>
            <a:ext cx="9772333" cy="836159"/>
          </a:xfrm>
        </p:spPr>
        <p:txBody>
          <a:bodyPr/>
          <a:lstStyle/>
          <a:p>
            <a:r>
              <a:rPr lang="ro-RO"/>
              <a:t>    Pentru mai multe informații</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ro-RO"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ro-RO" sz="2800"/>
                        <a:t>Eticheta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ro-RO"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o-RO" sz="2400"/>
                        <a:t>              </a:t>
                      </a:r>
                      <a:r>
                        <a:rPr lang="ro-RO"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ro-RO"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ro-RO" sz="2400"/>
                        <a:t>             </a:t>
                      </a:r>
                      <a:r>
                        <a:rPr lang="ro-RO"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ro-RO"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o-RO" sz="2400"/>
                        <a:t>            </a:t>
                      </a:r>
                      <a:r>
                        <a:rPr lang="ro-RO" sz="2000"/>
                        <a:t>@EU Environment </a:t>
                      </a:r>
                      <a:br>
                        <a:rPr lang="ro-RO" sz="2000"/>
                      </a:br>
                      <a:r>
                        <a:rPr lang="ro-RO"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ro-RO"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ro-RO" sz="2400"/>
                        <a:t>         </a:t>
                      </a:r>
                      <a:r>
                        <a:rPr lang="ro-RO"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ro-RO" sz="2300" dirty="0">
                <a:solidFill>
                  <a:prstClr val="black"/>
                </a:solidFill>
                <a:latin typeface="Open Sans"/>
                <a:ea typeface="Open Sans"/>
                <a:cs typeface="Open Sans"/>
              </a:rPr>
              <a:t>Vizitați</a:t>
            </a:r>
            <a:r>
              <a:rPr lang="ro-RO" sz="2300" dirty="0">
                <a:latin typeface="Open Sans"/>
                <a:ea typeface="Open Sans"/>
                <a:cs typeface="Open Sans"/>
              </a:rPr>
              <a:t> </a:t>
            </a:r>
            <a:r>
              <a:rPr lang="ro-RO"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site-ul Pactului climatic</a:t>
            </a:r>
            <a:r>
              <a:rPr lang="ro-RO" sz="2300" dirty="0">
                <a:solidFill>
                  <a:srgbClr val="104B2B"/>
                </a:solidFill>
                <a:latin typeface="Open Sans"/>
                <a:ea typeface="Open Sans"/>
                <a:cs typeface="Open Sans"/>
              </a:rPr>
              <a:t> </a:t>
            </a:r>
            <a:r>
              <a:rPr lang="ro-RO" sz="2300" dirty="0">
                <a:solidFill>
                  <a:prstClr val="black"/>
                </a:solidFill>
                <a:latin typeface="Open Sans"/>
                <a:ea typeface="Open Sans"/>
                <a:cs typeface="Open Sans"/>
              </a:rPr>
              <a:t>pentru a găsi experiențe din cadrul comunității Pactului și resurse și materiale utile care să ofere</a:t>
            </a:r>
            <a:r>
              <a:rPr lang="en-GB" sz="2300" dirty="0">
                <a:solidFill>
                  <a:prstClr val="black"/>
                </a:solidFill>
                <a:latin typeface="Open Sans"/>
                <a:ea typeface="Open Sans"/>
                <a:cs typeface="Open Sans"/>
              </a:rPr>
              <a:t> </a:t>
            </a:r>
            <a:r>
              <a:rPr lang="ro-RO" sz="2300" dirty="0">
                <a:solidFill>
                  <a:prstClr val="black"/>
                </a:solidFill>
                <a:latin typeface="Open Sans"/>
                <a:ea typeface="Open Sans"/>
                <a:cs typeface="Open Sans"/>
              </a:rPr>
              <a:t>altora inspirație pentru întreprinderea de acțiuni. </a:t>
            </a:r>
          </a:p>
          <a:p>
            <a:pPr marL="0" indent="0">
              <a:lnSpc>
                <a:spcPts val="3800"/>
              </a:lnSpc>
              <a:spcAft>
                <a:spcPts val="800"/>
              </a:spcAft>
              <a:buFont typeface="Arial" panose="020B0604020202020204" pitchFamily="34" charset="0"/>
              <a:buNone/>
              <a:defRPr/>
            </a:pPr>
            <a:r>
              <a:rPr lang="ro-RO" sz="2300" dirty="0">
                <a:solidFill>
                  <a:prstClr val="black"/>
                </a:solidFill>
                <a:latin typeface="Open Sans"/>
                <a:ea typeface="Open Sans"/>
                <a:cs typeface="Open Sans"/>
              </a:rPr>
              <a:t>Puteți </a:t>
            </a:r>
            <a:r>
              <a:rPr lang="ro-RO" sz="2300" dirty="0">
                <a:latin typeface="Open Sans"/>
                <a:ea typeface="Open Sans"/>
                <a:cs typeface="Open Sans"/>
              </a:rPr>
              <a:t>de asemenea </a:t>
            </a:r>
            <a:r>
              <a:rPr lang="ro-RO"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să vă abonați la newsletterul</a:t>
            </a:r>
            <a:r>
              <a:rPr lang="ro-RO" sz="2300" dirty="0">
                <a:solidFill>
                  <a:srgbClr val="104B2B"/>
                </a:solidFill>
                <a:latin typeface="Open Sans"/>
                <a:ea typeface="Open Sans"/>
                <a:cs typeface="Open Sans"/>
              </a:rPr>
              <a:t> </a:t>
            </a:r>
            <a:r>
              <a:rPr lang="ro-RO" sz="2300" dirty="0">
                <a:solidFill>
                  <a:prstClr val="black"/>
                </a:solidFill>
                <a:latin typeface="Open Sans"/>
                <a:ea typeface="Open Sans"/>
                <a:cs typeface="Open Sans"/>
              </a:rPr>
              <a:t>nostru și să ne urmăriți pe platformele de comunicare socială pentru a afla toate noutățile privind acțiunile climatice.</a:t>
            </a:r>
          </a:p>
          <a:p>
            <a:pPr marL="0" indent="0">
              <a:lnSpc>
                <a:spcPts val="3800"/>
              </a:lnSpc>
              <a:spcAft>
                <a:spcPts val="800"/>
              </a:spcAft>
              <a:buNone/>
              <a:defRPr/>
            </a:pPr>
            <a:r>
              <a:rPr lang="ro-RO" sz="2300" dirty="0">
                <a:solidFill>
                  <a:prstClr val="black"/>
                </a:solidFill>
                <a:latin typeface="Open Sans"/>
                <a:ea typeface="Open Sans"/>
                <a:cs typeface="Open Sans"/>
              </a:rPr>
              <a:t>Găsiți conținutul nostru utilizând hashtagurile: </a:t>
            </a:r>
            <a:br>
              <a:rPr lang="ro-RO" sz="2300" dirty="0">
                <a:solidFill>
                  <a:prstClr val="black"/>
                </a:solidFill>
                <a:latin typeface="Open Sans"/>
                <a:ea typeface="Open Sans"/>
                <a:cs typeface="Open Sans"/>
              </a:rPr>
            </a:br>
            <a:r>
              <a:rPr lang="ro-RO" sz="2300" b="1" dirty="0">
                <a:solidFill>
                  <a:srgbClr val="104B2B"/>
                </a:solidFill>
                <a:latin typeface="Open Sans"/>
                <a:ea typeface="Open Sans"/>
                <a:cs typeface="Open Sans"/>
              </a:rPr>
              <a:t>#EUClimatePact #MyWorldOurPlanet </a:t>
            </a:r>
            <a:br>
              <a:rPr lang="ro-RO" sz="2400" b="1" dirty="0">
                <a:solidFill>
                  <a:srgbClr val="104B2B"/>
                </a:solidFill>
                <a:latin typeface="Open Sans"/>
                <a:ea typeface="Open Sans"/>
                <a:cs typeface="Open Sans"/>
              </a:rPr>
            </a:br>
            <a:endParaRPr lang="ro-RO" sz="2400" b="1" dirty="0">
              <a:solidFill>
                <a:srgbClr val="104B2B"/>
              </a:solidFill>
              <a:latin typeface="Open Sans"/>
              <a:ea typeface="Open Sans"/>
              <a:cs typeface="Open Sans"/>
            </a:endParaRPr>
          </a:p>
          <a:p>
            <a:pPr marL="0" indent="0">
              <a:lnSpc>
                <a:spcPts val="4400"/>
              </a:lnSpc>
              <a:spcAft>
                <a:spcPts val="800"/>
              </a:spcAft>
              <a:buNone/>
              <a:defRPr/>
            </a:pPr>
            <a:r>
              <a:rPr lang="ro-RO" sz="3200" dirty="0">
                <a:solidFill>
                  <a:srgbClr val="104B2B"/>
                </a:solidFill>
                <a:latin typeface="Open Sans"/>
                <a:ea typeface="Open Sans"/>
                <a:cs typeface="Open Sans"/>
              </a:rPr>
              <a:t>Aveți întrebări? Nu ezitați să contactați Secretariatul la: </a:t>
            </a:r>
            <a:r>
              <a:rPr lang="ro-RO"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0040815" y="2416393"/>
            <a:ext cx="7427431" cy="1288009"/>
          </a:xfrm>
        </p:spPr>
        <p:txBody>
          <a:bodyPr/>
          <a:lstStyle/>
          <a:p>
            <a:r>
              <a:rPr lang="ro-RO" dirty="0"/>
              <a:t>Vă mulțumim</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039069" y="3666302"/>
            <a:ext cx="8429178" cy="1288009"/>
          </a:xfrm>
        </p:spPr>
        <p:txBody>
          <a:bodyPr/>
          <a:lstStyle/>
          <a:p>
            <a:r>
              <a:rPr lang="ro-RO"/>
              <a:t>pentru atenție!</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7567781" cy="1232609"/>
          </a:xfrm>
        </p:spPr>
        <p:txBody>
          <a:bodyPr/>
          <a:lstStyle/>
          <a:p>
            <a:r>
              <a:rPr lang="ro-RO" sz="6800"/>
              <a:t> DESPRE Pactul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9559166" cy="1232609"/>
          </a:xfrm>
        </p:spPr>
        <p:txBody>
          <a:bodyPr/>
          <a:lstStyle/>
          <a:p>
            <a:r>
              <a:rPr lang="ro-RO" sz="6800">
                <a:latin typeface="Open Sans"/>
                <a:ea typeface="Open Sans"/>
                <a:cs typeface="Open Sans"/>
              </a:rPr>
              <a:t> climatic european</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ro-RO"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ro-RO"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Pactul climatic european</a:t>
            </a:r>
            <a:r>
              <a:rPr lang="ro-RO" sz="2800">
                <a:solidFill>
                  <a:srgbClr val="9EBCF8"/>
                </a:solidFill>
                <a:latin typeface="Open Sans"/>
                <a:ea typeface="Open Sans"/>
                <a:cs typeface="Open Sans"/>
              </a:rPr>
              <a:t> </a:t>
            </a:r>
            <a:r>
              <a:rPr lang="ro-RO" sz="2800">
                <a:solidFill>
                  <a:schemeClr val="bg1"/>
                </a:solidFill>
                <a:latin typeface="Open Sans"/>
                <a:ea typeface="Open Sans"/>
                <a:cs typeface="Open Sans"/>
              </a:rPr>
              <a:t>este o inițiativă lansată de Comisia Europeană având ca scop crearea unei mișcări a cetățenilor uniți în jurul unei cauze comune: </a:t>
            </a:r>
            <a:r>
              <a:rPr lang="ro-RO" sz="2800" b="1">
                <a:solidFill>
                  <a:schemeClr val="bg1"/>
                </a:solidFill>
                <a:latin typeface="Open Sans"/>
                <a:ea typeface="Open Sans"/>
                <a:cs typeface="Open Sans"/>
              </a:rPr>
              <a:t>acțiunile climatice</a:t>
            </a:r>
            <a:r>
              <a:rPr lang="ro-RO"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ro-RO" sz="2800">
                <a:solidFill>
                  <a:schemeClr val="bg1"/>
                </a:solidFill>
                <a:latin typeface="Open Sans"/>
                <a:ea typeface="Open Sans"/>
                <a:cs typeface="Open Sans"/>
              </a:rPr>
              <a:t>Ca parte a </a:t>
            </a:r>
            <a:r>
              <a:rPr lang="ro-RO"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Pactului verde european</a:t>
            </a:r>
            <a:r>
              <a:rPr lang="ro-RO" sz="2800">
                <a:solidFill>
                  <a:schemeClr val="bg1"/>
                </a:solidFill>
                <a:latin typeface="Open Sans"/>
                <a:ea typeface="Open Sans"/>
                <a:cs typeface="Open Sans"/>
              </a:rPr>
              <a:t>, acesta ajută Uniunea Europeană să își îndeplinească obiectivul de a deveni neutră din punct de vedere climatic până în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ro-RO" sz="60000" b="1">
                <a:solidFill>
                  <a:schemeClr val="bg1">
                    <a:alpha val="3000"/>
                  </a:schemeClr>
                </a:solidFill>
                <a:latin typeface="Open Sans"/>
                <a:ea typeface="Open Sans"/>
                <a:cs typeface="Open Sans"/>
              </a:rPr>
              <a:t>20        </a:t>
            </a:r>
            <a:br>
              <a:rPr lang="ro-RO" sz="60000" b="1">
                <a:solidFill>
                  <a:schemeClr val="bg1">
                    <a:alpha val="3000"/>
                  </a:schemeClr>
                </a:solidFill>
                <a:latin typeface="Open Sans"/>
                <a:ea typeface="Open Sans"/>
                <a:cs typeface="Open Sans"/>
              </a:rPr>
            </a:br>
            <a:endParaRPr lang="ro-RO"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ro-RO"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ro-RO"/>
              <a:t>                  </a:t>
            </a:r>
            <a:r>
              <a:rPr lang="ro-RO" b="0"/>
              <a:t>Ce este </a:t>
            </a:r>
            <a:r>
              <a:rPr lang="ro-RO"/>
              <a:t>Pactul climatic european?</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ro-RO" sz="3200" dirty="0">
                <a:solidFill>
                  <a:srgbClr val="2A255A"/>
                </a:solidFill>
                <a:latin typeface="Open Sans"/>
                <a:ea typeface="Open Sans"/>
                <a:cs typeface="Open Sans"/>
              </a:rPr>
              <a:t>Mottoul Pactului este:  </a:t>
            </a:r>
            <a:br>
              <a:rPr lang="ro-RO" sz="3200" dirty="0">
                <a:solidFill>
                  <a:srgbClr val="2A255A"/>
                </a:solidFill>
                <a:latin typeface="Open Sans"/>
                <a:ea typeface="Open Sans"/>
                <a:cs typeface="Open Sans"/>
              </a:rPr>
            </a:br>
            <a:r>
              <a:rPr lang="ro-RO" sz="3600" b="1" i="1" dirty="0">
                <a:solidFill>
                  <a:srgbClr val="2A255A"/>
                </a:solidFill>
                <a:latin typeface="Open Sans"/>
                <a:ea typeface="Open Sans"/>
                <a:cs typeface="Open Sans"/>
              </a:rPr>
              <a:t>„Lumea mea. Acțiunea mea. Planeta noastră.”</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ro-RO">
                <a:latin typeface="Open Sans"/>
                <a:ea typeface="Open Sans"/>
                <a:cs typeface="Open Sans"/>
              </a:rPr>
              <a:t>    obiective</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2768942"/>
            <a:ext cx="9473203" cy="3329169"/>
            <a:chOff x="1484396" y="3363561"/>
            <a:chExt cx="13980171" cy="2620755"/>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5" y="4420699"/>
              <a:ext cx="3494178" cy="1519433"/>
            </a:xfrm>
            <a:prstGeom prst="rect">
              <a:avLst/>
            </a:prstGeom>
            <a:noFill/>
          </p:spPr>
          <p:txBody>
            <a:bodyPr wrap="square" lIns="91440" tIns="45720" rIns="91440" bIns="45720" anchor="t">
              <a:spAutoFit/>
            </a:bodyPr>
            <a:lstStyle/>
            <a:p>
              <a:pPr algn="ctr">
                <a:lnSpc>
                  <a:spcPts val="2400"/>
                </a:lnSpc>
              </a:pPr>
              <a:r>
                <a:rPr lang="ro-RO" sz="2000" dirty="0">
                  <a:latin typeface="Open Sans"/>
                  <a:ea typeface="Open Sans"/>
                  <a:cs typeface="Open Sans"/>
                </a:rPr>
                <a:t>cu privire la aspectele climatice și </a:t>
              </a:r>
              <a:br>
                <a:rPr lang="ro-RO" sz="2000" dirty="0">
                  <a:latin typeface="Open Sans"/>
                  <a:ea typeface="Open Sans"/>
                  <a:cs typeface="Open Sans"/>
                </a:rPr>
              </a:br>
              <a:r>
                <a:rPr lang="ro-RO" sz="2000" dirty="0">
                  <a:latin typeface="Open Sans"/>
                  <a:ea typeface="Open Sans"/>
                  <a:cs typeface="Open Sans"/>
                </a:rPr>
                <a:t>acțiunile 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27391" y="4431862"/>
              <a:ext cx="3494178" cy="1519433"/>
            </a:xfrm>
            <a:prstGeom prst="rect">
              <a:avLst/>
            </a:prstGeom>
            <a:noFill/>
          </p:spPr>
          <p:txBody>
            <a:bodyPr wrap="square" lIns="91440" tIns="45720" rIns="91440" bIns="45720" anchor="t">
              <a:spAutoFit/>
            </a:bodyPr>
            <a:lstStyle/>
            <a:p>
              <a:pPr algn="ctr">
                <a:lnSpc>
                  <a:spcPts val="2400"/>
                </a:lnSpc>
              </a:pPr>
              <a:r>
                <a:rPr lang="ro-RO" sz="2000" dirty="0">
                  <a:latin typeface="Open Sans"/>
                  <a:ea typeface="Open Sans"/>
                  <a:cs typeface="Open Sans"/>
                </a:rPr>
                <a:t>acțiunilor climatice și catalizarea implicării</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578702" y="4224170"/>
              <a:ext cx="3801432" cy="1526394"/>
            </a:xfrm>
            <a:prstGeom prst="rect">
              <a:avLst/>
            </a:prstGeom>
            <a:noFill/>
          </p:spPr>
          <p:txBody>
            <a:bodyPr wrap="square" lIns="91440" tIns="45720" rIns="91440" bIns="45720" anchor="t">
              <a:spAutoFit/>
            </a:bodyPr>
            <a:lstStyle/>
            <a:p>
              <a:pPr algn="ctr">
                <a:lnSpc>
                  <a:spcPts val="2400"/>
                </a:lnSpc>
              </a:pPr>
              <a:r>
                <a:rPr lang="ro-RO" sz="2000" dirty="0">
                  <a:latin typeface="Open Sans"/>
                  <a:ea typeface="Open Sans"/>
                  <a:cs typeface="Open Sans"/>
                </a:rPr>
                <a:t>și organizațiilor care </a:t>
              </a:r>
              <a:br>
                <a:rPr lang="ro-RO" sz="2000" dirty="0">
                  <a:latin typeface="Open Sans"/>
                  <a:ea typeface="Open Sans"/>
                  <a:cs typeface="Open Sans"/>
                </a:rPr>
              </a:br>
              <a:r>
                <a:rPr lang="ro-RO" sz="2000" dirty="0">
                  <a:latin typeface="Open Sans"/>
                  <a:ea typeface="Open Sans"/>
                  <a:cs typeface="Open Sans"/>
                </a:rPr>
                <a:t>acționează în legătură cu clima </a:t>
              </a:r>
              <a:br>
                <a:rPr lang="ro-RO" sz="2000" dirty="0">
                  <a:latin typeface="Open Sans"/>
                  <a:ea typeface="Open Sans"/>
                  <a:cs typeface="Open Sans"/>
                </a:rPr>
              </a:br>
              <a:r>
                <a:rPr lang="ro-RO" sz="2000" dirty="0">
                  <a:latin typeface="Open Sans"/>
                  <a:ea typeface="Open Sans"/>
                  <a:cs typeface="Open Sans"/>
                </a:rPr>
                <a:t>și încurajarea acestora să învețe </a:t>
              </a:r>
              <a:br>
                <a:rPr lang="ro-RO" sz="2000" dirty="0">
                  <a:latin typeface="Open Sans"/>
                  <a:ea typeface="Open Sans"/>
                  <a:cs typeface="Open Sans"/>
                </a:rPr>
              </a:br>
              <a:r>
                <a:rPr lang="ro-RO" sz="2000" dirty="0">
                  <a:latin typeface="Open Sans"/>
                  <a:ea typeface="Open Sans"/>
                  <a:cs typeface="Open Sans"/>
                </a:rPr>
                <a:t>unele de la altele</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ro-RO" sz="1900" b="1">
                  <a:solidFill>
                    <a:schemeClr val="bg1"/>
                  </a:solidFill>
                  <a:latin typeface="Open Sans"/>
                  <a:ea typeface="Open Sans"/>
                  <a:cs typeface="Open Sans"/>
                </a:rPr>
                <a:t>Creșterea gradului de conștientizare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552362"/>
              <a:ext cx="3494178" cy="598565"/>
            </a:xfrm>
            <a:prstGeom prst="rect">
              <a:avLst/>
            </a:prstGeom>
            <a:noFill/>
          </p:spPr>
          <p:txBody>
            <a:bodyPr wrap="square" lIns="91440" tIns="45720" rIns="91440" bIns="45720" anchor="t">
              <a:spAutoFit/>
            </a:bodyPr>
            <a:lstStyle/>
            <a:p>
              <a:pPr algn="ctr"/>
              <a:r>
                <a:rPr lang="ro-RO" sz="2000" b="1">
                  <a:solidFill>
                    <a:schemeClr val="bg1"/>
                  </a:solidFill>
                  <a:latin typeface="Open Sans"/>
                  <a:ea typeface="Open Sans"/>
                  <a:cs typeface="Open Sans"/>
                </a:rPr>
                <a:t>Încurajarea</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27" y="3445755"/>
              <a:ext cx="3494178" cy="1058998"/>
            </a:xfrm>
            <a:prstGeom prst="rect">
              <a:avLst/>
            </a:prstGeom>
            <a:noFill/>
          </p:spPr>
          <p:txBody>
            <a:bodyPr wrap="square" lIns="91440" tIns="45720" rIns="91440" bIns="45720" anchor="t">
              <a:spAutoFit/>
            </a:bodyPr>
            <a:lstStyle/>
            <a:p>
              <a:pPr algn="ctr"/>
              <a:r>
                <a:rPr lang="ro-RO" sz="2000" b="1" dirty="0">
                  <a:solidFill>
                    <a:schemeClr val="bg1"/>
                  </a:solidFill>
                  <a:latin typeface="Open Sans"/>
                  <a:ea typeface="Open Sans"/>
                  <a:cs typeface="Open Sans"/>
                </a:rPr>
                <a:t>Conectarea cetățenilor</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ro-RO"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7210835" cy="836159"/>
          </a:xfrm>
        </p:spPr>
        <p:txBody>
          <a:bodyPr wrap="square" lIns="216000" tIns="144000" rIns="180000" bIns="108000" anchor="t">
            <a:spAutoFit/>
          </a:bodyPr>
          <a:lstStyle/>
          <a:p>
            <a:r>
              <a:rPr lang="ro-RO">
                <a:latin typeface="Open Sans"/>
                <a:ea typeface="Open Sans"/>
                <a:cs typeface="Open Sans"/>
              </a:rPr>
              <a:t>    domenii prioritare</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ro-RO" sz="2000" b="1" dirty="0">
                <a:latin typeface="Open Sans"/>
                <a:ea typeface="Open Sans"/>
                <a:cs typeface="Open Sans"/>
              </a:rPr>
              <a:t>Politicile climatice și acțiunea la fața locului</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ro-RO" sz="2000" b="1">
                <a:latin typeface="Open Sans"/>
                <a:ea typeface="Open Sans"/>
                <a:cs typeface="Open Sans"/>
              </a:rPr>
              <a:t>Adaptarea la efectelor climatice </a:t>
            </a:r>
            <a:br>
              <a:rPr lang="ro-RO" sz="2000" b="1">
                <a:latin typeface="Open Sans"/>
                <a:ea typeface="Open Sans"/>
                <a:cs typeface="Open Sans"/>
              </a:rPr>
            </a:br>
            <a:r>
              <a:rPr lang="ro-RO" sz="2000" b="1">
                <a:latin typeface="Open Sans"/>
                <a:ea typeface="Open Sans"/>
                <a:cs typeface="Open Sans"/>
              </a:rPr>
              <a:t>inevitabile</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ro-RO" sz="2000" b="1">
                <a:latin typeface="Open Sans"/>
                <a:ea typeface="Open Sans"/>
                <a:cs typeface="Open Sans"/>
              </a:rPr>
              <a:t>Economia și </a:t>
            </a:r>
            <a:br>
              <a:rPr lang="ro-RO" sz="2000" b="1">
                <a:latin typeface="Open Sans"/>
                <a:ea typeface="Open Sans"/>
                <a:cs typeface="Open Sans"/>
              </a:rPr>
            </a:br>
            <a:r>
              <a:rPr lang="ro-RO" sz="2000" b="1">
                <a:latin typeface="Open Sans"/>
                <a:ea typeface="Open Sans"/>
                <a:cs typeface="Open Sans"/>
              </a:rPr>
              <a:t>tranziția justă</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3"/>
            <a:ext cx="3708548" cy="1398193"/>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ro-RO"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ro-RO"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ro-RO"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0568354" cy="836159"/>
          </a:xfrm>
        </p:spPr>
        <p:txBody>
          <a:bodyPr/>
          <a:lstStyle/>
          <a:p>
            <a:r>
              <a:rPr lang="ro-RO">
                <a:latin typeface="Open Sans"/>
                <a:ea typeface="Open Sans"/>
                <a:cs typeface="Open Sans"/>
              </a:rPr>
              <a:t>    </a:t>
            </a:r>
            <a:r>
              <a:rPr lang="ro-RO"/>
              <a:t>Comunitatea Pactului climatic</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ro-RO" sz="2000">
                <a:solidFill>
                  <a:schemeClr val="bg1"/>
                </a:solidFill>
                <a:latin typeface="Open Sans"/>
                <a:ea typeface="Open Sans"/>
                <a:cs typeface="Open Sans"/>
              </a:rPr>
              <a:t>mobilizează comunitatea Pactului și coordonează activitățile din cadrul acestuia la nivel central.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ro-RO" sz="2300" b="1">
                <a:solidFill>
                  <a:srgbClr val="3A64E8"/>
                </a:solidFill>
                <a:latin typeface="Open Sans"/>
                <a:ea typeface="Open Sans"/>
                <a:cs typeface="Open Sans"/>
              </a:rPr>
              <a:t>Secretariatul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ro-RO" sz="2000" b="1">
                  <a:latin typeface="Open Sans"/>
                  <a:ea typeface="Open Sans"/>
                  <a:cs typeface="Open Sans"/>
                </a:rPr>
                <a:t>Coordonatorii naționali (CN) </a:t>
              </a:r>
              <a:r>
                <a:rPr lang="ro-RO" sz="2000">
                  <a:latin typeface="Open Sans"/>
                  <a:ea typeface="Open Sans"/>
                  <a:cs typeface="Open Sans"/>
                </a:rPr>
                <a:t>și </a:t>
              </a:r>
              <a:r>
                <a:rPr lang="ro-RO" sz="2000" b="1">
                  <a:latin typeface="Open Sans"/>
                  <a:ea typeface="Open Sans"/>
                  <a:cs typeface="Open Sans"/>
                </a:rPr>
                <a:t>agențiile de relații publice (PR) </a:t>
              </a:r>
              <a:r>
                <a:rPr lang="ro-RO" sz="2000">
                  <a:latin typeface="Open Sans"/>
                  <a:ea typeface="Open Sans"/>
                  <a:cs typeface="Open Sans"/>
                </a:rPr>
                <a:t>se axează pe implementarea viziunii Pactului la nivel național.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9430" y="2920525"/>
              <a:ext cx="3494178" cy="738664"/>
            </a:xfrm>
            <a:prstGeom prst="rect">
              <a:avLst/>
            </a:prstGeom>
            <a:noFill/>
          </p:spPr>
          <p:txBody>
            <a:bodyPr wrap="square">
              <a:spAutoFit/>
            </a:bodyPr>
            <a:lstStyle/>
            <a:p>
              <a:pPr algn="ctr"/>
              <a:r>
                <a:rPr lang="ro-RO" sz="2100" b="1" dirty="0">
                  <a:solidFill>
                    <a:schemeClr val="bg1"/>
                  </a:solidFill>
                  <a:latin typeface="Open Sans"/>
                  <a:ea typeface="Open Sans"/>
                  <a:cs typeface="Open Sans"/>
                </a:rPr>
                <a:t>Coordonatorii naționali și agențiile de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ro-RO" sz="2000">
                  <a:solidFill>
                    <a:schemeClr val="bg1"/>
                  </a:solidFill>
                  <a:latin typeface="Open Sans"/>
                  <a:ea typeface="Open Sans"/>
                  <a:cs typeface="Open Sans"/>
                </a:rPr>
                <a:t>informează, oferă inspirație și susțin politicile climatice în comunitățile lor.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ro-RO" sz="2300" b="1">
                  <a:solidFill>
                    <a:srgbClr val="2A255A"/>
                  </a:solidFill>
                  <a:latin typeface="Open Sans"/>
                  <a:ea typeface="Open Sans"/>
                  <a:cs typeface="Open Sans"/>
                </a:rPr>
                <a:t>Ambasadorii Pactului climatic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ro-RO" sz="2000">
                  <a:solidFill>
                    <a:schemeClr val="bg1"/>
                  </a:solidFill>
                  <a:latin typeface="Open Sans"/>
                  <a:ea typeface="Open Sans"/>
                  <a:cs typeface="Open Sans"/>
                </a:rPr>
                <a:t>sunt organizații dedicate combaterii schimbărilor climatice și care contribuie la un viitor durabil.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ro-RO" sz="2300" b="1">
                  <a:solidFill>
                    <a:srgbClr val="2743A8"/>
                  </a:solidFill>
                  <a:latin typeface="Open Sans"/>
                  <a:ea typeface="Open Sans"/>
                  <a:cs typeface="Open Sans"/>
                </a:rPr>
                <a:t>Partenerii </a:t>
              </a:r>
              <a:br>
                <a:rPr lang="ro-RO" sz="2300" b="1">
                  <a:solidFill>
                    <a:srgbClr val="2743A8"/>
                  </a:solidFill>
                  <a:latin typeface="Open Sans"/>
                  <a:ea typeface="Open Sans"/>
                  <a:cs typeface="Open Sans"/>
                </a:rPr>
              </a:br>
              <a:r>
                <a:rPr lang="ro-RO" sz="2300" b="1">
                  <a:solidFill>
                    <a:srgbClr val="2743A8"/>
                  </a:solidFill>
                  <a:latin typeface="Open Sans"/>
                  <a:ea typeface="Open Sans"/>
                  <a:cs typeface="Open Sans"/>
                </a:rPr>
                <a:t>Pactului climatic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ro-RO" sz="2000">
                <a:latin typeface="Open Sans"/>
                <a:ea typeface="Open Sans"/>
                <a:cs typeface="Open Sans"/>
              </a:rPr>
              <a:t>sunt susținători interesați de adoptarea unui rol activ în legătură cu teme asociate climei în țara lor.</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ro-RO" sz="2300" b="1">
                <a:solidFill>
                  <a:schemeClr val="bg1"/>
                </a:solidFill>
                <a:latin typeface="Open Sans"/>
                <a:ea typeface="Open Sans"/>
                <a:cs typeface="Open Sans"/>
              </a:rPr>
              <a:t>Prietenii Pactului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ro-RO">
                <a:latin typeface="Open Sans"/>
                <a:ea typeface="Open Sans"/>
                <a:cs typeface="Open Sans"/>
              </a:rPr>
              <a:t>         ambasadorii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ro-RO" sz="2200">
                <a:latin typeface="Open Sans"/>
                <a:ea typeface="Open Sans"/>
                <a:cs typeface="Open Sans"/>
              </a:rPr>
              <a:t>organizează și participă la evenimente și activități locale, naționale, regionale sau europene.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ro-RO" sz="2400" b="1">
                <a:solidFill>
                  <a:srgbClr val="174C54"/>
                </a:solidFill>
                <a:latin typeface="Open Sans"/>
                <a:ea typeface="Open Sans"/>
                <a:cs typeface="Arial"/>
              </a:rPr>
              <a:t>Ambasadorii Pactului climatic </a:t>
            </a:r>
            <a:br>
              <a:rPr lang="ro-RO" sz="2400" b="1">
                <a:latin typeface="Open Sans"/>
                <a:ea typeface="Open Sans"/>
                <a:cs typeface="Arial"/>
              </a:rPr>
            </a:br>
            <a:r>
              <a:rPr lang="ro-RO" sz="2400">
                <a:latin typeface="Open Sans"/>
                <a:ea typeface="Open Sans"/>
                <a:cs typeface="Arial"/>
              </a:rPr>
              <a:t>sunt lideri ai organizațiilor, comunităților, grupuri sau mișcări informale, autorități locale, reprezentanți ai instituțiilor culturale, influenceri (etc.). În prezent, mai mult de </a:t>
            </a:r>
            <a:r>
              <a:rPr lang="ro-RO" sz="2400" b="1">
                <a:solidFill>
                  <a:srgbClr val="187471"/>
                </a:solidFill>
                <a:latin typeface="Open Sans"/>
                <a:ea typeface="Open Sans"/>
                <a:cs typeface="Arial"/>
              </a:rPr>
              <a:t>800 de ambasadori</a:t>
            </a:r>
            <a:r>
              <a:rPr lang="ro-RO"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200">
                <a:latin typeface="Open Sans"/>
                <a:ea typeface="Open Sans"/>
                <a:cs typeface="Open Sans"/>
              </a:rPr>
              <a:t>comunică mesajele Pactului prin rețelele și canalele lor de comunicare.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75271"/>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ro-RO" sz="2200" dirty="0">
                <a:latin typeface="Open Sans"/>
                <a:ea typeface="Open Sans"/>
                <a:cs typeface="Open Sans"/>
              </a:rPr>
              <a:t>conduc prin puterea exemplului și le oferă celorlalți inspirație pentru întreprinderea de acțiuni climatice.</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CF78BFD1-902F-EC8A-BA1B-1E9B31ED909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77521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ro-RO" sz="2200" dirty="0">
                <a:latin typeface="Open Sans"/>
                <a:ea typeface="Open Sans"/>
                <a:cs typeface="Open Sans"/>
              </a:rPr>
              <a:t>colaborează cu ambasadorii de la nivel național și regional.</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ro-RO" sz="2400" b="1">
                <a:solidFill>
                  <a:srgbClr val="391A53"/>
                </a:solidFill>
                <a:latin typeface="Open Sans"/>
                <a:ea typeface="Open Sans"/>
                <a:cs typeface="Arial"/>
              </a:rPr>
              <a:t>Partenerii Pactului climatic </a:t>
            </a:r>
            <a:r>
              <a:rPr lang="ro-RO" sz="2400">
                <a:latin typeface="Open Sans"/>
                <a:ea typeface="Open Sans"/>
                <a:cs typeface="Arial"/>
              </a:rPr>
              <a:t>sunt organizații dedicate </a:t>
            </a:r>
            <a:br>
              <a:rPr lang="ro-RO" sz="2400">
                <a:latin typeface="Open Sans"/>
                <a:ea typeface="Open Sans"/>
                <a:cs typeface="Arial"/>
              </a:rPr>
            </a:br>
            <a:r>
              <a:rPr lang="ro-RO" sz="2400">
                <a:latin typeface="Open Sans"/>
                <a:ea typeface="Open Sans"/>
                <a:cs typeface="Arial"/>
              </a:rPr>
              <a:t>combaterii schimbărilor climatice și care contribuie la un viitor durabil. Ca parte a Pactului, aceștia:</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1068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ro-RO" sz="2200" dirty="0">
                <a:latin typeface="Open Sans"/>
                <a:ea typeface="Open Sans"/>
                <a:cs typeface="Open Sans"/>
              </a:rPr>
              <a:t>se implică în evenimente exclusive împreună cu responsabilii de elaborarea politicilor UE.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0914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ro-RO" sz="2200" dirty="0">
                <a:latin typeface="Open Sans"/>
                <a:ea typeface="Open Sans"/>
                <a:cs typeface="Open Sans"/>
              </a:rPr>
              <a:t>sporesc vizibilitatea Pactului pe site-urile lor și </a:t>
            </a:r>
            <a:br>
              <a:rPr lang="en-GB" sz="2200" dirty="0">
                <a:latin typeface="Open Sans"/>
                <a:ea typeface="Open Sans"/>
                <a:cs typeface="Open Sans"/>
              </a:rPr>
            </a:br>
            <a:r>
              <a:rPr lang="ro-RO" sz="2200" dirty="0">
                <a:latin typeface="Open Sans"/>
                <a:ea typeface="Open Sans"/>
                <a:cs typeface="Open Sans"/>
              </a:rPr>
              <a:t>prezintă realizările prin canalele lor oficiale.</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581024"/>
            <a:ext cx="7860631" cy="1140945"/>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1068236"/>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148404"/>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ro-RO" dirty="0">
                <a:latin typeface="Open Sans"/>
                <a:ea typeface="Open Sans"/>
                <a:cs typeface="Open Sans"/>
              </a:rPr>
              <a:t>                  PARTENERI</a:t>
            </a:r>
          </a:p>
        </p:txBody>
      </p:sp>
      <p:pic>
        <p:nvPicPr>
          <p:cNvPr id="2" name="Picture 1" descr="A group of people laughing&#10;&#10;Description automatically generated">
            <a:extLst>
              <a:ext uri="{FF2B5EF4-FFF2-40B4-BE49-F238E27FC236}">
                <a16:creationId xmlns:a16="http://schemas.microsoft.com/office/drawing/2014/main" id="{19716AB7-C64B-889B-1FBE-6F6CA681BB6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6668DBA6-8E76-4B1A-A68D-358A1B97586E}">
  <ds:schemaRefs>
    <ds:schemaRef ds:uri="http://purl.org/dc/elements/1.1/"/>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119ae24b-acd2-4206-8a50-f24ff65407c3"/>
    <ds:schemaRef ds:uri="f75dc2e1-5a74-43f4-af9f-d866e04aa3cf"/>
    <ds:schemaRef ds:uri="http://schemas.microsoft.com/office/infopath/2007/PartnerControls"/>
  </ds:schemaRefs>
</ds:datastoreItem>
</file>

<file path=customXml/itemProps3.xml><?xml version="1.0" encoding="utf-8"?>
<ds:datastoreItem xmlns:ds="http://schemas.openxmlformats.org/officeDocument/2006/customXml" ds:itemID="{A2431961-88FE-4C13-A804-13205DD87D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1620</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 Semibold</vt:lpstr>
      <vt:lpstr>Open Sans</vt:lpstr>
      <vt:lpstr>Myriad Pro</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DESPRE Pactul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 mulțumim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96</cp:revision>
  <dcterms:created xsi:type="dcterms:W3CDTF">2023-09-22T15:24:24Z</dcterms:created>
  <dcterms:modified xsi:type="dcterms:W3CDTF">2024-08-23T13:38:13Z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