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142625-6A8C-43E2-A502-A2096CFC96EB}" v="1" dt="2024-08-23T13:36:24.150"/>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50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AC142625-6A8C-43E2-A502-A2096CFC96EB}"/>
    <pc:docChg chg="custSel modSld sldOrd">
      <pc:chgData name="Carolina Bolelli" userId="d7926893-566e-4e7f-acc2-6407bb3f96bc" providerId="ADAL" clId="{AC142625-6A8C-43E2-A502-A2096CFC96EB}" dt="2024-08-26T12:05:27.715" v="26" actId="5793"/>
      <pc:docMkLst>
        <pc:docMk/>
      </pc:docMkLst>
      <pc:sldChg chg="modSp mod ord">
        <pc:chgData name="Carolina Bolelli" userId="d7926893-566e-4e7f-acc2-6407bb3f96bc" providerId="ADAL" clId="{AC142625-6A8C-43E2-A502-A2096CFC96EB}" dt="2024-08-26T12:04:14.034" v="4" actId="1076"/>
        <pc:sldMkLst>
          <pc:docMk/>
          <pc:sldMk cId="2963042633" sldId="4023"/>
        </pc:sldMkLst>
        <pc:picChg chg="mod">
          <ac:chgData name="Carolina Bolelli" userId="d7926893-566e-4e7f-acc2-6407bb3f96bc" providerId="ADAL" clId="{AC142625-6A8C-43E2-A502-A2096CFC96EB}" dt="2024-08-26T12:04:14.034" v="4" actId="1076"/>
          <ac:picMkLst>
            <pc:docMk/>
            <pc:sldMk cId="2963042633" sldId="4023"/>
            <ac:picMk id="3" creationId="{42A55B44-D4B5-DFC4-1422-09C1C89F7876}"/>
          </ac:picMkLst>
        </pc:picChg>
      </pc:sldChg>
      <pc:sldChg chg="delSp modSp mod">
        <pc:chgData name="Carolina Bolelli" userId="d7926893-566e-4e7f-acc2-6407bb3f96bc" providerId="ADAL" clId="{AC142625-6A8C-43E2-A502-A2096CFC96EB}" dt="2024-08-26T12:05:27.715" v="26" actId="5793"/>
        <pc:sldMkLst>
          <pc:docMk/>
          <pc:sldMk cId="2219721471" sldId="4041"/>
        </pc:sldMkLst>
        <pc:spChg chg="del mod">
          <ac:chgData name="Carolina Bolelli" userId="d7926893-566e-4e7f-acc2-6407bb3f96bc" providerId="ADAL" clId="{AC142625-6A8C-43E2-A502-A2096CFC96EB}" dt="2024-08-26T12:05:22.538" v="24" actId="478"/>
          <ac:spMkLst>
            <pc:docMk/>
            <pc:sldMk cId="2219721471" sldId="4041"/>
            <ac:spMk id="2" creationId="{5B252B0B-A384-CBF8-0748-E0C2DDF8437A}"/>
          </ac:spMkLst>
        </pc:spChg>
        <pc:spChg chg="mod">
          <ac:chgData name="Carolina Bolelli" userId="d7926893-566e-4e7f-acc2-6407bb3f96bc" providerId="ADAL" clId="{AC142625-6A8C-43E2-A502-A2096CFC96EB}" dt="2024-08-26T12:05:27.715" v="26" actId="5793"/>
          <ac:spMkLst>
            <pc:docMk/>
            <pc:sldMk cId="2219721471" sldId="4041"/>
            <ac:spMk id="6" creationId="{2422F2FD-C306-CA94-F47A-C39AC56E9E95}"/>
          </ac:spMkLst>
        </pc:spChg>
      </pc:sldChg>
      <pc:sldChg chg="modAnim">
        <pc:chgData name="Carolina Bolelli" userId="d7926893-566e-4e7f-acc2-6407bb3f96bc" providerId="ADAL" clId="{AC142625-6A8C-43E2-A502-A2096CFC96EB}" dt="2024-08-23T13:36:24.150" v="0"/>
        <pc:sldMkLst>
          <pc:docMk/>
          <pc:sldMk cId="4247028148" sldId="4047"/>
        </pc:sldMkLst>
      </pc:sldChg>
      <pc:sldChg chg="delCm">
        <pc:chgData name="Carolina Bolelli" userId="d7926893-566e-4e7f-acc2-6407bb3f96bc" providerId="ADAL" clId="{AC142625-6A8C-43E2-A502-A2096CFC96EB}" dt="2024-08-23T13:36:42.880" v="3"/>
        <pc:sldMkLst>
          <pc:docMk/>
          <pc:sldMk cId="431233827" sldId="4059"/>
        </pc:sldMkLst>
        <pc:extLst>
          <p:ext xmlns:p="http://schemas.openxmlformats.org/presentationml/2006/main" uri="{D6D511B9-2390-475A-947B-AFAB55BFBCF1}">
            <pc226:cmChg xmlns:pc226="http://schemas.microsoft.com/office/powerpoint/2022/06/main/command" chg="del">
              <pc226:chgData name="Carolina Bolelli" userId="d7926893-566e-4e7f-acc2-6407bb3f96bc" providerId="ADAL" clId="{AC142625-6A8C-43E2-A502-A2096CFC96EB}" dt="2024-08-23T13:36:42.880" v="3"/>
              <pc2:cmMkLst xmlns:pc2="http://schemas.microsoft.com/office/powerpoint/2019/9/main/command">
                <pc:docMk/>
                <pc:sldMk cId="431233827" sldId="4059"/>
                <pc2:cmMk id="{E1495641-F492-4A7A-8E29-A05EC163D7A8}"/>
              </pc2:cmMkLst>
            </pc226:cmChg>
          </p:ext>
        </pc:extLst>
      </pc:sldChg>
    </pc:docChg>
  </pc:docChgLst>
  <pc:docChgLst>
    <pc:chgData name="Carolina Bolelli" userId="d7926893-566e-4e7f-acc2-6407bb3f96bc" providerId="ADAL" clId="{92FD2305-3BDD-4957-96DE-54469F9FE392}"/>
    <pc:docChg chg="undo custSel modSld">
      <pc:chgData name="Carolina Bolelli" userId="d7926893-566e-4e7f-acc2-6407bb3f96bc" providerId="ADAL" clId="{92FD2305-3BDD-4957-96DE-54469F9FE392}" dt="2024-07-17T07:38:03.113" v="54" actId="5793"/>
      <pc:docMkLst>
        <pc:docMk/>
      </pc:docMkLst>
      <pc:sldChg chg="modSp mod">
        <pc:chgData name="Carolina Bolelli" userId="d7926893-566e-4e7f-acc2-6407bb3f96bc" providerId="ADAL" clId="{92FD2305-3BDD-4957-96DE-54469F9FE392}" dt="2024-07-10T07:52:41.687" v="15" actId="1076"/>
        <pc:sldMkLst>
          <pc:docMk/>
          <pc:sldMk cId="1349106481" sldId="4044"/>
        </pc:sldMkLst>
        <pc:spChg chg="mod">
          <ac:chgData name="Carolina Bolelli" userId="d7926893-566e-4e7f-acc2-6407bb3f96bc" providerId="ADAL" clId="{92FD2305-3BDD-4957-96DE-54469F9FE392}" dt="2024-07-10T07:52:32.881" v="14" actId="1076"/>
          <ac:spMkLst>
            <pc:docMk/>
            <pc:sldMk cId="1349106481" sldId="4044"/>
            <ac:spMk id="9" creationId="{E07073B8-7CDE-FB10-926F-7ED9031BDC3E}"/>
          </ac:spMkLst>
        </pc:spChg>
        <pc:spChg chg="mod">
          <ac:chgData name="Carolina Bolelli" userId="d7926893-566e-4e7f-acc2-6407bb3f96bc" providerId="ADAL" clId="{92FD2305-3BDD-4957-96DE-54469F9FE392}" dt="2024-07-10T07:52:41.687" v="15" actId="1076"/>
          <ac:spMkLst>
            <pc:docMk/>
            <pc:sldMk cId="1349106481" sldId="4044"/>
            <ac:spMk id="38" creationId="{B3179649-0E6C-74D5-97D6-197564822BA1}"/>
          </ac:spMkLst>
        </pc:spChg>
        <pc:spChg chg="mod">
          <ac:chgData name="Carolina Bolelli" userId="d7926893-566e-4e7f-acc2-6407bb3f96bc" providerId="ADAL" clId="{92FD2305-3BDD-4957-96DE-54469F9FE392}" dt="2024-07-10T07:52:28.092" v="13" actId="1076"/>
          <ac:spMkLst>
            <pc:docMk/>
            <pc:sldMk cId="1349106481" sldId="4044"/>
            <ac:spMk id="40" creationId="{B50B1BFB-6303-11A8-DC34-111A7F47CDF8}"/>
          </ac:spMkLst>
        </pc:spChg>
      </pc:sldChg>
      <pc:sldChg chg="modSp mod">
        <pc:chgData name="Carolina Bolelli" userId="d7926893-566e-4e7f-acc2-6407bb3f96bc" providerId="ADAL" clId="{92FD2305-3BDD-4957-96DE-54469F9FE392}" dt="2024-07-10T07:52:56.506" v="16" actId="1076"/>
        <pc:sldMkLst>
          <pc:docMk/>
          <pc:sldMk cId="447753583" sldId="4045"/>
        </pc:sldMkLst>
        <pc:spChg chg="mod">
          <ac:chgData name="Carolina Bolelli" userId="d7926893-566e-4e7f-acc2-6407bb3f96bc" providerId="ADAL" clId="{92FD2305-3BDD-4957-96DE-54469F9FE392}" dt="2024-07-10T07:52:56.506" v="16" actId="1076"/>
          <ac:spMkLst>
            <pc:docMk/>
            <pc:sldMk cId="447753583" sldId="4045"/>
            <ac:spMk id="35" creationId="{09968629-3978-6834-EDBD-5022F0EA2DBE}"/>
          </ac:spMkLst>
        </pc:spChg>
      </pc:sldChg>
      <pc:sldChg chg="modSp mod modNotesTx">
        <pc:chgData name="Carolina Bolelli" userId="d7926893-566e-4e7f-acc2-6407bb3f96bc" providerId="ADAL" clId="{92FD2305-3BDD-4957-96DE-54469F9FE392}" dt="2024-07-17T07:38:03.113" v="54" actId="5793"/>
        <pc:sldMkLst>
          <pc:docMk/>
          <pc:sldMk cId="1100750728" sldId="4054"/>
        </pc:sldMkLst>
        <pc:spChg chg="mod">
          <ac:chgData name="Carolina Bolelli" userId="d7926893-566e-4e7f-acc2-6407bb3f96bc" providerId="ADAL" clId="{92FD2305-3BDD-4957-96DE-54469F9FE392}" dt="2024-07-10T07:50:59.750" v="0" actId="1076"/>
          <ac:spMkLst>
            <pc:docMk/>
            <pc:sldMk cId="1100750728" sldId="4054"/>
            <ac:spMk id="26" creationId="{0BD6A69A-C6A5-7758-72D0-799F22405950}"/>
          </ac:spMkLst>
        </pc:spChg>
      </pc:sldChg>
      <pc:sldChg chg="modSp mod modNotesTx">
        <pc:chgData name="Carolina Bolelli" userId="d7926893-566e-4e7f-acc2-6407bb3f96bc" providerId="ADAL" clId="{92FD2305-3BDD-4957-96DE-54469F9FE392}" dt="2024-07-17T07:37:36.672" v="53" actId="20577"/>
        <pc:sldMkLst>
          <pc:docMk/>
          <pc:sldMk cId="2876997581" sldId="4058"/>
        </pc:sldMkLst>
        <pc:spChg chg="mod">
          <ac:chgData name="Carolina Bolelli" userId="d7926893-566e-4e7f-acc2-6407bb3f96bc" providerId="ADAL" clId="{92FD2305-3BDD-4957-96DE-54469F9FE392}" dt="2024-07-10T07:53:25.367" v="21" actId="1076"/>
          <ac:spMkLst>
            <pc:docMk/>
            <pc:sldMk cId="2876997581" sldId="4058"/>
            <ac:spMk id="19" creationId="{576272DC-3091-A0EA-34B3-574C362AD26B}"/>
          </ac:spMkLst>
        </pc:spChg>
        <pc:spChg chg="mod">
          <ac:chgData name="Carolina Bolelli" userId="d7926893-566e-4e7f-acc2-6407bb3f96bc" providerId="ADAL" clId="{92FD2305-3BDD-4957-96DE-54469F9FE392}" dt="2024-07-10T07:53:22.725" v="20" actId="1076"/>
          <ac:spMkLst>
            <pc:docMk/>
            <pc:sldMk cId="2876997581" sldId="4058"/>
            <ac:spMk id="20" creationId="{72B8662E-BFA3-86D8-9F8F-0924D9D581F3}"/>
          </ac:spMkLst>
        </pc:spChg>
        <pc:spChg chg="mod">
          <ac:chgData name="Carolina Bolelli" userId="d7926893-566e-4e7f-acc2-6407bb3f96bc" providerId="ADAL" clId="{92FD2305-3BDD-4957-96DE-54469F9FE392}" dt="2024-07-10T07:53:20.511" v="19" actId="1076"/>
          <ac:spMkLst>
            <pc:docMk/>
            <pc:sldMk cId="2876997581" sldId="4058"/>
            <ac:spMk id="21" creationId="{862DFB6A-6E73-B1F2-3405-4956FA4CADF5}"/>
          </ac:spMkLst>
        </pc:spChg>
        <pc:spChg chg="mod">
          <ac:chgData name="Carolina Bolelli" userId="d7926893-566e-4e7f-acc2-6407bb3f96bc" providerId="ADAL" clId="{92FD2305-3BDD-4957-96DE-54469F9FE392}" dt="2024-07-10T07:53:16.822" v="18" actId="1076"/>
          <ac:spMkLst>
            <pc:docMk/>
            <pc:sldMk cId="2876997581" sldId="4058"/>
            <ac:spMk id="22" creationId="{2DB72AAE-464B-7220-80DC-5D1B8B39C4E8}"/>
          </ac:spMkLst>
        </pc:spChg>
      </pc:sldChg>
      <pc:sldChg chg="modSp mod">
        <pc:chgData name="Carolina Bolelli" userId="d7926893-566e-4e7f-acc2-6407bb3f96bc" providerId="ADAL" clId="{92FD2305-3BDD-4957-96DE-54469F9FE392}" dt="2024-07-10T07:53:06.258" v="17" actId="1076"/>
        <pc:sldMkLst>
          <pc:docMk/>
          <pc:sldMk cId="431233827" sldId="4059"/>
        </pc:sldMkLst>
        <pc:spChg chg="mod">
          <ac:chgData name="Carolina Bolelli" userId="d7926893-566e-4e7f-acc2-6407bb3f96bc" providerId="ADAL" clId="{92FD2305-3BDD-4957-96DE-54469F9FE392}" dt="2024-07-10T07:53:06.258" v="17" actId="1076"/>
          <ac:spMkLst>
            <pc:docMk/>
            <pc:sldMk cId="431233827" sldId="4059"/>
            <ac:spMk id="15" creationId="{AD1941F0-528D-8BF0-4949-F645B74D7CDB}"/>
          </ac:spMkLst>
        </pc:spChg>
      </pc:sldChg>
      <pc:sldChg chg="modSp mod modNotesTx">
        <pc:chgData name="Carolina Bolelli" userId="d7926893-566e-4e7f-acc2-6407bb3f96bc" providerId="ADAL" clId="{92FD2305-3BDD-4957-96DE-54469F9FE392}" dt="2024-07-17T07:37:11.530" v="50" actId="20577"/>
        <pc:sldMkLst>
          <pc:docMk/>
          <pc:sldMk cId="4104792099" sldId="4064"/>
        </pc:sldMkLst>
        <pc:spChg chg="mod">
          <ac:chgData name="Carolina Bolelli" userId="d7926893-566e-4e7f-acc2-6407bb3f96bc" providerId="ADAL" clId="{92FD2305-3BDD-4957-96DE-54469F9FE392}" dt="2024-07-17T07:37:11.530" v="50" actId="20577"/>
          <ac:spMkLst>
            <pc:docMk/>
            <pc:sldMk cId="4104792099" sldId="4064"/>
            <ac:spMk id="5" creationId="{5E15BD1E-94E7-BE78-88B7-93CF598B1297}"/>
          </ac:spMkLst>
        </pc:spChg>
      </pc:sldChg>
      <pc:sldChg chg="modNotesTx">
        <pc:chgData name="Carolina Bolelli" userId="d7926893-566e-4e7f-acc2-6407bb3f96bc" providerId="ADAL" clId="{92FD2305-3BDD-4957-96DE-54469F9FE392}" dt="2024-07-17T07:37:17.980" v="51" actId="20577"/>
        <pc:sldMkLst>
          <pc:docMk/>
          <pc:sldMk cId="2306310982" sldId="4065"/>
        </pc:sldMkLst>
      </pc:sldChg>
      <pc:sldChg chg="modNotesTx">
        <pc:chgData name="Carolina Bolelli" userId="d7926893-566e-4e7f-acc2-6407bb3f96bc" providerId="ADAL" clId="{92FD2305-3BDD-4957-96DE-54469F9FE392}" dt="2024-07-17T07:37:21.468" v="52" actId="20577"/>
        <pc:sldMkLst>
          <pc:docMk/>
          <pc:sldMk cId="2595785313" sldId="4066"/>
        </pc:sldMkLst>
      </pc:sldChg>
      <pc:sldChg chg="modSp mod">
        <pc:chgData name="Carolina Bolelli" userId="d7926893-566e-4e7f-acc2-6407bb3f96bc" providerId="ADAL" clId="{92FD2305-3BDD-4957-96DE-54469F9FE392}" dt="2024-07-10T07:51:12.422" v="1" actId="6549"/>
        <pc:sldMkLst>
          <pc:docMk/>
          <pc:sldMk cId="3070174494" sldId="4069"/>
        </pc:sldMkLst>
        <pc:spChg chg="mod">
          <ac:chgData name="Carolina Bolelli" userId="d7926893-566e-4e7f-acc2-6407bb3f96bc" providerId="ADAL" clId="{92FD2305-3BDD-4957-96DE-54469F9FE392}" dt="2024-07-10T07:51:12.422" v="1" actId="6549"/>
          <ac:spMkLst>
            <pc:docMk/>
            <pc:sldMk cId="3070174494" sldId="4069"/>
            <ac:spMk id="11" creationId="{3DC07F2C-7A01-921D-7D48-38C402000AF4}"/>
          </ac:spMkLst>
        </pc:spChg>
      </pc:sldChg>
      <pc:sldChg chg="modSp mod">
        <pc:chgData name="Carolina Bolelli" userId="d7926893-566e-4e7f-acc2-6407bb3f96bc" providerId="ADAL" clId="{92FD2305-3BDD-4957-96DE-54469F9FE392}" dt="2024-07-10T07:52:07.498" v="12" actId="1076"/>
        <pc:sldMkLst>
          <pc:docMk/>
          <pc:sldMk cId="2730689921" sldId="4071"/>
        </pc:sldMkLst>
        <pc:spChg chg="mod">
          <ac:chgData name="Carolina Bolelli" userId="d7926893-566e-4e7f-acc2-6407bb3f96bc" providerId="ADAL" clId="{92FD2305-3BDD-4957-96DE-54469F9FE392}" dt="2024-07-10T07:52:07.498" v="12" actId="1076"/>
          <ac:spMkLst>
            <pc:docMk/>
            <pc:sldMk cId="2730689921" sldId="4071"/>
            <ac:spMk id="11" creationId="{3DC07F2C-7A01-921D-7D48-38C402000AF4}"/>
          </ac:spMkLst>
        </pc:spChg>
        <pc:spChg chg="mod">
          <ac:chgData name="Carolina Bolelli" userId="d7926893-566e-4e7f-acc2-6407bb3f96bc" providerId="ADAL" clId="{92FD2305-3BDD-4957-96DE-54469F9FE392}" dt="2024-07-10T07:52:02.316" v="11" actId="1076"/>
          <ac:spMkLst>
            <pc:docMk/>
            <pc:sldMk cId="2730689921" sldId="4071"/>
            <ac:spMk id="22" creationId="{F5971541-0643-60D4-9547-9445066D9376}"/>
          </ac:spMkLst>
        </pc:spChg>
      </pc:sldChg>
    </pc:docChg>
  </pc:docChgLst>
  <pc:docChgLst>
    <pc:chgData name="SEGURA MONDEJAR Mar (CLIMA)" userId="S::mar.segura-mondejar_ec.europa.eu#ext#@ecorys.onmicrosoft.com::9698d816-d25d-4baf-9071-414f8075e2c1" providerId="AD" clId="Web-{C9D1AE7F-BCA0-07F6-79EE-E5DD1940779F}"/>
    <pc:docChg chg="">
      <pc:chgData name="SEGURA MONDEJAR Mar (CLIMA)" userId="S::mar.segura-mondejar_ec.europa.eu#ext#@ecorys.onmicrosoft.com::9698d816-d25d-4baf-9071-414f8075e2c1" providerId="AD" clId="Web-{C9D1AE7F-BCA0-07F6-79EE-E5DD1940779F}" dt="2024-07-19T09:08:00.550" v="0"/>
      <pc:docMkLst>
        <pc:docMk/>
      </pc:docMkLst>
      <pc:sldChg chg="addCm">
        <pc:chgData name="SEGURA MONDEJAR Mar (CLIMA)" userId="S::mar.segura-mondejar_ec.europa.eu#ext#@ecorys.onmicrosoft.com::9698d816-d25d-4baf-9071-414f8075e2c1" providerId="AD" clId="Web-{C9D1AE7F-BCA0-07F6-79EE-E5DD1940779F}" dt="2024-07-19T09:08:00.550" v="0"/>
        <pc:sldMkLst>
          <pc:docMk/>
          <pc:sldMk cId="431233827" sldId="4059"/>
        </pc:sldMkLst>
        <pc:extLst>
          <p:ext xmlns:p="http://schemas.openxmlformats.org/presentationml/2006/main" uri="{D6D511B9-2390-475A-947B-AFAB55BFBCF1}">
            <pc226:cmChg xmlns:pc226="http://schemas.microsoft.com/office/powerpoint/2022/06/main/command" chg="add">
              <pc226:chgData name="SEGURA MONDEJAR Mar (CLIMA)" userId="S::mar.segura-mondejar_ec.europa.eu#ext#@ecorys.onmicrosoft.com::9698d816-d25d-4baf-9071-414f8075e2c1" providerId="AD" clId="Web-{C9D1AE7F-BCA0-07F6-79EE-E5DD1940779F}" dt="2024-07-19T09:08:00.550" v="0"/>
              <pc2:cmMkLst xmlns:pc2="http://schemas.microsoft.com/office/powerpoint/2019/9/main/command">
                <pc:docMk/>
                <pc:sldMk cId="431233827" sldId="4059"/>
                <pc2:cmMk id="{E1495641-F492-4A7A-8E29-A05EC163D7A8}"/>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www.facebook.com/EUClimateAction/" TargetMode="External"/><Relationship Id="rId3" Type="http://schemas.openxmlformats.org/officeDocument/2006/relationships/image" Target="../media/image94.png"/><Relationship Id="rId7" Type="http://schemas.openxmlformats.org/officeDocument/2006/relationships/hyperlink" Target="https://ec.europa.eu/newsroom/clima/user-subscriptions/2343/create" TargetMode="External"/><Relationship Id="rId12" Type="http://schemas.openxmlformats.org/officeDocument/2006/relationships/hyperlink" Target="https://climate-pact.europa.eu/news-and-events/news/european-climate-pact-community-driving-change-2024-03-15_en"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events_pt" TargetMode="External"/><Relationship Id="rId11" Type="http://schemas.openxmlformats.org/officeDocument/2006/relationships/hyperlink" Target="https://www.instagram.com/ourplanet_eu/" TargetMode="External"/><Relationship Id="rId5" Type="http://schemas.openxmlformats.org/officeDocument/2006/relationships/hyperlink" Target="https://climate-pact.europa.eu/news-and-events/news_pt" TargetMode="External"/><Relationship Id="rId10" Type="http://schemas.openxmlformats.org/officeDocument/2006/relationships/hyperlink" Target="https://www.linkedin.com/showcase/eu-environment-climate/" TargetMode="External"/><Relationship Id="rId4" Type="http://schemas.openxmlformats.org/officeDocument/2006/relationships/hyperlink" Target="https://climate-pact.europa.eu/get-inspired/resources_en" TargetMode="External"/><Relationship Id="rId9" Type="http://schemas.openxmlformats.org/officeDocument/2006/relationships/hyperlink" Target="https://twitter.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p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751007" y="5488535"/>
            <a:ext cx="8288062" cy="1204909"/>
          </a:xfrm>
        </p:spPr>
        <p:txBody>
          <a:bodyPr/>
          <a:lstStyle/>
          <a:p>
            <a:r>
              <a:rPr lang="pt-PT" sz="6600" dirty="0">
                <a:latin typeface="Open Sans"/>
                <a:ea typeface="Open Sans"/>
                <a:cs typeface="Open Sans"/>
              </a:rPr>
              <a:t>O PACTO </a:t>
            </a:r>
            <a:r>
              <a:rPr lang="pt-PT" sz="6600" dirty="0"/>
              <a:t>EUROPEU</a:t>
            </a:r>
            <a:r>
              <a:rPr lang="pt-PT" sz="6600" dirty="0">
                <a:latin typeface="Open Sans"/>
                <a:ea typeface="Open Sans"/>
                <a:cs typeface="Open Sans"/>
              </a:rPr>
              <a:t> </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751008" y="6563460"/>
            <a:ext cx="6474252" cy="1204909"/>
          </a:xfrm>
        </p:spPr>
        <p:txBody>
          <a:bodyPr/>
          <a:lstStyle/>
          <a:p>
            <a:r>
              <a:rPr lang="pt-PT" sz="6600" dirty="0"/>
              <a:t>PARA O CLIMA</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pt-PT"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7633441" cy="1232609"/>
          </a:xfrm>
        </p:spPr>
        <p:txBody>
          <a:bodyPr/>
          <a:lstStyle/>
          <a:p>
            <a:r>
              <a:rPr lang="pt-PT" sz="6800">
                <a:latin typeface="Open Sans"/>
                <a:ea typeface="Open Sans"/>
                <a:cs typeface="Open Sans"/>
              </a:rPr>
              <a:t> CLIMA EM AÇÃO</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2167806"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pt-PT" sz="6800" dirty="0">
                <a:latin typeface="Open Sans"/>
                <a:ea typeface="Open Sans"/>
                <a:cs typeface="Open Sans"/>
              </a:rPr>
              <a:t> O PACTO EUROPEU PARA O</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2492861" cy="836159"/>
          </a:xfrm>
        </p:spPr>
        <p:txBody>
          <a:bodyPr/>
          <a:lstStyle/>
          <a:p>
            <a:r>
              <a:rPr lang="pt-PT" dirty="0"/>
              <a:t>ENVOLVER OS CIDADÃOS NA AÇÃO CLIMÁTICA</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10597765" y="5890464"/>
            <a:ext cx="5450357" cy="898899"/>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10945715" y="6152334"/>
            <a:ext cx="5121457"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t-PT" sz="2400" b="1" dirty="0">
                <a:solidFill>
                  <a:schemeClr val="accent2"/>
                </a:solidFill>
                <a:latin typeface="Open Sans"/>
                <a:ea typeface="Open Sans"/>
                <a:cs typeface="Open Sans"/>
              </a:rPr>
              <a:t>Grupos locais de ação climática</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799043" y="4707219"/>
            <a:ext cx="3259607" cy="1010705"/>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9144000" y="4855886"/>
            <a:ext cx="2568513" cy="34263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ts val="3000"/>
              </a:lnSpc>
              <a:buFont typeface="Arial" panose="020B0604020202020204" pitchFamily="34" charset="0"/>
              <a:buNone/>
            </a:pPr>
            <a:r>
              <a:rPr lang="pt-PT" sz="2400" b="1" dirty="0">
                <a:solidFill>
                  <a:schemeClr val="tx2"/>
                </a:solidFill>
                <a:latin typeface="Open Sans"/>
                <a:ea typeface="Open Sans"/>
                <a:cs typeface="Open Sans"/>
              </a:rPr>
              <a:t>Caminhadas pelo clima</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4707219"/>
            <a:ext cx="3762928" cy="1010705"/>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570902" y="5027202"/>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t-PT" sz="2400" b="1" dirty="0">
                <a:solidFill>
                  <a:schemeClr val="accent3"/>
                </a:solidFill>
                <a:latin typeface="Open Sans"/>
                <a:ea typeface="Open Sans"/>
                <a:cs typeface="Open Sans"/>
              </a:rPr>
              <a:t>Assembleias de pares</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6964105"/>
            <a:ext cx="7242277" cy="1075551"/>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492735" y="7321363"/>
            <a:ext cx="5971280"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t-PT" sz="2400" b="1" dirty="0">
                <a:solidFill>
                  <a:schemeClr val="accent3">
                    <a:lumMod val="75000"/>
                  </a:schemeClr>
                </a:solidFill>
                <a:latin typeface="Open Sans"/>
                <a:ea typeface="Open Sans"/>
                <a:cs typeface="Open Sans"/>
              </a:rPr>
              <a:t>Workshops de reportagem fotográfica</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333447"/>
            <a:ext cx="8616866" cy="979692"/>
          </a:xfrm>
          <a:prstGeom prst="rect">
            <a:avLst/>
          </a:prstGeom>
          <a:noFill/>
        </p:spPr>
        <p:txBody>
          <a:bodyPr wrap="square">
            <a:spAutoFit/>
          </a:bodyPr>
          <a:lstStyle/>
          <a:p>
            <a:pPr>
              <a:lnSpc>
                <a:spcPts val="3600"/>
              </a:lnSpc>
            </a:pPr>
            <a:r>
              <a:rPr lang="pt-PT" sz="2400" b="1" dirty="0">
                <a:latin typeface="Open Sans"/>
                <a:ea typeface="Open Sans"/>
                <a:cs typeface="Open Sans"/>
              </a:rPr>
              <a:t>O Pacto para o Clima </a:t>
            </a:r>
            <a:r>
              <a:rPr lang="pt-PT" sz="2400" dirty="0">
                <a:latin typeface="Open Sans"/>
                <a:ea typeface="Open Sans"/>
                <a:cs typeface="Open Sans"/>
              </a:rPr>
              <a:t>envolve os cidadãos em debates sobre a ação climática através de atividades, como:</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pt-PT" sz="2000" b="1">
                <a:solidFill>
                  <a:srgbClr val="184547"/>
                </a:solidFill>
                <a:latin typeface="Open Sans" panose="020B0606030504020204" pitchFamily="34" charset="0"/>
                <a:ea typeface="Open Sans" panose="020B0606030504020204" pitchFamily="34" charset="0"/>
                <a:cs typeface="Open Sans" panose="020B0606030504020204" pitchFamily="34" charset="0"/>
              </a:rPr>
              <a:t>Visite o sítio web </a:t>
            </a:r>
            <a:br>
              <a:rPr lang="pt-PT"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pt-PT" sz="2000" b="1">
                <a:solidFill>
                  <a:srgbClr val="184547"/>
                </a:solidFill>
                <a:latin typeface="Open Sans" panose="020B0606030504020204" pitchFamily="34" charset="0"/>
                <a:ea typeface="Open Sans" panose="020B0606030504020204" pitchFamily="34" charset="0"/>
                <a:cs typeface="Open Sans" panose="020B0606030504020204" pitchFamily="34" charset="0"/>
              </a:rPr>
              <a:t>para saber mais</a:t>
            </a:r>
          </a:p>
        </p:txBody>
      </p:sp>
      <p:pic>
        <p:nvPicPr>
          <p:cNvPr id="3" name="Picture 2">
            <a:hlinkClick r:id="rId3"/>
            <a:extLst>
              <a:ext uri="{FF2B5EF4-FFF2-40B4-BE49-F238E27FC236}">
                <a16:creationId xmlns:a16="http://schemas.microsoft.com/office/drawing/2014/main" id="{42A55B44-D4B5-DFC4-1422-09C1C89F78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84396" y="2498531"/>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03443"/>
            <a:ext cx="12657909" cy="836159"/>
          </a:xfrm>
          <a:solidFill>
            <a:srgbClr val="174C54"/>
          </a:solidFill>
        </p:spPr>
        <p:txBody>
          <a:bodyPr wrap="square" lIns="216000" tIns="144000" rIns="180000" bIns="108000" anchor="t">
            <a:spAutoFit/>
          </a:bodyPr>
          <a:lstStyle/>
          <a:p>
            <a:pPr marL="904875" indent="-893445"/>
            <a:r>
              <a:rPr lang="pt-PT">
                <a:latin typeface="Open Sans"/>
                <a:ea typeface="Open Sans"/>
                <a:cs typeface="Open Sans"/>
              </a:rPr>
              <a:t>    ATIVIDADES NOS ESTADOS-MEMBROS DA UE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45699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pt-PT" sz="2400" dirty="0">
                <a:latin typeface="Open Sans"/>
                <a:ea typeface="Open Sans"/>
                <a:cs typeface="Arial"/>
              </a:rPr>
              <a:t>Em todos os Estados-Membros, os </a:t>
            </a:r>
            <a:r>
              <a:rPr lang="pt-PT" sz="2400" b="1" dirty="0">
                <a:latin typeface="Open Sans"/>
                <a:ea typeface="Open Sans"/>
                <a:cs typeface="Arial"/>
              </a:rPr>
              <a:t>Coordenadores Nacionais (CN) e as agências de RP </a:t>
            </a:r>
            <a:r>
              <a:rPr lang="pt-PT" sz="2400" dirty="0">
                <a:latin typeface="Open Sans"/>
                <a:ea typeface="Open Sans"/>
                <a:cs typeface="Arial"/>
              </a:rPr>
              <a:t>organizam e promovem eventos e atividades para a comunidade local do Pacto e para o público, tais como:</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937299" y="467432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pt-PT" sz="2400" b="1" dirty="0">
                <a:solidFill>
                  <a:srgbClr val="0E101A"/>
                </a:solidFill>
                <a:latin typeface="Open Sans"/>
                <a:cs typeface="Calibri" panose="020F0502020204030204"/>
              </a:rPr>
              <a:t>Atividades de participação dos cidadãos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67266"/>
            <a:ext cx="6782177"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8937298" y="5775846"/>
            <a:ext cx="8150552" cy="52144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pt-PT" sz="2400" b="1" dirty="0">
                <a:solidFill>
                  <a:srgbClr val="0E101A"/>
                </a:solidFill>
                <a:latin typeface="Open Sans"/>
                <a:cs typeface="Calibri" panose="020F0502020204030204"/>
              </a:rPr>
              <a:t>Eventos nacionais </a:t>
            </a:r>
            <a:r>
              <a:rPr lang="pt-PT" sz="2400" dirty="0">
                <a:solidFill>
                  <a:srgbClr val="0E101A"/>
                </a:solidFill>
                <a:latin typeface="Open Sans"/>
                <a:cs typeface="Calibri" panose="020F0502020204030204"/>
              </a:rPr>
              <a:t>que reúnem a comunidade do Pacto</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590904"/>
            <a:ext cx="8685927" cy="1013060"/>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8937298" y="6915676"/>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pt-PT" sz="2400" b="1" dirty="0">
                <a:solidFill>
                  <a:srgbClr val="0E101A"/>
                </a:solidFill>
                <a:latin typeface="Open Sans"/>
                <a:cs typeface="Calibri" panose="020F0502020204030204"/>
              </a:rPr>
              <a:t>Workshops de desenvolvimento de capacidades</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7860630"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8937297" y="797056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pt-PT" sz="2400" b="1" dirty="0">
                <a:solidFill>
                  <a:srgbClr val="0E101A"/>
                </a:solidFill>
                <a:latin typeface="Open Sans"/>
                <a:cs typeface="Calibri" panose="020F0502020204030204"/>
              </a:rPr>
              <a:t>Sessões de aprendizagem e partilha</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pt-PT" sz="2000" b="1">
                <a:solidFill>
                  <a:srgbClr val="184547"/>
                </a:solidFill>
                <a:latin typeface="Open Sans" panose="020B0606030504020204" pitchFamily="34" charset="0"/>
                <a:ea typeface="Open Sans" panose="020B0606030504020204" pitchFamily="34" charset="0"/>
                <a:cs typeface="Open Sans" panose="020B0606030504020204" pitchFamily="34" charset="0"/>
              </a:rPr>
              <a:t>Entre em contacto com os </a:t>
            </a:r>
            <a:br>
              <a:rPr lang="pt-PT"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pt-PT" sz="2000" b="1">
                <a:solidFill>
                  <a:srgbClr val="184547"/>
                </a:solidFill>
                <a:latin typeface="Open Sans" panose="020B0606030504020204" pitchFamily="34" charset="0"/>
                <a:ea typeface="Open Sans" panose="020B0606030504020204" pitchFamily="34" charset="0"/>
                <a:cs typeface="Open Sans" panose="020B0606030504020204" pitchFamily="34" charset="0"/>
              </a:rPr>
              <a:t>Coordenadores nacionais do Pacto</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9144000" cy="836159"/>
          </a:xfrm>
        </p:spPr>
        <p:txBody>
          <a:bodyPr wrap="square" lIns="216000" tIns="144000" rIns="180000" bIns="108000" anchor="t">
            <a:spAutoFit/>
          </a:bodyPr>
          <a:lstStyle/>
          <a:p>
            <a:pPr marL="904875" indent="-893445"/>
            <a:r>
              <a:rPr lang="pt-PT" dirty="0">
                <a:latin typeface="Open Sans"/>
                <a:ea typeface="Open Sans"/>
                <a:cs typeface="Open Sans"/>
              </a:rPr>
              <a:t>    ATIVIDADES NOS PAÍSES DA UE</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567439"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961951"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273917" y="2837727"/>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91069" y="7538083"/>
            <a:ext cx="17387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PT" b="1" i="1" dirty="0">
                <a:solidFill>
                  <a:srgbClr val="81270E"/>
                </a:solidFill>
                <a:latin typeface="Open Sans"/>
              </a:rPr>
              <a:t> Evento de desenvolvimento de capacidades na Bélgica</a:t>
            </a:r>
            <a:r>
              <a:rPr lang="pt-PT" b="1" i="1" dirty="0">
                <a:solidFill>
                  <a:srgbClr val="FF9D02"/>
                </a:solidFill>
                <a:latin typeface="Open Sans"/>
              </a:rPr>
              <a:t>              </a:t>
            </a:r>
            <a:r>
              <a:rPr lang="pt-PT" b="1" i="1" dirty="0">
                <a:solidFill>
                  <a:srgbClr val="174C54"/>
                </a:solidFill>
                <a:latin typeface="Open Sans"/>
              </a:rPr>
              <a:t>Evento nacional na Bulgária                             </a:t>
            </a:r>
            <a:r>
              <a:rPr lang="pt-PT" b="1" i="1" dirty="0">
                <a:solidFill>
                  <a:srgbClr val="3D2658"/>
                </a:solidFill>
                <a:latin typeface="Open Sans"/>
              </a:rPr>
              <a:t>Evento de participação dos cidadãos na Estónia</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9775639" cy="836159"/>
          </a:xfrm>
        </p:spPr>
        <p:txBody>
          <a:bodyPr wrap="square" lIns="216000" tIns="144000" rIns="180000" bIns="108000" anchor="t">
            <a:spAutoFit/>
          </a:bodyPr>
          <a:lstStyle/>
          <a:p>
            <a:r>
              <a:rPr lang="pt-PT">
                <a:latin typeface="Open Sans"/>
                <a:ea typeface="Open Sans"/>
                <a:cs typeface="Open Sans"/>
              </a:rPr>
              <a:t>    ATIVIDADES DOS EMBAIXADORES</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pt-PT" sz="2800">
                <a:latin typeface="Open Sans"/>
                <a:ea typeface="Open Sans"/>
                <a:cs typeface="Arial"/>
              </a:rPr>
              <a:t>Os Embaixadores do Pacto organizam uma </a:t>
            </a:r>
            <a:r>
              <a:rPr lang="pt-PT" sz="2800" b="1">
                <a:solidFill>
                  <a:srgbClr val="174C54"/>
                </a:solidFill>
                <a:latin typeface="Open Sans"/>
                <a:ea typeface="Open Sans"/>
                <a:cs typeface="Arial"/>
              </a:rPr>
              <a:t>grande variedade de atividades ao nível local </a:t>
            </a:r>
            <a:r>
              <a:rPr lang="pt-PT" sz="2800">
                <a:latin typeface="Open Sans"/>
                <a:ea typeface="Open Sans"/>
                <a:cs typeface="Arial"/>
              </a:rPr>
              <a:t>para promover a mudança e sensibilizar, que vão desde workshops, seminários, debates, campanhas nas redes sociais...</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pt-PT">
                <a:latin typeface="Open Sans"/>
                <a:ea typeface="Open Sans"/>
                <a:cs typeface="Open Sans"/>
              </a:rPr>
              <a:t>ATIVIDADES DOS PARCEIROS</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sz="2000" i="1">
                <a:latin typeface="Open Sans"/>
              </a:rPr>
              <a:t>Palestra local Lombardia-Europa sobre mobilidade urbana e cidades sustentáveis e formação para administradores locais em Milão, Itália.</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1" y="803443"/>
            <a:ext cx="8490857" cy="836159"/>
          </a:xfrm>
        </p:spPr>
        <p:txBody>
          <a:bodyPr wrap="square" lIns="216000" tIns="144000" rIns="180000" bIns="108000" anchor="t">
            <a:spAutoFit/>
          </a:bodyPr>
          <a:lstStyle/>
          <a:p>
            <a:r>
              <a:rPr lang="pt-PT">
                <a:latin typeface="Open Sans"/>
                <a:ea typeface="Open Sans"/>
                <a:cs typeface="Open Sans"/>
              </a:rPr>
              <a:t>    ATIVIDADES DOS PARCEIROS</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2801600" cy="836159"/>
          </a:xfrm>
          <a:solidFill>
            <a:srgbClr val="174C54"/>
          </a:solidFill>
        </p:spPr>
        <p:txBody>
          <a:bodyPr wrap="square" lIns="216000" tIns="144000" rIns="180000" bIns="108000" anchor="t">
            <a:spAutoFit/>
          </a:bodyPr>
          <a:lstStyle/>
          <a:p>
            <a:pPr marL="904875" indent="-893445"/>
            <a:r>
              <a:rPr lang="pt-PT" dirty="0">
                <a:latin typeface="Open Sans"/>
                <a:ea typeface="Open Sans"/>
                <a:cs typeface="Open Sans"/>
              </a:rPr>
              <a:t>    COOPERAÇÃO COM AS AUTORIDADES LOCAIS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146679"/>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pt-PT" sz="2400" dirty="0">
                <a:latin typeface="Open Sans"/>
                <a:ea typeface="Open Sans"/>
                <a:cs typeface="Arial"/>
              </a:rPr>
              <a:t>O Pacto para o Clima coopera com as autoridades locais para promover uma maior visibilidades dos seus eventos, através de: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pt-PT" sz="2400" b="1">
                <a:solidFill>
                  <a:srgbClr val="0E101A"/>
                </a:solidFill>
                <a:latin typeface="Open Sans"/>
                <a:cs typeface="Calibri" panose="020F0502020204030204"/>
              </a:rPr>
              <a:t>Comité das Regiões</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6" y="5871845"/>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None/>
            </a:pPr>
            <a:r>
              <a:rPr lang="pt-PT" sz="2400" b="1" dirty="0">
                <a:solidFill>
                  <a:srgbClr val="0E101A"/>
                </a:solidFill>
                <a:latin typeface="Open Sans"/>
                <a:cs typeface="Calibri" panose="020F0502020204030204"/>
              </a:rPr>
              <a:t>Palestras sobre o Pacto para o Clima a Nível Local</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716723"/>
            <a:ext cx="7860630" cy="1019262"/>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pt-PT" sz="2400" b="1" dirty="0">
                <a:solidFill>
                  <a:srgbClr val="0E101A"/>
                </a:solidFill>
                <a:latin typeface="Open Sans"/>
                <a:cs typeface="Calibri" panose="020F0502020204030204"/>
              </a:rPr>
              <a:t>Mission Implementation Platform for Adaptation to Climate Change </a:t>
            </a:r>
            <a:r>
              <a:rPr lang="pt-PT"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F2A8F71C-1E8E-42A9-55EF-7332990904B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1" y="803443"/>
            <a:ext cx="7080069" cy="836159"/>
          </a:xfrm>
        </p:spPr>
        <p:txBody>
          <a:bodyPr wrap="square" lIns="216000" tIns="144000" rIns="180000" bIns="108000" anchor="t">
            <a:spAutoFit/>
          </a:bodyPr>
          <a:lstStyle/>
          <a:p>
            <a:r>
              <a:rPr lang="pt-PT">
                <a:latin typeface="Open Sans"/>
                <a:ea typeface="Open Sans"/>
                <a:cs typeface="Open Sans"/>
              </a:rPr>
              <a:t>    ATIVIDADES CENTRAIS</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90939" y="2576787"/>
            <a:ext cx="10101263" cy="6545206"/>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pt-PT" sz="2200" dirty="0">
                <a:latin typeface="Open Sans"/>
                <a:ea typeface="Open Sans"/>
                <a:cs typeface="Open Sans"/>
              </a:rPr>
              <a:t>O Pacto publica com regularidade novos </a:t>
            </a:r>
            <a:r>
              <a:rPr lang="pt-PT"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recursos</a:t>
            </a:r>
            <a:r>
              <a:rPr lang="pt-PT" sz="2200" dirty="0">
                <a:solidFill>
                  <a:schemeClr val="accent1"/>
                </a:solidFill>
                <a:latin typeface="Open Sans"/>
                <a:ea typeface="Open Sans"/>
                <a:cs typeface="Open Sans"/>
              </a:rPr>
              <a:t> </a:t>
            </a:r>
            <a:r>
              <a:rPr lang="pt-PT" sz="2200" dirty="0">
                <a:latin typeface="Open Sans"/>
                <a:ea typeface="Open Sans"/>
                <a:cs typeface="Open Sans"/>
              </a:rPr>
              <a:t>no sítio web para as pessoas interessadas em saber mais sobre as questões relacionadas com o clima</a:t>
            </a:r>
            <a:r>
              <a:rPr lang="pt-PT" sz="2200" dirty="0">
                <a:solidFill>
                  <a:srgbClr val="000000"/>
                </a:solidFill>
                <a:latin typeface="Open Sans"/>
                <a:ea typeface="Open Sans"/>
                <a:cs typeface="Open Sans"/>
              </a:rPr>
              <a:t>. </a:t>
            </a:r>
            <a:r>
              <a:rPr lang="pt-PT" sz="2200" dirty="0">
                <a:latin typeface="Open Sans"/>
                <a:ea typeface="Open Sans"/>
                <a:cs typeface="Open Sans"/>
              </a:rPr>
              <a:t>Também pode manter-se a par das atividades do Pacto através das secções</a:t>
            </a:r>
            <a:r>
              <a:rPr lang="pt-PT" sz="2200" dirty="0">
                <a:solidFill>
                  <a:srgbClr val="000000"/>
                </a:solidFill>
                <a:latin typeface="Open Sans"/>
                <a:ea typeface="Open Sans"/>
                <a:cs typeface="Open Sans"/>
              </a:rPr>
              <a:t> </a:t>
            </a:r>
            <a:r>
              <a:rPr lang="pt-PT"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Notícias</a:t>
            </a:r>
            <a:r>
              <a:rPr lang="pt-PT" sz="2200" dirty="0">
                <a:solidFill>
                  <a:srgbClr val="000000"/>
                </a:solidFill>
                <a:latin typeface="Open Sans"/>
                <a:ea typeface="Open Sans"/>
                <a:cs typeface="Open Sans"/>
              </a:rPr>
              <a:t> e </a:t>
            </a:r>
            <a:r>
              <a:rPr lang="pt-PT"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eventos</a:t>
            </a:r>
            <a:r>
              <a:rPr lang="pt-PT" sz="2200" dirty="0">
                <a:solidFill>
                  <a:srgbClr val="000000"/>
                </a:solidFill>
                <a:latin typeface="Open Sans"/>
                <a:ea typeface="Open Sans"/>
                <a:cs typeface="Open Sans"/>
              </a:rPr>
              <a:t>, subscrever a </a:t>
            </a:r>
            <a:r>
              <a:rPr lang="pt-PT"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newsletter</a:t>
            </a:r>
            <a:r>
              <a:rPr lang="pt-PT" sz="2200" b="1" dirty="0">
                <a:solidFill>
                  <a:srgbClr val="184547"/>
                </a:solidFill>
                <a:latin typeface="Open Sans"/>
                <a:ea typeface="Open Sans"/>
                <a:cs typeface="Open Sans"/>
              </a:rPr>
              <a:t> </a:t>
            </a:r>
            <a:r>
              <a:rPr lang="pt-PT" sz="2200" dirty="0">
                <a:solidFill>
                  <a:srgbClr val="000000"/>
                </a:solidFill>
                <a:latin typeface="Open Sans"/>
                <a:ea typeface="Open Sans"/>
                <a:cs typeface="Open Sans"/>
              </a:rPr>
              <a:t>e seguir o Pacto no </a:t>
            </a:r>
            <a:r>
              <a:rPr lang="pt-PT"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Facebook</a:t>
            </a:r>
            <a:r>
              <a:rPr lang="pt-PT" sz="2200" dirty="0">
                <a:solidFill>
                  <a:srgbClr val="000000"/>
                </a:solidFill>
                <a:latin typeface="Open Sans"/>
                <a:ea typeface="Open Sans"/>
                <a:cs typeface="Open Sans"/>
              </a:rPr>
              <a:t>, </a:t>
            </a:r>
            <a:r>
              <a:rPr lang="pt-PT"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X</a:t>
            </a:r>
            <a:r>
              <a:rPr lang="pt-PT" sz="2200" dirty="0">
                <a:solidFill>
                  <a:srgbClr val="000000"/>
                </a:solidFill>
                <a:latin typeface="Open Sans"/>
                <a:ea typeface="Open Sans"/>
                <a:cs typeface="Open Sans"/>
              </a:rPr>
              <a:t>, </a:t>
            </a:r>
            <a:r>
              <a:rPr lang="pt-PT"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LinkedIn</a:t>
            </a:r>
            <a:r>
              <a:rPr lang="pt-PT" sz="2200" dirty="0">
                <a:solidFill>
                  <a:srgbClr val="000000"/>
                </a:solidFill>
                <a:latin typeface="Open Sans"/>
                <a:ea typeface="Open Sans"/>
                <a:cs typeface="Open Sans"/>
              </a:rPr>
              <a:t> e </a:t>
            </a:r>
            <a:r>
              <a:rPr lang="pt-PT"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Instagram</a:t>
            </a:r>
            <a:r>
              <a:rPr lang="pt-PT" sz="2200" dirty="0">
                <a:solidFill>
                  <a:srgbClr val="000000"/>
                </a:solidFill>
                <a:latin typeface="Open Sans"/>
                <a:ea typeface="Open Sans"/>
                <a:cs typeface="Open Sans"/>
              </a:rPr>
              <a:t>.</a:t>
            </a:r>
          </a:p>
          <a:p>
            <a:pPr marL="0" indent="0">
              <a:lnSpc>
                <a:spcPts val="3600"/>
              </a:lnSpc>
              <a:buNone/>
            </a:pPr>
            <a:r>
              <a:rPr lang="pt-PT" sz="2200" dirty="0">
                <a:latin typeface="Open Sans"/>
                <a:ea typeface="Open Sans"/>
                <a:cs typeface="Open Sans"/>
              </a:rPr>
              <a:t>Além disso, os membros da comunidade são convidados a participar nas nossas</a:t>
            </a:r>
            <a:r>
              <a:rPr lang="pt-PT" sz="2200" dirty="0">
                <a:solidFill>
                  <a:srgbClr val="000000"/>
                </a:solidFill>
                <a:latin typeface="Open Sans"/>
                <a:ea typeface="Open Sans"/>
                <a:cs typeface="Open Sans"/>
              </a:rPr>
              <a:t> </a:t>
            </a:r>
            <a:r>
              <a:rPr lang="pt-PT" sz="2200" b="1" dirty="0">
                <a:solidFill>
                  <a:srgbClr val="184547"/>
                </a:solidFill>
                <a:latin typeface="Open Sans"/>
                <a:ea typeface="Open Sans"/>
                <a:cs typeface="Open Sans"/>
              </a:rPr>
              <a:t>Palestras Comunitárias</a:t>
            </a:r>
            <a:r>
              <a:rPr lang="pt-PT" sz="2200" dirty="0">
                <a:solidFill>
                  <a:srgbClr val="184547"/>
                </a:solidFill>
                <a:latin typeface="Open Sans"/>
                <a:ea typeface="Open Sans"/>
                <a:cs typeface="Open Sans"/>
              </a:rPr>
              <a:t> </a:t>
            </a:r>
            <a:r>
              <a:rPr lang="pt-PT" sz="2200" dirty="0">
                <a:latin typeface="Open Sans"/>
                <a:ea typeface="Open Sans"/>
                <a:cs typeface="Open Sans"/>
              </a:rPr>
              <a:t>online e no nosso </a:t>
            </a:r>
            <a:r>
              <a:rPr lang="pt-PT" sz="2200" b="1" dirty="0">
                <a:solidFill>
                  <a:srgbClr val="184547"/>
                </a:solidFill>
                <a:latin typeface="Open Sans"/>
                <a:ea typeface="Open Sans"/>
                <a:cs typeface="Open Sans"/>
              </a:rPr>
              <a:t>Fórum Comunitário</a:t>
            </a:r>
            <a:r>
              <a:rPr lang="pt-PT" sz="2200" dirty="0">
                <a:solidFill>
                  <a:srgbClr val="184547"/>
                </a:solidFill>
                <a:latin typeface="Open Sans"/>
                <a:ea typeface="Open Sans"/>
                <a:cs typeface="Open Sans"/>
              </a:rPr>
              <a:t> </a:t>
            </a:r>
            <a:r>
              <a:rPr lang="pt-PT" sz="2200" dirty="0">
                <a:solidFill>
                  <a:srgbClr val="000000"/>
                </a:solidFill>
                <a:latin typeface="Open Sans"/>
                <a:ea typeface="Open Sans"/>
                <a:cs typeface="Open Sans"/>
              </a:rPr>
              <a:t>bianual para conhecerem outros Embaixadores e Parceiros e aprenderem uns com os outros. </a:t>
            </a:r>
          </a:p>
          <a:p>
            <a:pPr marL="0" indent="0">
              <a:lnSpc>
                <a:spcPts val="3600"/>
              </a:lnSpc>
              <a:buNone/>
            </a:pPr>
            <a:r>
              <a:rPr lang="pt-PT" sz="2200" dirty="0">
                <a:latin typeface="Open Sans"/>
                <a:ea typeface="Open Sans"/>
                <a:cs typeface="Open Sans"/>
              </a:rPr>
              <a:t>O evento anual do Pacto reúne membros da comunidade do Pacto para o Clima de toda a Europa para trabalharem em conjunto em novas formas de desencadear a ação climática nas suas comunidades locais. </a:t>
            </a:r>
          </a:p>
          <a:p>
            <a:pPr marL="0" indent="0">
              <a:lnSpc>
                <a:spcPts val="3600"/>
              </a:lnSpc>
              <a:buNone/>
            </a:pPr>
            <a:r>
              <a:rPr lang="pt-PT" sz="2200" dirty="0">
                <a:latin typeface="Open Sans"/>
                <a:ea typeface="Open Sans"/>
                <a:cs typeface="Open Sans"/>
              </a:rPr>
              <a:t>Leia mais sobre o evento de 2024 </a:t>
            </a:r>
            <a:r>
              <a:rPr lang="pt-PT"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aqui</a:t>
            </a:r>
            <a:r>
              <a:rPr lang="pt-PT" sz="2200" dirty="0">
                <a:latin typeface="Open Sans"/>
                <a:ea typeface="Open Sans"/>
                <a:cs typeface="Open Sans"/>
              </a:rPr>
              <a:t>.</a:t>
            </a:r>
          </a:p>
          <a:p>
            <a:pPr marL="0" indent="0">
              <a:lnSpc>
                <a:spcPts val="3600"/>
              </a:lnSpc>
              <a:buNone/>
            </a:pPr>
            <a:endParaRPr lang="pt-PT" sz="2200" dirty="0">
              <a:solidFill>
                <a:srgbClr val="000000"/>
              </a:solidFill>
              <a:latin typeface="Open Sans"/>
              <a:ea typeface="Open Sans"/>
              <a:cs typeface="Open Sans"/>
            </a:endParaRP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pt-PT"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53503" y="4974402"/>
            <a:ext cx="558220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pt-PT" dirty="0"/>
              <a:t> Participe!</a:t>
            </a:r>
          </a:p>
        </p:txBody>
      </p:sp>
      <p:sp>
        <p:nvSpPr>
          <p:cNvPr id="3" name="Text Placeholder 2"/>
          <p:cNvSpPr>
            <a:spLocks noGrp="1"/>
          </p:cNvSpPr>
          <p:nvPr>
            <p:ph type="body" sz="quarter" idx="11"/>
          </p:nvPr>
        </p:nvSpPr>
        <p:spPr>
          <a:xfrm>
            <a:off x="1103403" y="4974402"/>
            <a:ext cx="5351022" cy="1288009"/>
          </a:xfrm>
        </p:spPr>
        <p:txBody>
          <a:bodyPr/>
          <a:lstStyle/>
          <a:p>
            <a:r>
              <a:rPr lang="pt-PT" dirty="0"/>
              <a:t>Participe!</a:t>
            </a:r>
            <a:endParaRPr lang="en-US" dirty="0"/>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44528" y="8168530"/>
            <a:ext cx="8059298" cy="1367355"/>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758942"/>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00248"/>
            <a:ext cx="8059298" cy="1502115"/>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09"/>
            <a:ext cx="8059298" cy="1270147"/>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503920" cy="836159"/>
          </a:xfrm>
        </p:spPr>
        <p:txBody>
          <a:bodyPr/>
          <a:lstStyle/>
          <a:p>
            <a:r>
              <a:rPr lang="pt-PT" dirty="0"/>
              <a:t>    PORQUÊ ADERIR AO PACTO?</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893041" y="3795348"/>
            <a:ext cx="8168391" cy="952500"/>
          </a:xfrm>
          <a:prstGeom prst="rect">
            <a:avLst/>
          </a:prstGeom>
        </p:spPr>
        <p:txBody>
          <a:bodyPr lIns="0" tIns="0" rIns="0" bIns="0" anchor="t"/>
          <a:lstStyle/>
          <a:p>
            <a:pPr marL="0" lvl="0" indent="0">
              <a:lnSpc>
                <a:spcPts val="3000"/>
              </a:lnSpc>
              <a:buNone/>
            </a:pPr>
            <a:r>
              <a:rPr lang="pt-PT" sz="2400" b="1" dirty="0">
                <a:solidFill>
                  <a:srgbClr val="184547"/>
                </a:solidFill>
                <a:latin typeface="Open Sans"/>
                <a:ea typeface="Open Sans"/>
                <a:cs typeface="Open Sans"/>
              </a:rPr>
              <a:t>Aceda a ferramentas de comunicação </a:t>
            </a:r>
            <a:br>
              <a:rPr lang="pt-PT" sz="2800" b="1" i="1" dirty="0">
                <a:latin typeface="Open Sans"/>
                <a:ea typeface="Open Sans"/>
                <a:cs typeface="Open Sans"/>
              </a:rPr>
            </a:br>
            <a:r>
              <a:rPr lang="pt-PT" sz="2000" dirty="0">
                <a:latin typeface="Open Sans"/>
                <a:ea typeface="Open Sans"/>
                <a:cs typeface="Open Sans"/>
              </a:rPr>
              <a:t>para ajudar a informar, educar e inspirar a sua comunidade.</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pt-PT" sz="2800">
                <a:latin typeface="Open Sans Semibold" panose="020B0706030804020204" pitchFamily="34" charset="0"/>
                <a:ea typeface="Open Sans Semibold" panose="020B0706030804020204" pitchFamily="34" charset="0"/>
                <a:cs typeface="Open Sans Semibold" panose="020B0706030804020204" pitchFamily="34" charset="0"/>
              </a:rPr>
              <a:t>Como representante de uma organização, associação, região ou cidade:</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1893041" y="5199187"/>
            <a:ext cx="816839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t-PT" sz="2000" dirty="0">
                <a:latin typeface="Open Sans"/>
                <a:ea typeface="Open Sans"/>
                <a:cs typeface="Open Sans"/>
              </a:rPr>
              <a:t>Beneficie de oportunidades de</a:t>
            </a:r>
            <a:r>
              <a:rPr lang="pt-PT" sz="2000" dirty="0">
                <a:solidFill>
                  <a:srgbClr val="184547"/>
                </a:solidFill>
                <a:latin typeface="Open Sans"/>
                <a:ea typeface="Open Sans"/>
                <a:cs typeface="Open Sans"/>
              </a:rPr>
              <a:t> </a:t>
            </a:r>
            <a:r>
              <a:rPr lang="pt-PT" sz="2400" b="1" dirty="0">
                <a:solidFill>
                  <a:srgbClr val="184547"/>
                </a:solidFill>
                <a:latin typeface="Open Sans"/>
                <a:ea typeface="Open Sans"/>
                <a:cs typeface="Open Sans"/>
              </a:rPr>
              <a:t>estabelecer contactos, </a:t>
            </a:r>
            <a:br>
              <a:rPr lang="pt-PT" sz="2400" b="1" dirty="0">
                <a:latin typeface="Open Sans"/>
                <a:ea typeface="Open Sans"/>
                <a:cs typeface="Open Sans"/>
              </a:rPr>
            </a:br>
            <a:r>
              <a:rPr lang="pt-PT" sz="2400" b="1" dirty="0">
                <a:solidFill>
                  <a:srgbClr val="184547"/>
                </a:solidFill>
                <a:latin typeface="Open Sans"/>
                <a:ea typeface="Open Sans"/>
                <a:cs typeface="Open Sans"/>
              </a:rPr>
              <a:t>aprender com outras pessoas </a:t>
            </a:r>
            <a:r>
              <a:rPr lang="pt-PT" sz="2400" dirty="0">
                <a:latin typeface="Open Sans"/>
                <a:ea typeface="Open Sans"/>
                <a:cs typeface="Open Sans"/>
              </a:rPr>
              <a:t>e</a:t>
            </a:r>
            <a:r>
              <a:rPr lang="pt-PT" sz="2400" b="1" dirty="0">
                <a:solidFill>
                  <a:srgbClr val="00B23B"/>
                </a:solidFill>
                <a:latin typeface="Open Sans"/>
                <a:ea typeface="Open Sans"/>
                <a:cs typeface="Open Sans"/>
              </a:rPr>
              <a:t> </a:t>
            </a:r>
            <a:r>
              <a:rPr lang="pt-PT" sz="2400" b="1" dirty="0">
                <a:solidFill>
                  <a:srgbClr val="184547"/>
                </a:solidFill>
                <a:latin typeface="Open Sans"/>
                <a:ea typeface="Open Sans"/>
                <a:cs typeface="Open Sans"/>
              </a:rPr>
              <a:t>partilhar conhecimentos.</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1893041" y="7126299"/>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pt-PT" sz="2000" dirty="0">
                <a:latin typeface="Open Sans"/>
                <a:ea typeface="Open Sans"/>
                <a:cs typeface="Open Sans"/>
              </a:rPr>
              <a:t>Demonstre o seu </a:t>
            </a:r>
            <a:r>
              <a:rPr lang="pt-PT" sz="2400" b="1" dirty="0">
                <a:solidFill>
                  <a:srgbClr val="26155F"/>
                </a:solidFill>
                <a:latin typeface="Open Sans"/>
                <a:ea typeface="Open Sans"/>
                <a:cs typeface="Open Sans"/>
              </a:rPr>
              <a:t>empenho na ação climática.</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1893041" y="8305142"/>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t-PT" sz="2400" b="1" dirty="0">
                <a:solidFill>
                  <a:srgbClr val="391A53"/>
                </a:solidFill>
                <a:latin typeface="Open Sans"/>
                <a:ea typeface="Open Sans"/>
                <a:cs typeface="Open Sans"/>
              </a:rPr>
              <a:t>Lidere pelo exemplo e inspire outras pessoas </a:t>
            </a:r>
            <a:br>
              <a:rPr lang="pt-PT" sz="2400" b="1" dirty="0">
                <a:latin typeface="Open Sans"/>
                <a:ea typeface="Open Sans"/>
                <a:cs typeface="Open Sans"/>
              </a:rPr>
            </a:br>
            <a:r>
              <a:rPr lang="pt-PT" sz="2400" b="1" dirty="0">
                <a:solidFill>
                  <a:srgbClr val="391A53"/>
                </a:solidFill>
                <a:latin typeface="Open Sans"/>
                <a:ea typeface="Open Sans"/>
                <a:cs typeface="Open Sans"/>
              </a:rPr>
              <a:t>como parceiro do Pacto</a:t>
            </a:r>
            <a:r>
              <a:rPr lang="pt-PT" sz="2000" dirty="0">
                <a:latin typeface="Open Sans"/>
                <a:ea typeface="Open Sans"/>
                <a:cs typeface="Open Sans"/>
              </a:rPr>
              <a:t>. Os convites para parceiros são anunciados regularmente.</a:t>
            </a:r>
          </a:p>
        </p:txBody>
      </p:sp>
      <p:pic>
        <p:nvPicPr>
          <p:cNvPr id="4" name="Picture 3">
            <a:hlinkClick r:id="rId2"/>
            <a:extLst>
              <a:ext uri="{FF2B5EF4-FFF2-40B4-BE49-F238E27FC236}">
                <a16:creationId xmlns:a16="http://schemas.microsoft.com/office/drawing/2014/main" id="{81D7C03D-7C71-5D54-41B8-95CA29FA184D}"/>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3334502" cy="836159"/>
          </a:xfrm>
        </p:spPr>
        <p:txBody>
          <a:bodyPr/>
          <a:lstStyle/>
          <a:p>
            <a:r>
              <a:rPr lang="pt-PT"/>
              <a:t>ÍNDICE</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9" y="6201651"/>
            <a:ext cx="3138798"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3138"/>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t-PT" sz="2800" b="1" dirty="0">
                <a:solidFill>
                  <a:schemeClr val="accent2"/>
                </a:solidFill>
                <a:latin typeface="Open Sans"/>
                <a:ea typeface="Open Sans"/>
                <a:cs typeface="Open Sans"/>
              </a:rPr>
              <a:t>3. Participe!</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7916495"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271997" y="4224301"/>
            <a:ext cx="8040819"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t-PT" sz="2800" b="1" dirty="0">
                <a:solidFill>
                  <a:schemeClr val="bg1"/>
                </a:solidFill>
                <a:latin typeface="Open Sans"/>
                <a:ea typeface="Open Sans"/>
                <a:cs typeface="Open Sans"/>
              </a:rPr>
              <a:t>1. Acerca do Pacto Europeu para o Clima</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7" y="5130212"/>
            <a:ext cx="7706205"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271998" y="5350403"/>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t-PT" sz="2800" b="1" dirty="0">
                <a:solidFill>
                  <a:schemeClr val="accent3"/>
                </a:solidFill>
                <a:latin typeface="Open Sans"/>
                <a:ea typeface="Open Sans"/>
                <a:cs typeface="Open Sans"/>
              </a:rPr>
              <a:t>2. O Pacto Europeu para o Clima em ação</a:t>
            </a:r>
          </a:p>
        </p:txBody>
      </p:sp>
      <p:pic>
        <p:nvPicPr>
          <p:cNvPr id="5" name="Picture 4" descr="A group of people standing around a whiteboard&#10;&#10;Description automatically generated">
            <a:extLst>
              <a:ext uri="{FF2B5EF4-FFF2-40B4-BE49-F238E27FC236}">
                <a16:creationId xmlns:a16="http://schemas.microsoft.com/office/drawing/2014/main" id="{22B6BA43-8C9E-2B95-4287-FD2C09A94D35}"/>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8425543" cy="836159"/>
          </a:xfrm>
        </p:spPr>
        <p:txBody>
          <a:bodyPr/>
          <a:lstStyle/>
          <a:p>
            <a:r>
              <a:rPr lang="pt-PT" dirty="0"/>
              <a:t>    PORQUÊ ADERIR AO PACTO?</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pt-PT" sz="2800" b="1">
                <a:solidFill>
                  <a:srgbClr val="104B2B"/>
                </a:solidFill>
                <a:latin typeface="Open Sans"/>
                <a:ea typeface="Open Sans"/>
                <a:cs typeface="Open Sans"/>
              </a:rPr>
              <a:t>Como indivíduo: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351052" y="3531547"/>
            <a:ext cx="7715137"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800081" y="3843634"/>
            <a:ext cx="1481924" cy="461665"/>
          </a:xfrm>
          <a:prstGeom prst="rect">
            <a:avLst/>
          </a:prstGeom>
          <a:noFill/>
        </p:spPr>
        <p:txBody>
          <a:bodyPr wrap="square">
            <a:spAutoFit/>
          </a:bodyPr>
          <a:lstStyle/>
          <a:p>
            <a:pPr algn="r"/>
            <a:r>
              <a:rPr lang="pt-PT" sz="2400" b="1" dirty="0">
                <a:solidFill>
                  <a:srgbClr val="104B2B"/>
                </a:solidFill>
                <a:latin typeface="Open Sans"/>
                <a:ea typeface="Open Sans"/>
                <a:cs typeface="Open Sans"/>
              </a:rPr>
              <a:t>Aprenda</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43984" y="3616861"/>
            <a:ext cx="3296405" cy="707886"/>
          </a:xfrm>
          <a:prstGeom prst="rect">
            <a:avLst/>
          </a:prstGeom>
          <a:noFill/>
        </p:spPr>
        <p:txBody>
          <a:bodyPr wrap="square">
            <a:spAutoFit/>
          </a:bodyPr>
          <a:lstStyle/>
          <a:p>
            <a:pPr lvl="0"/>
            <a:r>
              <a:rPr lang="pt-PT" sz="2000" dirty="0">
                <a:latin typeface="Open Sans" panose="020B0606030504020204" pitchFamily="34" charset="0"/>
                <a:ea typeface="Open Sans" panose="020B0606030504020204" pitchFamily="34" charset="0"/>
                <a:cs typeface="Open Sans" panose="020B0606030504020204" pitchFamily="34" charset="0"/>
              </a:rPr>
              <a:t>sobre as alterações climáticas e o que significam para si.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351052" y="4940008"/>
            <a:ext cx="7715137"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388524" y="5065626"/>
            <a:ext cx="2893481" cy="1446550"/>
          </a:xfrm>
          <a:prstGeom prst="rect">
            <a:avLst/>
          </a:prstGeom>
          <a:noFill/>
        </p:spPr>
        <p:txBody>
          <a:bodyPr wrap="square">
            <a:spAutoFit/>
          </a:bodyPr>
          <a:lstStyle/>
          <a:p>
            <a:pPr algn="r"/>
            <a:r>
              <a:rPr lang="pt-PT" sz="2200" b="1" dirty="0">
                <a:solidFill>
                  <a:srgbClr val="26155F"/>
                </a:solidFill>
                <a:latin typeface="Open Sans"/>
                <a:ea typeface="Open Sans"/>
                <a:cs typeface="Open Sans"/>
              </a:rPr>
              <a:t>Relacione-se com </a:t>
            </a:r>
            <a:br>
              <a:rPr lang="pt-PT" sz="2200" b="1" dirty="0">
                <a:solidFill>
                  <a:srgbClr val="26155F"/>
                </a:solidFill>
                <a:latin typeface="Open Sans"/>
                <a:ea typeface="Open Sans"/>
                <a:cs typeface="Open Sans"/>
              </a:rPr>
            </a:br>
            <a:r>
              <a:rPr lang="pt-PT" sz="2200" b="1" dirty="0">
                <a:solidFill>
                  <a:srgbClr val="26155F"/>
                </a:solidFill>
                <a:latin typeface="Open Sans"/>
                <a:ea typeface="Open Sans"/>
                <a:cs typeface="Open Sans"/>
              </a:rPr>
              <a:t>pessoas que pensam da mesma forma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43984" y="5155566"/>
            <a:ext cx="3872923" cy="1015663"/>
          </a:xfrm>
          <a:prstGeom prst="rect">
            <a:avLst/>
          </a:prstGeom>
          <a:noFill/>
        </p:spPr>
        <p:txBody>
          <a:bodyPr wrap="square">
            <a:spAutoFit/>
          </a:bodyPr>
          <a:lstStyle/>
          <a:p>
            <a:pPr lvl="0"/>
            <a:r>
              <a:rPr lang="pt-PT" sz="2000" dirty="0">
                <a:latin typeface="Open Sans" panose="020B0606030504020204" pitchFamily="34" charset="0"/>
                <a:ea typeface="Open Sans" panose="020B0606030504020204" pitchFamily="34" charset="0"/>
                <a:cs typeface="Open Sans" panose="020B0606030504020204" pitchFamily="34" charset="0"/>
              </a:rPr>
              <a:t>para promover a mudança real no terreno e encontrar soluções para os desafios relacionados com o clima.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351052" y="6735525"/>
            <a:ext cx="7715137"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43983" y="6992089"/>
            <a:ext cx="3296405" cy="707886"/>
          </a:xfrm>
          <a:prstGeom prst="rect">
            <a:avLst/>
          </a:prstGeom>
          <a:noFill/>
        </p:spPr>
        <p:txBody>
          <a:bodyPr wrap="square">
            <a:spAutoFit/>
          </a:bodyPr>
          <a:lstStyle/>
          <a:p>
            <a:pPr lvl="0"/>
            <a:r>
              <a:rPr lang="pt-PT" sz="2000" dirty="0">
                <a:latin typeface="Open Sans" panose="020B0606030504020204" pitchFamily="34" charset="0"/>
                <a:ea typeface="Open Sans" panose="020B0606030504020204" pitchFamily="34" charset="0"/>
                <a:cs typeface="Open Sans" panose="020B0606030504020204" pitchFamily="34" charset="0"/>
              </a:rPr>
              <a:t>com responsáveis políticos europeus, locais e regionais.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340620" y="6975972"/>
            <a:ext cx="2893479" cy="1200329"/>
          </a:xfrm>
          <a:prstGeom prst="rect">
            <a:avLst/>
          </a:prstGeom>
          <a:noFill/>
        </p:spPr>
        <p:txBody>
          <a:bodyPr wrap="square">
            <a:spAutoFit/>
          </a:bodyPr>
          <a:lstStyle/>
          <a:p>
            <a:pPr algn="r"/>
            <a:r>
              <a:rPr lang="pt-PT" sz="2400" b="1" dirty="0">
                <a:solidFill>
                  <a:srgbClr val="184547"/>
                </a:solidFill>
                <a:latin typeface="Open Sans"/>
                <a:ea typeface="Open Sans"/>
                <a:cs typeface="Open Sans"/>
              </a:rPr>
              <a:t>Partilhe os seus pontos de vista e colabore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518963"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751618" y="3555305"/>
            <a:ext cx="2546173" cy="830997"/>
          </a:xfrm>
          <a:prstGeom prst="rect">
            <a:avLst/>
          </a:prstGeom>
          <a:noFill/>
        </p:spPr>
        <p:txBody>
          <a:bodyPr wrap="square">
            <a:spAutoFit/>
          </a:bodyPr>
          <a:lstStyle/>
          <a:p>
            <a:pPr algn="r"/>
            <a:r>
              <a:rPr lang="pt-PT" sz="2400" b="1" dirty="0">
                <a:solidFill>
                  <a:srgbClr val="26155F"/>
                </a:solidFill>
                <a:latin typeface="Open Sans"/>
                <a:ea typeface="Open Sans"/>
                <a:cs typeface="Open Sans"/>
              </a:rPr>
              <a:t>Participe em atividades </a:t>
            </a:r>
            <a:br>
              <a:rPr lang="pt-PT" sz="2400" b="1" dirty="0">
                <a:solidFill>
                  <a:srgbClr val="26155F"/>
                </a:solidFill>
                <a:latin typeface="Open Sans"/>
                <a:ea typeface="Open Sans"/>
                <a:cs typeface="Open Sans"/>
              </a:rPr>
            </a:br>
            <a:r>
              <a:rPr lang="pt-PT" sz="2400" b="1" dirty="0">
                <a:solidFill>
                  <a:srgbClr val="26155F"/>
                </a:solidFill>
                <a:latin typeface="Open Sans"/>
                <a:ea typeface="Open Sans"/>
                <a:cs typeface="Open Sans"/>
              </a:rPr>
              <a:t>e eventos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832304"/>
            <a:ext cx="3930443" cy="400110"/>
          </a:xfrm>
          <a:prstGeom prst="rect">
            <a:avLst/>
          </a:prstGeom>
          <a:noFill/>
        </p:spPr>
        <p:txBody>
          <a:bodyPr wrap="square">
            <a:spAutoFit/>
          </a:bodyPr>
          <a:lstStyle/>
          <a:p>
            <a:pPr lvl="0"/>
            <a:r>
              <a:rPr lang="pt-PT" sz="2000" dirty="0">
                <a:latin typeface="Open Sans" panose="020B0606030504020204" pitchFamily="34" charset="0"/>
                <a:ea typeface="Open Sans" panose="020B0606030504020204" pitchFamily="34" charset="0"/>
                <a:cs typeface="Open Sans" panose="020B0606030504020204" pitchFamily="34" charset="0"/>
              </a:rPr>
              <a:t>ou organize as suas próprias iniciativas.</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3" y="4946065"/>
            <a:ext cx="7559791"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pt-PT" sz="2000">
                <a:latin typeface="Open Sans" panose="020B0606030504020204" pitchFamily="34" charset="0"/>
                <a:ea typeface="Open Sans" panose="020B0606030504020204" pitchFamily="34" charset="0"/>
                <a:cs typeface="Open Sans" panose="020B0606030504020204" pitchFamily="34" charset="0"/>
              </a:rPr>
              <a:t>como Embaixador. </a:t>
            </a:r>
            <a:br>
              <a:rPr lang="pt-PT" sz="2000">
                <a:latin typeface="Open Sans" panose="020B0606030504020204" pitchFamily="34" charset="0"/>
                <a:ea typeface="Open Sans" panose="020B0606030504020204" pitchFamily="34" charset="0"/>
                <a:cs typeface="Open Sans" panose="020B0606030504020204" pitchFamily="34" charset="0"/>
              </a:rPr>
            </a:br>
            <a:r>
              <a:rPr lang="pt-PT" sz="2000">
                <a:latin typeface="Open Sans" panose="020B0606030504020204" pitchFamily="34" charset="0"/>
                <a:ea typeface="Open Sans" panose="020B0606030504020204" pitchFamily="34" charset="0"/>
                <a:cs typeface="Open Sans" panose="020B0606030504020204" pitchFamily="34" charset="0"/>
              </a:rPr>
              <a:t>Os convites para Embaixadores são anunciados regularmente.</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66838" y="4979700"/>
            <a:ext cx="2889304" cy="1200329"/>
          </a:xfrm>
          <a:prstGeom prst="rect">
            <a:avLst/>
          </a:prstGeom>
          <a:noFill/>
        </p:spPr>
        <p:txBody>
          <a:bodyPr wrap="square">
            <a:spAutoFit/>
          </a:bodyPr>
          <a:lstStyle/>
          <a:p>
            <a:pPr algn="r"/>
            <a:r>
              <a:rPr lang="pt-PT" sz="2400" b="1" dirty="0">
                <a:solidFill>
                  <a:srgbClr val="812604"/>
                </a:solidFill>
                <a:latin typeface="Open Sans"/>
                <a:ea typeface="Open Sans"/>
                <a:cs typeface="Open Sans"/>
              </a:rPr>
              <a:t>Lidere pelo exemplo </a:t>
            </a:r>
            <a:br>
              <a:rPr lang="pt-PT" sz="2400" b="1" dirty="0">
                <a:solidFill>
                  <a:srgbClr val="812604"/>
                </a:solidFill>
                <a:latin typeface="Open Sans"/>
                <a:ea typeface="Open Sans"/>
                <a:cs typeface="Open Sans"/>
              </a:rPr>
            </a:br>
            <a:r>
              <a:rPr lang="pt-PT" sz="2400" b="1" dirty="0">
                <a:solidFill>
                  <a:srgbClr val="812604"/>
                </a:solidFill>
                <a:latin typeface="Open Sans"/>
                <a:ea typeface="Open Sans"/>
                <a:cs typeface="Open Sans"/>
              </a:rPr>
              <a:t>e inspire outras pessoas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pt-PT">
                <a:latin typeface="Open Sans"/>
                <a:ea typeface="Open Sans"/>
                <a:cs typeface="Open Sans"/>
              </a:rPr>
              <a:t>    COMO PODE PARTICIPAR?</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1638895" y="2904634"/>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t-PT" sz="1800" dirty="0">
                <a:latin typeface="Open Sans"/>
                <a:ea typeface="Open Sans"/>
                <a:cs typeface="Open Sans"/>
              </a:rPr>
              <a:t>Torne-se </a:t>
            </a:r>
            <a:r>
              <a:rPr lang="pt-PT" sz="18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Embaixador do Pacto para o Clima</a:t>
            </a:r>
            <a:r>
              <a:rPr lang="pt-PT" sz="1800" b="1" dirty="0">
                <a:solidFill>
                  <a:srgbClr val="184547"/>
                </a:solidFill>
                <a:latin typeface="Open Sans"/>
                <a:ea typeface="Open Sans"/>
                <a:cs typeface="Arial"/>
              </a:rPr>
              <a:t> </a:t>
            </a:r>
            <a:r>
              <a:rPr lang="pt-PT" sz="1800" dirty="0">
                <a:latin typeface="Open Sans"/>
                <a:ea typeface="Open Sans"/>
                <a:cs typeface="Arial"/>
              </a:rPr>
              <a:t>e </a:t>
            </a:r>
            <a:br>
              <a:rPr lang="pt-PT" sz="1800" dirty="0">
                <a:latin typeface="Open Sans"/>
                <a:ea typeface="Open Sans"/>
                <a:cs typeface="Arial"/>
              </a:rPr>
            </a:br>
            <a:r>
              <a:rPr lang="pt-PT" sz="1800" dirty="0">
                <a:latin typeface="Open Sans"/>
                <a:ea typeface="Open Sans"/>
                <a:cs typeface="Arial"/>
              </a:rPr>
              <a:t>apoie a ação climática na sua comunidade</a:t>
            </a:r>
            <a:r>
              <a:rPr lang="pt-PT" sz="1800" dirty="0">
                <a:latin typeface="Open Sans"/>
                <a:ea typeface="Open Sans"/>
                <a:cs typeface="Open Sans"/>
              </a:rPr>
              <a:t>.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1638895" y="4387784"/>
            <a:ext cx="6558130"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t-PT" sz="1800" dirty="0">
                <a:latin typeface="Open Sans"/>
                <a:ea typeface="Open Sans"/>
                <a:cs typeface="Open Sans"/>
              </a:rPr>
              <a:t>Torne-se</a:t>
            </a:r>
            <a:r>
              <a:rPr lang="pt-PT" sz="1800" dirty="0">
                <a:solidFill>
                  <a:srgbClr val="00B23B"/>
                </a:solidFill>
                <a:latin typeface="Open Sans"/>
                <a:ea typeface="Open Sans"/>
                <a:cs typeface="Open Sans"/>
              </a:rPr>
              <a:t> </a:t>
            </a:r>
            <a:r>
              <a:rPr lang="pt-PT"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Parceiro do Pacto</a:t>
            </a:r>
            <a:r>
              <a:rPr lang="pt-PT" sz="1800" b="1" dirty="0">
                <a:solidFill>
                  <a:srgbClr val="00B23B"/>
                </a:solidFill>
                <a:latin typeface="Open Sans"/>
                <a:ea typeface="Open Sans"/>
                <a:cs typeface="Arial"/>
              </a:rPr>
              <a:t> </a:t>
            </a:r>
            <a:r>
              <a:rPr lang="pt-PT" sz="1800" dirty="0">
                <a:latin typeface="Open Sans"/>
                <a:ea typeface="Open Sans"/>
                <a:cs typeface="Open Sans"/>
              </a:rPr>
              <a:t>e aumente a visibilidade da sua organização ao apoiar a ação climática.</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1638895" y="5825400"/>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t-PT" sz="1800" dirty="0">
                <a:latin typeface="Open Sans"/>
                <a:ea typeface="Open Sans"/>
                <a:cs typeface="Open Sans"/>
              </a:rPr>
              <a:t>Torne-se </a:t>
            </a:r>
            <a:r>
              <a:rPr lang="pt-PT" sz="1800" b="1" u="sng" dirty="0">
                <a:latin typeface="Open Sans"/>
                <a:ea typeface="Open Sans"/>
                <a:cs typeface="Open Sans"/>
                <a:hlinkClick r:id="rId2">
                  <a:extLst>
                    <a:ext uri="{A12FA001-AC4F-418D-AE19-62706E023703}">
                      <ahyp:hlinkClr xmlns:ahyp="http://schemas.microsoft.com/office/drawing/2018/hyperlinkcolor" val="tx"/>
                    </a:ext>
                  </a:extLst>
                </a:hlinkClick>
              </a:rPr>
              <a:t>Amigo do Pacto</a:t>
            </a:r>
            <a:r>
              <a:rPr lang="pt-PT" sz="1800" b="1" dirty="0">
                <a:latin typeface="Open Sans"/>
                <a:ea typeface="Open Sans"/>
                <a:cs typeface="Open Sans"/>
                <a:hlinkClick r:id="rId2">
                  <a:extLst>
                    <a:ext uri="{A12FA001-AC4F-418D-AE19-62706E023703}">
                      <ahyp:hlinkClr xmlns:ahyp="http://schemas.microsoft.com/office/drawing/2018/hyperlinkcolor" val="tx"/>
                    </a:ext>
                  </a:extLst>
                </a:hlinkClick>
              </a:rPr>
              <a:t> </a:t>
            </a:r>
            <a:r>
              <a:rPr lang="pt-PT" sz="1800" dirty="0">
                <a:latin typeface="Open Sans"/>
                <a:ea typeface="Open Sans"/>
                <a:cs typeface="Open Sans"/>
              </a:rPr>
              <a:t>se estiver interessado em</a:t>
            </a:r>
            <a:br>
              <a:rPr lang="pt-PT" sz="1800" dirty="0">
                <a:latin typeface="Open Sans"/>
                <a:ea typeface="Open Sans"/>
                <a:cs typeface="Open Sans"/>
              </a:rPr>
            </a:br>
            <a:r>
              <a:rPr lang="pt-PT" sz="1800" dirty="0">
                <a:latin typeface="Open Sans"/>
                <a:ea typeface="Open Sans"/>
                <a:cs typeface="Open Sans"/>
              </a:rPr>
              <a:t>obter orientações sobre como fazer mais em prol da ação climática.</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1638895" y="7574197"/>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t-PT" sz="1800" dirty="0">
                <a:latin typeface="Open Sans"/>
                <a:ea typeface="Open Sans"/>
                <a:cs typeface="Open Sans"/>
              </a:rPr>
              <a:t>Registe o seu próprio </a:t>
            </a:r>
            <a:r>
              <a:rPr lang="pt-PT" sz="18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evento satélite do Pacto para o Clima</a:t>
            </a:r>
            <a:r>
              <a:rPr lang="pt-PT" sz="1800" b="1"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pt-PT" sz="1800" dirty="0">
                <a:latin typeface="Open Sans"/>
                <a:ea typeface="Open Sans"/>
                <a:cs typeface="Open Sans"/>
              </a:rPr>
              <a:t>para que seja publicado no sítio web do Pacto para o Clima.</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953589" y="2582501"/>
            <a:ext cx="7375435"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953589" y="4143166"/>
            <a:ext cx="7375435"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953589" y="5667122"/>
            <a:ext cx="7375435"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953589" y="7215895"/>
            <a:ext cx="7375435"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t-PT" sz="1800">
                <a:solidFill>
                  <a:schemeClr val="bg1"/>
                </a:solidFill>
                <a:latin typeface="Open Sans"/>
                <a:ea typeface="Open Sans"/>
                <a:cs typeface="Open Sans"/>
              </a:rPr>
              <a:t>Utilize os nossos</a:t>
            </a:r>
            <a:r>
              <a:rPr lang="pt-PT" sz="1800" b="1">
                <a:solidFill>
                  <a:schemeClr val="bg1"/>
                </a:solidFill>
                <a:latin typeface="Open Sans"/>
                <a:ea typeface="Open Sans"/>
                <a:cs typeface="Open Sans"/>
              </a:rPr>
              <a:t> </a:t>
            </a:r>
            <a:r>
              <a:rPr lang="pt-PT" sz="1800" b="1">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recursos</a:t>
            </a:r>
            <a:r>
              <a:rPr lang="pt-PT" sz="1800" b="1">
                <a:solidFill>
                  <a:schemeClr val="bg1"/>
                </a:solidFill>
                <a:latin typeface="Open Sans"/>
                <a:ea typeface="Open Sans"/>
                <a:cs typeface="Open Sans"/>
              </a:rPr>
              <a:t> </a:t>
            </a:r>
            <a:r>
              <a:rPr lang="pt-PT" sz="1800">
                <a:solidFill>
                  <a:schemeClr val="bg1"/>
                </a:solidFill>
                <a:latin typeface="Open Sans"/>
                <a:ea typeface="Open Sans"/>
                <a:cs typeface="Open Sans"/>
              </a:rPr>
              <a:t>para divulgar informações claras e precisas sobre as alterações climáticas e a ação climática.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767681"/>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t-PT" sz="1800" dirty="0">
                <a:solidFill>
                  <a:schemeClr val="bg1"/>
                </a:solidFill>
                <a:latin typeface="Open Sans"/>
                <a:ea typeface="Open Sans"/>
                <a:cs typeface="Open Sans"/>
              </a:rPr>
              <a:t>Organize a sua </a:t>
            </a:r>
            <a:r>
              <a:rPr lang="pt-PT"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atividade de grupo de ação climática </a:t>
            </a:r>
            <a:r>
              <a:rPr lang="pt-PT" sz="1800" dirty="0">
                <a:solidFill>
                  <a:schemeClr val="bg1"/>
                </a:solidFill>
                <a:latin typeface="Open Sans"/>
                <a:ea typeface="Open Sans"/>
                <a:cs typeface="Open Sans"/>
              </a:rPr>
              <a:t>e inspire-se nas nossas </a:t>
            </a:r>
            <a:r>
              <a:rPr lang="pt-PT"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Ferramentas de início rápido para participação dos cidadãos</a:t>
            </a:r>
            <a:r>
              <a:rPr lang="pt-PT"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44000" y="6680303"/>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pt-PT" sz="1800" dirty="0">
                <a:solidFill>
                  <a:schemeClr val="bg1"/>
                </a:solidFill>
                <a:latin typeface="Open Sans"/>
                <a:ea typeface="Open Sans"/>
                <a:cs typeface="Open Sans"/>
              </a:rPr>
              <a:t>Adira à equipa do Pacto na campanha ActNow da ONU através da </a:t>
            </a:r>
            <a:r>
              <a:rPr lang="pt-PT"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aplicação AWorld</a:t>
            </a:r>
            <a:r>
              <a:rPr lang="pt-PT" sz="1800" dirty="0">
                <a:solidFill>
                  <a:schemeClr val="bg1"/>
                </a:solidFill>
                <a:latin typeface="Open Sans"/>
                <a:ea typeface="Open Sans"/>
                <a:cs typeface="Open Sans"/>
              </a:rPr>
              <a:t>! Reduza a sua pegada de carbono através de atividades diárias e tome medidas mensuráveis em prol dos Objetivos de Desenvolvimento Sustentável.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6480485"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28370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9283708"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150741"/>
            <a:ext cx="8378674" cy="400110"/>
          </a:xfrm>
          <a:prstGeom prst="rect">
            <a:avLst/>
          </a:prstGeom>
          <a:noFill/>
        </p:spPr>
        <p:txBody>
          <a:bodyPr wrap="square">
            <a:spAutoFit/>
          </a:bodyPr>
          <a:lstStyle/>
          <a:p>
            <a:pPr lvl="0">
              <a:lnSpc>
                <a:spcPct val="100000"/>
              </a:lnSpc>
            </a:pPr>
            <a:r>
              <a:rPr lang="pt-PT" sz="2000" dirty="0">
                <a:latin typeface="Open Sans"/>
                <a:ea typeface="Open Sans"/>
                <a:cs typeface="Open Sans"/>
              </a:rPr>
              <a:t>Inspire-se nas</a:t>
            </a:r>
            <a:r>
              <a:rPr lang="pt-PT" sz="2000" b="0" dirty="0">
                <a:solidFill>
                  <a:schemeClr val="accent1"/>
                </a:solidFill>
                <a:latin typeface="Open Sans"/>
                <a:ea typeface="Open Sans"/>
                <a:cs typeface="Open Sans"/>
              </a:rPr>
              <a:t> </a:t>
            </a:r>
            <a:r>
              <a:rPr lang="pt-PT"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ferramentas de início rápido</a:t>
            </a:r>
            <a:r>
              <a:rPr lang="pt-PT" sz="2000" b="1" dirty="0">
                <a:solidFill>
                  <a:schemeClr val="accent1"/>
                </a:solidFill>
                <a:latin typeface="Open Sans"/>
                <a:ea typeface="Open Sans"/>
                <a:cs typeface="Open Sans"/>
              </a:rPr>
              <a:t> </a:t>
            </a:r>
            <a:r>
              <a:rPr lang="pt-PT" sz="2000" b="0" dirty="0">
                <a:solidFill>
                  <a:schemeClr val="tx1"/>
                </a:solidFill>
                <a:latin typeface="Open Sans"/>
                <a:ea typeface="Open Sans"/>
                <a:cs typeface="Open Sans"/>
              </a:rPr>
              <a:t>publicadas no</a:t>
            </a:r>
            <a:r>
              <a:rPr lang="pt-PT" sz="2000" b="0" dirty="0">
                <a:solidFill>
                  <a:schemeClr val="accent1"/>
                </a:solidFill>
                <a:latin typeface="Open Sans"/>
                <a:ea typeface="Open Sans"/>
                <a:cs typeface="Open Sans"/>
              </a:rPr>
              <a:t> </a:t>
            </a:r>
            <a:r>
              <a:rPr lang="pt-PT" sz="2000" b="1" u="sng" dirty="0">
                <a:solidFill>
                  <a:schemeClr val="accent1"/>
                </a:solidFill>
                <a:latin typeface="Open Sans"/>
                <a:ea typeface="Open Sans"/>
                <a:cs typeface="Open Sans"/>
              </a:rPr>
              <a:t>sítio web do Pacto</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24425"/>
            <a:ext cx="6480486" cy="400110"/>
          </a:xfrm>
          <a:prstGeom prst="rect">
            <a:avLst/>
          </a:prstGeom>
          <a:noFill/>
        </p:spPr>
        <p:txBody>
          <a:bodyPr wrap="square">
            <a:spAutoFit/>
          </a:bodyPr>
          <a:lstStyle/>
          <a:p>
            <a:pPr>
              <a:lnSpc>
                <a:spcPct val="100000"/>
              </a:lnSpc>
            </a:pPr>
            <a:r>
              <a:rPr lang="pt-PT" sz="2000" b="0" dirty="0">
                <a:solidFill>
                  <a:schemeClr val="tx1"/>
                </a:solidFill>
                <a:latin typeface="Open Sans"/>
                <a:ea typeface="Open Sans"/>
                <a:cs typeface="Open Sans"/>
              </a:rPr>
              <a:t>Registe a atividade que pretende organizar</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pt-PT" sz="2000" b="0">
                <a:solidFill>
                  <a:schemeClr val="tx1"/>
                </a:solidFill>
                <a:latin typeface="Open Sans"/>
                <a:ea typeface="Open Sans"/>
                <a:cs typeface="Open Sans"/>
              </a:rPr>
              <a:t>Organize a atividade</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pt-PT" sz="2000" b="0">
                <a:solidFill>
                  <a:schemeClr val="tx1"/>
                </a:solidFill>
                <a:latin typeface="Open Sans"/>
                <a:ea typeface="Open Sans"/>
                <a:cs typeface="Open Sans"/>
              </a:rPr>
              <a:t>Partilhe os resultados com o Pacto Europeu para o Clima</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611661"/>
            <a:ext cx="8378675" cy="400110"/>
          </a:xfrm>
          <a:prstGeom prst="rect">
            <a:avLst/>
          </a:prstGeom>
          <a:noFill/>
        </p:spPr>
        <p:txBody>
          <a:bodyPr wrap="square">
            <a:spAutoFit/>
          </a:bodyPr>
          <a:lstStyle/>
          <a:p>
            <a:pPr lvl="0">
              <a:lnSpc>
                <a:spcPct val="100000"/>
              </a:lnSpc>
            </a:pPr>
            <a:r>
              <a:rPr lang="pt-PT" sz="2000" b="0" dirty="0">
                <a:solidFill>
                  <a:schemeClr val="tx1"/>
                </a:solidFill>
                <a:latin typeface="Open Sans"/>
                <a:ea typeface="Open Sans"/>
                <a:cs typeface="Open Sans"/>
              </a:rPr>
              <a:t>Divulgue a sua atividade e os respetivos resultados, e convide outras pessoas a organizar!</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1347553"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pt-PT" dirty="0">
                <a:latin typeface="Open Sans"/>
                <a:ea typeface="Open Sans"/>
                <a:cs typeface="Arial"/>
              </a:rPr>
              <a:t>    FERRAMENTAS DE INÍCIO RÁPIDO PARA                     </a:t>
            </a:r>
            <a:br>
              <a:rPr lang="pt-PT" dirty="0">
                <a:latin typeface="Open Sans"/>
                <a:ea typeface="Open Sans"/>
                <a:cs typeface="Arial"/>
              </a:rPr>
            </a:br>
            <a:r>
              <a:rPr lang="pt-PT" dirty="0">
                <a:latin typeface="Open Sans"/>
                <a:ea typeface="Open Sans"/>
                <a:cs typeface="Arial"/>
              </a:rPr>
              <a:t>    PARTICIPAÇÃO DOS CIDADÃOS</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pt-PT" sz="2600" b="1">
                  <a:solidFill>
                    <a:srgbClr val="184547"/>
                  </a:solidFill>
                  <a:latin typeface="Open Sans"/>
                  <a:ea typeface="Open Sans"/>
                  <a:cs typeface="Open Sans"/>
                </a:rPr>
                <a:t>Caminhada pelo clima</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pt-PT" sz="2600" b="1">
                  <a:solidFill>
                    <a:srgbClr val="26155F"/>
                  </a:solidFill>
                  <a:latin typeface="Open Sans"/>
                  <a:ea typeface="Open Sans"/>
                  <a:cs typeface="Open Sans"/>
                </a:rPr>
                <a:t>Reportagem fotográfica</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pt-PT" sz="2600" b="1">
                  <a:solidFill>
                    <a:srgbClr val="16683B"/>
                  </a:solidFill>
                  <a:latin typeface="Open Sans"/>
                  <a:ea typeface="Open Sans"/>
                  <a:cs typeface="Open Sans"/>
                </a:rPr>
                <a:t>Grupo local de ação climática</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pt-PT" sz="2600" b="1">
                  <a:solidFill>
                    <a:srgbClr val="391A53"/>
                  </a:solidFill>
                  <a:latin typeface="Open Sans"/>
                  <a:ea typeface="Open Sans"/>
                  <a:cs typeface="Open Sans"/>
                </a:rPr>
                <a:t>Assembleia de pares</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48866" y="4519107"/>
              <a:ext cx="2800350" cy="1938992"/>
            </a:xfrm>
            <a:prstGeom prst="rect">
              <a:avLst/>
            </a:prstGeom>
            <a:noFill/>
          </p:spPr>
          <p:txBody>
            <a:bodyPr wrap="square">
              <a:spAutoFit/>
            </a:bodyPr>
            <a:lstStyle/>
            <a:p>
              <a:pPr lvl="0" algn="ctr"/>
              <a:r>
                <a:rPr lang="pt-PT" sz="2000" dirty="0">
                  <a:latin typeface="Open Sans" panose="020B0606030504020204" pitchFamily="34" charset="0"/>
                  <a:ea typeface="Open Sans" panose="020B0606030504020204" pitchFamily="34" charset="0"/>
                  <a:cs typeface="Open Sans" panose="020B0606030504020204" pitchFamily="34" charset="0"/>
                </a:rPr>
                <a:t>Visitas guiadas em bairros locais para mostrar iniciativas e práticas sustentáveis que apoiam a transição ecológica.</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7279" y="4517241"/>
              <a:ext cx="3250027" cy="2246769"/>
            </a:xfrm>
            <a:prstGeom prst="rect">
              <a:avLst/>
            </a:prstGeom>
            <a:noFill/>
          </p:spPr>
          <p:txBody>
            <a:bodyPr wrap="square">
              <a:spAutoFit/>
            </a:bodyPr>
            <a:lstStyle/>
            <a:p>
              <a:pPr lvl="0" algn="ctr"/>
              <a:r>
                <a:rPr lang="pt-PT" sz="2000" dirty="0">
                  <a:latin typeface="Open Sans" panose="020B0606030504020204" pitchFamily="34" charset="0"/>
                  <a:ea typeface="Open Sans" panose="020B0606030504020204" pitchFamily="34" charset="0"/>
                  <a:cs typeface="Open Sans" panose="020B0606030504020204" pitchFamily="34" charset="0"/>
                </a:rPr>
                <a:t>Workshops de fotografia onde os participantes tiram fotografias e refletem sobre questões climáticas e soluções. Os resultados podem influenciar a tomada de decisões e promover a mudança.</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0747" y="4503396"/>
              <a:ext cx="3262314" cy="1938992"/>
            </a:xfrm>
            <a:prstGeom prst="rect">
              <a:avLst/>
            </a:prstGeom>
            <a:noFill/>
          </p:spPr>
          <p:txBody>
            <a:bodyPr wrap="square">
              <a:spAutoFit/>
            </a:bodyPr>
            <a:lstStyle/>
            <a:p>
              <a:pPr lvl="0" algn="ctr"/>
              <a:r>
                <a:rPr lang="pt-PT" sz="2000" dirty="0">
                  <a:latin typeface="Open Sans" panose="020B0606030504020204" pitchFamily="34" charset="0"/>
                  <a:ea typeface="Open Sans" panose="020B0606030504020204" pitchFamily="34" charset="0"/>
                  <a:cs typeface="Open Sans" panose="020B0606030504020204" pitchFamily="34" charset="0"/>
                </a:rPr>
                <a:t>Um grupo de pessoas que trabalham em prol de um objetivo comum, como, por exemplo, criar um jardim comunitário, um “café de reparação” ou uma comunidade de energia local.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57" y="4503396"/>
              <a:ext cx="3105150" cy="2554545"/>
            </a:xfrm>
            <a:prstGeom prst="rect">
              <a:avLst/>
            </a:prstGeom>
            <a:noFill/>
          </p:spPr>
          <p:txBody>
            <a:bodyPr wrap="square">
              <a:spAutoFit/>
            </a:bodyPr>
            <a:lstStyle/>
            <a:p>
              <a:pPr lvl="0" algn="ctr"/>
              <a:r>
                <a:rPr lang="pt-PT" sz="2000" dirty="0">
                  <a:latin typeface="Open Sans" panose="020B0606030504020204" pitchFamily="34" charset="0"/>
                  <a:ea typeface="Open Sans" panose="020B0606030504020204" pitchFamily="34" charset="0"/>
                  <a:cs typeface="Open Sans" panose="020B0606030504020204" pitchFamily="34" charset="0"/>
                </a:rPr>
                <a:t>Debates sobre como a transição para a neutralidade climática pode funcionar na prática no nosso quotidiano e que políticas devem ser implementadas para nos incentivar futuramente.</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2" y="803443"/>
            <a:ext cx="10672995"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pt-PT" dirty="0">
                <a:latin typeface="Open Sans"/>
                <a:ea typeface="Open Sans"/>
                <a:cs typeface="Arial"/>
              </a:rPr>
              <a:t>    FERRAMENTAS DE INÍCIO RÁPIDO </a:t>
            </a:r>
            <a:br>
              <a:rPr lang="pt-PT" dirty="0">
                <a:latin typeface="Open Sans"/>
                <a:ea typeface="Open Sans"/>
                <a:cs typeface="Arial"/>
              </a:rPr>
            </a:br>
            <a:r>
              <a:rPr lang="pt-PT" dirty="0">
                <a:latin typeface="Open Sans"/>
                <a:ea typeface="Open Sans"/>
                <a:cs typeface="Arial"/>
              </a:rPr>
              <a:t>    PARA PARTICIPAÇÃO DOS CIDADÃOS</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pt-PT"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Visite o sítio web para saber mais</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pt-PT" sz="2800">
                <a:latin typeface="Open Sans"/>
                <a:ea typeface="Open Sans"/>
                <a:cs typeface="Open Sans"/>
              </a:rPr>
              <a:t>O Pacto Europeu para o Clima uniu forças com a campanha das Nações Unidas</a:t>
            </a:r>
            <a:r>
              <a:rPr lang="pt-PT" sz="2800" b="1">
                <a:latin typeface="Open Sans"/>
                <a:ea typeface="Open Sans"/>
                <a:cs typeface="Open Sans"/>
              </a:rPr>
              <a:t> ActNow</a:t>
            </a:r>
            <a:r>
              <a:rPr lang="pt-PT" sz="2800">
                <a:latin typeface="Open Sans"/>
                <a:ea typeface="Open Sans"/>
                <a:cs typeface="Open Sans"/>
              </a:rPr>
              <a:t> e com a </a:t>
            </a:r>
            <a:r>
              <a:rPr lang="pt-PT" sz="2800" b="1">
                <a:latin typeface="Open Sans"/>
                <a:ea typeface="Open Sans"/>
                <a:cs typeface="Open Sans"/>
              </a:rPr>
              <a:t>AWorld</a:t>
            </a:r>
            <a:r>
              <a:rPr lang="pt-PT" sz="2800">
                <a:latin typeface="Open Sans"/>
                <a:ea typeface="Open Sans"/>
                <a:cs typeface="Open Sans"/>
              </a:rPr>
              <a:t>, a aplicação móvel para a campanha, que inspira as pessoas a apoiarem a ação climática.</a:t>
            </a:r>
            <a:br>
              <a:rPr lang="pt-PT" sz="2800">
                <a:latin typeface="Open Sans"/>
                <a:ea typeface="Open Sans"/>
                <a:cs typeface="Open Sans"/>
              </a:rPr>
            </a:br>
            <a:endParaRPr lang="pt-PT" sz="2800">
              <a:latin typeface="Open Sans"/>
              <a:ea typeface="Open Sans"/>
              <a:cs typeface="Open Sans"/>
            </a:endParaRPr>
          </a:p>
          <a:p>
            <a:pPr>
              <a:lnSpc>
                <a:spcPts val="4200"/>
              </a:lnSpc>
            </a:pPr>
            <a:r>
              <a:rPr lang="pt-PT" sz="2800" b="1">
                <a:solidFill>
                  <a:srgbClr val="02B23D"/>
                </a:solidFill>
                <a:latin typeface="Open Sans"/>
                <a:ea typeface="Open Sans"/>
                <a:cs typeface="Open Sans"/>
              </a:rPr>
              <a:t>Os utilizadores que aderiram ao desafio da Equipa do Pacto Europeu para o Clima na aplicação AWorld apresentaram mais de </a:t>
            </a:r>
            <a:r>
              <a:rPr lang="pt-PT" sz="2800" b="1" u="sng">
                <a:solidFill>
                  <a:srgbClr val="02B23D"/>
                </a:solidFill>
                <a:latin typeface="Open Sans"/>
                <a:ea typeface="Open Sans"/>
                <a:cs typeface="Open Sans"/>
              </a:rPr>
              <a:t>900 000</a:t>
            </a:r>
            <a:r>
              <a:rPr lang="pt-PT" sz="2800" b="1">
                <a:solidFill>
                  <a:srgbClr val="02B23D"/>
                </a:solidFill>
                <a:latin typeface="Open Sans"/>
                <a:ea typeface="Open Sans"/>
                <a:cs typeface="Open Sans"/>
              </a:rPr>
              <a:t> ações climáticas.</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1" y="803443"/>
            <a:ext cx="8216537" cy="836159"/>
          </a:xfrm>
          <a:solidFill>
            <a:srgbClr val="104B2B"/>
          </a:solidFill>
        </p:spPr>
        <p:txBody>
          <a:bodyPr wrap="square" lIns="216000" tIns="144000" rIns="180000" bIns="108000" anchor="t">
            <a:spAutoFit/>
          </a:bodyPr>
          <a:lstStyle/>
          <a:p>
            <a:r>
              <a:rPr lang="pt-PT" dirty="0">
                <a:latin typeface="Open Sans"/>
                <a:ea typeface="Open Sans"/>
                <a:cs typeface="Open Sans"/>
              </a:rPr>
              <a:t>    PACTO E ACTNOW DA ONU</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2854785"/>
            <a:ext cx="8110947" cy="4697042"/>
          </a:xfrm>
        </p:spPr>
        <p:txBody>
          <a:bodyPr lIns="0" tIns="0" rIns="0" bIns="0" anchor="t"/>
          <a:lstStyle/>
          <a:p>
            <a:pPr>
              <a:lnSpc>
                <a:spcPts val="4000"/>
              </a:lnSpc>
            </a:pPr>
            <a:r>
              <a:rPr lang="pt-PT" sz="2400" dirty="0">
                <a:latin typeface="Open Sans"/>
                <a:ea typeface="Open Sans"/>
                <a:cs typeface="Open Sans"/>
              </a:rPr>
              <a:t>Cada um de nós pode contribuir para criar um futuro mais sustentável. A partilha de</a:t>
            </a:r>
            <a:r>
              <a:rPr lang="pt-PT" sz="2400" dirty="0">
                <a:solidFill>
                  <a:schemeClr val="accent1"/>
                </a:solidFill>
                <a:latin typeface="Open Sans"/>
                <a:ea typeface="Open Sans"/>
                <a:cs typeface="Open Sans"/>
              </a:rPr>
              <a:t> </a:t>
            </a:r>
            <a:r>
              <a:rPr lang="pt-PT"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histórias de sucesso</a:t>
            </a:r>
            <a:r>
              <a:rPr lang="pt-PT" sz="2400" dirty="0">
                <a:solidFill>
                  <a:srgbClr val="104B2B"/>
                </a:solidFill>
                <a:latin typeface="Open Sans"/>
                <a:ea typeface="Open Sans"/>
                <a:cs typeface="Open Sans"/>
              </a:rPr>
              <a:t>, </a:t>
            </a:r>
            <a:r>
              <a:rPr lang="pt-PT" sz="2400" u="sng" dirty="0">
                <a:solidFill>
                  <a:srgbClr val="104B2B"/>
                </a:solidFill>
                <a:latin typeface="Open Sans"/>
                <a:ea typeface="Open Sans"/>
                <a:cs typeface="Open Sans"/>
              </a:rPr>
              <a:t>soluções e ações</a:t>
            </a:r>
            <a:r>
              <a:rPr lang="pt-PT" sz="2400" dirty="0">
                <a:solidFill>
                  <a:srgbClr val="104B2B"/>
                </a:solidFill>
                <a:latin typeface="Open Sans"/>
                <a:ea typeface="Open Sans"/>
                <a:cs typeface="Open Sans"/>
              </a:rPr>
              <a:t> </a:t>
            </a:r>
            <a:r>
              <a:rPr lang="pt-PT" sz="2400" dirty="0">
                <a:solidFill>
                  <a:srgbClr val="000000"/>
                </a:solidFill>
                <a:latin typeface="Open Sans"/>
                <a:ea typeface="Open Sans"/>
                <a:cs typeface="Open Sans"/>
              </a:rPr>
              <a:t>inspiradoras pela comunidade diversificada do Pacto está no centro das nossas comunicações. </a:t>
            </a:r>
            <a:br>
              <a:rPr lang="pt-PT" sz="2400" dirty="0">
                <a:solidFill>
                  <a:srgbClr val="000000"/>
                </a:solidFill>
                <a:latin typeface="Open Sans"/>
                <a:ea typeface="Open Sans"/>
                <a:cs typeface="Open Sans"/>
              </a:rPr>
            </a:br>
            <a:r>
              <a:rPr lang="pt-PT" sz="900" dirty="0">
                <a:solidFill>
                  <a:srgbClr val="000000"/>
                </a:solidFill>
                <a:latin typeface="Open Sans"/>
                <a:ea typeface="Open Sans"/>
                <a:cs typeface="Open Sans"/>
              </a:rPr>
              <a:t> </a:t>
            </a:r>
          </a:p>
          <a:p>
            <a:pPr>
              <a:lnSpc>
                <a:spcPts val="4500"/>
              </a:lnSpc>
            </a:pPr>
            <a:r>
              <a:rPr lang="pt-PT" sz="3200" dirty="0">
                <a:solidFill>
                  <a:srgbClr val="104B2B"/>
                </a:solidFill>
                <a:latin typeface="Open Sans"/>
                <a:ea typeface="Open Sans"/>
                <a:cs typeface="Open Sans"/>
              </a:rPr>
              <a:t>Partilhe as suas histórias connosco </a:t>
            </a:r>
            <a:br>
              <a:rPr lang="pt-PT" sz="3200" dirty="0">
                <a:solidFill>
                  <a:srgbClr val="104B2B"/>
                </a:solidFill>
                <a:latin typeface="Open Sans"/>
                <a:ea typeface="Open Sans"/>
                <a:cs typeface="Open Sans"/>
              </a:rPr>
            </a:br>
            <a:r>
              <a:rPr lang="pt-PT" sz="3200" dirty="0">
                <a:solidFill>
                  <a:srgbClr val="104B2B"/>
                </a:solidFill>
                <a:latin typeface="Open Sans"/>
                <a:ea typeface="Open Sans"/>
                <a:cs typeface="Open Sans"/>
              </a:rPr>
              <a:t>através de</a:t>
            </a:r>
            <a:r>
              <a:rPr lang="pt-PT" sz="3200" i="0" u="none" strike="noStrike" baseline="0" dirty="0">
                <a:solidFill>
                  <a:srgbClr val="104B2B"/>
                </a:solidFill>
                <a:latin typeface="Open Sans"/>
                <a:ea typeface="Open Sans"/>
                <a:cs typeface="Open Sans"/>
              </a:rPr>
              <a:t>: </a:t>
            </a:r>
            <a:br>
              <a:rPr lang="pt-PT" sz="3200" b="0" i="0" u="none" strike="noStrike" baseline="0" dirty="0">
                <a:latin typeface="Open Sans"/>
                <a:ea typeface="Open Sans"/>
                <a:cs typeface="Open Sans"/>
              </a:rPr>
            </a:br>
            <a:r>
              <a:rPr lang="pt-PT"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pt-PT"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pt-PT" sz="3200" dirty="0">
                <a:solidFill>
                  <a:srgbClr val="104B2B"/>
                </a:solidFill>
                <a:latin typeface="Open Sans"/>
                <a:ea typeface="Open Sans"/>
                <a:cs typeface="Open Sans"/>
              </a:rPr>
              <a:t>. </a:t>
            </a:r>
          </a:p>
          <a:p>
            <a:pPr>
              <a:lnSpc>
                <a:spcPts val="2200"/>
              </a:lnSpc>
            </a:pPr>
            <a:r>
              <a:rPr lang="pt-PT" sz="1800" dirty="0">
                <a:latin typeface="Open Sans"/>
                <a:ea typeface="Open Sans"/>
                <a:cs typeface="Open Sans"/>
              </a:rPr>
              <a:t>Inclua ligações, anexos, imagens ou detalhes relevantes que </a:t>
            </a:r>
            <a:br>
              <a:rPr lang="pt-PT" sz="1800" dirty="0">
                <a:latin typeface="Open Sans"/>
                <a:ea typeface="Open Sans"/>
                <a:cs typeface="Open Sans"/>
              </a:rPr>
            </a:br>
            <a:r>
              <a:rPr lang="pt-PT" sz="1800" dirty="0">
                <a:latin typeface="Open Sans"/>
                <a:ea typeface="Open Sans"/>
                <a:cs typeface="Open Sans"/>
              </a:rPr>
              <a:t>nos ajudem a compreender e a partilhar a sua história.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12305210" cy="836159"/>
          </a:xfrm>
        </p:spPr>
        <p:txBody>
          <a:bodyPr wrap="square" lIns="216000" tIns="144000" rIns="180000" bIns="108000" anchor="t">
            <a:spAutoFit/>
          </a:bodyPr>
          <a:lstStyle/>
          <a:p>
            <a:r>
              <a:rPr lang="pt-PT" dirty="0">
                <a:latin typeface="Open Sans"/>
                <a:ea typeface="Open Sans"/>
                <a:cs typeface="Open Sans"/>
              </a:rPr>
              <a:t>    PARTILHE AS SUAS HISTÓRIAS CONNOSCO!</a:t>
            </a:r>
          </a:p>
        </p:txBody>
      </p:sp>
      <p:pic>
        <p:nvPicPr>
          <p:cNvPr id="5" name="Picture 4" descr="A group of women looking at a paper&#10;&#10;Description automatically generated">
            <a:extLst>
              <a:ext uri="{FF2B5EF4-FFF2-40B4-BE49-F238E27FC236}">
                <a16:creationId xmlns:a16="http://schemas.microsoft.com/office/drawing/2014/main" id="{0DFE132A-46BC-8788-1D67-75479764AD4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848600" cy="836159"/>
          </a:xfrm>
        </p:spPr>
        <p:txBody>
          <a:bodyPr/>
          <a:lstStyle/>
          <a:p>
            <a:r>
              <a:rPr lang="pt-PT"/>
              <a:t>    PARA MAIS INFORMAÇÕES</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pt-PT" sz="2800"/>
                        <a:t>Plataforma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pt-PT" sz="2800"/>
                        <a:t>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pt-PT"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PT" sz="2400"/>
                        <a:t>              </a:t>
                      </a:r>
                      <a:r>
                        <a:rPr lang="pt-PT"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pt-PT"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pt-PT" sz="2400"/>
                        <a:t>             </a:t>
                      </a:r>
                      <a:r>
                        <a:rPr lang="pt-PT"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pt-PT"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PT" sz="2400"/>
                        <a:t>            </a:t>
                      </a:r>
                      <a:r>
                        <a:rPr lang="pt-PT" sz="2000"/>
                        <a:t>@EU Environment </a:t>
                      </a:r>
                      <a:br>
                        <a:rPr lang="pt-PT" sz="2000"/>
                      </a:br>
                      <a:r>
                        <a:rPr lang="pt-PT"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pt-PT"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pt-PT" sz="2400"/>
                        <a:t>         </a:t>
                      </a:r>
                      <a:r>
                        <a:rPr lang="pt-PT"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pt-PT" sz="2300" dirty="0">
                <a:solidFill>
                  <a:prstClr val="black"/>
                </a:solidFill>
                <a:latin typeface="Open Sans"/>
                <a:ea typeface="Open Sans"/>
                <a:cs typeface="Open Sans"/>
              </a:rPr>
              <a:t>Visite o</a:t>
            </a:r>
            <a:r>
              <a:rPr lang="pt-PT" sz="2300" dirty="0">
                <a:latin typeface="Open Sans"/>
                <a:ea typeface="Open Sans"/>
                <a:cs typeface="Open Sans"/>
              </a:rPr>
              <a:t> </a:t>
            </a:r>
            <a:r>
              <a:rPr lang="pt-PT"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sítio web do Pacto para o Clima</a:t>
            </a:r>
            <a:r>
              <a:rPr lang="pt-PT" sz="2300" dirty="0">
                <a:solidFill>
                  <a:srgbClr val="104B2B"/>
                </a:solidFill>
                <a:latin typeface="Open Sans"/>
                <a:ea typeface="Open Sans"/>
                <a:cs typeface="Open Sans"/>
              </a:rPr>
              <a:t> </a:t>
            </a:r>
            <a:r>
              <a:rPr lang="pt-PT" sz="2300" dirty="0">
                <a:solidFill>
                  <a:prstClr val="black"/>
                </a:solidFill>
                <a:latin typeface="Open Sans"/>
                <a:ea typeface="Open Sans"/>
                <a:cs typeface="Open Sans"/>
              </a:rPr>
              <a:t>para ver histórias da comunidade do Pacto, bem como recursos e materiais úteis </a:t>
            </a:r>
            <a:br>
              <a:rPr lang="pt-PT" sz="2300" dirty="0">
                <a:solidFill>
                  <a:prstClr val="black"/>
                </a:solidFill>
                <a:latin typeface="Open Sans"/>
                <a:ea typeface="Open Sans"/>
                <a:cs typeface="Open Sans"/>
              </a:rPr>
            </a:br>
            <a:r>
              <a:rPr lang="pt-PT" sz="2300" dirty="0">
                <a:solidFill>
                  <a:prstClr val="black"/>
                </a:solidFill>
                <a:latin typeface="Open Sans"/>
                <a:ea typeface="Open Sans"/>
                <a:cs typeface="Open Sans"/>
              </a:rPr>
              <a:t>para inspirar outras pessoas a agir. </a:t>
            </a:r>
          </a:p>
          <a:p>
            <a:pPr marL="0" indent="0">
              <a:lnSpc>
                <a:spcPts val="3800"/>
              </a:lnSpc>
              <a:spcAft>
                <a:spcPts val="800"/>
              </a:spcAft>
              <a:buFont typeface="Arial" panose="020B0604020202020204" pitchFamily="34" charset="0"/>
              <a:buNone/>
              <a:defRPr/>
            </a:pPr>
            <a:r>
              <a:rPr lang="pt-PT" sz="2300" dirty="0">
                <a:latin typeface="Open Sans"/>
                <a:ea typeface="Open Sans"/>
                <a:cs typeface="Open Sans"/>
              </a:rPr>
              <a:t>Também pode </a:t>
            </a:r>
            <a:r>
              <a:rPr lang="pt-PT"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subscrever a nossa newsletter</a:t>
            </a:r>
            <a:r>
              <a:rPr lang="pt-PT" sz="2300" dirty="0">
                <a:solidFill>
                  <a:srgbClr val="104B2B"/>
                </a:solidFill>
                <a:latin typeface="Open Sans"/>
                <a:ea typeface="Open Sans"/>
                <a:cs typeface="Open Sans"/>
              </a:rPr>
              <a:t> </a:t>
            </a:r>
            <a:r>
              <a:rPr lang="pt-PT" sz="2300" dirty="0">
                <a:solidFill>
                  <a:prstClr val="black"/>
                </a:solidFill>
                <a:latin typeface="Open Sans"/>
                <a:ea typeface="Open Sans"/>
                <a:cs typeface="Open Sans"/>
              </a:rPr>
              <a:t>e seguir-nos nas redes sociais para se manter a par da ação climática.</a:t>
            </a:r>
          </a:p>
          <a:p>
            <a:pPr marL="0" indent="0">
              <a:lnSpc>
                <a:spcPts val="3800"/>
              </a:lnSpc>
              <a:spcAft>
                <a:spcPts val="800"/>
              </a:spcAft>
              <a:buNone/>
              <a:defRPr/>
            </a:pPr>
            <a:r>
              <a:rPr lang="pt-PT" sz="2300" dirty="0">
                <a:solidFill>
                  <a:prstClr val="black"/>
                </a:solidFill>
                <a:latin typeface="Open Sans"/>
                <a:ea typeface="Open Sans"/>
                <a:cs typeface="Open Sans"/>
              </a:rPr>
              <a:t>Para encontrar os nossos conteúdos, utilize as hashtags: </a:t>
            </a:r>
            <a:br>
              <a:rPr lang="pt-PT" sz="2300" dirty="0">
                <a:solidFill>
                  <a:prstClr val="black"/>
                </a:solidFill>
                <a:latin typeface="Open Sans"/>
                <a:ea typeface="Open Sans"/>
                <a:cs typeface="Open Sans"/>
              </a:rPr>
            </a:br>
            <a:r>
              <a:rPr lang="pt-PT" sz="2300" b="1" dirty="0">
                <a:solidFill>
                  <a:srgbClr val="104B2B"/>
                </a:solidFill>
                <a:latin typeface="Open Sans"/>
                <a:ea typeface="Open Sans"/>
                <a:cs typeface="Open Sans"/>
              </a:rPr>
              <a:t>#EUClimatePact #MyWorldOurPlanet </a:t>
            </a:r>
            <a:br>
              <a:rPr lang="pt-PT" sz="2400" b="1" dirty="0">
                <a:solidFill>
                  <a:srgbClr val="104B2B"/>
                </a:solidFill>
                <a:latin typeface="Open Sans"/>
                <a:ea typeface="Open Sans"/>
                <a:cs typeface="Open Sans"/>
              </a:rPr>
            </a:br>
            <a:endParaRPr lang="pt-PT" sz="2400" b="1" dirty="0">
              <a:solidFill>
                <a:srgbClr val="104B2B"/>
              </a:solidFill>
              <a:latin typeface="Open Sans"/>
              <a:ea typeface="Open Sans"/>
              <a:cs typeface="Open Sans"/>
            </a:endParaRPr>
          </a:p>
          <a:p>
            <a:pPr marL="0" indent="0">
              <a:lnSpc>
                <a:spcPts val="4400"/>
              </a:lnSpc>
              <a:spcAft>
                <a:spcPts val="800"/>
              </a:spcAft>
              <a:buNone/>
              <a:defRPr/>
            </a:pPr>
            <a:r>
              <a:rPr lang="pt-PT" sz="3200" dirty="0">
                <a:solidFill>
                  <a:srgbClr val="104B2B"/>
                </a:solidFill>
                <a:latin typeface="Open Sans"/>
                <a:ea typeface="Open Sans"/>
                <a:cs typeface="Open Sans"/>
              </a:rPr>
              <a:t>Tem perguntas? Não hesite em contactar o Secretariado Geral através do endereço eletrónico: </a:t>
            </a:r>
            <a:r>
              <a:rPr lang="pt-PT"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1947161" y="2416393"/>
            <a:ext cx="5521085" cy="1288009"/>
          </a:xfrm>
        </p:spPr>
        <p:txBody>
          <a:bodyPr/>
          <a:lstStyle/>
          <a:p>
            <a:r>
              <a:rPr lang="pt-PT"/>
              <a:t>Obrigado</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4114800" y="3666302"/>
            <a:ext cx="13353448" cy="1288009"/>
          </a:xfrm>
        </p:spPr>
        <p:txBody>
          <a:bodyPr/>
          <a:lstStyle/>
          <a:p>
            <a:r>
              <a:rPr lang="pt-PT" dirty="0"/>
              <a:t>pela atenção dispensada!</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8801754" cy="1232609"/>
          </a:xfrm>
        </p:spPr>
        <p:txBody>
          <a:bodyPr/>
          <a:lstStyle/>
          <a:p>
            <a:r>
              <a:rPr lang="pt-PT" sz="6800" dirty="0"/>
              <a:t> ACERCA DO PACTO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11399180" cy="1232609"/>
          </a:xfrm>
        </p:spPr>
        <p:txBody>
          <a:bodyPr/>
          <a:lstStyle/>
          <a:p>
            <a:r>
              <a:rPr lang="pt-PT" sz="6800" dirty="0">
                <a:latin typeface="Open Sans"/>
                <a:ea typeface="Open Sans"/>
                <a:cs typeface="Open Sans"/>
              </a:rPr>
              <a:t> EUROPEU PARA O CLIMA</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pt-PT"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pt-PT" sz="2800">
                <a:solidFill>
                  <a:schemeClr val="bg1"/>
                </a:solidFill>
                <a:latin typeface="Open Sans"/>
                <a:ea typeface="Open Sans"/>
                <a:cs typeface="Open Sans"/>
              </a:rPr>
              <a:t>O </a:t>
            </a:r>
            <a:r>
              <a:rPr lang="pt-PT"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Pacto Europeu para o Clima</a:t>
            </a:r>
            <a:r>
              <a:rPr lang="pt-PT" sz="2800">
                <a:solidFill>
                  <a:srgbClr val="9EBCF8"/>
                </a:solidFill>
                <a:latin typeface="Open Sans"/>
                <a:ea typeface="Open Sans"/>
                <a:cs typeface="Open Sans"/>
              </a:rPr>
              <a:t> </a:t>
            </a:r>
            <a:r>
              <a:rPr lang="pt-PT" sz="2800">
                <a:solidFill>
                  <a:schemeClr val="bg1"/>
                </a:solidFill>
                <a:latin typeface="Open Sans"/>
                <a:ea typeface="Open Sans"/>
                <a:cs typeface="Open Sans"/>
              </a:rPr>
              <a:t>é uma iniciativa lançada pela Comissão Europeia que visa criar um movimento de pessoas unidas em torno de uma causa comum: </a:t>
            </a:r>
            <a:r>
              <a:rPr lang="pt-PT" sz="2800" b="1">
                <a:solidFill>
                  <a:schemeClr val="bg1"/>
                </a:solidFill>
                <a:latin typeface="Open Sans"/>
                <a:ea typeface="Open Sans"/>
                <a:cs typeface="Open Sans"/>
              </a:rPr>
              <a:t>a ação climática</a:t>
            </a:r>
            <a:r>
              <a:rPr lang="pt-PT"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pt-PT" sz="2800">
                <a:solidFill>
                  <a:schemeClr val="bg1"/>
                </a:solidFill>
                <a:latin typeface="Open Sans"/>
                <a:ea typeface="Open Sans"/>
                <a:cs typeface="Open Sans"/>
              </a:rPr>
              <a:t>Faz parte do </a:t>
            </a:r>
            <a:r>
              <a:rPr lang="pt-PT"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Pacto Ecológico Europeu</a:t>
            </a:r>
            <a:r>
              <a:rPr lang="pt-PT" sz="2800">
                <a:solidFill>
                  <a:schemeClr val="bg1"/>
                </a:solidFill>
                <a:latin typeface="Open Sans"/>
                <a:ea typeface="Open Sans"/>
                <a:cs typeface="Open Sans"/>
              </a:rPr>
              <a:t> e ajuda a UE a alcançar a neutralidade climática até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pt-PT" sz="60000" b="1">
                <a:solidFill>
                  <a:schemeClr val="bg1">
                    <a:alpha val="3000"/>
                  </a:schemeClr>
                </a:solidFill>
                <a:latin typeface="Open Sans"/>
                <a:ea typeface="Open Sans"/>
                <a:cs typeface="Open Sans"/>
              </a:rPr>
              <a:t>20        </a:t>
            </a:r>
            <a:br>
              <a:rPr lang="pt-PT" sz="60000" b="1">
                <a:solidFill>
                  <a:schemeClr val="bg1">
                    <a:alpha val="3000"/>
                  </a:schemeClr>
                </a:solidFill>
                <a:latin typeface="Open Sans"/>
                <a:ea typeface="Open Sans"/>
                <a:cs typeface="Open Sans"/>
              </a:rPr>
            </a:br>
            <a:endParaRPr lang="pt-PT"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pt-PT"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1" y="1717843"/>
            <a:ext cx="14431617" cy="836159"/>
          </a:xfrm>
          <a:prstGeom prst="rect">
            <a:avLst/>
          </a:prstGeom>
          <a:solidFill>
            <a:srgbClr val="3C64E7"/>
          </a:solidFill>
        </p:spPr>
        <p:txBody>
          <a:bodyPr/>
          <a:lstStyle/>
          <a:p>
            <a:r>
              <a:rPr lang="pt-PT" dirty="0"/>
              <a:t>                  O QUE É O PACTO EUROPEU PARA O CLIMA?</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pt-PT" sz="3200">
                <a:solidFill>
                  <a:srgbClr val="2A255A"/>
                </a:solidFill>
                <a:latin typeface="Open Sans"/>
                <a:ea typeface="Open Sans"/>
                <a:cs typeface="Open Sans"/>
              </a:rPr>
              <a:t>O lema do Pacto é:  </a:t>
            </a:r>
            <a:br>
              <a:rPr lang="pt-PT" sz="3200">
                <a:solidFill>
                  <a:srgbClr val="2A255A"/>
                </a:solidFill>
                <a:latin typeface="Open Sans"/>
                <a:ea typeface="Open Sans"/>
                <a:cs typeface="Open Sans"/>
              </a:rPr>
            </a:br>
            <a:r>
              <a:rPr lang="pt-PT" sz="3600" b="1" i="1">
                <a:solidFill>
                  <a:srgbClr val="2A255A"/>
                </a:solidFill>
                <a:latin typeface="Open Sans"/>
                <a:ea typeface="Open Sans"/>
                <a:cs typeface="Open Sans"/>
              </a:rPr>
              <a:t>“O meu mundo. A minha ação. O nosso planeta.”</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pt-PT">
                <a:latin typeface="Open Sans"/>
                <a:ea typeface="Open Sans"/>
                <a:cs typeface="Open Sans"/>
              </a:rPr>
              <a:t>    OBJETIVOS</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69275"/>
            <a:ext cx="9488471" cy="2709456"/>
            <a:chOff x="1484396" y="3374118"/>
            <a:chExt cx="14002703" cy="2652616"/>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pt-PT" sz="2000">
                  <a:latin typeface="Open Sans"/>
                  <a:ea typeface="Open Sans"/>
                  <a:cs typeface="Open Sans"/>
                </a:rPr>
                <a:t>para as questões climáticas e </a:t>
              </a:r>
              <a:br>
                <a:rPr lang="pt-PT" sz="2000">
                  <a:latin typeface="Open Sans"/>
                  <a:ea typeface="Open Sans"/>
                  <a:cs typeface="Open Sans"/>
                </a:rPr>
              </a:br>
              <a:r>
                <a:rPr lang="pt-PT" sz="2000">
                  <a:latin typeface="Open Sans"/>
                  <a:ea typeface="Open Sans"/>
                  <a:cs typeface="Open Sans"/>
                </a:rPr>
                <a:t>as ações da UE</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pt-PT" sz="2000" dirty="0">
                  <a:latin typeface="Open Sans"/>
                  <a:ea typeface="Open Sans"/>
                  <a:cs typeface="Open Sans"/>
                </a:rPr>
                <a:t>a ação climática e catalisar a participação</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1944086"/>
            </a:xfrm>
            <a:prstGeom prst="rect">
              <a:avLst/>
            </a:prstGeom>
            <a:noFill/>
          </p:spPr>
          <p:txBody>
            <a:bodyPr wrap="square" lIns="91440" tIns="45720" rIns="91440" bIns="45720" anchor="t">
              <a:spAutoFit/>
            </a:bodyPr>
            <a:lstStyle/>
            <a:p>
              <a:pPr algn="ctr">
                <a:lnSpc>
                  <a:spcPts val="2400"/>
                </a:lnSpc>
              </a:pPr>
              <a:r>
                <a:rPr lang="pt-PT" sz="2000" dirty="0">
                  <a:latin typeface="Open Sans"/>
                  <a:ea typeface="Open Sans"/>
                  <a:cs typeface="Open Sans"/>
                </a:rPr>
                <a:t>e as organizações que </a:t>
              </a:r>
              <a:br>
                <a:rPr lang="pt-PT" sz="2000" dirty="0">
                  <a:latin typeface="Open Sans"/>
                  <a:ea typeface="Open Sans"/>
                  <a:cs typeface="Open Sans"/>
                </a:rPr>
              </a:br>
              <a:r>
                <a:rPr lang="pt-PT" sz="2000" dirty="0">
                  <a:latin typeface="Open Sans"/>
                  <a:ea typeface="Open Sans"/>
                  <a:cs typeface="Open Sans"/>
                </a:rPr>
                <a:t>agem em relação ao clima e ajudá-los </a:t>
              </a:r>
              <a:br>
                <a:rPr lang="pt-PT" sz="2000" dirty="0">
                  <a:latin typeface="Open Sans"/>
                  <a:ea typeface="Open Sans"/>
                  <a:cs typeface="Open Sans"/>
                </a:rPr>
              </a:br>
              <a:r>
                <a:rPr lang="pt-PT" sz="2000" dirty="0">
                  <a:latin typeface="Open Sans"/>
                  <a:ea typeface="Open Sans"/>
                  <a:cs typeface="Open Sans"/>
                </a:rPr>
                <a:t>a aprender uns </a:t>
              </a:r>
              <a:br>
                <a:rPr lang="pt-PT" sz="2000" dirty="0">
                  <a:latin typeface="Open Sans"/>
                  <a:ea typeface="Open Sans"/>
                  <a:cs typeface="Open Sans"/>
                </a:rPr>
              </a:br>
              <a:r>
                <a:rPr lang="pt-PT" sz="2000" dirty="0">
                  <a:latin typeface="Open Sans"/>
                  <a:ea typeface="Open Sans"/>
                  <a:cs typeface="Open Sans"/>
                </a:rPr>
                <a:t>com os outros</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832421" y="3480965"/>
              <a:ext cx="3494178" cy="1012954"/>
            </a:xfrm>
            <a:prstGeom prst="rect">
              <a:avLst/>
            </a:prstGeom>
            <a:noFill/>
          </p:spPr>
          <p:txBody>
            <a:bodyPr wrap="square" lIns="91440" tIns="45720" rIns="91440" bIns="45720" anchor="t">
              <a:spAutoFit/>
            </a:bodyPr>
            <a:lstStyle/>
            <a:p>
              <a:pPr algn="ctr"/>
              <a:r>
                <a:rPr lang="pt-PT" sz="1900" b="1">
                  <a:solidFill>
                    <a:schemeClr val="bg1"/>
                  </a:solidFill>
                  <a:latin typeface="Open Sans"/>
                  <a:ea typeface="Open Sans"/>
                  <a:cs typeface="Open Sans"/>
                </a:rPr>
                <a:t>Sensibilizar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480963"/>
              <a:ext cx="3494178" cy="598565"/>
            </a:xfrm>
            <a:prstGeom prst="rect">
              <a:avLst/>
            </a:prstGeom>
            <a:noFill/>
          </p:spPr>
          <p:txBody>
            <a:bodyPr wrap="square" lIns="91440" tIns="45720" rIns="91440" bIns="45720" anchor="t">
              <a:spAutoFit/>
            </a:bodyPr>
            <a:lstStyle/>
            <a:p>
              <a:pPr algn="ctr"/>
              <a:r>
                <a:rPr lang="pt-PT" sz="2000" b="1" dirty="0">
                  <a:solidFill>
                    <a:schemeClr val="bg1"/>
                  </a:solidFill>
                  <a:latin typeface="Open Sans"/>
                  <a:ea typeface="Open Sans"/>
                  <a:cs typeface="Open Sans"/>
                </a:rPr>
                <a:t>Incentivar</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643843" y="3451611"/>
              <a:ext cx="3494178" cy="1058998"/>
            </a:xfrm>
            <a:prstGeom prst="rect">
              <a:avLst/>
            </a:prstGeom>
            <a:noFill/>
          </p:spPr>
          <p:txBody>
            <a:bodyPr wrap="square" lIns="91440" tIns="45720" rIns="91440" bIns="45720" anchor="t">
              <a:spAutoFit/>
            </a:bodyPr>
            <a:lstStyle/>
            <a:p>
              <a:pPr algn="ctr"/>
              <a:r>
                <a:rPr lang="pt-PT" sz="2000" b="1" dirty="0">
                  <a:solidFill>
                    <a:schemeClr val="bg1"/>
                  </a:solidFill>
                  <a:latin typeface="Open Sans"/>
                  <a:ea typeface="Open Sans"/>
                  <a:cs typeface="Open Sans"/>
                </a:rPr>
                <a:t>Unir os cidadãos</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pt-PT" sz="40000" b="1">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1" y="803443"/>
            <a:ext cx="6610663" cy="836159"/>
          </a:xfrm>
        </p:spPr>
        <p:txBody>
          <a:bodyPr wrap="square" lIns="216000" tIns="144000" rIns="180000" bIns="108000" anchor="t">
            <a:spAutoFit/>
          </a:bodyPr>
          <a:lstStyle/>
          <a:p>
            <a:r>
              <a:rPr lang="pt-PT">
                <a:latin typeface="Open Sans"/>
                <a:ea typeface="Open Sans"/>
                <a:cs typeface="Open Sans"/>
              </a:rPr>
              <a:t>    ÁREAS PRIORITÁRIAS</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pt-PT" sz="2000" b="1">
                <a:latin typeface="Open Sans"/>
                <a:ea typeface="Open Sans"/>
                <a:cs typeface="Open Sans"/>
              </a:rPr>
              <a:t>Política climática e ação no terreno</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04116" y="8095315"/>
            <a:ext cx="3283451" cy="1015663"/>
          </a:xfrm>
          <a:prstGeom prst="rect">
            <a:avLst/>
          </a:prstGeom>
          <a:noFill/>
        </p:spPr>
        <p:txBody>
          <a:bodyPr wrap="square">
            <a:spAutoFit/>
          </a:bodyPr>
          <a:lstStyle/>
          <a:p>
            <a:pPr algn="ctr"/>
            <a:r>
              <a:rPr lang="pt-PT" sz="2000" b="1" dirty="0">
                <a:latin typeface="Open Sans"/>
                <a:ea typeface="Open Sans"/>
                <a:cs typeface="Open Sans"/>
              </a:rPr>
              <a:t>Adaptação a impactos </a:t>
            </a:r>
            <a:br>
              <a:rPr lang="pt-PT" sz="2000" b="1" dirty="0">
                <a:latin typeface="Open Sans"/>
                <a:ea typeface="Open Sans"/>
                <a:cs typeface="Open Sans"/>
              </a:rPr>
            </a:br>
            <a:r>
              <a:rPr lang="pt-PT" sz="2000" b="1" dirty="0">
                <a:latin typeface="Open Sans"/>
                <a:ea typeface="Open Sans"/>
                <a:cs typeface="Open Sans"/>
              </a:rPr>
              <a:t>climáticos inevitáveis</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pt-PT" sz="2000" b="1">
                <a:latin typeface="Open Sans"/>
                <a:ea typeface="Open Sans"/>
                <a:cs typeface="Open Sans"/>
              </a:rPr>
              <a:t>Economia e </a:t>
            </a:r>
            <a:br>
              <a:rPr lang="pt-PT" sz="2000" b="1">
                <a:latin typeface="Open Sans"/>
                <a:ea typeface="Open Sans"/>
                <a:cs typeface="Open Sans"/>
              </a:rPr>
            </a:br>
            <a:r>
              <a:rPr lang="pt-PT" sz="2000" b="1">
                <a:latin typeface="Open Sans"/>
                <a:ea typeface="Open Sans"/>
                <a:cs typeface="Open Sans"/>
              </a:rPr>
              <a:t>transição justa</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pt-PT"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pt-PT"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pt-PT"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1" y="803443"/>
            <a:ext cx="12200709" cy="836159"/>
          </a:xfrm>
        </p:spPr>
        <p:txBody>
          <a:bodyPr/>
          <a:lstStyle/>
          <a:p>
            <a:r>
              <a:rPr lang="pt-PT" dirty="0">
                <a:latin typeface="Open Sans"/>
                <a:ea typeface="Open Sans"/>
                <a:cs typeface="Open Sans"/>
              </a:rPr>
              <a:t>    </a:t>
            </a:r>
            <a:r>
              <a:rPr lang="pt-PT" dirty="0"/>
              <a:t>COMUNIDADE DO PACTO PARA O CLIMA</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pt-PT" sz="2000">
                <a:solidFill>
                  <a:schemeClr val="bg1"/>
                </a:solidFill>
                <a:latin typeface="Open Sans"/>
                <a:ea typeface="Open Sans"/>
                <a:cs typeface="Open Sans"/>
              </a:rPr>
              <a:t>mobiliza a comunidade do Pacto e coordena as suas atividades ao nível central.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pt-PT" sz="2300" b="1">
                <a:solidFill>
                  <a:srgbClr val="3A64E8"/>
                </a:solidFill>
                <a:latin typeface="Open Sans"/>
                <a:ea typeface="Open Sans"/>
                <a:cs typeface="Open Sans"/>
              </a:rPr>
              <a:t>O Secretariado Geral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732481"/>
              <a:ext cx="3659954" cy="1631216"/>
            </a:xfrm>
            <a:prstGeom prst="rect">
              <a:avLst/>
            </a:prstGeom>
            <a:noFill/>
          </p:spPr>
          <p:txBody>
            <a:bodyPr wrap="square">
              <a:spAutoFit/>
            </a:bodyPr>
            <a:lstStyle/>
            <a:p>
              <a:pPr algn="ctr"/>
              <a:r>
                <a:rPr lang="pt-PT" sz="2000" b="1" dirty="0">
                  <a:latin typeface="Open Sans"/>
                  <a:ea typeface="Open Sans"/>
                  <a:cs typeface="Open Sans"/>
                </a:rPr>
                <a:t>Os Coordenadores Nacionais (CN) </a:t>
              </a:r>
              <a:r>
                <a:rPr lang="pt-PT" sz="2000" dirty="0">
                  <a:latin typeface="Open Sans"/>
                  <a:ea typeface="Open Sans"/>
                  <a:cs typeface="Open Sans"/>
                </a:rPr>
                <a:t>e as </a:t>
              </a:r>
              <a:r>
                <a:rPr lang="pt-PT" sz="2000" b="1" dirty="0">
                  <a:latin typeface="Open Sans"/>
                  <a:ea typeface="Open Sans"/>
                  <a:cs typeface="Open Sans"/>
                </a:rPr>
                <a:t>agências de relações públicas (RP) </a:t>
              </a:r>
              <a:r>
                <a:rPr lang="pt-PT" sz="2000" dirty="0">
                  <a:latin typeface="Open Sans"/>
                  <a:ea typeface="Open Sans"/>
                  <a:cs typeface="Open Sans"/>
                </a:rPr>
                <a:t>focam-se na implementação da visão do Pacto a nível nacional.</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pt-PT" sz="2300" b="1">
                  <a:solidFill>
                    <a:schemeClr val="bg1"/>
                  </a:solidFill>
                  <a:latin typeface="Open Sans"/>
                  <a:ea typeface="Open Sans"/>
                  <a:cs typeface="Open Sans"/>
                </a:rPr>
                <a:t>CN e RP</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pt-PT" sz="2000">
                  <a:solidFill>
                    <a:schemeClr val="bg1"/>
                  </a:solidFill>
                  <a:latin typeface="Open Sans"/>
                  <a:ea typeface="Open Sans"/>
                  <a:cs typeface="Open Sans"/>
                </a:rPr>
                <a:t>informam, inspiram e apoiam a política e a ação climáticas nas suas comunidades.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pt-PT" sz="2300" b="1">
                  <a:solidFill>
                    <a:srgbClr val="2A255A"/>
                  </a:solidFill>
                  <a:latin typeface="Open Sans"/>
                  <a:ea typeface="Open Sans"/>
                  <a:cs typeface="Open Sans"/>
                </a:rPr>
                <a:t>Os Embaixadores do Pacto para o Clima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045405"/>
              <a:ext cx="3813025" cy="1323439"/>
            </a:xfrm>
            <a:prstGeom prst="rect">
              <a:avLst/>
            </a:prstGeom>
            <a:noFill/>
          </p:spPr>
          <p:txBody>
            <a:bodyPr wrap="square">
              <a:spAutoFit/>
            </a:bodyPr>
            <a:lstStyle/>
            <a:p>
              <a:pPr algn="ctr"/>
              <a:r>
                <a:rPr lang="pt-PT" sz="2000" dirty="0">
                  <a:solidFill>
                    <a:schemeClr val="bg1"/>
                  </a:solidFill>
                  <a:latin typeface="Open Sans"/>
                  <a:ea typeface="Open Sans"/>
                  <a:cs typeface="Open Sans"/>
                </a:rPr>
                <a:t>são organizações empenhadas em resolver as alterações climáticas e contribuir para um futuro sustentável.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pt-PT" sz="2300" b="1">
                  <a:solidFill>
                    <a:srgbClr val="2743A8"/>
                  </a:solidFill>
                  <a:latin typeface="Open Sans"/>
                  <a:ea typeface="Open Sans"/>
                  <a:cs typeface="Open Sans"/>
                </a:rPr>
                <a:t>Os Parceiros do </a:t>
              </a:r>
              <a:br>
                <a:rPr lang="pt-PT" sz="2300" b="1">
                  <a:solidFill>
                    <a:srgbClr val="2743A8"/>
                  </a:solidFill>
                  <a:latin typeface="Open Sans"/>
                  <a:ea typeface="Open Sans"/>
                  <a:cs typeface="Open Sans"/>
                </a:rPr>
              </a:br>
              <a:r>
                <a:rPr lang="pt-PT" sz="2300" b="1">
                  <a:solidFill>
                    <a:srgbClr val="2743A8"/>
                  </a:solidFill>
                  <a:latin typeface="Open Sans"/>
                  <a:ea typeface="Open Sans"/>
                  <a:cs typeface="Open Sans"/>
                </a:rPr>
                <a:t>Pacto para o Clima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030415"/>
            <a:ext cx="3349455" cy="1323439"/>
          </a:xfrm>
          <a:prstGeom prst="rect">
            <a:avLst/>
          </a:prstGeom>
          <a:noFill/>
        </p:spPr>
        <p:txBody>
          <a:bodyPr wrap="square">
            <a:spAutoFit/>
          </a:bodyPr>
          <a:lstStyle/>
          <a:p>
            <a:pPr algn="ctr"/>
            <a:r>
              <a:rPr lang="pt-PT" sz="2000" dirty="0">
                <a:latin typeface="Open Sans"/>
                <a:ea typeface="Open Sans"/>
                <a:cs typeface="Open Sans"/>
              </a:rPr>
              <a:t>são apoiantes interessados em tornar-se ativos em questões relacionadas com o clima no seu país.</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pt-PT" sz="2300" b="1">
                <a:solidFill>
                  <a:schemeClr val="bg1"/>
                </a:solidFill>
                <a:latin typeface="Open Sans"/>
                <a:ea typeface="Open Sans"/>
                <a:cs typeface="Open Sans"/>
              </a:rPr>
              <a:t>Os Amigos do Pacto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2" y="822493"/>
            <a:ext cx="5982787" cy="836159"/>
          </a:xfrm>
          <a:solidFill>
            <a:srgbClr val="2A255A"/>
          </a:solidFill>
        </p:spPr>
        <p:txBody>
          <a:bodyPr wrap="square" lIns="216000" tIns="144000" rIns="180000" bIns="108000" anchor="t">
            <a:spAutoFit/>
          </a:bodyPr>
          <a:lstStyle/>
          <a:p>
            <a:pPr marL="904875" indent="-893445"/>
            <a:r>
              <a:rPr lang="pt-PT" dirty="0">
                <a:latin typeface="Open Sans"/>
                <a:ea typeface="Open Sans"/>
                <a:cs typeface="Open Sans"/>
              </a:rPr>
              <a:t>		EMBAIXADORES</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pt-PT" sz="2200">
                <a:latin typeface="Open Sans"/>
                <a:ea typeface="Open Sans"/>
                <a:cs typeface="Open Sans"/>
              </a:rPr>
              <a:t>Organizam e participam em eventos e atividades ao nível local, nacional, regional ou europeu.</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pt-PT" sz="2400" b="1">
                <a:solidFill>
                  <a:srgbClr val="174C54"/>
                </a:solidFill>
                <a:latin typeface="Open Sans"/>
                <a:ea typeface="Open Sans"/>
                <a:cs typeface="Arial"/>
              </a:rPr>
              <a:t>Os Embaixadores do Pacto para o Clima </a:t>
            </a:r>
            <a:br>
              <a:rPr lang="pt-PT" sz="2400" b="1">
                <a:latin typeface="Open Sans"/>
                <a:ea typeface="Open Sans"/>
                <a:cs typeface="Arial"/>
              </a:rPr>
            </a:br>
            <a:r>
              <a:rPr lang="pt-PT" sz="2400">
                <a:latin typeface="Open Sans"/>
                <a:ea typeface="Open Sans"/>
                <a:cs typeface="Arial"/>
              </a:rPr>
              <a:t>são líderes de organizações, comunidades, movimentos ou grupos informais, autoridades locais, representantes de instituições culturais, influenciadores (etc.). Atualmente, mais de </a:t>
            </a:r>
            <a:r>
              <a:rPr lang="pt-PT" sz="2400" b="1">
                <a:solidFill>
                  <a:srgbClr val="187471"/>
                </a:solidFill>
                <a:latin typeface="Open Sans"/>
                <a:ea typeface="Open Sans"/>
                <a:cs typeface="Arial"/>
              </a:rPr>
              <a:t>800 Embaixadores</a:t>
            </a:r>
            <a:r>
              <a:rPr lang="pt-PT"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t-PT" sz="2200">
                <a:latin typeface="Open Sans"/>
                <a:ea typeface="Open Sans"/>
                <a:cs typeface="Open Sans"/>
              </a:rPr>
              <a:t>Partilham mensagens sobre o Pacto através das suas redes e canais de comunicação.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pt-PT" sz="2200">
                <a:latin typeface="Open Sans"/>
                <a:ea typeface="Open Sans"/>
                <a:cs typeface="Open Sans"/>
              </a:rPr>
              <a:t>Lideram pelo exemplo e inspiram outras </a:t>
            </a:r>
            <a:br>
              <a:rPr lang="pt-PT" sz="2200">
                <a:latin typeface="Open Sans"/>
                <a:ea typeface="Open Sans"/>
                <a:cs typeface="Open Sans"/>
              </a:rPr>
            </a:br>
            <a:r>
              <a:rPr lang="pt-PT" sz="2200">
                <a:latin typeface="Open Sans"/>
                <a:ea typeface="Open Sans"/>
                <a:cs typeface="Open Sans"/>
              </a:rPr>
              <a:t>pessoas a apoiar a ação climática.</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756676"/>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pt-PT" sz="2200" dirty="0">
                <a:latin typeface="Open Sans"/>
                <a:ea typeface="Open Sans"/>
                <a:cs typeface="Open Sans"/>
              </a:rPr>
              <a:t>Colaboram com os Embaixadores aos níveis nacional e regional.</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43814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pt-PT" sz="2400" b="1" dirty="0">
                <a:solidFill>
                  <a:srgbClr val="391A53"/>
                </a:solidFill>
                <a:latin typeface="Open Sans"/>
                <a:ea typeface="Open Sans"/>
                <a:cs typeface="Arial"/>
              </a:rPr>
              <a:t>Parceiros do Pacto para o Clima </a:t>
            </a:r>
            <a:r>
              <a:rPr lang="pt-PT" sz="2400" dirty="0">
                <a:latin typeface="Open Sans"/>
                <a:ea typeface="Open Sans"/>
                <a:cs typeface="Arial"/>
              </a:rPr>
              <a:t>são organizações empenhadas em resolver as alterações climáticas e contribuir para um futuro sustentável. No âmbito do Pacto:</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277889"/>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t-PT" sz="2200" dirty="0">
                <a:latin typeface="Open Sans"/>
                <a:ea typeface="Open Sans"/>
                <a:cs typeface="Open Sans"/>
              </a:rPr>
              <a:t>Participam em eventos exclusivos com responsáveis políticos da UE.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6" y="4758569"/>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pt-PT" sz="2200" dirty="0">
                <a:latin typeface="Open Sans"/>
                <a:ea typeface="Open Sans"/>
                <a:cs typeface="Open Sans"/>
              </a:rPr>
              <a:t>Aumentam a visibilidade do Pacto nos seus sítios web e expõem os resultados alcançados através de canais oficiais.</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458824"/>
            <a:ext cx="8301945"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037185"/>
            <a:ext cx="8311390" cy="1217324"/>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8311388"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pt-PT">
                <a:latin typeface="Open Sans"/>
                <a:ea typeface="Open Sans"/>
                <a:cs typeface="Open Sans"/>
              </a:rPr>
              <a:t>                  PARCEIROS</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Props1.xml><?xml version="1.0" encoding="utf-8"?>
<ds:datastoreItem xmlns:ds="http://schemas.openxmlformats.org/officeDocument/2006/customXml" ds:itemID="{5E43DF97-ED49-47EA-B05E-9A900B62C6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3.xml><?xml version="1.0" encoding="utf-8"?>
<ds:datastoreItem xmlns:ds="http://schemas.openxmlformats.org/officeDocument/2006/customXml" ds:itemID="{6668DBA6-8E76-4B1A-A68D-358A1B97586E}">
  <ds:schemaRefs>
    <ds:schemaRef ds:uri="http://schemas.microsoft.com/office/2006/documentManagement/types"/>
    <ds:schemaRef ds:uri="http://schemas.microsoft.com/office/2006/metadata/properties"/>
    <ds:schemaRef ds:uri="http://purl.org/dc/dcmitype/"/>
    <ds:schemaRef ds:uri="http://schemas.microsoft.com/office/infopath/2007/PartnerControls"/>
    <ds:schemaRef ds:uri="119ae24b-acd2-4206-8a50-f24ff65407c3"/>
    <ds:schemaRef ds:uri="http://purl.org/dc/terms/"/>
    <ds:schemaRef ds:uri="http://www.w3.org/XML/1998/namespace"/>
    <ds:schemaRef ds:uri="http://schemas.openxmlformats.org/package/2006/metadata/core-properties"/>
    <ds:schemaRef ds:uri="f75dc2e1-5a74-43f4-af9f-d866e04aa3cf"/>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1712</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Arial</vt:lpstr>
      <vt:lpstr>Calibri</vt:lpstr>
      <vt:lpstr>Open Sans Semibold</vt:lpstr>
      <vt:lpstr>Lucida Sans</vt:lpstr>
      <vt:lpstr>Open Sans</vt:lpstr>
      <vt:lpstr>Myriad Pro</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ACERCA DO PACTO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95</cp:revision>
  <dcterms:created xsi:type="dcterms:W3CDTF">2023-09-22T15:24:24Z</dcterms:created>
  <dcterms:modified xsi:type="dcterms:W3CDTF">2024-08-26T12:05:31Z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