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184547"/>
    <a:srgbClr val="FEC671"/>
    <a:srgbClr val="DAF7EE"/>
    <a:srgbClr val="EBFFED"/>
    <a:srgbClr val="802604"/>
    <a:srgbClr val="FF9E02"/>
    <a:srgbClr val="00B23B"/>
    <a:srgbClr val="CBFFD1"/>
    <a:srgbClr val="D7E8FF"/>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8880DB-7752-4744-B45A-AD713A9CBA31}" v="1" dt="2024-08-23T13:35:35.867"/>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2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CF932201-60E9-41FB-9EC7-593AF6C0E4F2}"/>
    <pc:docChg chg="undo custSel modSld sldOrd">
      <pc:chgData name="Carolina Bolelli" userId="d7926893-566e-4e7f-acc2-6407bb3f96bc" providerId="ADAL" clId="{CF932201-60E9-41FB-9EC7-593AF6C0E4F2}" dt="2024-07-17T07:40:15.201" v="78" actId="1076"/>
      <pc:docMkLst>
        <pc:docMk/>
      </pc:docMkLst>
      <pc:sldChg chg="modSp mod">
        <pc:chgData name="Carolina Bolelli" userId="d7926893-566e-4e7f-acc2-6407bb3f96bc" providerId="ADAL" clId="{CF932201-60E9-41FB-9EC7-593AF6C0E4F2}" dt="2024-07-10T08:02:13.766" v="0" actId="1076"/>
        <pc:sldMkLst>
          <pc:docMk/>
          <pc:sldMk cId="2506826475" sldId="283"/>
        </pc:sldMkLst>
        <pc:spChg chg="mod">
          <ac:chgData name="Carolina Bolelli" userId="d7926893-566e-4e7f-acc2-6407bb3f96bc" providerId="ADAL" clId="{CF932201-60E9-41FB-9EC7-593AF6C0E4F2}" dt="2024-07-10T08:02:13.766" v="0" actId="1076"/>
          <ac:spMkLst>
            <pc:docMk/>
            <pc:sldMk cId="2506826475" sldId="283"/>
            <ac:spMk id="10" creationId="{139FC776-A91D-8A43-AF00-70F97E63EF2A}"/>
          </ac:spMkLst>
        </pc:spChg>
      </pc:sldChg>
      <pc:sldChg chg="modSp mod">
        <pc:chgData name="Carolina Bolelli" userId="d7926893-566e-4e7f-acc2-6407bb3f96bc" providerId="ADAL" clId="{CF932201-60E9-41FB-9EC7-593AF6C0E4F2}" dt="2024-07-10T08:03:22.609" v="21" actId="1076"/>
        <pc:sldMkLst>
          <pc:docMk/>
          <pc:sldMk cId="1349106481" sldId="4044"/>
        </pc:sldMkLst>
        <pc:spChg chg="mod">
          <ac:chgData name="Carolina Bolelli" userId="d7926893-566e-4e7f-acc2-6407bb3f96bc" providerId="ADAL" clId="{CF932201-60E9-41FB-9EC7-593AF6C0E4F2}" dt="2024-07-10T08:03:22.609" v="21" actId="1076"/>
          <ac:spMkLst>
            <pc:docMk/>
            <pc:sldMk cId="1349106481" sldId="4044"/>
            <ac:spMk id="17" creationId="{B219BAEC-08BB-BC5A-512E-3E89F08792EC}"/>
          </ac:spMkLst>
        </pc:spChg>
        <pc:spChg chg="mod">
          <ac:chgData name="Carolina Bolelli" userId="d7926893-566e-4e7f-acc2-6407bb3f96bc" providerId="ADAL" clId="{CF932201-60E9-41FB-9EC7-593AF6C0E4F2}" dt="2024-07-10T08:03:17.335" v="20" actId="1076"/>
          <ac:spMkLst>
            <pc:docMk/>
            <pc:sldMk cId="1349106481" sldId="4044"/>
            <ac:spMk id="40" creationId="{B50B1BFB-6303-11A8-DC34-111A7F47CDF8}"/>
          </ac:spMkLst>
        </pc:spChg>
      </pc:sldChg>
      <pc:sldChg chg="modSp mod">
        <pc:chgData name="Carolina Bolelli" userId="d7926893-566e-4e7f-acc2-6407bb3f96bc" providerId="ADAL" clId="{CF932201-60E9-41FB-9EC7-593AF6C0E4F2}" dt="2024-07-17T07:39:33.151" v="73" actId="255"/>
        <pc:sldMkLst>
          <pc:docMk/>
          <pc:sldMk cId="447753583" sldId="4045"/>
        </pc:sldMkLst>
        <pc:spChg chg="mod">
          <ac:chgData name="Carolina Bolelli" userId="d7926893-566e-4e7f-acc2-6407bb3f96bc" providerId="ADAL" clId="{CF932201-60E9-41FB-9EC7-593AF6C0E4F2}" dt="2024-07-17T07:39:33.151" v="73" actId="255"/>
          <ac:spMkLst>
            <pc:docMk/>
            <pc:sldMk cId="447753583" sldId="4045"/>
            <ac:spMk id="2" creationId="{D1F88842-673B-A0DE-9910-2AD944A610F7}"/>
          </ac:spMkLst>
        </pc:spChg>
        <pc:spChg chg="mod">
          <ac:chgData name="Carolina Bolelli" userId="d7926893-566e-4e7f-acc2-6407bb3f96bc" providerId="ADAL" clId="{CF932201-60E9-41FB-9EC7-593AF6C0E4F2}" dt="2024-07-10T08:04:14.800" v="37" actId="14100"/>
          <ac:spMkLst>
            <pc:docMk/>
            <pc:sldMk cId="447753583" sldId="4045"/>
            <ac:spMk id="3" creationId="{12885CE5-988C-5BF7-5911-D61DA616D97F}"/>
          </ac:spMkLst>
        </pc:spChg>
        <pc:spChg chg="mod">
          <ac:chgData name="Carolina Bolelli" userId="d7926893-566e-4e7f-acc2-6407bb3f96bc" providerId="ADAL" clId="{CF932201-60E9-41FB-9EC7-593AF6C0E4F2}" dt="2024-07-10T08:04:22.776" v="39" actId="1076"/>
          <ac:spMkLst>
            <pc:docMk/>
            <pc:sldMk cId="447753583" sldId="4045"/>
            <ac:spMk id="4" creationId="{714A5999-0B16-F44D-3A45-FE5A3B93E0E4}"/>
          </ac:spMkLst>
        </pc:spChg>
        <pc:spChg chg="mod">
          <ac:chgData name="Carolina Bolelli" userId="d7926893-566e-4e7f-acc2-6407bb3f96bc" providerId="ADAL" clId="{CF932201-60E9-41FB-9EC7-593AF6C0E4F2}" dt="2024-07-10T08:04:32.652" v="42" actId="1076"/>
          <ac:spMkLst>
            <pc:docMk/>
            <pc:sldMk cId="447753583" sldId="4045"/>
            <ac:spMk id="6" creationId="{93C28F59-2764-C111-C8F7-0DFFF0D79BF7}"/>
          </ac:spMkLst>
        </pc:spChg>
        <pc:spChg chg="mod">
          <ac:chgData name="Carolina Bolelli" userId="d7926893-566e-4e7f-acc2-6407bb3f96bc" providerId="ADAL" clId="{CF932201-60E9-41FB-9EC7-593AF6C0E4F2}" dt="2024-07-10T08:04:43.756" v="45" actId="1076"/>
          <ac:spMkLst>
            <pc:docMk/>
            <pc:sldMk cId="447753583" sldId="4045"/>
            <ac:spMk id="20" creationId="{083B10B1-83E4-AB8C-25BA-96F641C0AC33}"/>
          </ac:spMkLst>
        </pc:spChg>
        <pc:spChg chg="mod">
          <ac:chgData name="Carolina Bolelli" userId="d7926893-566e-4e7f-acc2-6407bb3f96bc" providerId="ADAL" clId="{CF932201-60E9-41FB-9EC7-593AF6C0E4F2}" dt="2024-07-10T08:03:37.790" v="27" actId="1076"/>
          <ac:spMkLst>
            <pc:docMk/>
            <pc:sldMk cId="447753583" sldId="4045"/>
            <ac:spMk id="24" creationId="{F7856897-A45B-0FB2-8871-5141C8E4ED78}"/>
          </ac:spMkLst>
        </pc:spChg>
        <pc:spChg chg="mod">
          <ac:chgData name="Carolina Bolelli" userId="d7926893-566e-4e7f-acc2-6407bb3f96bc" providerId="ADAL" clId="{CF932201-60E9-41FB-9EC7-593AF6C0E4F2}" dt="2024-07-10T08:03:52.169" v="31" actId="1076"/>
          <ac:spMkLst>
            <pc:docMk/>
            <pc:sldMk cId="447753583" sldId="4045"/>
            <ac:spMk id="35" creationId="{09968629-3978-6834-EDBD-5022F0EA2DBE}"/>
          </ac:spMkLst>
        </pc:spChg>
      </pc:sldChg>
      <pc:sldChg chg="modSp mod">
        <pc:chgData name="Carolina Bolelli" userId="d7926893-566e-4e7f-acc2-6407bb3f96bc" providerId="ADAL" clId="{CF932201-60E9-41FB-9EC7-593AF6C0E4F2}" dt="2024-07-17T07:40:15.201" v="78" actId="1076"/>
        <pc:sldMkLst>
          <pc:docMk/>
          <pc:sldMk cId="98133796" sldId="4049"/>
        </pc:sldMkLst>
        <pc:spChg chg="mod">
          <ac:chgData name="Carolina Bolelli" userId="d7926893-566e-4e7f-acc2-6407bb3f96bc" providerId="ADAL" clId="{CF932201-60E9-41FB-9EC7-593AF6C0E4F2}" dt="2024-07-17T07:40:15.201" v="78" actId="1076"/>
          <ac:spMkLst>
            <pc:docMk/>
            <pc:sldMk cId="98133796" sldId="4049"/>
            <ac:spMk id="15" creationId="{D8A8FF61-0AD1-33C7-DE30-31E996F0CD7F}"/>
          </ac:spMkLst>
        </pc:spChg>
      </pc:sldChg>
      <pc:sldChg chg="modSp mod">
        <pc:chgData name="Carolina Bolelli" userId="d7926893-566e-4e7f-acc2-6407bb3f96bc" providerId="ADAL" clId="{CF932201-60E9-41FB-9EC7-593AF6C0E4F2}" dt="2024-07-17T07:40:05.655" v="77" actId="207"/>
        <pc:sldMkLst>
          <pc:docMk/>
          <pc:sldMk cId="3885348669" sldId="4051"/>
        </pc:sldMkLst>
        <pc:spChg chg="mod">
          <ac:chgData name="Carolina Bolelli" userId="d7926893-566e-4e7f-acc2-6407bb3f96bc" providerId="ADAL" clId="{CF932201-60E9-41FB-9EC7-593AF6C0E4F2}" dt="2024-07-17T07:40:05.655" v="77" actId="207"/>
          <ac:spMkLst>
            <pc:docMk/>
            <pc:sldMk cId="3885348669" sldId="4051"/>
            <ac:spMk id="2" creationId="{3E674221-EFCE-2928-EC55-5735A8F72587}"/>
          </ac:spMkLst>
        </pc:spChg>
      </pc:sldChg>
      <pc:sldChg chg="ord modNotesTx">
        <pc:chgData name="Carolina Bolelli" userId="d7926893-566e-4e7f-acc2-6407bb3f96bc" providerId="ADAL" clId="{CF932201-60E9-41FB-9EC7-593AF6C0E4F2}" dt="2024-07-17T07:38:29.781" v="48" actId="5793"/>
        <pc:sldMkLst>
          <pc:docMk/>
          <pc:sldMk cId="1100750728" sldId="4054"/>
        </pc:sldMkLst>
      </pc:sldChg>
      <pc:sldChg chg="modSp mod modNotesTx">
        <pc:chgData name="Carolina Bolelli" userId="d7926893-566e-4e7f-acc2-6407bb3f96bc" providerId="ADAL" clId="{CF932201-60E9-41FB-9EC7-593AF6C0E4F2}" dt="2024-07-17T07:39:46.891" v="75" actId="20577"/>
        <pc:sldMkLst>
          <pc:docMk/>
          <pc:sldMk cId="2876997581" sldId="4058"/>
        </pc:sldMkLst>
        <pc:spChg chg="mod">
          <ac:chgData name="Carolina Bolelli" userId="d7926893-566e-4e7f-acc2-6407bb3f96bc" providerId="ADAL" clId="{CF932201-60E9-41FB-9EC7-593AF6C0E4F2}" dt="2024-07-10T08:04:55.933" v="46" actId="1076"/>
          <ac:spMkLst>
            <pc:docMk/>
            <pc:sldMk cId="2876997581" sldId="4058"/>
            <ac:spMk id="12" creationId="{AC546AEC-86B1-DE52-0B8D-BEBB471F71EB}"/>
          </ac:spMkLst>
        </pc:spChg>
      </pc:sldChg>
      <pc:sldChg chg="modNotesTx">
        <pc:chgData name="Carolina Bolelli" userId="d7926893-566e-4e7f-acc2-6407bb3f96bc" providerId="ADAL" clId="{CF932201-60E9-41FB-9EC7-593AF6C0E4F2}" dt="2024-07-17T07:39:44.033" v="74" actId="5793"/>
        <pc:sldMkLst>
          <pc:docMk/>
          <pc:sldMk cId="431233827" sldId="4059"/>
        </pc:sldMkLst>
      </pc:sldChg>
      <pc:sldChg chg="modSp mod modNotesTx">
        <pc:chgData name="Carolina Bolelli" userId="d7926893-566e-4e7f-acc2-6407bb3f96bc" providerId="ADAL" clId="{CF932201-60E9-41FB-9EC7-593AF6C0E4F2}" dt="2024-07-17T07:38:57.303" v="69" actId="20577"/>
        <pc:sldMkLst>
          <pc:docMk/>
          <pc:sldMk cId="4104792099" sldId="4064"/>
        </pc:sldMkLst>
        <pc:spChg chg="mod">
          <ac:chgData name="Carolina Bolelli" userId="d7926893-566e-4e7f-acc2-6407bb3f96bc" providerId="ADAL" clId="{CF932201-60E9-41FB-9EC7-593AF6C0E4F2}" dt="2024-07-17T07:38:57.303" v="69" actId="20577"/>
          <ac:spMkLst>
            <pc:docMk/>
            <pc:sldMk cId="4104792099" sldId="4064"/>
            <ac:spMk id="5" creationId="{5E15BD1E-94E7-BE78-88B7-93CF598B1297}"/>
          </ac:spMkLst>
        </pc:spChg>
      </pc:sldChg>
      <pc:sldChg chg="modNotesTx">
        <pc:chgData name="Carolina Bolelli" userId="d7926893-566e-4e7f-acc2-6407bb3f96bc" providerId="ADAL" clId="{CF932201-60E9-41FB-9EC7-593AF6C0E4F2}" dt="2024-07-17T07:39:02.947" v="70" actId="20577"/>
        <pc:sldMkLst>
          <pc:docMk/>
          <pc:sldMk cId="2306310982" sldId="4065"/>
        </pc:sldMkLst>
      </pc:sldChg>
      <pc:sldChg chg="modNotesTx">
        <pc:chgData name="Carolina Bolelli" userId="d7926893-566e-4e7f-acc2-6407bb3f96bc" providerId="ADAL" clId="{CF932201-60E9-41FB-9EC7-593AF6C0E4F2}" dt="2024-07-17T07:39:06.058" v="71" actId="20577"/>
        <pc:sldMkLst>
          <pc:docMk/>
          <pc:sldMk cId="2595785313" sldId="4066"/>
        </pc:sldMkLst>
      </pc:sldChg>
    </pc:docChg>
  </pc:docChgLst>
  <pc:docChgLst>
    <pc:chgData name="Carolina Bolelli" userId="d7926893-566e-4e7f-acc2-6407bb3f96bc" providerId="ADAL" clId="{428880DB-7752-4744-B45A-AD713A9CBA31}"/>
    <pc:docChg chg="modSld sldOrd">
      <pc:chgData name="Carolina Bolelli" userId="d7926893-566e-4e7f-acc2-6407bb3f96bc" providerId="ADAL" clId="{428880DB-7752-4744-B45A-AD713A9CBA31}" dt="2024-08-23T13:35:39.037" v="2"/>
      <pc:docMkLst>
        <pc:docMk/>
      </pc:docMkLst>
      <pc:sldChg chg="ord">
        <pc:chgData name="Carolina Bolelli" userId="d7926893-566e-4e7f-acc2-6407bb3f96bc" providerId="ADAL" clId="{428880DB-7752-4744-B45A-AD713A9CBA31}" dt="2024-08-23T13:35:39.037" v="2"/>
        <pc:sldMkLst>
          <pc:docMk/>
          <pc:sldMk cId="2963042633" sldId="4023"/>
        </pc:sldMkLst>
      </pc:sldChg>
      <pc:sldChg chg="modAnim">
        <pc:chgData name="Carolina Bolelli" userId="d7926893-566e-4e7f-acc2-6407bb3f96bc" providerId="ADAL" clId="{428880DB-7752-4744-B45A-AD713A9CBA31}" dt="2024-08-23T13:35:35.867" v="0"/>
        <pc:sldMkLst>
          <pc:docMk/>
          <pc:sldMk cId="4247028148" sldId="40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23/08/2024</a:t>
            </a:fld>
            <a:endParaRPr lang="en-GB"/>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23/08/2024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1500"/>
              </a:spcBef>
              <a:buNone/>
            </a:pPr>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b="0" dirty="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a:p>
        </p:txBody>
      </p:sp>
    </p:spTree>
    <p:extLst>
      <p:ext uri="{BB962C8B-B14F-4D97-AF65-F5344CB8AC3E}">
        <p14:creationId xmlns:p14="http://schemas.microsoft.com/office/powerpoint/2010/main" val="3054491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EUClimateAction</a:t>
            </a:r>
            <a:endParaRPr lang="en-GB" sz="1400" b="1">
              <a:solidFill>
                <a:srgbClr val="104B2B"/>
              </a:solidFill>
            </a:endParaRP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ourplanet_eu</a:t>
            </a:r>
            <a:endParaRPr lang="en-GB" sz="1400" b="1">
              <a:solidFill>
                <a:srgbClr val="104B2B"/>
              </a:solidFill>
            </a:endParaRP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104B2B"/>
                </a:solidFill>
              </a:rPr>
              <a:t>eu</a:t>
            </a:r>
            <a:r>
              <a:rPr lang="en-GB" sz="1400" b="1">
                <a:solidFill>
                  <a:srgbClr val="104B2B"/>
                </a:solidFill>
              </a:rPr>
              <a:t>-environment-climate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EUClimateAction</a:t>
            </a:r>
            <a:endParaRPr lang="en-GB" sz="1400" b="1"/>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ourplanet_eu</a:t>
            </a:r>
            <a:endParaRPr lang="en-GB" sz="1400" b="1"/>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t>eu</a:t>
            </a:r>
            <a:r>
              <a:rPr lang="en-GB" sz="1400" b="1"/>
              <a:t>-environment-climate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EUClimateAction</a:t>
            </a:r>
            <a:endParaRPr lang="en-GB" sz="1400" b="1">
              <a:solidFill>
                <a:srgbClr val="8C0B31"/>
              </a:solidFill>
            </a:endParaRP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ourplanet_eu</a:t>
            </a:r>
            <a:endParaRPr lang="en-GB" sz="1400" b="1">
              <a:solidFill>
                <a:srgbClr val="8C0B31"/>
              </a:solidFill>
            </a:endParaRP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C0B31"/>
                </a:solidFill>
              </a:rPr>
              <a:t>eu</a:t>
            </a:r>
            <a:r>
              <a:rPr lang="en-GB" sz="1400" b="1">
                <a:solidFill>
                  <a:srgbClr val="8C0B31"/>
                </a:solidFill>
              </a:rPr>
              <a:t>-environment-climate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EUClimateAction</a:t>
            </a:r>
            <a:endParaRPr lang="en-GB" sz="1400" b="1">
              <a:solidFill>
                <a:srgbClr val="812604"/>
              </a:solidFill>
            </a:endParaRP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ourplanet_eu</a:t>
            </a:r>
            <a:endParaRPr lang="en-GB" sz="1400" b="1">
              <a:solidFill>
                <a:srgbClr val="812604"/>
              </a:solidFill>
            </a:endParaRP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err="1">
                <a:solidFill>
                  <a:srgbClr val="812604"/>
                </a:solidFill>
              </a:rPr>
              <a:t>eu</a:t>
            </a:r>
            <a:r>
              <a:rPr lang="en-GB" sz="1400" b="1">
                <a:solidFill>
                  <a:srgbClr val="812604"/>
                </a:solidFill>
              </a:rPr>
              <a:t>-environment-climate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a:t>         Image zone, click on the </a:t>
            </a:r>
            <a:r>
              <a:rPr lang="fr-FR" noProof="0"/>
              <a:t>icon</a:t>
            </a:r>
            <a:r>
              <a:rPr lang="fr-FR"/>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a:latin typeface="Myriad Pro" panose="020B0503030403020204"/>
            </a:endParaRPr>
          </a:p>
          <a:p>
            <a:endParaRPr lang="en-GB"/>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ec.europa.eu/newsroom/clima/user-subscriptions/2343/create" TargetMode="External"/><Relationship Id="rId3" Type="http://schemas.openxmlformats.org/officeDocument/2006/relationships/image" Target="../media/image94.png"/><Relationship Id="rId7" Type="http://schemas.openxmlformats.org/officeDocument/2006/relationships/hyperlink" Target="https://climate-pact.europa.eu/news-and-events/events_pl" TargetMode="External"/><Relationship Id="rId12" Type="http://schemas.openxmlformats.org/officeDocument/2006/relationships/hyperlink" Target="https://www.instagram.com/ourplanet_eu/"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news_pl" TargetMode="External"/><Relationship Id="rId11" Type="http://schemas.openxmlformats.org/officeDocument/2006/relationships/hyperlink" Target="https://www.linkedin.com/showcase/eu-environment-climate/" TargetMode="External"/><Relationship Id="rId5" Type="http://schemas.openxmlformats.org/officeDocument/2006/relationships/hyperlink" Target="https://climate-pact.europa.eu/get-inspired/resources_en" TargetMode="External"/><Relationship Id="rId10" Type="http://schemas.openxmlformats.org/officeDocument/2006/relationships/hyperlink" Target="https://twitter.com/EUClimateAction"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www.facebook.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audiovisual.ec.europa.eu/en/video/I-249944" TargetMode="Externa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get-involved/become-pact-ambassador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p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5" y="5698397"/>
            <a:ext cx="5368065" cy="1204909"/>
          </a:xfrm>
        </p:spPr>
        <p:txBody>
          <a:bodyPr/>
          <a:lstStyle/>
          <a:p>
            <a:r>
              <a:rPr lang="pl-PL" sz="6600" dirty="0">
                <a:latin typeface="Open Sans"/>
                <a:ea typeface="Open Sans"/>
                <a:cs typeface="Open Sans"/>
              </a:rPr>
              <a:t>Europejski</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5" y="6773322"/>
            <a:ext cx="10785192" cy="1204909"/>
          </a:xfrm>
        </p:spPr>
        <p:txBody>
          <a:bodyPr/>
          <a:lstStyle/>
          <a:p>
            <a:r>
              <a:rPr lang="pl-PL" sz="6600" dirty="0"/>
              <a:t>Pakt na rzecz Klimatu</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pl-PL" sz="34400" b="1">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6485048"/>
            <a:ext cx="6115779" cy="1232609"/>
          </a:xfrm>
        </p:spPr>
        <p:txBody>
          <a:bodyPr/>
          <a:lstStyle/>
          <a:p>
            <a:r>
              <a:rPr lang="pl-PL" sz="6800">
                <a:latin typeface="Open Sans"/>
                <a:ea typeface="Open Sans"/>
                <a:cs typeface="Open Sans"/>
              </a:rPr>
              <a:t> W praktyce</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252439"/>
            <a:ext cx="16603670"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pl-PL" sz="6800" dirty="0">
                <a:latin typeface="Open Sans"/>
                <a:ea typeface="Open Sans"/>
                <a:cs typeface="Open Sans"/>
              </a:rPr>
              <a:t> EUROPEJSKI PAKT NA RZECZ KLIMATU</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7" y="1089193"/>
            <a:ext cx="12998086" cy="753059"/>
          </a:xfrm>
        </p:spPr>
        <p:txBody>
          <a:bodyPr/>
          <a:lstStyle/>
          <a:p>
            <a:r>
              <a:rPr lang="pl-PL" sz="3600" dirty="0"/>
              <a:t>Udział obywateli w działaniach na rzecz klimatu</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8431307" y="6214939"/>
            <a:ext cx="7616816"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8627593" y="6422293"/>
            <a:ext cx="7420529"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l-PL" sz="2800" b="1" dirty="0">
                <a:solidFill>
                  <a:schemeClr val="accent2"/>
                </a:solidFill>
                <a:latin typeface="Open Sans"/>
                <a:ea typeface="Open Sans"/>
                <a:cs typeface="Open Sans"/>
              </a:rPr>
              <a:t>Lokalne grupy działania na rzecz klimatu</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030901" y="5143500"/>
            <a:ext cx="4027750"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8189259" y="5366896"/>
            <a:ext cx="3650817" cy="33404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l-PL" sz="2800" b="1" dirty="0">
                <a:solidFill>
                  <a:schemeClr val="tx2"/>
                </a:solidFill>
                <a:latin typeface="Open Sans"/>
                <a:ea typeface="Open Sans"/>
                <a:cs typeface="Open Sans"/>
              </a:rPr>
              <a:t>Spacery klimatyczne</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2304244" y="5143500"/>
            <a:ext cx="4813862"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2665227" y="5366896"/>
            <a:ext cx="4579231"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l-PL" sz="2800" b="1" dirty="0">
                <a:solidFill>
                  <a:schemeClr val="accent3"/>
                </a:solidFill>
                <a:latin typeface="Open Sans"/>
                <a:ea typeface="Open Sans"/>
                <a:cs typeface="Open Sans"/>
              </a:rPr>
              <a:t>Debaty Peer Parliament</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4714699"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121457" cy="542252"/>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l-PL" sz="2800" b="1">
                <a:solidFill>
                  <a:schemeClr val="accent3">
                    <a:lumMod val="75000"/>
                  </a:schemeClr>
                </a:solidFill>
                <a:latin typeface="Open Sans"/>
                <a:ea typeface="Open Sans"/>
                <a:cs typeface="Open Sans"/>
              </a:rPr>
              <a:t>Warsztaty z fotorelacji</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1015663"/>
          </a:xfrm>
          <a:prstGeom prst="rect">
            <a:avLst/>
          </a:prstGeom>
          <a:noFill/>
        </p:spPr>
        <p:txBody>
          <a:bodyPr wrap="square">
            <a:spAutoFit/>
          </a:bodyPr>
          <a:lstStyle/>
          <a:p>
            <a:pPr>
              <a:lnSpc>
                <a:spcPts val="3600"/>
              </a:lnSpc>
            </a:pPr>
            <a:r>
              <a:rPr lang="pl-PL" sz="2400" b="1" dirty="0">
                <a:latin typeface="Open Sans"/>
                <a:ea typeface="Open Sans"/>
                <a:cs typeface="Open Sans"/>
              </a:rPr>
              <a:t>Pakt na rzecz Klimatu </a:t>
            </a:r>
            <a:r>
              <a:rPr lang="pl-PL" sz="2400" dirty="0">
                <a:latin typeface="Open Sans"/>
                <a:ea typeface="Open Sans"/>
                <a:cs typeface="Open Sans"/>
              </a:rPr>
              <a:t>zachęca obywateli do udziału w debacie na temat</a:t>
            </a:r>
            <a:r>
              <a:rPr lang="fr-BE" sz="2400" dirty="0">
                <a:latin typeface="Open Sans"/>
                <a:ea typeface="Open Sans"/>
                <a:cs typeface="Open Sans"/>
              </a:rPr>
              <a:t> </a:t>
            </a:r>
            <a:r>
              <a:rPr lang="pl-PL" sz="2400" dirty="0">
                <a:latin typeface="Open Sans"/>
                <a:ea typeface="Open Sans"/>
                <a:cs typeface="Open Sans"/>
              </a:rPr>
              <a:t>klimatu poprzez działania takie jak:</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pl-PL" sz="2000" b="1">
                <a:solidFill>
                  <a:srgbClr val="184547"/>
                </a:solidFill>
                <a:latin typeface="Open Sans" panose="020B0606030504020204" pitchFamily="34" charset="0"/>
                <a:ea typeface="Open Sans" panose="020B0606030504020204" pitchFamily="34" charset="0"/>
                <a:cs typeface="Open Sans" panose="020B0606030504020204" pitchFamily="34" charset="0"/>
              </a:rPr>
              <a:t>Przejdź na stronę, </a:t>
            </a:r>
            <a:br>
              <a:rPr lang="pl-PL"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pl-PL" sz="2000" b="1">
                <a:solidFill>
                  <a:srgbClr val="184547"/>
                </a:solidFill>
                <a:latin typeface="Open Sans" panose="020B0606030504020204" pitchFamily="34" charset="0"/>
                <a:ea typeface="Open Sans" panose="020B0606030504020204" pitchFamily="34" charset="0"/>
                <a:cs typeface="Open Sans" panose="020B0606030504020204" pitchFamily="34" charset="0"/>
              </a:rPr>
              <a:t>aby dowiedzieć się więcej</a:t>
            </a:r>
          </a:p>
        </p:txBody>
      </p:sp>
      <p:pic>
        <p:nvPicPr>
          <p:cNvPr id="3" name="Picture 2">
            <a:hlinkClick r:id="rId3"/>
            <a:extLst>
              <a:ext uri="{FF2B5EF4-FFF2-40B4-BE49-F238E27FC236}">
                <a16:creationId xmlns:a16="http://schemas.microsoft.com/office/drawing/2014/main" id="{27C6B73E-71C6-A629-43E1-DF512DCE67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3608424" cy="836159"/>
          </a:xfrm>
          <a:solidFill>
            <a:srgbClr val="174C54"/>
          </a:solidFill>
        </p:spPr>
        <p:txBody>
          <a:bodyPr wrap="square" lIns="216000" tIns="144000" rIns="180000" bIns="108000" anchor="t">
            <a:spAutoFit/>
          </a:bodyPr>
          <a:lstStyle/>
          <a:p>
            <a:pPr marL="904875" indent="-893445"/>
            <a:r>
              <a:rPr lang="pl-PL" dirty="0">
                <a:latin typeface="Open Sans"/>
                <a:ea typeface="Open Sans"/>
                <a:cs typeface="Open Sans"/>
              </a:rPr>
              <a:t>    DZIAŁANIA W PAŃSTWACH CZŁONKOWSKICH UE</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pl-PL" sz="2400" b="1">
                <a:latin typeface="Open Sans"/>
                <a:ea typeface="Open Sans"/>
                <a:cs typeface="Arial"/>
              </a:rPr>
              <a:t>Krajowi koordynatorzy (KK) i agencje PR</a:t>
            </a:r>
            <a:r>
              <a:rPr lang="pl-PL" sz="2400">
                <a:latin typeface="Open Sans"/>
                <a:ea typeface="Open Sans"/>
                <a:cs typeface="Arial"/>
              </a:rPr>
              <a:t> w każdym państwie członkowskim organizują i promują wydarzenia oraz działania skierowane do lokalnej wspólnoty Paktu i ogółu społeczeństwa, takie jak:</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7" y="4896202"/>
            <a:ext cx="7712403"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pl-PL" sz="2400" b="1" dirty="0">
                <a:solidFill>
                  <a:srgbClr val="0E101A"/>
                </a:solidFill>
                <a:latin typeface="Open Sans"/>
                <a:cs typeface="Calibri" panose="020F0502020204030204"/>
              </a:rPr>
              <a:t>Działania budujące zaangażowanie obywatelskie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837294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213307" y="5924902"/>
            <a:ext cx="8617493"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pl-PL" sz="2400" b="1" dirty="0">
                <a:solidFill>
                  <a:srgbClr val="0E101A"/>
                </a:solidFill>
                <a:latin typeface="Open Sans"/>
                <a:cs typeface="Calibri" panose="020F0502020204030204"/>
              </a:rPr>
              <a:t>Wydarzenia ogólnokrajowe </a:t>
            </a:r>
            <a:r>
              <a:rPr lang="pl-PL" sz="2400" dirty="0">
                <a:solidFill>
                  <a:srgbClr val="0E101A"/>
                </a:solidFill>
                <a:latin typeface="Open Sans"/>
                <a:cs typeface="Calibri" panose="020F0502020204030204"/>
              </a:rPr>
              <a:t>gromadzące wspólnotę Paktu</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9278038"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213307"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pl-PL" sz="2400" b="1">
                <a:solidFill>
                  <a:srgbClr val="0E101A"/>
                </a:solidFill>
                <a:latin typeface="Open Sans"/>
                <a:cs typeface="Calibri" panose="020F0502020204030204"/>
              </a:rPr>
              <a:t>Warsztaty z rozwoju potencjału</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2" y="6863369"/>
            <a:ext cx="6345363"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9213307"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pl-PL" sz="2400" b="1">
                <a:solidFill>
                  <a:srgbClr val="0E101A"/>
                </a:solidFill>
                <a:latin typeface="Open Sans"/>
                <a:cs typeface="Calibri" panose="020F0502020204030204"/>
              </a:rPr>
              <a:t>Sesje uczenia się i wymiany wiedzy</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6345363"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pl-PL" sz="2000" b="1">
                <a:solidFill>
                  <a:srgbClr val="184547"/>
                </a:solidFill>
                <a:latin typeface="Open Sans" panose="020B0606030504020204" pitchFamily="34" charset="0"/>
                <a:ea typeface="Open Sans" panose="020B0606030504020204" pitchFamily="34" charset="0"/>
                <a:cs typeface="Open Sans" panose="020B0606030504020204" pitchFamily="34" charset="0"/>
              </a:rPr>
              <a:t>Skontaktuj się z </a:t>
            </a:r>
            <a:br>
              <a:rPr lang="pl-PL"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pl-PL" sz="2000" b="1">
                <a:solidFill>
                  <a:srgbClr val="184547"/>
                </a:solidFill>
                <a:latin typeface="Open Sans" panose="020B0606030504020204" pitchFamily="34" charset="0"/>
                <a:ea typeface="Open Sans" panose="020B0606030504020204" pitchFamily="34" charset="0"/>
                <a:cs typeface="Open Sans" panose="020B0606030504020204" pitchFamily="34" charset="0"/>
              </a:rPr>
              <a:t>krajowym koordynatorem Paktu</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8821271" cy="836159"/>
          </a:xfrm>
        </p:spPr>
        <p:txBody>
          <a:bodyPr wrap="square" lIns="216000" tIns="144000" rIns="180000" bIns="108000" anchor="t">
            <a:spAutoFit/>
          </a:bodyPr>
          <a:lstStyle/>
          <a:p>
            <a:pPr marL="904875" indent="-893445"/>
            <a:r>
              <a:rPr lang="pl-PL" dirty="0">
                <a:latin typeface="Open Sans"/>
                <a:ea typeface="Open Sans"/>
                <a:cs typeface="Open Sans"/>
              </a:rPr>
              <a:t>    DZIAŁANIA W PAŃSTWACH UE</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1684996" y="7551732"/>
            <a:ext cx="159829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i="1" dirty="0">
                <a:solidFill>
                  <a:srgbClr val="81270E"/>
                </a:solidFill>
                <a:latin typeface="Open Sans"/>
              </a:rPr>
              <a:t>Budowanie potencjału w Belgii </a:t>
            </a:r>
            <a:r>
              <a:rPr lang="pl-PL" b="1" i="1" dirty="0">
                <a:solidFill>
                  <a:srgbClr val="FF9D02"/>
                </a:solidFill>
                <a:latin typeface="Open Sans"/>
              </a:rPr>
              <a:t>​          </a:t>
            </a:r>
            <a:r>
              <a:rPr lang="fr-BE" b="1" i="1" dirty="0">
                <a:solidFill>
                  <a:srgbClr val="FF9D02"/>
                </a:solidFill>
                <a:latin typeface="Open Sans"/>
              </a:rPr>
              <a:t>		         </a:t>
            </a:r>
            <a:r>
              <a:rPr lang="pl-PL" b="1" i="1" dirty="0">
                <a:solidFill>
                  <a:srgbClr val="174C54"/>
                </a:solidFill>
                <a:latin typeface="Open Sans"/>
              </a:rPr>
              <a:t>Ogólnokrajowe wydarzenie w Bułgarii          </a:t>
            </a:r>
            <a:r>
              <a:rPr lang="pl-PL" b="1" i="1" dirty="0">
                <a:solidFill>
                  <a:srgbClr val="3D2658"/>
                </a:solidFill>
                <a:latin typeface="Open Sans"/>
              </a:rPr>
              <a:t>Budowanie zaangażowania obywatelskiego w Estonii</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8417858" cy="836159"/>
          </a:xfrm>
        </p:spPr>
        <p:txBody>
          <a:bodyPr wrap="square" lIns="216000" tIns="144000" rIns="180000" bIns="108000" anchor="t">
            <a:spAutoFit/>
          </a:bodyPr>
          <a:lstStyle/>
          <a:p>
            <a:r>
              <a:rPr lang="pl-PL">
                <a:latin typeface="Open Sans"/>
                <a:ea typeface="Open Sans"/>
                <a:cs typeface="Open Sans"/>
              </a:rPr>
              <a:t>    Działania ambasadorów</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660911"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pl-PL" sz="2800" dirty="0">
                <a:latin typeface="Open Sans"/>
                <a:ea typeface="Open Sans"/>
                <a:cs typeface="Arial"/>
              </a:rPr>
              <a:t>Ambasadorzy Paktu są organizatorami </a:t>
            </a:r>
            <a:r>
              <a:rPr lang="pl-PL" sz="2800" b="1" dirty="0">
                <a:solidFill>
                  <a:srgbClr val="174C54"/>
                </a:solidFill>
                <a:latin typeface="Open Sans"/>
                <a:ea typeface="Open Sans"/>
                <a:cs typeface="Arial"/>
              </a:rPr>
              <a:t>różnych działań na szczeblu lokalnym</a:t>
            </a:r>
            <a:r>
              <a:rPr lang="pl-PL" sz="2800" dirty="0">
                <a:latin typeface="Open Sans"/>
                <a:ea typeface="Open Sans"/>
                <a:cs typeface="Arial"/>
              </a:rPr>
              <a:t>, np. warsztatów, seminariów, debat, kampanii w mediach społecznościowych, których celem jest napędzanie zmian i budowanie świadomości.</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pl-PL">
                <a:latin typeface="Open Sans"/>
                <a:ea typeface="Open Sans"/>
                <a:cs typeface="Open Sans"/>
              </a:rPr>
              <a:t>DZIAŁANIA PARTNERÓW</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4110990" y="7945605"/>
            <a:ext cx="958596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000" i="1">
                <a:latin typeface="Open Sans"/>
              </a:rPr>
              <a:t>Lokalna debata i szkolenie na temat mobilności w miastach i zrównoważonych miast „Lombardia–Europa” dla pracowników administracji lokalnej w Mediolanie (Włochy).</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0" y="803443"/>
            <a:ext cx="7342094" cy="836159"/>
          </a:xfrm>
        </p:spPr>
        <p:txBody>
          <a:bodyPr wrap="square" lIns="216000" tIns="144000" rIns="180000" bIns="108000" anchor="t">
            <a:spAutoFit/>
          </a:bodyPr>
          <a:lstStyle/>
          <a:p>
            <a:r>
              <a:rPr lang="pl-PL">
                <a:latin typeface="Open Sans"/>
                <a:ea typeface="Open Sans"/>
                <a:cs typeface="Open Sans"/>
              </a:rPr>
              <a:t>    DZIAŁANIA PARTNERÓW</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1497235" cy="836159"/>
          </a:xfrm>
          <a:solidFill>
            <a:srgbClr val="174C54"/>
          </a:solidFill>
        </p:spPr>
        <p:txBody>
          <a:bodyPr wrap="square" lIns="216000" tIns="144000" rIns="180000" bIns="108000" anchor="t">
            <a:spAutoFit/>
          </a:bodyPr>
          <a:lstStyle/>
          <a:p>
            <a:pPr marL="904875" indent="-893445"/>
            <a:r>
              <a:rPr lang="pl-PL">
                <a:latin typeface="Open Sans"/>
                <a:ea typeface="Open Sans"/>
                <a:cs typeface="Open Sans"/>
              </a:rPr>
              <a:t>    współpraca z władzami lokalnymi</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139533"/>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pl-PL" sz="2400" dirty="0">
                <a:latin typeface="Open Sans"/>
                <a:ea typeface="Open Sans"/>
                <a:cs typeface="Arial"/>
              </a:rPr>
              <a:t>Pakt na rzecz Klimatu przewiduje współpracę z władzami lokalnymi w celu poprawy widoczności prowadzonych działań poprzez:</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pl-PL" sz="2400" b="1">
                <a:solidFill>
                  <a:srgbClr val="0E101A"/>
                </a:solidFill>
                <a:latin typeface="Open Sans"/>
                <a:cs typeface="Calibri" panose="020F0502020204030204"/>
              </a:rPr>
              <a:t>Komitet Regionów</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3" y="4760690"/>
            <a:ext cx="6134788"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803857" y="613570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None/>
            </a:pPr>
            <a:r>
              <a:rPr lang="pl-PL" sz="2400" b="1" dirty="0">
                <a:solidFill>
                  <a:srgbClr val="0E101A"/>
                </a:solidFill>
                <a:latin typeface="Open Sans"/>
                <a:cs typeface="Calibri" panose="020F0502020204030204"/>
              </a:rPr>
              <a:t>Debaty w ramach cyklu „Pakt na rzecz Klimatu na szczeblu lokalnym”</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3" y="5865590"/>
            <a:ext cx="8040444" cy="1301692"/>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6" y="7789500"/>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pl-PL" sz="2400" b="1" dirty="0">
                <a:solidFill>
                  <a:srgbClr val="0E101A"/>
                </a:solidFill>
                <a:latin typeface="Open Sans"/>
                <a:cs typeface="Calibri" panose="020F0502020204030204"/>
              </a:rPr>
              <a:t>Platforma Wdrożenia Misji „Adaptacja do Zmian Klimatycznych” </a:t>
            </a:r>
            <a:r>
              <a:rPr lang="pl-PL" sz="2400" dirty="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7502888"/>
            <a:ext cx="8101761"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yellow trolley on tracks&#10;&#10;Description automatically generated">
            <a:extLst>
              <a:ext uri="{FF2B5EF4-FFF2-40B4-BE49-F238E27FC236}">
                <a16:creationId xmlns:a16="http://schemas.microsoft.com/office/drawing/2014/main" id="{A28745A2-9078-F85C-8642-DFD9F3B83FE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7140247"/>
            <a:ext cx="10101263"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pl-PL" sz="2200">
                <a:latin typeface="Open Sans"/>
                <a:ea typeface="Open Sans"/>
                <a:cs typeface="Open Sans"/>
              </a:rPr>
              <a:t>Coroczne wydarzenie organizowane w ramach Paktu gromadzi członków wspólnoty Paktu z całej Europy, umożliwiając współpracę nad nowymi sposobami inicjowania działań na rzecz klimatu w lokalnej społeczności. </a:t>
            </a:r>
          </a:p>
          <a:p>
            <a:pPr>
              <a:lnSpc>
                <a:spcPts val="3600"/>
              </a:lnSpc>
            </a:pPr>
            <a:r>
              <a:rPr lang="pl-PL" sz="2200">
                <a:latin typeface="Open Sans"/>
                <a:ea typeface="Open Sans"/>
                <a:cs typeface="Open Sans"/>
              </a:rPr>
              <a:t>Szczegółowe informacje na temat tegorocznej edycji wydarzenia można znaleźć </a:t>
            </a:r>
            <a:r>
              <a:rPr lang="pl-PL" sz="2200" b="1">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tutaj</a:t>
            </a:r>
            <a:r>
              <a:rPr lang="pl-PL" sz="2200">
                <a:latin typeface="Open Sans"/>
                <a:ea typeface="Open Sans"/>
                <a:cs typeface="Open Sans"/>
              </a:rPr>
              <a:t>.</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1" y="803443"/>
            <a:ext cx="7153835" cy="836159"/>
          </a:xfrm>
        </p:spPr>
        <p:txBody>
          <a:bodyPr wrap="square" lIns="216000" tIns="144000" rIns="180000" bIns="108000" anchor="t">
            <a:spAutoFit/>
          </a:bodyPr>
          <a:lstStyle/>
          <a:p>
            <a:r>
              <a:rPr lang="pl-PL">
                <a:latin typeface="Open Sans"/>
                <a:ea typeface="Open Sans"/>
                <a:cs typeface="Open Sans"/>
              </a:rPr>
              <a:t>    DZIAŁANIA CENTRALNE</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345880"/>
            <a:ext cx="10101263"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pl-PL" sz="2200" dirty="0">
                <a:latin typeface="Open Sans"/>
                <a:ea typeface="Open Sans"/>
                <a:cs typeface="Open Sans"/>
              </a:rPr>
              <a:t>Dla osób zainteresowanych problematyką klimatu na stronie Paktu udostępniane są regularnie nowe </a:t>
            </a:r>
            <a:r>
              <a:rPr lang="pl-PL" sz="2200" b="1"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materiały informacyjne</a:t>
            </a:r>
            <a:r>
              <a:rPr lang="pl-PL" sz="2200" dirty="0">
                <a:latin typeface="Open Sans"/>
                <a:ea typeface="Open Sans"/>
                <a:cs typeface="Open Sans"/>
              </a:rPr>
              <a:t>.</a:t>
            </a:r>
            <a:r>
              <a:rPr lang="pl-PL" sz="2200" dirty="0">
                <a:solidFill>
                  <a:srgbClr val="000000"/>
                </a:solidFill>
                <a:latin typeface="Open Sans"/>
                <a:ea typeface="Open Sans"/>
                <a:cs typeface="Open Sans"/>
              </a:rPr>
              <a:t> Aby być na bieżąco z działaniami Paktu, można również śledzić zakładki </a:t>
            </a:r>
            <a:r>
              <a:rPr lang="pl-PL" sz="2200" b="1"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Aktualności</a:t>
            </a:r>
            <a:r>
              <a:rPr lang="pl-PL" sz="2200" dirty="0">
                <a:solidFill>
                  <a:srgbClr val="000000"/>
                </a:solidFill>
                <a:latin typeface="Open Sans"/>
                <a:ea typeface="Open Sans"/>
                <a:cs typeface="Open Sans"/>
              </a:rPr>
              <a:t> oraz </a:t>
            </a:r>
            <a:r>
              <a:rPr lang="pl-PL" sz="2200" b="1" dirty="0">
                <a:solidFill>
                  <a:srgbClr val="184547"/>
                </a:solidFill>
                <a:latin typeface="Open Sans"/>
                <a:ea typeface="Open Sans"/>
                <a:cs typeface="Open Sans"/>
                <a:hlinkClick r:id="rId7">
                  <a:extLst>
                    <a:ext uri="{A12FA001-AC4F-418D-AE19-62706E023703}">
                      <ahyp:hlinkClr xmlns:ahyp="http://schemas.microsoft.com/office/drawing/2018/hyperlinkcolor" val="tx"/>
                    </a:ext>
                  </a:extLst>
                </a:hlinkClick>
              </a:rPr>
              <a:t>Wydarzenia</a:t>
            </a:r>
            <a:r>
              <a:rPr lang="pl-PL" sz="2200" dirty="0">
                <a:solidFill>
                  <a:srgbClr val="000000"/>
                </a:solidFill>
                <a:latin typeface="Open Sans"/>
                <a:ea typeface="Open Sans"/>
                <a:cs typeface="Open Sans"/>
              </a:rPr>
              <a:t>, zasubskrybować </a:t>
            </a:r>
            <a:r>
              <a:rPr lang="pl-PL"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newsletter</a:t>
            </a:r>
            <a:r>
              <a:rPr lang="pl-PL" sz="2200" b="1" dirty="0">
                <a:solidFill>
                  <a:srgbClr val="184547"/>
                </a:solidFill>
                <a:latin typeface="Open Sans"/>
                <a:ea typeface="Open Sans"/>
                <a:cs typeface="Open Sans"/>
              </a:rPr>
              <a:t> </a:t>
            </a:r>
            <a:r>
              <a:rPr lang="pl-PL" sz="2200" dirty="0">
                <a:solidFill>
                  <a:srgbClr val="000000"/>
                </a:solidFill>
                <a:latin typeface="Open Sans"/>
                <a:ea typeface="Open Sans"/>
                <a:cs typeface="Open Sans"/>
              </a:rPr>
              <a:t>i obserwować profile Paktu na </a:t>
            </a:r>
            <a:r>
              <a:rPr lang="pl-PL"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Facebooku</a:t>
            </a:r>
            <a:r>
              <a:rPr lang="pl-PL" sz="2200" dirty="0">
                <a:solidFill>
                  <a:srgbClr val="000000"/>
                </a:solidFill>
                <a:latin typeface="Open Sans"/>
                <a:ea typeface="Open Sans"/>
                <a:cs typeface="Open Sans"/>
              </a:rPr>
              <a:t>, </a:t>
            </a:r>
            <a:r>
              <a:rPr lang="pl-PL"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X</a:t>
            </a:r>
            <a:r>
              <a:rPr lang="pl-PL" sz="2200" dirty="0">
                <a:solidFill>
                  <a:srgbClr val="000000"/>
                </a:solidFill>
                <a:latin typeface="Open Sans"/>
                <a:ea typeface="Open Sans"/>
                <a:cs typeface="Open Sans"/>
              </a:rPr>
              <a:t>, </a:t>
            </a:r>
            <a:r>
              <a:rPr lang="pl-PL"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LinkedIn</a:t>
            </a:r>
            <a:r>
              <a:rPr lang="pl-PL" sz="2200" dirty="0">
                <a:solidFill>
                  <a:srgbClr val="000000"/>
                </a:solidFill>
                <a:latin typeface="Open Sans"/>
                <a:ea typeface="Open Sans"/>
                <a:cs typeface="Open Sans"/>
              </a:rPr>
              <a:t> oraz </a:t>
            </a:r>
            <a:r>
              <a:rPr lang="pl-PL" sz="2200" b="1" dirty="0">
                <a:solidFill>
                  <a:srgbClr val="184547"/>
                </a:solidFill>
                <a:latin typeface="Open Sans"/>
                <a:ea typeface="Open Sans"/>
                <a:cs typeface="Open Sans"/>
                <a:hlinkClick r:id="rId12">
                  <a:extLst>
                    <a:ext uri="{A12FA001-AC4F-418D-AE19-62706E023703}">
                      <ahyp:hlinkClr xmlns:ahyp="http://schemas.microsoft.com/office/drawing/2018/hyperlinkcolor" val="tx"/>
                    </a:ext>
                  </a:extLst>
                </a:hlinkClick>
              </a:rPr>
              <a:t>Instagramie</a:t>
            </a:r>
            <a:r>
              <a:rPr lang="pl-PL" sz="2200" dirty="0">
                <a:solidFill>
                  <a:srgbClr val="000000"/>
                </a:solidFill>
                <a:latin typeface="Open Sans"/>
                <a:ea typeface="Open Sans"/>
                <a:cs typeface="Open Sans"/>
              </a:rPr>
              <a:t>.</a:t>
            </a:r>
          </a:p>
          <a:p>
            <a:pPr marL="0" indent="0">
              <a:lnSpc>
                <a:spcPts val="3600"/>
              </a:lnSpc>
              <a:buNone/>
            </a:pPr>
            <a:r>
              <a:rPr lang="pl-PL" sz="2200" dirty="0">
                <a:solidFill>
                  <a:srgbClr val="000000"/>
                </a:solidFill>
                <a:latin typeface="Open Sans"/>
                <a:ea typeface="Open Sans"/>
                <a:cs typeface="Open Sans"/>
              </a:rPr>
              <a:t>Ponadto członkowie wspólnoty mają możliwość udziału w comiesięcznych </a:t>
            </a:r>
            <a:r>
              <a:rPr lang="pl-PL" sz="2200" b="1" dirty="0">
                <a:solidFill>
                  <a:srgbClr val="184547"/>
                </a:solidFill>
                <a:latin typeface="Open Sans"/>
                <a:ea typeface="Open Sans"/>
                <a:cs typeface="Open Sans"/>
              </a:rPr>
              <a:t>Debatach Wspólnoty</a:t>
            </a:r>
            <a:r>
              <a:rPr lang="pl-PL" sz="2200" dirty="0">
                <a:solidFill>
                  <a:srgbClr val="184547"/>
                </a:solidFill>
                <a:latin typeface="Open Sans"/>
                <a:ea typeface="Open Sans"/>
                <a:cs typeface="Open Sans"/>
              </a:rPr>
              <a:t> </a:t>
            </a:r>
            <a:r>
              <a:rPr lang="pl-PL" sz="2200" dirty="0">
                <a:solidFill>
                  <a:srgbClr val="000000"/>
                </a:solidFill>
                <a:latin typeface="Open Sans"/>
                <a:ea typeface="Open Sans"/>
                <a:cs typeface="Open Sans"/>
              </a:rPr>
              <a:t>online oraz odbywającym się dwa razy w roku </a:t>
            </a:r>
            <a:r>
              <a:rPr lang="pl-PL" sz="2200" b="1" dirty="0">
                <a:solidFill>
                  <a:srgbClr val="184547"/>
                </a:solidFill>
                <a:latin typeface="Open Sans"/>
                <a:ea typeface="Open Sans"/>
                <a:cs typeface="Open Sans"/>
              </a:rPr>
              <a:t>Forum Wspólnoty</a:t>
            </a:r>
            <a:r>
              <a:rPr lang="pl-PL" sz="2200" dirty="0">
                <a:solidFill>
                  <a:srgbClr val="184547"/>
                </a:solidFill>
                <a:latin typeface="Open Sans"/>
                <a:ea typeface="Open Sans"/>
                <a:cs typeface="Open Sans"/>
              </a:rPr>
              <a:t> </a:t>
            </a:r>
            <a:r>
              <a:rPr lang="pl-PL" sz="2200" dirty="0">
                <a:solidFill>
                  <a:srgbClr val="000000"/>
                </a:solidFill>
                <a:latin typeface="Open Sans"/>
                <a:ea typeface="Open Sans"/>
                <a:cs typeface="Open Sans"/>
              </a:rPr>
              <a:t>, podczas których mogą poznać innych Ambasadorów i Partnerów oraz wymienić się doświadczeniami.</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3" y="6212652"/>
            <a:ext cx="2269411" cy="1288009"/>
          </a:xfrm>
        </p:spPr>
        <p:txBody>
          <a:bodyPr/>
          <a:lstStyle/>
          <a:p>
            <a:r>
              <a:rPr lang="pl-PL"/>
              <a:t> się!</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pl-PL" sz="34400" b="1">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6107121"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pl-PL" dirty="0"/>
              <a:t> zaangażuj</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8162104"/>
            <a:ext cx="8362760" cy="1146582"/>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613331"/>
            <a:ext cx="8362760"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89375"/>
            <a:ext cx="8362760"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362760"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1" y="803443"/>
            <a:ext cx="11873753" cy="836159"/>
          </a:xfrm>
        </p:spPr>
        <p:txBody>
          <a:bodyPr/>
          <a:lstStyle/>
          <a:p>
            <a:r>
              <a:rPr lang="pl-PL" dirty="0"/>
              <a:t>    Dlaczego warto dołączyć do Paktu?</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2114550" y="3735388"/>
            <a:ext cx="7752012" cy="952500"/>
          </a:xfrm>
          <a:prstGeom prst="rect">
            <a:avLst/>
          </a:prstGeom>
        </p:spPr>
        <p:txBody>
          <a:bodyPr lIns="0" tIns="0" rIns="0" bIns="0" anchor="t"/>
          <a:lstStyle/>
          <a:p>
            <a:pPr marL="0" lvl="0" indent="0">
              <a:lnSpc>
                <a:spcPts val="3000"/>
              </a:lnSpc>
              <a:buNone/>
            </a:pPr>
            <a:r>
              <a:rPr lang="pl-PL" sz="2000" b="1" dirty="0">
                <a:solidFill>
                  <a:srgbClr val="184547"/>
                </a:solidFill>
                <a:latin typeface="Open Sans"/>
                <a:ea typeface="Open Sans"/>
                <a:cs typeface="Open Sans"/>
              </a:rPr>
              <a:t>Zyskać dostęp do narzędzi komunikacyjnych,</a:t>
            </a:r>
            <a:br>
              <a:rPr lang="pl-PL" sz="2400" b="1" i="1" dirty="0">
                <a:latin typeface="Open Sans"/>
                <a:ea typeface="Open Sans"/>
                <a:cs typeface="Open Sans"/>
              </a:rPr>
            </a:br>
            <a:r>
              <a:rPr lang="pl-PL" sz="1800" dirty="0">
                <a:latin typeface="Open Sans"/>
                <a:ea typeface="Open Sans"/>
                <a:cs typeface="Open Sans"/>
              </a:rPr>
              <a:t>które pomogą Ci edukować i inspirować członków Twojej społeczności.</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pl-PL" sz="2800">
                <a:latin typeface="Open Sans Semibold" panose="020B0706030804020204" pitchFamily="34" charset="0"/>
                <a:ea typeface="Open Sans Semibold" panose="020B0706030804020204" pitchFamily="34" charset="0"/>
                <a:cs typeface="Open Sans Semibold" panose="020B0706030804020204" pitchFamily="34" charset="0"/>
              </a:rPr>
              <a:t>Jako przedstawiciel organizacji, stowarzyszenia, regionu lub miasta możesz:</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259147"/>
            <a:ext cx="8657275"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l-PL" sz="2000" dirty="0">
                <a:latin typeface="Open Sans"/>
                <a:ea typeface="Open Sans"/>
                <a:cs typeface="Open Sans"/>
              </a:rPr>
              <a:t>Skorzystać z możliwości </a:t>
            </a:r>
            <a:r>
              <a:rPr lang="pl-PL" sz="2400" b="1" dirty="0">
                <a:solidFill>
                  <a:srgbClr val="184547"/>
                </a:solidFill>
                <a:latin typeface="Open Sans"/>
                <a:ea typeface="Open Sans"/>
                <a:cs typeface="Open Sans"/>
              </a:rPr>
              <a:t>nawiązania cennych kontaktów</a:t>
            </a:r>
            <a:br>
              <a:rPr lang="pl-PL" sz="2400" b="1" dirty="0">
                <a:latin typeface="Open Sans"/>
                <a:ea typeface="Open Sans"/>
                <a:cs typeface="Open Sans"/>
              </a:rPr>
            </a:br>
            <a:r>
              <a:rPr lang="pl-PL" sz="2400" b="1" dirty="0">
                <a:latin typeface="Open Sans"/>
                <a:ea typeface="Open Sans"/>
                <a:cs typeface="Open Sans"/>
              </a:rPr>
              <a:t>i </a:t>
            </a:r>
            <a:r>
              <a:rPr lang="pl-PL" sz="2400" b="1" dirty="0">
                <a:solidFill>
                  <a:srgbClr val="184547"/>
                </a:solidFill>
                <a:latin typeface="Open Sans"/>
                <a:ea typeface="Open Sans"/>
                <a:cs typeface="Open Sans"/>
              </a:rPr>
              <a:t>wymiany doświadczeń </a:t>
            </a:r>
            <a:r>
              <a:rPr lang="pl-PL" sz="2400" dirty="0">
                <a:latin typeface="Open Sans"/>
                <a:ea typeface="Open Sans"/>
                <a:cs typeface="Open Sans"/>
              </a:rPr>
              <a:t>oraz</a:t>
            </a:r>
            <a:r>
              <a:rPr lang="pl-PL" sz="2400" b="1" dirty="0">
                <a:solidFill>
                  <a:srgbClr val="00B23B"/>
                </a:solidFill>
                <a:latin typeface="Open Sans"/>
                <a:ea typeface="Open Sans"/>
                <a:cs typeface="Open Sans"/>
              </a:rPr>
              <a:t> </a:t>
            </a:r>
            <a:r>
              <a:rPr lang="pl-PL" sz="2400" b="1" dirty="0">
                <a:solidFill>
                  <a:srgbClr val="184547"/>
                </a:solidFill>
                <a:latin typeface="Open Sans"/>
                <a:ea typeface="Open Sans"/>
                <a:cs typeface="Open Sans"/>
              </a:rPr>
              <a:t>wiedzy.</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114550" y="6782347"/>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pl-PL" sz="2000">
                <a:latin typeface="Open Sans"/>
                <a:ea typeface="Open Sans"/>
                <a:cs typeface="Open Sans"/>
              </a:rPr>
              <a:t>Pokazać swoje </a:t>
            </a:r>
            <a:br>
              <a:rPr lang="pl-PL" sz="2000">
                <a:latin typeface="Open Sans"/>
                <a:ea typeface="Open Sans"/>
                <a:cs typeface="Open Sans"/>
              </a:rPr>
            </a:br>
            <a:r>
              <a:rPr lang="pl-PL" sz="2400" b="1">
                <a:solidFill>
                  <a:srgbClr val="26155F"/>
                </a:solidFill>
                <a:latin typeface="Open Sans"/>
                <a:ea typeface="Open Sans"/>
                <a:cs typeface="Open Sans"/>
              </a:rPr>
              <a:t>zaangażowanie w działania na rzecz klimatu.</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010725" y="8363496"/>
            <a:ext cx="8657275"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l-PL" sz="1800" b="1" dirty="0">
                <a:solidFill>
                  <a:srgbClr val="391A53"/>
                </a:solidFill>
                <a:latin typeface="Open Sans"/>
                <a:ea typeface="Open Sans"/>
                <a:cs typeface="Open Sans"/>
              </a:rPr>
              <a:t>Dawać innym ludziom dobry przykład i inspirować ich do działania </a:t>
            </a:r>
            <a:br>
              <a:rPr lang="pl-PL" sz="1800" b="1" dirty="0">
                <a:latin typeface="Open Sans"/>
                <a:ea typeface="Open Sans"/>
                <a:cs typeface="Open Sans"/>
              </a:rPr>
            </a:br>
            <a:r>
              <a:rPr lang="pl-PL" sz="1600" dirty="0">
                <a:latin typeface="Open Sans"/>
                <a:ea typeface="Open Sans"/>
                <a:cs typeface="Open Sans"/>
              </a:rPr>
              <a:t>jako partner Paktu. Informacje o naborze partnerów są regularnie publikowane.</a:t>
            </a:r>
          </a:p>
        </p:txBody>
      </p:sp>
      <p:pic>
        <p:nvPicPr>
          <p:cNvPr id="4" name="Picture 3">
            <a:hlinkClick r:id="rId2"/>
            <a:extLst>
              <a:ext uri="{FF2B5EF4-FFF2-40B4-BE49-F238E27FC236}">
                <a16:creationId xmlns:a16="http://schemas.microsoft.com/office/drawing/2014/main" id="{EAAA416F-3B09-7A4C-2A3B-FA6CCDE7E75E}"/>
              </a:ext>
            </a:extLst>
          </p:cNvPr>
          <p:cNvPicPr>
            <a:picLocks noChangeAspect="1"/>
          </p:cNvPicPr>
          <p:nvPr/>
        </p:nvPicPr>
        <p:blipFill rotWithShape="1">
          <a:blip r:embed="rId3">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7" y="1355893"/>
            <a:ext cx="3467851" cy="836159"/>
          </a:xfrm>
        </p:spPr>
        <p:txBody>
          <a:bodyPr/>
          <a:lstStyle/>
          <a:p>
            <a:r>
              <a:rPr lang="pl-PL"/>
              <a:t>Spis treści</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8" y="6201651"/>
            <a:ext cx="3467851"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l-PL" sz="2800" b="1">
                <a:solidFill>
                  <a:schemeClr val="accent2"/>
                </a:solidFill>
                <a:latin typeface="Open Sans"/>
                <a:ea typeface="Open Sans"/>
                <a:cs typeface="Open Sans"/>
              </a:rPr>
              <a:t>3. Zaangażuj się!</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8758148"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3" y="4247256"/>
            <a:ext cx="8381123"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l-PL" sz="2800" b="1" dirty="0">
                <a:solidFill>
                  <a:schemeClr val="bg1"/>
                </a:solidFill>
                <a:latin typeface="Open Sans"/>
                <a:ea typeface="Open Sans"/>
                <a:cs typeface="Open Sans"/>
              </a:rPr>
              <a:t>1. Czym jest Europejski Pakt na rzecz Klimatu?</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8758148"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719894"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l-PL" sz="2800" b="1" dirty="0">
                <a:solidFill>
                  <a:schemeClr val="accent3"/>
                </a:solidFill>
                <a:latin typeface="Open Sans"/>
                <a:ea typeface="Open Sans"/>
                <a:cs typeface="Open Sans"/>
              </a:rPr>
              <a:t>2. Europejski Pakt na rzecz Klimatu w praktyce</a:t>
            </a:r>
          </a:p>
        </p:txBody>
      </p:sp>
      <p:pic>
        <p:nvPicPr>
          <p:cNvPr id="5" name="Picture 4" descr="A group of people standing around a whiteboard&#10;&#10;Description automatically generated">
            <a:extLst>
              <a:ext uri="{FF2B5EF4-FFF2-40B4-BE49-F238E27FC236}">
                <a16:creationId xmlns:a16="http://schemas.microsoft.com/office/drawing/2014/main" id="{DB46EAED-FC31-6B03-2E69-BC4EB5451258}"/>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6488522" cy="836159"/>
          </a:xfrm>
        </p:spPr>
        <p:txBody>
          <a:bodyPr/>
          <a:lstStyle/>
          <a:p>
            <a:r>
              <a:rPr lang="pl-PL"/>
              <a:t>    Dlaczego warto dołączyć do Paktu?</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6488522" cy="592137"/>
          </a:xfrm>
          <a:prstGeom prst="rect">
            <a:avLst/>
          </a:prstGeom>
        </p:spPr>
        <p:txBody>
          <a:bodyPr lIns="0" tIns="0" rIns="0" bIns="0" anchor="t"/>
          <a:lstStyle/>
          <a:p>
            <a:pPr marL="0" indent="0">
              <a:lnSpc>
                <a:spcPct val="150000"/>
              </a:lnSpc>
              <a:spcAft>
                <a:spcPts val="800"/>
              </a:spcAft>
              <a:buNone/>
            </a:pPr>
            <a:r>
              <a:rPr lang="pl-PL" sz="2800" b="1" dirty="0">
                <a:solidFill>
                  <a:srgbClr val="104B2B"/>
                </a:solidFill>
                <a:latin typeface="Open Sans"/>
                <a:ea typeface="Open Sans"/>
                <a:cs typeface="Open Sans"/>
              </a:rPr>
              <a:t>Jako zwykły obywatel możesz: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863504" y="3531547"/>
            <a:ext cx="8202686"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695162"/>
            <a:ext cx="2176605" cy="461665"/>
          </a:xfrm>
          <a:prstGeom prst="rect">
            <a:avLst/>
          </a:prstGeom>
          <a:noFill/>
        </p:spPr>
        <p:txBody>
          <a:bodyPr wrap="square">
            <a:spAutoFit/>
          </a:bodyPr>
          <a:lstStyle/>
          <a:p>
            <a:pPr algn="r"/>
            <a:r>
              <a:rPr lang="pl-PL" sz="2400" b="1" dirty="0">
                <a:solidFill>
                  <a:srgbClr val="104B2B"/>
                </a:solidFill>
                <a:latin typeface="Open Sans"/>
                <a:ea typeface="Open Sans"/>
                <a:cs typeface="Open Sans"/>
              </a:rPr>
              <a:t>Dowiedzieć się więcej</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2" y="3746021"/>
            <a:ext cx="3618839" cy="707886"/>
          </a:xfrm>
          <a:prstGeom prst="rect">
            <a:avLst/>
          </a:prstGeom>
          <a:noFill/>
        </p:spPr>
        <p:txBody>
          <a:bodyPr wrap="square">
            <a:spAutoFit/>
          </a:bodyPr>
          <a:lstStyle/>
          <a:p>
            <a:pPr lvl="0"/>
            <a:r>
              <a:rPr lang="pl-PL" sz="2000" dirty="0">
                <a:latin typeface="Open Sans" panose="020B0606030504020204" pitchFamily="34" charset="0"/>
                <a:ea typeface="Open Sans" panose="020B0606030504020204" pitchFamily="34" charset="0"/>
                <a:cs typeface="Open Sans" panose="020B0606030504020204" pitchFamily="34" charset="0"/>
              </a:rPr>
              <a:t>o zmianie klimatu i o tym, co ona oznacza dla Ciebie.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863504" y="4940008"/>
            <a:ext cx="8202686"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F625924A-6A73-E3AC-20F2-8CA1FE9DC668}"/>
              </a:ext>
            </a:extLst>
          </p:cNvPr>
          <p:cNvSpPr txBox="1"/>
          <p:nvPr/>
        </p:nvSpPr>
        <p:spPr>
          <a:xfrm>
            <a:off x="959369" y="4975686"/>
            <a:ext cx="3322635" cy="1569660"/>
          </a:xfrm>
          <a:prstGeom prst="rect">
            <a:avLst/>
          </a:prstGeom>
          <a:noFill/>
        </p:spPr>
        <p:txBody>
          <a:bodyPr wrap="square">
            <a:spAutoFit/>
          </a:bodyPr>
          <a:lstStyle/>
          <a:p>
            <a:pPr algn="r"/>
            <a:r>
              <a:rPr lang="pl-PL" sz="2400" b="1" dirty="0">
                <a:solidFill>
                  <a:srgbClr val="26155F"/>
                </a:solidFill>
                <a:latin typeface="Open Sans"/>
                <a:ea typeface="Open Sans"/>
                <a:cs typeface="Open Sans"/>
              </a:rPr>
              <a:t>Nawiązać kontakt z osobami </a:t>
            </a:r>
            <a:br>
              <a:rPr lang="pl-PL" sz="2400" b="1" dirty="0">
                <a:solidFill>
                  <a:srgbClr val="26155F"/>
                </a:solidFill>
                <a:latin typeface="Open Sans"/>
                <a:ea typeface="Open Sans"/>
                <a:cs typeface="Open Sans"/>
              </a:rPr>
            </a:br>
            <a:r>
              <a:rPr lang="pl-PL" sz="2400" b="1" dirty="0">
                <a:solidFill>
                  <a:srgbClr val="26155F"/>
                </a:solidFill>
                <a:latin typeface="Open Sans"/>
                <a:ea typeface="Open Sans"/>
                <a:cs typeface="Open Sans"/>
              </a:rPr>
              <a:t>o podobnych poglądach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2" y="5081026"/>
            <a:ext cx="3872923" cy="1015663"/>
          </a:xfrm>
          <a:prstGeom prst="rect">
            <a:avLst/>
          </a:prstGeom>
          <a:noFill/>
        </p:spPr>
        <p:txBody>
          <a:bodyPr wrap="square">
            <a:spAutoFit/>
          </a:bodyPr>
          <a:lstStyle/>
          <a:p>
            <a:pPr lvl="0"/>
            <a:r>
              <a:rPr lang="pl-PL" sz="2000" dirty="0">
                <a:latin typeface="Open Sans" panose="020B0606030504020204" pitchFamily="34" charset="0"/>
                <a:ea typeface="Open Sans" panose="020B0606030504020204" pitchFamily="34" charset="0"/>
                <a:cs typeface="Open Sans" panose="020B0606030504020204" pitchFamily="34" charset="0"/>
              </a:rPr>
              <a:t>by dążyć do realnych zmian i znalezienia rozwiązań stanowiących odpowiedź na wyzwania klimatyczne.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863504" y="6735525"/>
            <a:ext cx="8202686"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7024882"/>
            <a:ext cx="3296405" cy="707886"/>
          </a:xfrm>
          <a:prstGeom prst="rect">
            <a:avLst/>
          </a:prstGeom>
          <a:noFill/>
        </p:spPr>
        <p:txBody>
          <a:bodyPr wrap="square">
            <a:spAutoFit/>
          </a:bodyPr>
          <a:lstStyle/>
          <a:p>
            <a:pPr lvl="0"/>
            <a:r>
              <a:rPr lang="pl-PL" sz="2000" dirty="0">
                <a:latin typeface="Open Sans" panose="020B0606030504020204" pitchFamily="34" charset="0"/>
                <a:ea typeface="Open Sans" panose="020B0606030504020204" pitchFamily="34" charset="0"/>
                <a:cs typeface="Open Sans" panose="020B0606030504020204" pitchFamily="34" charset="0"/>
              </a:rPr>
              <a:t>z decydentami na szczeblach europejskim, lokalnym i regionalnym.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1184223" y="6917139"/>
            <a:ext cx="3097782" cy="1200329"/>
          </a:xfrm>
          <a:prstGeom prst="rect">
            <a:avLst/>
          </a:prstGeom>
          <a:noFill/>
        </p:spPr>
        <p:txBody>
          <a:bodyPr wrap="square">
            <a:spAutoFit/>
          </a:bodyPr>
          <a:lstStyle/>
          <a:p>
            <a:pPr algn="r"/>
            <a:r>
              <a:rPr lang="pl-PL" sz="2400" b="1" dirty="0">
                <a:solidFill>
                  <a:srgbClr val="184547"/>
                </a:solidFill>
                <a:latin typeface="Open Sans"/>
                <a:ea typeface="Open Sans"/>
                <a:cs typeface="Open Sans"/>
              </a:rPr>
              <a:t>Wyrażać swoje poglądy i współpracować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B3179649-0E6C-74D5-97D6-197564822BA1}"/>
              </a:ext>
            </a:extLst>
          </p:cNvPr>
          <p:cNvSpPr txBox="1"/>
          <p:nvPr/>
        </p:nvSpPr>
        <p:spPr>
          <a:xfrm>
            <a:off x="9733168" y="3553699"/>
            <a:ext cx="2546173" cy="830997"/>
          </a:xfrm>
          <a:prstGeom prst="rect">
            <a:avLst/>
          </a:prstGeom>
          <a:noFill/>
        </p:spPr>
        <p:txBody>
          <a:bodyPr wrap="square">
            <a:spAutoFit/>
          </a:bodyPr>
          <a:lstStyle/>
          <a:p>
            <a:pPr algn="r"/>
            <a:r>
              <a:rPr lang="pl-PL" sz="2400" b="1" dirty="0">
                <a:solidFill>
                  <a:srgbClr val="26155F"/>
                </a:solidFill>
                <a:latin typeface="Open Sans"/>
                <a:ea typeface="Open Sans"/>
                <a:cs typeface="Open Sans"/>
              </a:rPr>
              <a:t>Uczestniczyć w działaniach </a:t>
            </a:r>
            <a:br>
              <a:rPr lang="pl-PL" sz="2400" b="1" dirty="0">
                <a:solidFill>
                  <a:srgbClr val="26155F"/>
                </a:solidFill>
                <a:latin typeface="Open Sans"/>
                <a:ea typeface="Open Sans"/>
                <a:cs typeface="Open Sans"/>
              </a:rPr>
            </a:br>
            <a:r>
              <a:rPr lang="pl-PL" sz="2400" b="1" dirty="0">
                <a:solidFill>
                  <a:srgbClr val="26155F"/>
                </a:solidFill>
                <a:latin typeface="Open Sans"/>
                <a:ea typeface="Open Sans"/>
                <a:cs typeface="Open Sans"/>
              </a:rPr>
              <a:t>i wydarzeniach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85512" y="3787174"/>
            <a:ext cx="3930443" cy="400110"/>
          </a:xfrm>
          <a:prstGeom prst="rect">
            <a:avLst/>
          </a:prstGeom>
          <a:noFill/>
        </p:spPr>
        <p:txBody>
          <a:bodyPr wrap="square">
            <a:spAutoFit/>
          </a:bodyPr>
          <a:lstStyle/>
          <a:p>
            <a:pPr lvl="0"/>
            <a:r>
              <a:rPr lang="pl-PL" sz="2000" dirty="0">
                <a:latin typeface="Open Sans" panose="020B0606030504020204" pitchFamily="34" charset="0"/>
                <a:ea typeface="Open Sans" panose="020B0606030504020204" pitchFamily="34" charset="0"/>
                <a:cs typeface="Open Sans" panose="020B0606030504020204" pitchFamily="34" charset="0"/>
              </a:rPr>
              <a:t>lub prowadzić własne inicjatywy.</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048983"/>
            <a:ext cx="3972427" cy="1015663"/>
          </a:xfrm>
          <a:prstGeom prst="rect">
            <a:avLst/>
          </a:prstGeom>
          <a:noFill/>
        </p:spPr>
        <p:txBody>
          <a:bodyPr wrap="square">
            <a:spAutoFit/>
          </a:bodyPr>
          <a:lstStyle/>
          <a:p>
            <a:pPr lvl="0"/>
            <a:r>
              <a:rPr lang="pl-PL" sz="2000" dirty="0">
                <a:latin typeface="Open Sans" panose="020B0606030504020204" pitchFamily="34" charset="0"/>
                <a:ea typeface="Open Sans" panose="020B0606030504020204" pitchFamily="34" charset="0"/>
                <a:cs typeface="Open Sans" panose="020B0606030504020204" pitchFamily="34" charset="0"/>
              </a:rPr>
              <a:t>jako Ambasador. </a:t>
            </a:r>
            <a:br>
              <a:rPr lang="pl-PL" sz="2000" dirty="0">
                <a:latin typeface="Open Sans" panose="020B0606030504020204" pitchFamily="34" charset="0"/>
                <a:ea typeface="Open Sans" panose="020B0606030504020204" pitchFamily="34" charset="0"/>
                <a:cs typeface="Open Sans" panose="020B0606030504020204" pitchFamily="34" charset="0"/>
              </a:rPr>
            </a:br>
            <a:r>
              <a:rPr lang="pl-PL" sz="2000" dirty="0">
                <a:latin typeface="Open Sans" panose="020B0606030504020204" pitchFamily="34" charset="0"/>
                <a:ea typeface="Open Sans" panose="020B0606030504020204" pitchFamily="34" charset="0"/>
                <a:cs typeface="Open Sans" panose="020B0606030504020204" pitchFamily="34" charset="0"/>
              </a:rPr>
              <a:t>Informacje o naborze Ambasadorów są regularnie publikowane.</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390037" y="5099852"/>
            <a:ext cx="2889304" cy="1200329"/>
          </a:xfrm>
          <a:prstGeom prst="rect">
            <a:avLst/>
          </a:prstGeom>
          <a:noFill/>
        </p:spPr>
        <p:txBody>
          <a:bodyPr wrap="square">
            <a:spAutoFit/>
          </a:bodyPr>
          <a:lstStyle/>
          <a:p>
            <a:pPr algn="r"/>
            <a:r>
              <a:rPr lang="pl-PL" sz="2400" b="1" dirty="0">
                <a:solidFill>
                  <a:srgbClr val="812604"/>
                </a:solidFill>
                <a:latin typeface="Open Sans"/>
                <a:ea typeface="Open Sans"/>
                <a:cs typeface="Open Sans"/>
              </a:rPr>
              <a:t>Dawać innym dobry przykład </a:t>
            </a:r>
            <a:br>
              <a:rPr lang="pl-PL" sz="2400" b="1" dirty="0">
                <a:solidFill>
                  <a:srgbClr val="812604"/>
                </a:solidFill>
                <a:latin typeface="Open Sans"/>
                <a:ea typeface="Open Sans"/>
                <a:cs typeface="Open Sans"/>
              </a:rPr>
            </a:br>
            <a:r>
              <a:rPr lang="pl-PL" sz="2400" b="1" dirty="0">
                <a:solidFill>
                  <a:srgbClr val="812604"/>
                </a:solidFill>
                <a:latin typeface="Open Sans"/>
                <a:ea typeface="Open Sans"/>
                <a:cs typeface="Open Sans"/>
              </a:rPr>
              <a:t>i inspirować ich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9628094" cy="836159"/>
          </a:xfrm>
        </p:spPr>
        <p:txBody>
          <a:bodyPr wrap="square" lIns="216000" tIns="144000" rIns="180000" bIns="108000" anchor="t">
            <a:spAutoFit/>
          </a:bodyPr>
          <a:lstStyle/>
          <a:p>
            <a:r>
              <a:rPr lang="pl-PL">
                <a:latin typeface="Open Sans"/>
                <a:ea typeface="Open Sans"/>
                <a:cs typeface="Open Sans"/>
              </a:rPr>
              <a:t>    Jak możesz się zaangażować?</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461855" y="2700862"/>
            <a:ext cx="5867169"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pl-PL" sz="1900" dirty="0">
                <a:latin typeface="Open Sans"/>
                <a:ea typeface="Open Sans"/>
                <a:cs typeface="Open Sans"/>
              </a:rPr>
              <a:t>Zostań </a:t>
            </a:r>
            <a:r>
              <a:rPr lang="pl-PL" sz="1900" b="1" dirty="0">
                <a:solidFill>
                  <a:srgbClr val="184547"/>
                </a:solidFill>
                <a:latin typeface="Open Sans"/>
                <a:ea typeface="Open Sans"/>
                <a:cs typeface="Arial"/>
                <a:hlinkClick r:id="rId2">
                  <a:extLst>
                    <a:ext uri="{A12FA001-AC4F-418D-AE19-62706E023703}">
                      <ahyp:hlinkClr xmlns:ahyp="http://schemas.microsoft.com/office/drawing/2018/hyperlinkcolor" val="tx"/>
                    </a:ext>
                  </a:extLst>
                </a:hlinkClick>
              </a:rPr>
              <a:t>Ambasadorem Paktu na rzecz Klimatu</a:t>
            </a:r>
            <a:r>
              <a:rPr lang="pl-PL" sz="1900" b="1" dirty="0">
                <a:solidFill>
                  <a:srgbClr val="184547"/>
                </a:solidFill>
                <a:latin typeface="Open Sans"/>
                <a:ea typeface="Open Sans"/>
                <a:cs typeface="Arial"/>
              </a:rPr>
              <a:t> </a:t>
            </a:r>
            <a:r>
              <a:rPr lang="pl-PL" sz="1900" dirty="0">
                <a:latin typeface="Open Sans"/>
                <a:ea typeface="Open Sans"/>
                <a:cs typeface="Arial"/>
              </a:rPr>
              <a:t>i </a:t>
            </a:r>
            <a:br>
              <a:rPr lang="pl-PL" sz="1900" dirty="0">
                <a:latin typeface="Open Sans"/>
                <a:ea typeface="Open Sans"/>
                <a:cs typeface="Arial"/>
              </a:rPr>
            </a:br>
            <a:r>
              <a:rPr lang="pl-PL" sz="1900" dirty="0">
                <a:latin typeface="Open Sans"/>
                <a:ea typeface="Open Sans"/>
                <a:cs typeface="Arial"/>
              </a:rPr>
              <a:t>wspieraj działania na rzecz klimatu w swojej społeczności.</a:t>
            </a:r>
            <a:r>
              <a:rPr lang="pl-PL" sz="1900" dirty="0">
                <a:latin typeface="Open Sans"/>
                <a:ea typeface="Open Sans"/>
                <a:cs typeface="Open Sans"/>
              </a:rPr>
              <a:t>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445889" y="4270879"/>
            <a:ext cx="5415221"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pl-PL" sz="1800" dirty="0">
                <a:latin typeface="Open Sans"/>
                <a:ea typeface="Open Sans"/>
                <a:cs typeface="Open Sans"/>
              </a:rPr>
              <a:t>Zostań </a:t>
            </a:r>
            <a:r>
              <a:rPr lang="pl-PL" sz="1800" b="1" dirty="0">
                <a:solidFill>
                  <a:srgbClr val="00B23B"/>
                </a:solidFill>
                <a:latin typeface="Open Sans"/>
                <a:ea typeface="Open Sans"/>
                <a:cs typeface="Arial"/>
                <a:hlinkClick r:id="rId3">
                  <a:extLst>
                    <a:ext uri="{A12FA001-AC4F-418D-AE19-62706E023703}">
                      <ahyp:hlinkClr xmlns:ahyp="http://schemas.microsoft.com/office/drawing/2018/hyperlinkcolor" val="tx"/>
                    </a:ext>
                  </a:extLst>
                </a:hlinkClick>
              </a:rPr>
              <a:t>Partnerem Paktu</a:t>
            </a:r>
            <a:r>
              <a:rPr lang="pl-PL" sz="1800" b="1" dirty="0">
                <a:solidFill>
                  <a:srgbClr val="00B23B"/>
                </a:solidFill>
                <a:latin typeface="Open Sans"/>
                <a:ea typeface="Open Sans"/>
                <a:cs typeface="Arial"/>
              </a:rPr>
              <a:t> </a:t>
            </a:r>
            <a:r>
              <a:rPr lang="pl-PL" sz="1800" dirty="0">
                <a:latin typeface="Open Sans"/>
                <a:ea typeface="Open Sans"/>
                <a:cs typeface="Open Sans"/>
              </a:rPr>
              <a:t>i zwiększ widoczność działań na rzecz klimatu podejmowanych przez Twoją organizację. </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461855" y="5898691"/>
            <a:ext cx="5867169"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pl-PL" sz="2000" dirty="0">
                <a:latin typeface="Open Sans"/>
                <a:ea typeface="Open Sans"/>
                <a:cs typeface="Open Sans"/>
              </a:rPr>
              <a:t>Zostań </a:t>
            </a:r>
            <a:r>
              <a:rPr lang="pl-PL" sz="2000" b="1" u="sng" dirty="0">
                <a:latin typeface="Open Sans"/>
                <a:ea typeface="Open Sans"/>
                <a:cs typeface="Open Sans"/>
                <a:hlinkClick r:id="rId2">
                  <a:extLst>
                    <a:ext uri="{A12FA001-AC4F-418D-AE19-62706E023703}">
                      <ahyp:hlinkClr xmlns:ahyp="http://schemas.microsoft.com/office/drawing/2018/hyperlinkcolor" val="tx"/>
                    </a:ext>
                  </a:extLst>
                </a:hlinkClick>
              </a:rPr>
              <a:t>Przyjacielem Paktu</a:t>
            </a:r>
            <a:r>
              <a:rPr lang="pl-PL" sz="2000" b="1" dirty="0">
                <a:latin typeface="Open Sans"/>
                <a:ea typeface="Open Sans"/>
                <a:cs typeface="Open Sans"/>
                <a:hlinkClick r:id="rId2">
                  <a:extLst>
                    <a:ext uri="{A12FA001-AC4F-418D-AE19-62706E023703}">
                      <ahyp:hlinkClr xmlns:ahyp="http://schemas.microsoft.com/office/drawing/2018/hyperlinkcolor" val="tx"/>
                    </a:ext>
                  </a:extLst>
                </a:hlinkClick>
              </a:rPr>
              <a:t> </a:t>
            </a:r>
            <a:r>
              <a:rPr lang="pl-PL" sz="2000" dirty="0">
                <a:latin typeface="Open Sans"/>
                <a:ea typeface="Open Sans"/>
                <a:cs typeface="Open Sans"/>
              </a:rPr>
              <a:t>i dowiedz się, co jeszcze możesz zrobić dla klimatu.</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461855" y="7398305"/>
            <a:ext cx="561762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pl-PL" sz="2000" dirty="0">
                <a:latin typeface="Open Sans"/>
                <a:ea typeface="Open Sans"/>
                <a:cs typeface="Open Sans"/>
              </a:rPr>
              <a:t>Zgłoś swoje </a:t>
            </a:r>
            <a:r>
              <a:rPr lang="pl-PL" sz="2000" b="1" u="sng"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wydarzenie związane z Paktem na rzecz Klimatu</a:t>
            </a:r>
            <a:r>
              <a:rPr lang="pl-PL" sz="2000" dirty="0">
                <a:latin typeface="Open Sans"/>
                <a:ea typeface="Open Sans"/>
                <a:cs typeface="Open Sans"/>
              </a:rPr>
              <a:t>, aby informacja o nim została opublikowana na stronie Paktu.</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07285" y="4520516"/>
            <a:ext cx="5285778" cy="113109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pl-PL" sz="2000" dirty="0">
                <a:solidFill>
                  <a:schemeClr val="bg1"/>
                </a:solidFill>
                <a:latin typeface="Open Sans"/>
                <a:ea typeface="Open Sans"/>
                <a:cs typeface="Open Sans"/>
              </a:rPr>
              <a:t>Rozpowszechniaj jasne i rzetelne informacje na temat zmiany klimatu i działań na rzecz klimatu, korzystając z naszych </a:t>
            </a:r>
            <a:r>
              <a:rPr lang="pl-PL" sz="2000" b="1" dirty="0">
                <a:solidFill>
                  <a:schemeClr val="bg1"/>
                </a:solidFill>
                <a:latin typeface="Open Sans"/>
                <a:ea typeface="Open Sans"/>
                <a:cs typeface="Open Sans"/>
                <a:hlinkClick r:id="rId5">
                  <a:extLst>
                    <a:ext uri="{A12FA001-AC4F-418D-AE19-62706E023703}">
                      <ahyp:hlinkClr xmlns:ahyp="http://schemas.microsoft.com/office/drawing/2018/hyperlinkcolor" val="tx"/>
                    </a:ext>
                  </a:extLst>
                </a:hlinkClick>
              </a:rPr>
              <a:t>materiałów informacyjnych</a:t>
            </a:r>
            <a:r>
              <a:rPr lang="pl-PL" sz="2000" dirty="0">
                <a:solidFill>
                  <a:schemeClr val="bg1"/>
                </a:solidFill>
                <a:latin typeface="Open Sans"/>
                <a:ea typeface="Open Sans"/>
                <a:cs typeface="Open Sans"/>
              </a:rPr>
              <a:t>.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07285" y="2829923"/>
            <a:ext cx="478054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pl-PL" sz="1600" dirty="0">
                <a:solidFill>
                  <a:schemeClr val="bg1"/>
                </a:solidFill>
                <a:latin typeface="Open Sans"/>
                <a:ea typeface="Open Sans"/>
                <a:cs typeface="Open Sans"/>
              </a:rPr>
              <a:t>Prowadź własne </a:t>
            </a:r>
            <a:r>
              <a:rPr lang="pl-PL" sz="16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inicjatywy w ramach grupy działania na rzecz klimatu</a:t>
            </a:r>
            <a:r>
              <a:rPr lang="pl-PL" sz="1600" dirty="0">
                <a:solidFill>
                  <a:schemeClr val="bg1"/>
                </a:solidFill>
                <a:latin typeface="Open Sans"/>
                <a:ea typeface="Open Sans"/>
                <a:cs typeface="Open Sans"/>
              </a:rPr>
              <a:t>, inspirując się naszymi </a:t>
            </a:r>
            <a:r>
              <a:rPr lang="pl-PL" sz="16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gotowymi narzędziami do budowania zaangażowania obywatelskiego</a:t>
            </a:r>
            <a:r>
              <a:rPr lang="pl-PL" sz="1600" dirty="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44000" y="6580602"/>
            <a:ext cx="5249063" cy="1586055"/>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pl-PL" sz="2000" dirty="0">
                <a:solidFill>
                  <a:schemeClr val="bg1"/>
                </a:solidFill>
                <a:latin typeface="Open Sans"/>
                <a:ea typeface="Open Sans"/>
                <a:cs typeface="Open Sans"/>
              </a:rPr>
              <a:t>Dołącz do zespołu Paktu w ramach kampanii ONZ ActNow w aplikacji </a:t>
            </a:r>
            <a:r>
              <a:rPr lang="pl-PL" sz="2000" b="1" dirty="0">
                <a:solidFill>
                  <a:schemeClr val="bg1"/>
                </a:solidFill>
                <a:latin typeface="Open Sans"/>
                <a:ea typeface="Open Sans"/>
                <a:cs typeface="Open Sans"/>
                <a:hlinkClick r:id="rId8">
                  <a:extLst>
                    <a:ext uri="{A12FA001-AC4F-418D-AE19-62706E023703}">
                      <ahyp:hlinkClr xmlns:ahyp="http://schemas.microsoft.com/office/drawing/2018/hyperlinkcolor" val="tx"/>
                    </a:ext>
                  </a:extLst>
                </a:hlinkClick>
              </a:rPr>
              <a:t>AWorld</a:t>
            </a:r>
            <a:r>
              <a:rPr lang="pl-PL" sz="2000" dirty="0">
                <a:solidFill>
                  <a:schemeClr val="bg1"/>
                </a:solidFill>
                <a:latin typeface="Open Sans"/>
                <a:ea typeface="Open Sans"/>
                <a:cs typeface="Open Sans"/>
              </a:rPr>
              <a:t>! Zmniejsz swój ślad węglowy w codziennym życiu i zrób krok w stronę osiągnięcia Celów Zrównoważonego Rozwoju.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386636"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1" y="4208734"/>
            <a:ext cx="6376568"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10566212"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8" y="7494010"/>
            <a:ext cx="13013577"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9" y="3317081"/>
            <a:ext cx="11865262" cy="400110"/>
          </a:xfrm>
          <a:prstGeom prst="rect">
            <a:avLst/>
          </a:prstGeom>
          <a:noFill/>
        </p:spPr>
        <p:txBody>
          <a:bodyPr wrap="square">
            <a:spAutoFit/>
          </a:bodyPr>
          <a:lstStyle/>
          <a:p>
            <a:pPr lvl="0">
              <a:lnSpc>
                <a:spcPct val="100000"/>
              </a:lnSpc>
            </a:pPr>
            <a:r>
              <a:rPr lang="pl-PL" sz="2000" b="0" dirty="0">
                <a:solidFill>
                  <a:schemeClr val="tx1"/>
                </a:solidFill>
                <a:latin typeface="Open Sans"/>
                <a:ea typeface="Open Sans"/>
                <a:cs typeface="Open Sans"/>
              </a:rPr>
              <a:t>Zainspiruj się</a:t>
            </a:r>
            <a:r>
              <a:rPr lang="pl-PL" sz="2000" b="0" dirty="0">
                <a:solidFill>
                  <a:schemeClr val="accent1"/>
                </a:solidFill>
                <a:latin typeface="Open Sans"/>
                <a:ea typeface="Open Sans"/>
                <a:cs typeface="Open Sans"/>
              </a:rPr>
              <a:t> </a:t>
            </a:r>
            <a:r>
              <a:rPr lang="pl-PL" sz="2000" b="1" dirty="0">
                <a:solidFill>
                  <a:schemeClr val="accent1"/>
                </a:solidFill>
                <a:latin typeface="Open Sans"/>
                <a:ea typeface="Open Sans"/>
                <a:cs typeface="Open Sans"/>
                <a:hlinkClick r:id="rId3">
                  <a:extLst>
                    <a:ext uri="{A12FA001-AC4F-418D-AE19-62706E023703}">
                      <ahyp:hlinkClr xmlns:ahyp="http://schemas.microsoft.com/office/drawing/2018/hyperlinkcolor" val="tx"/>
                    </a:ext>
                  </a:extLst>
                </a:hlinkClick>
              </a:rPr>
              <a:t>gotowymi narzędziami</a:t>
            </a:r>
            <a:r>
              <a:rPr lang="pl-PL" sz="2000" b="1" dirty="0">
                <a:solidFill>
                  <a:schemeClr val="accent1"/>
                </a:solidFill>
                <a:latin typeface="Open Sans"/>
                <a:ea typeface="Open Sans"/>
                <a:cs typeface="Open Sans"/>
              </a:rPr>
              <a:t> </a:t>
            </a:r>
            <a:r>
              <a:rPr lang="pl-PL" sz="2000" b="0" dirty="0">
                <a:solidFill>
                  <a:schemeClr val="tx1"/>
                </a:solidFill>
                <a:latin typeface="Open Sans"/>
                <a:ea typeface="Open Sans"/>
                <a:cs typeface="Open Sans"/>
              </a:rPr>
              <a:t>dostępnymi </a:t>
            </a:r>
            <a:r>
              <a:rPr lang="pl-PL" sz="2000" b="0" dirty="0">
                <a:solidFill>
                  <a:schemeClr val="accent1"/>
                </a:solidFill>
                <a:latin typeface="Open Sans"/>
                <a:ea typeface="Open Sans"/>
                <a:cs typeface="Open Sans"/>
              </a:rPr>
              <a:t>na </a:t>
            </a:r>
            <a:r>
              <a:rPr lang="pl-PL" sz="2000" b="1" u="sng" dirty="0">
                <a:solidFill>
                  <a:schemeClr val="accent1"/>
                </a:solidFill>
                <a:latin typeface="Open Sans"/>
                <a:ea typeface="Open Sans"/>
                <a:cs typeface="Open Sans"/>
              </a:rPr>
              <a:t>stronie internetowej Paktu</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9" y="4438046"/>
            <a:ext cx="5881320" cy="400110"/>
          </a:xfrm>
          <a:prstGeom prst="rect">
            <a:avLst/>
          </a:prstGeom>
          <a:noFill/>
        </p:spPr>
        <p:txBody>
          <a:bodyPr wrap="square">
            <a:spAutoFit/>
          </a:bodyPr>
          <a:lstStyle/>
          <a:p>
            <a:pPr>
              <a:lnSpc>
                <a:spcPct val="100000"/>
              </a:lnSpc>
            </a:pPr>
            <a:r>
              <a:rPr lang="pl-PL" sz="2000" b="0" dirty="0">
                <a:solidFill>
                  <a:schemeClr val="tx1"/>
                </a:solidFill>
                <a:latin typeface="Open Sans"/>
                <a:ea typeface="Open Sans"/>
                <a:cs typeface="Open Sans"/>
              </a:rPr>
              <a:t>Zarejestruj działanie, które chcesz zorganizować</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9" y="5454564"/>
            <a:ext cx="2897226" cy="400110"/>
          </a:xfrm>
          <a:prstGeom prst="rect">
            <a:avLst/>
          </a:prstGeom>
          <a:noFill/>
        </p:spPr>
        <p:txBody>
          <a:bodyPr wrap="square">
            <a:spAutoFit/>
          </a:bodyPr>
          <a:lstStyle/>
          <a:p>
            <a:pPr lvl="0">
              <a:lnSpc>
                <a:spcPct val="100000"/>
              </a:lnSpc>
            </a:pPr>
            <a:r>
              <a:rPr lang="pl-PL" sz="2000" b="0">
                <a:solidFill>
                  <a:schemeClr val="tx1"/>
                </a:solidFill>
                <a:latin typeface="Open Sans"/>
                <a:ea typeface="Open Sans"/>
                <a:cs typeface="Open Sans"/>
              </a:rPr>
              <a:t>Przeprowadź działanie</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570732" cy="400110"/>
          </a:xfrm>
          <a:prstGeom prst="rect">
            <a:avLst/>
          </a:prstGeom>
          <a:noFill/>
        </p:spPr>
        <p:txBody>
          <a:bodyPr wrap="square">
            <a:spAutoFit/>
          </a:bodyPr>
          <a:lstStyle/>
          <a:p>
            <a:pPr>
              <a:lnSpc>
                <a:spcPct val="100000"/>
              </a:lnSpc>
            </a:pPr>
            <a:r>
              <a:rPr lang="pl-PL" sz="2000" b="0" dirty="0">
                <a:solidFill>
                  <a:schemeClr val="tx1"/>
                </a:solidFill>
                <a:latin typeface="Open Sans"/>
                <a:ea typeface="Open Sans"/>
                <a:cs typeface="Open Sans"/>
              </a:rPr>
              <a:t>Przekaż wyniki przedstawicielom Europejskiego Paktu na rzecz Klimatu</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754757"/>
            <a:ext cx="12524167" cy="400110"/>
          </a:xfrm>
          <a:prstGeom prst="rect">
            <a:avLst/>
          </a:prstGeom>
          <a:noFill/>
        </p:spPr>
        <p:txBody>
          <a:bodyPr wrap="square">
            <a:spAutoFit/>
          </a:bodyPr>
          <a:lstStyle/>
          <a:p>
            <a:pPr lvl="0">
              <a:lnSpc>
                <a:spcPct val="100000"/>
              </a:lnSpc>
            </a:pPr>
            <a:r>
              <a:rPr lang="pl-PL" sz="2000" b="0" dirty="0">
                <a:solidFill>
                  <a:schemeClr val="tx1"/>
                </a:solidFill>
                <a:latin typeface="Open Sans"/>
                <a:ea typeface="Open Sans"/>
                <a:cs typeface="Open Sans"/>
              </a:rPr>
              <a:t>Opublikuj informacje o swoim działaniu i jego wynikach i zachęć innych do organizacji własnych działań!</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1080375" cy="1417856"/>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538163" indent="-538163"/>
            <a:r>
              <a:rPr lang="pl-PL" dirty="0">
                <a:latin typeface="Open Sans"/>
                <a:ea typeface="Open Sans"/>
                <a:cs typeface="Arial"/>
              </a:rPr>
              <a:t>    Gotowe narzędzia do budowania zaangażowania obywatelskiego</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pl-PL" sz="2600" b="1">
                  <a:solidFill>
                    <a:srgbClr val="184547"/>
                  </a:solidFill>
                  <a:latin typeface="Open Sans"/>
                  <a:ea typeface="Open Sans"/>
                  <a:cs typeface="Open Sans"/>
                </a:rPr>
                <a:t>Spacer klimatyczny</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pl-PL" sz="2600" b="1">
                  <a:solidFill>
                    <a:srgbClr val="26155F"/>
                  </a:solidFill>
                  <a:latin typeface="Open Sans"/>
                  <a:ea typeface="Open Sans"/>
                  <a:cs typeface="Open Sans"/>
                </a:rPr>
                <a:t>Fotorelacja</a:t>
              </a:r>
            </a:p>
          </p:txBody>
        </p:sp>
        <p:sp>
          <p:nvSpPr>
            <p:cNvPr id="10" name="TextBox 9">
              <a:extLst>
                <a:ext uri="{FF2B5EF4-FFF2-40B4-BE49-F238E27FC236}">
                  <a16:creationId xmlns:a16="http://schemas.microsoft.com/office/drawing/2014/main" id="{30059BD6-34BE-372F-DC9C-9F183DC458C4}"/>
                </a:ext>
              </a:extLst>
            </p:cNvPr>
            <p:cNvSpPr txBox="1"/>
            <p:nvPr/>
          </p:nvSpPr>
          <p:spPr>
            <a:xfrm>
              <a:off x="9268223" y="2866014"/>
              <a:ext cx="3494178" cy="892552"/>
            </a:xfrm>
            <a:prstGeom prst="rect">
              <a:avLst/>
            </a:prstGeom>
            <a:noFill/>
          </p:spPr>
          <p:txBody>
            <a:bodyPr wrap="square">
              <a:spAutoFit/>
            </a:bodyPr>
            <a:lstStyle/>
            <a:p>
              <a:pPr algn="ctr"/>
              <a:r>
                <a:rPr lang="pl-PL" sz="2600" b="1" dirty="0">
                  <a:solidFill>
                    <a:srgbClr val="16683B"/>
                  </a:solidFill>
                  <a:latin typeface="Open Sans"/>
                  <a:ea typeface="Open Sans"/>
                  <a:cs typeface="Open Sans"/>
                </a:rPr>
                <a:t>Lokalna grupa działania na rzecz klimatu</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099516"/>
              <a:ext cx="3494178" cy="492443"/>
            </a:xfrm>
            <a:prstGeom prst="rect">
              <a:avLst/>
            </a:prstGeom>
            <a:noFill/>
          </p:spPr>
          <p:txBody>
            <a:bodyPr wrap="square">
              <a:spAutoFit/>
            </a:bodyPr>
            <a:lstStyle/>
            <a:p>
              <a:pPr algn="ctr"/>
              <a:r>
                <a:rPr lang="pl-PL" sz="2600" b="1" dirty="0">
                  <a:solidFill>
                    <a:srgbClr val="391A53"/>
                  </a:solidFill>
                  <a:latin typeface="Open Sans"/>
                  <a:ea typeface="Open Sans"/>
                  <a:cs typeface="Open Sans"/>
                </a:rPr>
                <a:t>Debata Peer </a:t>
              </a:r>
              <a:r>
                <a:rPr lang="pl-PL" sz="2600" b="1" dirty="0" err="1">
                  <a:solidFill>
                    <a:srgbClr val="391A53"/>
                  </a:solidFill>
                  <a:latin typeface="Open Sans"/>
                  <a:ea typeface="Open Sans"/>
                  <a:cs typeface="Open Sans"/>
                </a:rPr>
                <a:t>Parliament</a:t>
              </a:r>
              <a:endParaRPr lang="pl-PL" sz="2600" b="1" dirty="0">
                <a:solidFill>
                  <a:srgbClr val="391A53"/>
                </a:solidFill>
                <a:latin typeface="Open Sans"/>
                <a:ea typeface="Open Sans"/>
                <a:cs typeface="Open Sans"/>
              </a:endParaRP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pl-PL" sz="2000">
                  <a:latin typeface="Open Sans" panose="020B0606030504020204" pitchFamily="34" charset="0"/>
                  <a:ea typeface="Open Sans" panose="020B0606030504020204" pitchFamily="34" charset="0"/>
                  <a:cs typeface="Open Sans" panose="020B0606030504020204" pitchFamily="34" charset="0"/>
                </a:rPr>
                <a:t>Wycieczka z przewodnikiem po okolicy, której celem jest prezentacja zrównoważonych praktyk i inicjatyw wspierających zieloną przemianę.</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412471" y="4657285"/>
              <a:ext cx="3494178" cy="2585323"/>
            </a:xfrm>
            <a:prstGeom prst="rect">
              <a:avLst/>
            </a:prstGeom>
            <a:noFill/>
          </p:spPr>
          <p:txBody>
            <a:bodyPr wrap="square">
              <a:spAutoFit/>
            </a:bodyPr>
            <a:lstStyle/>
            <a:p>
              <a:pPr lvl="0" algn="ctr"/>
              <a:r>
                <a:rPr lang="pl-PL" dirty="0">
                  <a:latin typeface="Open Sans" panose="020B0606030504020204" pitchFamily="34" charset="0"/>
                  <a:ea typeface="Open Sans" panose="020B0606030504020204" pitchFamily="34" charset="0"/>
                  <a:cs typeface="Open Sans" panose="020B0606030504020204" pitchFamily="34" charset="0"/>
                </a:rPr>
                <a:t>Warsztaty fotograficzne, podczas których uczestnicy utrwalają na zdjęciach i analizują problemy oraz rozwiązania związane z klimatem. Powstałe materiały mogą posłużyć do wywierania wpływu na decydentów i napędzania zmian.</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pl-PL" sz="2000">
                  <a:latin typeface="Open Sans" panose="020B0606030504020204" pitchFamily="34" charset="0"/>
                  <a:ea typeface="Open Sans" panose="020B0606030504020204" pitchFamily="34" charset="0"/>
                  <a:cs typeface="Open Sans" panose="020B0606030504020204" pitchFamily="34" charset="0"/>
                </a:rPr>
                <a:t>Grupa osób, które dążą do wspólnego celu, np. budowy wspólnego ogrodu, stworzenia kawiarenki naprawczej lub założenia lokalnej wspólnoty energetycznej.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pl-PL" sz="2000">
                  <a:latin typeface="Open Sans" panose="020B0606030504020204" pitchFamily="34" charset="0"/>
                  <a:ea typeface="Open Sans" panose="020B0606030504020204" pitchFamily="34" charset="0"/>
                  <a:cs typeface="Open Sans" panose="020B0606030504020204" pitchFamily="34" charset="0"/>
                </a:rPr>
                <a:t>Rozmowy na temat praktycznych sposobów osiągnięcia neutralności klimatycznej w codziennym życiu oraz polityki, jaką należy przyjąć, aby zachęcić społeczeństwo do zmian w przyszłości.</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0972799" cy="1417856"/>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538163" indent="-538163"/>
            <a:r>
              <a:rPr lang="pl-PL" dirty="0">
                <a:latin typeface="Open Sans"/>
                <a:ea typeface="Open Sans"/>
                <a:cs typeface="Arial"/>
              </a:rPr>
              <a:t>    Gotowe narzędzia do budowania zaangażowania obywatelskiego</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pl-PL" sz="2000" b="1">
                <a:solidFill>
                  <a:srgbClr val="184547"/>
                </a:solidFill>
                <a:latin typeface="Open Sans" panose="020B0606030504020204" pitchFamily="34" charset="0"/>
                <a:ea typeface="Open Sans" panose="020B0606030504020204" pitchFamily="34" charset="0"/>
                <a:cs typeface="Open Sans" panose="020B0606030504020204" pitchFamily="34" charset="0"/>
              </a:rPr>
              <a:t>Przejdź na stronę, </a:t>
            </a:r>
            <a:br>
              <a:rPr lang="pl-PL" sz="2000" b="1">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pl-PL" sz="2000" b="1">
                <a:solidFill>
                  <a:srgbClr val="184547"/>
                </a:solidFill>
                <a:latin typeface="Open Sans" panose="020B0606030504020204" pitchFamily="34" charset="0"/>
                <a:ea typeface="Open Sans" panose="020B0606030504020204" pitchFamily="34" charset="0"/>
                <a:cs typeface="Open Sans" panose="020B0606030504020204" pitchFamily="34" charset="0"/>
              </a:rPr>
              <a:t>aby dowiedzieć się więcej</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pl-PL" sz="2800">
                <a:latin typeface="Open Sans"/>
                <a:ea typeface="Open Sans"/>
                <a:cs typeface="Open Sans"/>
              </a:rPr>
              <a:t>Siły Europejskiego Paktu na rzecz Klimatu i Organizacji Narodów Zjednoczonych zostały połączone w ramach kampanii ONZ</a:t>
            </a:r>
            <a:r>
              <a:rPr lang="pl-PL" sz="2800" b="1">
                <a:latin typeface="Open Sans"/>
                <a:ea typeface="Open Sans"/>
                <a:cs typeface="Open Sans"/>
              </a:rPr>
              <a:t> ActNow</a:t>
            </a:r>
            <a:r>
              <a:rPr lang="pl-PL" sz="2800">
                <a:latin typeface="Open Sans"/>
                <a:ea typeface="Open Sans"/>
                <a:cs typeface="Open Sans"/>
              </a:rPr>
              <a:t>, z pomocą aplikacji mobilnej </a:t>
            </a:r>
            <a:r>
              <a:rPr lang="pl-PL" sz="2800" b="1">
                <a:latin typeface="Open Sans"/>
                <a:ea typeface="Open Sans"/>
                <a:cs typeface="Open Sans"/>
              </a:rPr>
              <a:t>AWorld</a:t>
            </a:r>
            <a:r>
              <a:rPr lang="pl-PL" sz="2800">
                <a:latin typeface="Open Sans"/>
                <a:ea typeface="Open Sans"/>
                <a:cs typeface="Open Sans"/>
              </a:rPr>
              <a:t>, która inspiruje do podejmowania działań na rzecz klimatu.</a:t>
            </a:r>
            <a:br>
              <a:rPr lang="pl-PL" sz="2800">
                <a:latin typeface="Open Sans"/>
                <a:ea typeface="Open Sans"/>
                <a:cs typeface="Open Sans"/>
              </a:rPr>
            </a:br>
            <a:endParaRPr lang="pl-PL" sz="2800">
              <a:latin typeface="Open Sans"/>
              <a:ea typeface="Open Sans"/>
              <a:cs typeface="Open Sans"/>
            </a:endParaRPr>
          </a:p>
          <a:p>
            <a:pPr>
              <a:lnSpc>
                <a:spcPts val="4200"/>
              </a:lnSpc>
            </a:pPr>
            <a:r>
              <a:rPr lang="pl-PL" sz="2800" b="1">
                <a:solidFill>
                  <a:srgbClr val="02B23D"/>
                </a:solidFill>
                <a:latin typeface="Open Sans"/>
                <a:ea typeface="Open Sans"/>
                <a:cs typeface="Open Sans"/>
              </a:rPr>
              <a:t>Użytkownicy, którzy dołączyli do wyzwania Europejskiego Paktu na rzecz Klimatu w AWorld, wzięli udział w ponad </a:t>
            </a:r>
            <a:r>
              <a:rPr lang="pl-PL" sz="2800" b="1" u="sng">
                <a:solidFill>
                  <a:srgbClr val="02B23D"/>
                </a:solidFill>
                <a:latin typeface="Open Sans"/>
                <a:ea typeface="Open Sans"/>
                <a:cs typeface="Open Sans"/>
              </a:rPr>
              <a:t>900 tys.</a:t>
            </a:r>
            <a:r>
              <a:rPr lang="pl-PL" sz="2800" b="1">
                <a:solidFill>
                  <a:srgbClr val="02B23D"/>
                </a:solidFill>
                <a:latin typeface="Open Sans"/>
                <a:ea typeface="Open Sans"/>
                <a:cs typeface="Open Sans"/>
              </a:rPr>
              <a:t> działań na rzecz klimatu.</a:t>
            </a:r>
          </a:p>
          <a:p>
            <a:endParaRPr lang="en-GB" sz="320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1" y="803443"/>
            <a:ext cx="10878671" cy="836159"/>
          </a:xfrm>
          <a:solidFill>
            <a:srgbClr val="104B2B"/>
          </a:solidFill>
        </p:spPr>
        <p:txBody>
          <a:bodyPr wrap="square" lIns="216000" tIns="144000" rIns="180000" bIns="108000" anchor="t">
            <a:spAutoFit/>
          </a:bodyPr>
          <a:lstStyle/>
          <a:p>
            <a:r>
              <a:rPr lang="pl-PL" dirty="0">
                <a:latin typeface="Open Sans"/>
                <a:ea typeface="Open Sans"/>
                <a:cs typeface="Open Sans"/>
              </a:rPr>
              <a:t>    Pakt oraz kampania ONZ ActNow</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8660035" cy="4697042"/>
          </a:xfrm>
        </p:spPr>
        <p:txBody>
          <a:bodyPr lIns="0" tIns="0" rIns="0" bIns="0" anchor="t"/>
          <a:lstStyle/>
          <a:p>
            <a:pPr>
              <a:lnSpc>
                <a:spcPts val="4000"/>
              </a:lnSpc>
            </a:pPr>
            <a:r>
              <a:rPr lang="pl-PL" dirty="0">
                <a:latin typeface="Open Sans"/>
                <a:ea typeface="Open Sans"/>
                <a:cs typeface="Open Sans"/>
              </a:rPr>
              <a:t>Każdy z nas może dołożyć swoją cegiełkę do budowy bardziej zrównoważonej przyszłości. </a:t>
            </a:r>
            <a:r>
              <a:rPr lang="pl-PL" dirty="0">
                <a:solidFill>
                  <a:srgbClr val="000000"/>
                </a:solidFill>
                <a:latin typeface="Open Sans"/>
                <a:ea typeface="Open Sans"/>
                <a:cs typeface="Open Sans"/>
              </a:rPr>
              <a:t>Opowiadanie o inspirujących</a:t>
            </a:r>
            <a:r>
              <a:rPr lang="pl-PL" dirty="0">
                <a:solidFill>
                  <a:schemeClr val="accent1"/>
                </a:solidFill>
                <a:latin typeface="Open Sans"/>
                <a:ea typeface="Open Sans"/>
                <a:cs typeface="Open Sans"/>
              </a:rPr>
              <a:t> </a:t>
            </a:r>
            <a:r>
              <a:rPr lang="pl-PL"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przykładach sukcesu, </a:t>
            </a:r>
            <a:r>
              <a:rPr lang="pl-PL" u="sng"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skutecznych rozwiązaniach i działaniach</a:t>
            </a:r>
            <a:r>
              <a:rPr lang="pl-PL" dirty="0">
                <a:solidFill>
                  <a:srgbClr val="104B2B"/>
                </a:solidFill>
                <a:latin typeface="Open Sans"/>
                <a:ea typeface="Open Sans"/>
                <a:cs typeface="Open Sans"/>
              </a:rPr>
              <a:t> </a:t>
            </a:r>
            <a:r>
              <a:rPr lang="pl-PL" dirty="0">
                <a:solidFill>
                  <a:srgbClr val="000000"/>
                </a:solidFill>
                <a:latin typeface="Open Sans"/>
                <a:ea typeface="Open Sans"/>
                <a:cs typeface="Open Sans"/>
              </a:rPr>
              <a:t>podejmowanych przez różnych członków wspólnoty Paktu leży u podstaw naszej komunikacji. </a:t>
            </a:r>
            <a:br>
              <a:rPr lang="pl-PL" dirty="0">
                <a:solidFill>
                  <a:srgbClr val="000000"/>
                </a:solidFill>
                <a:latin typeface="Open Sans"/>
                <a:ea typeface="Open Sans"/>
                <a:cs typeface="Open Sans"/>
              </a:rPr>
            </a:br>
            <a:r>
              <a:rPr lang="pl-PL" sz="800" dirty="0">
                <a:solidFill>
                  <a:srgbClr val="000000"/>
                </a:solidFill>
                <a:latin typeface="Open Sans"/>
                <a:ea typeface="Open Sans"/>
                <a:cs typeface="Open Sans"/>
              </a:rPr>
              <a:t> </a:t>
            </a:r>
          </a:p>
          <a:p>
            <a:pPr>
              <a:lnSpc>
                <a:spcPts val="4500"/>
              </a:lnSpc>
            </a:pPr>
            <a:r>
              <a:rPr lang="pl-PL" sz="2800" dirty="0">
                <a:solidFill>
                  <a:srgbClr val="104B2B"/>
                </a:solidFill>
                <a:latin typeface="Open Sans"/>
                <a:ea typeface="Open Sans"/>
                <a:cs typeface="Open Sans"/>
              </a:rPr>
              <a:t>Podziel się z nami swoją historią, wysyłając wiadomość na adres</a:t>
            </a:r>
            <a:r>
              <a:rPr lang="pl-PL" sz="2800" i="0" u="none" strike="noStrike" baseline="0" dirty="0">
                <a:solidFill>
                  <a:srgbClr val="104B2B"/>
                </a:solidFill>
                <a:latin typeface="Open Sans"/>
                <a:ea typeface="Open Sans"/>
                <a:cs typeface="Open Sans"/>
              </a:rPr>
              <a:t>: </a:t>
            </a:r>
            <a:br>
              <a:rPr lang="pl-PL" sz="2800" b="0" i="0" u="none" strike="noStrike" baseline="0" dirty="0">
                <a:latin typeface="Open Sans"/>
                <a:ea typeface="Open Sans"/>
                <a:cs typeface="Open Sans"/>
              </a:rPr>
            </a:br>
            <a:r>
              <a:rPr lang="pl-PL" sz="28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pl-PL" sz="28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pl-PL" sz="2800" dirty="0">
                <a:solidFill>
                  <a:srgbClr val="104B2B"/>
                </a:solidFill>
                <a:latin typeface="Open Sans"/>
                <a:ea typeface="Open Sans"/>
                <a:cs typeface="Open Sans"/>
              </a:rPr>
              <a:t>. </a:t>
            </a:r>
          </a:p>
          <a:p>
            <a:pPr>
              <a:lnSpc>
                <a:spcPts val="2200"/>
              </a:lnSpc>
            </a:pPr>
            <a:r>
              <a:rPr lang="pl-PL" sz="1600" dirty="0">
                <a:latin typeface="Open Sans"/>
                <a:ea typeface="Open Sans"/>
                <a:cs typeface="Open Sans"/>
              </a:rPr>
              <a:t>Twoja wiadomość powinna zawierać istotne linki, załączniki, zdjęcia i szczegółowe informacje, aby pomóc nam lepiej zrozumieć i zaprezentować Twoją historię. </a:t>
            </a:r>
          </a:p>
          <a:p>
            <a:endParaRPr lang="en-GB" b="1" i="0" u="sng" strike="noStrike" baseline="0" dirty="0">
              <a:latin typeface="Open Sans"/>
              <a:ea typeface="Open Sans"/>
              <a:cs typeface="Open Sans"/>
            </a:endParaRPr>
          </a:p>
          <a:p>
            <a:endParaRPr lang="en-GB"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0" y="803443"/>
            <a:ext cx="10919011" cy="836159"/>
          </a:xfrm>
        </p:spPr>
        <p:txBody>
          <a:bodyPr wrap="square" lIns="216000" tIns="144000" rIns="180000" bIns="108000" anchor="t">
            <a:spAutoFit/>
          </a:bodyPr>
          <a:lstStyle/>
          <a:p>
            <a:r>
              <a:rPr lang="pl-PL">
                <a:latin typeface="Open Sans"/>
                <a:ea typeface="Open Sans"/>
                <a:cs typeface="Open Sans"/>
              </a:rPr>
              <a:t>    Podziel się z nami swoją historią!</a:t>
            </a:r>
          </a:p>
        </p:txBody>
      </p:sp>
      <p:pic>
        <p:nvPicPr>
          <p:cNvPr id="5" name="Picture 4" descr="A group of women looking at a paper&#10;&#10;Description automatically generated">
            <a:extLst>
              <a:ext uri="{FF2B5EF4-FFF2-40B4-BE49-F238E27FC236}">
                <a16:creationId xmlns:a16="http://schemas.microsoft.com/office/drawing/2014/main" id="{94A2271D-8AC1-A38E-A1EE-44FDA877C17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7848600" cy="836159"/>
          </a:xfrm>
        </p:spPr>
        <p:txBody>
          <a:bodyPr/>
          <a:lstStyle/>
          <a:p>
            <a:r>
              <a:rPr lang="pl-PL"/>
              <a:t>    Dodatkowe informacje</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0264089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pl-PL" sz="2800"/>
                        <a:t>Platforma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pl-PL" sz="2800"/>
                        <a:t>Tag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pl-PL" sz="240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l-PL" sz="2400"/>
                        <a:t>              </a:t>
                      </a:r>
                      <a:r>
                        <a:rPr lang="pl-PL" sz="200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pl-PL" sz="240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pl-PL" sz="2400"/>
                        <a:t>             </a:t>
                      </a:r>
                      <a:r>
                        <a:rPr lang="pl-PL" sz="200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pl-PL" sz="240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pl-PL" sz="2400"/>
                        <a:t>            </a:t>
                      </a:r>
                      <a:r>
                        <a:rPr lang="pl-PL" sz="2000"/>
                        <a:t>@EU Environment </a:t>
                      </a:r>
                      <a:br>
                        <a:rPr lang="pl-PL" sz="2000"/>
                      </a:br>
                      <a:r>
                        <a:rPr lang="pl-PL" sz="2000"/>
                        <a:t>   and Climate</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pl-PL"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pl-PL" sz="2400"/>
                        <a:t>         </a:t>
                      </a:r>
                      <a:r>
                        <a:rPr lang="pl-PL" sz="200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243865" y="2623530"/>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pl-PL" sz="2300" dirty="0">
                <a:solidFill>
                  <a:prstClr val="black"/>
                </a:solidFill>
                <a:latin typeface="Open Sans"/>
                <a:ea typeface="Open Sans"/>
                <a:cs typeface="Open Sans"/>
              </a:rPr>
              <a:t>Na </a:t>
            </a:r>
            <a:r>
              <a:rPr lang="pl-PL" sz="2300" u="sng" dirty="0">
                <a:solidFill>
                  <a:srgbClr val="104B2B"/>
                </a:solidFill>
                <a:latin typeface="Open Sans"/>
                <a:ea typeface="Open Sans"/>
                <a:cs typeface="Open Sans"/>
                <a:hlinkClick r:id="rId6">
                  <a:extLst>
                    <a:ext uri="{A12FA001-AC4F-418D-AE19-62706E023703}">
                      <ahyp:hlinkClr xmlns:ahyp="http://schemas.microsoft.com/office/drawing/2018/hyperlinkcolor" val="tx"/>
                    </a:ext>
                  </a:extLst>
                </a:hlinkClick>
              </a:rPr>
              <a:t>stronie internetowej Paktu na rzecz Klimatu</a:t>
            </a:r>
            <a:r>
              <a:rPr lang="pl-PL" sz="2300" dirty="0">
                <a:solidFill>
                  <a:srgbClr val="104B2B"/>
                </a:solidFill>
                <a:latin typeface="Open Sans"/>
                <a:ea typeface="Open Sans"/>
                <a:cs typeface="Open Sans"/>
              </a:rPr>
              <a:t> </a:t>
            </a:r>
            <a:r>
              <a:rPr lang="pl-PL" sz="2300" dirty="0">
                <a:solidFill>
                  <a:prstClr val="black"/>
                </a:solidFill>
                <a:latin typeface="Open Sans"/>
                <a:ea typeface="Open Sans"/>
                <a:cs typeface="Open Sans"/>
              </a:rPr>
              <a:t>znajdziesz przykłady działań wspólnoty Paktu oraz praktyczne informacje i materiały inspirujące do działania. </a:t>
            </a:r>
          </a:p>
          <a:p>
            <a:pPr marL="0" indent="0">
              <a:lnSpc>
                <a:spcPts val="3800"/>
              </a:lnSpc>
              <a:spcAft>
                <a:spcPts val="800"/>
              </a:spcAft>
              <a:buFont typeface="Arial" panose="020B0604020202020204" pitchFamily="34" charset="0"/>
              <a:buNone/>
              <a:defRPr/>
            </a:pPr>
            <a:r>
              <a:rPr lang="pl-PL" sz="2300" dirty="0">
                <a:solidFill>
                  <a:prstClr val="black"/>
                </a:solidFill>
                <a:latin typeface="Open Sans"/>
                <a:ea typeface="Open Sans"/>
                <a:cs typeface="Open Sans"/>
              </a:rPr>
              <a:t>Zachęcamy </a:t>
            </a:r>
            <a:r>
              <a:rPr lang="pl-PL" sz="2300" dirty="0">
                <a:latin typeface="Open Sans"/>
                <a:ea typeface="Open Sans"/>
                <a:cs typeface="Open Sans"/>
              </a:rPr>
              <a:t>również do </a:t>
            </a:r>
            <a:r>
              <a:rPr lang="pl-PL" sz="2300" u="sng" dirty="0">
                <a:solidFill>
                  <a:srgbClr val="104B2B"/>
                </a:solidFill>
                <a:latin typeface="Open Sans"/>
                <a:ea typeface="Open Sans"/>
                <a:cs typeface="Open Sans"/>
                <a:hlinkClick r:id="rId7">
                  <a:extLst>
                    <a:ext uri="{A12FA001-AC4F-418D-AE19-62706E023703}">
                      <ahyp:hlinkClr xmlns:ahyp="http://schemas.microsoft.com/office/drawing/2018/hyperlinkcolor" val="tx"/>
                    </a:ext>
                  </a:extLst>
                </a:hlinkClick>
              </a:rPr>
              <a:t>zasubskrybowania naszego newslettera</a:t>
            </a:r>
            <a:r>
              <a:rPr lang="pl-PL" sz="2300" dirty="0">
                <a:solidFill>
                  <a:srgbClr val="104B2B"/>
                </a:solidFill>
                <a:latin typeface="Open Sans"/>
                <a:ea typeface="Open Sans"/>
                <a:cs typeface="Open Sans"/>
              </a:rPr>
              <a:t> </a:t>
            </a:r>
            <a:r>
              <a:rPr lang="pl-PL" sz="2300" dirty="0">
                <a:solidFill>
                  <a:prstClr val="black"/>
                </a:solidFill>
                <a:latin typeface="Open Sans"/>
                <a:ea typeface="Open Sans"/>
                <a:cs typeface="Open Sans"/>
              </a:rPr>
              <a:t>i śledzenia naszych profili w mediach społecznościowych, aby być na bieżąco z działaniami na rzecz klimatu.</a:t>
            </a:r>
          </a:p>
          <a:p>
            <a:pPr marL="0" indent="0">
              <a:lnSpc>
                <a:spcPts val="3800"/>
              </a:lnSpc>
              <a:spcAft>
                <a:spcPts val="800"/>
              </a:spcAft>
              <a:buNone/>
              <a:defRPr/>
            </a:pPr>
            <a:r>
              <a:rPr lang="pl-PL" sz="2300" dirty="0">
                <a:solidFill>
                  <a:prstClr val="black"/>
                </a:solidFill>
                <a:latin typeface="Open Sans"/>
                <a:ea typeface="Open Sans"/>
                <a:cs typeface="Open Sans"/>
              </a:rPr>
              <a:t>Wyszukaj nasze treści za pomocą hashtagów: </a:t>
            </a:r>
            <a:br>
              <a:rPr lang="pl-PL" sz="2300" dirty="0">
                <a:solidFill>
                  <a:prstClr val="black"/>
                </a:solidFill>
                <a:latin typeface="Open Sans"/>
                <a:ea typeface="Open Sans"/>
                <a:cs typeface="Open Sans"/>
              </a:rPr>
            </a:br>
            <a:r>
              <a:rPr lang="pl-PL" sz="2300" b="1" dirty="0">
                <a:solidFill>
                  <a:srgbClr val="104B2B"/>
                </a:solidFill>
                <a:latin typeface="Open Sans"/>
                <a:ea typeface="Open Sans"/>
                <a:cs typeface="Open Sans"/>
              </a:rPr>
              <a:t>#EUClimatePact #MyWorldOurPlanet </a:t>
            </a:r>
            <a:br>
              <a:rPr lang="pl-PL" sz="2400" b="1" dirty="0">
                <a:solidFill>
                  <a:srgbClr val="104B2B"/>
                </a:solidFill>
                <a:latin typeface="Open Sans"/>
                <a:ea typeface="Open Sans"/>
                <a:cs typeface="Open Sans"/>
              </a:rPr>
            </a:br>
            <a:endParaRPr lang="pl-PL" sz="2400" b="1" dirty="0">
              <a:solidFill>
                <a:srgbClr val="104B2B"/>
              </a:solidFill>
              <a:latin typeface="Open Sans"/>
              <a:ea typeface="Open Sans"/>
              <a:cs typeface="Open Sans"/>
            </a:endParaRPr>
          </a:p>
          <a:p>
            <a:pPr marL="0" indent="0">
              <a:lnSpc>
                <a:spcPts val="4400"/>
              </a:lnSpc>
              <a:spcAft>
                <a:spcPts val="800"/>
              </a:spcAft>
              <a:buNone/>
              <a:defRPr/>
            </a:pPr>
            <a:r>
              <a:rPr lang="pl-PL" sz="3200" dirty="0">
                <a:solidFill>
                  <a:srgbClr val="104B2B"/>
                </a:solidFill>
                <a:latin typeface="Open Sans"/>
                <a:ea typeface="Open Sans"/>
                <a:cs typeface="Open Sans"/>
              </a:rPr>
              <a:t>Masz pytania? Zapraszamy do kontaktu z Sekretariatem: </a:t>
            </a:r>
            <a:r>
              <a:rPr lang="pl-PL"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11362544" y="2416393"/>
            <a:ext cx="6105702" cy="1288009"/>
          </a:xfrm>
        </p:spPr>
        <p:txBody>
          <a:bodyPr/>
          <a:lstStyle/>
          <a:p>
            <a:r>
              <a:rPr lang="pl-PL"/>
              <a:t>Dziękujemy</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11873753" y="3666302"/>
            <a:ext cx="5594494" cy="1288009"/>
          </a:xfrm>
        </p:spPr>
        <p:txBody>
          <a:bodyPr/>
          <a:lstStyle/>
          <a:p>
            <a:r>
              <a:rPr lang="pl-PL"/>
              <a:t>Za uwagę!</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10382979" cy="1232609"/>
          </a:xfrm>
        </p:spPr>
        <p:txBody>
          <a:bodyPr/>
          <a:lstStyle/>
          <a:p>
            <a:r>
              <a:rPr lang="pl-PL" sz="6800" dirty="0"/>
              <a:t> Czym jest Europejski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11643742" cy="1232609"/>
          </a:xfrm>
        </p:spPr>
        <p:txBody>
          <a:bodyPr/>
          <a:lstStyle/>
          <a:p>
            <a:r>
              <a:rPr lang="pl-PL" sz="6800" dirty="0">
                <a:latin typeface="Open Sans"/>
                <a:ea typeface="Open Sans"/>
                <a:cs typeface="Open Sans"/>
              </a:rPr>
              <a:t> Pakt na rzecz Klimatu?</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pl-PL" sz="34400" b="1">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pl-PL" sz="2800">
                <a:solidFill>
                  <a:srgbClr val="9EBCF8"/>
                </a:solidFill>
                <a:latin typeface="Open Sans"/>
                <a:ea typeface="Open Sans"/>
                <a:cs typeface="Open Sans"/>
                <a:hlinkClick r:id="rId3">
                  <a:extLst>
                    <a:ext uri="{A12FA001-AC4F-418D-AE19-62706E023703}">
                      <ahyp:hlinkClr xmlns:ahyp="http://schemas.microsoft.com/office/drawing/2018/hyperlinkcolor" val="tx"/>
                    </a:ext>
                  </a:extLst>
                </a:hlinkClick>
              </a:rPr>
              <a:t>Europejski Pakt na rzecz Klimatu</a:t>
            </a:r>
            <a:r>
              <a:rPr lang="pl-PL" sz="2800">
                <a:solidFill>
                  <a:srgbClr val="9EBCF8"/>
                </a:solidFill>
                <a:latin typeface="Open Sans"/>
                <a:ea typeface="Open Sans"/>
                <a:cs typeface="Open Sans"/>
              </a:rPr>
              <a:t> </a:t>
            </a:r>
            <a:r>
              <a:rPr lang="pl-PL" sz="2800">
                <a:solidFill>
                  <a:schemeClr val="bg1"/>
                </a:solidFill>
                <a:latin typeface="Open Sans"/>
                <a:ea typeface="Open Sans"/>
                <a:cs typeface="Open Sans"/>
              </a:rPr>
              <a:t>to inicjatywa Komisji Europejskiej, której celem jest zjednoczenie się wokół wspólnej sprawy: </a:t>
            </a:r>
            <a:r>
              <a:rPr lang="pl-PL" sz="2800" b="1">
                <a:solidFill>
                  <a:schemeClr val="bg1"/>
                </a:solidFill>
                <a:latin typeface="Open Sans"/>
                <a:ea typeface="Open Sans"/>
                <a:cs typeface="Open Sans"/>
              </a:rPr>
              <a:t>działań na rzecz klimatu</a:t>
            </a:r>
            <a:r>
              <a:rPr lang="pl-PL" sz="280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974289"/>
            <a:ext cx="10153652"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pl-PL" sz="2800">
                <a:solidFill>
                  <a:schemeClr val="bg1"/>
                </a:solidFill>
                <a:latin typeface="Open Sans"/>
                <a:ea typeface="Open Sans"/>
                <a:cs typeface="Open Sans"/>
              </a:rPr>
              <a:t>Jako część </a:t>
            </a:r>
            <a:r>
              <a:rPr lang="pl-PL" sz="2800">
                <a:solidFill>
                  <a:srgbClr val="9EBCF8"/>
                </a:solidFill>
                <a:latin typeface="Open Sans"/>
                <a:ea typeface="Open Sans"/>
                <a:cs typeface="Open Sans"/>
                <a:hlinkClick r:id="rId4">
                  <a:extLst>
                    <a:ext uri="{A12FA001-AC4F-418D-AE19-62706E023703}">
                      <ahyp:hlinkClr xmlns:ahyp="http://schemas.microsoft.com/office/drawing/2018/hyperlinkcolor" val="tx"/>
                    </a:ext>
                  </a:extLst>
                </a:hlinkClick>
              </a:rPr>
              <a:t>Europejskiego Zielonego Ładu</a:t>
            </a:r>
            <a:r>
              <a:rPr lang="pl-PL" sz="2800">
                <a:solidFill>
                  <a:schemeClr val="bg1"/>
                </a:solidFill>
                <a:latin typeface="Open Sans"/>
                <a:ea typeface="Open Sans"/>
                <a:cs typeface="Open Sans"/>
              </a:rPr>
              <a:t> pakt wspiera UE w drodze do osiągnięcia neutralności klimatycznej do 2050 roku.</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pl-PL" sz="60000" b="1">
                <a:solidFill>
                  <a:schemeClr val="bg1">
                    <a:alpha val="3000"/>
                  </a:schemeClr>
                </a:solidFill>
                <a:latin typeface="Open Sans"/>
                <a:ea typeface="Open Sans"/>
                <a:cs typeface="Open Sans"/>
              </a:rPr>
              <a:t>20        </a:t>
            </a:r>
            <a:br>
              <a:rPr lang="pl-PL" sz="60000" b="1">
                <a:solidFill>
                  <a:schemeClr val="bg1">
                    <a:alpha val="3000"/>
                  </a:schemeClr>
                </a:solidFill>
                <a:latin typeface="Open Sans"/>
                <a:ea typeface="Open Sans"/>
                <a:cs typeface="Open Sans"/>
              </a:rPr>
            </a:br>
            <a:endParaRPr lang="pl-PL" sz="60000" b="1">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pl-PL" sz="60000" b="1">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5752618" cy="836159"/>
          </a:xfrm>
          <a:prstGeom prst="rect">
            <a:avLst/>
          </a:prstGeom>
          <a:solidFill>
            <a:srgbClr val="3C64E7"/>
          </a:solidFill>
        </p:spPr>
        <p:txBody>
          <a:bodyPr/>
          <a:lstStyle/>
          <a:p>
            <a:r>
              <a:rPr lang="pl-PL" dirty="0"/>
              <a:t>                  </a:t>
            </a:r>
            <a:r>
              <a:rPr lang="pl-PL" b="0" dirty="0"/>
              <a:t>Czym jest </a:t>
            </a:r>
            <a:r>
              <a:rPr lang="pl-PL" dirty="0"/>
              <a:t>Europejski Pakt na rzecz Klimatu?</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pl-PL" sz="3200">
                <a:solidFill>
                  <a:srgbClr val="2A255A"/>
                </a:solidFill>
                <a:latin typeface="Open Sans"/>
                <a:ea typeface="Open Sans"/>
                <a:cs typeface="Open Sans"/>
              </a:rPr>
              <a:t>Motto paktu brzmi: </a:t>
            </a:r>
            <a:br>
              <a:rPr lang="pl-PL" sz="3200">
                <a:solidFill>
                  <a:srgbClr val="2A255A"/>
                </a:solidFill>
                <a:latin typeface="Open Sans"/>
                <a:ea typeface="Open Sans"/>
                <a:cs typeface="Open Sans"/>
              </a:rPr>
            </a:br>
            <a:r>
              <a:rPr lang="pl-PL" sz="3600" b="1" i="1">
                <a:solidFill>
                  <a:srgbClr val="2A255A"/>
                </a:solidFill>
                <a:latin typeface="Open Sans"/>
                <a:ea typeface="Open Sans"/>
                <a:cs typeface="Open Sans"/>
              </a:rPr>
              <a:t>„Mój świat. Moje działania. Nasza planeta”.</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822493"/>
            <a:ext cx="2326341" cy="836159"/>
          </a:xfrm>
        </p:spPr>
        <p:txBody>
          <a:bodyPr wrap="square" lIns="216000" tIns="144000" rIns="180000" bIns="108000" anchor="t">
            <a:spAutoFit/>
          </a:bodyPr>
          <a:lstStyle/>
          <a:p>
            <a:r>
              <a:rPr lang="pl-PL">
                <a:latin typeface="Open Sans"/>
                <a:ea typeface="Open Sans"/>
                <a:cs typeface="Open Sans"/>
              </a:rPr>
              <a:t>    Cele</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58489"/>
            <a:ext cx="9488471" cy="2217218"/>
            <a:chOff x="1484396" y="3363558"/>
            <a:chExt cx="14002703" cy="2720774"/>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925116" y="3374118"/>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333346" y="3374119"/>
              <a:ext cx="4153751"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9FC776-A91D-8A43-AF00-70F97E63EF2A}"/>
                </a:ext>
              </a:extLst>
            </p:cNvPr>
            <p:cNvSpPr txBox="1"/>
            <p:nvPr/>
          </p:nvSpPr>
          <p:spPr>
            <a:xfrm>
              <a:off x="1791649" y="4392638"/>
              <a:ext cx="3494178" cy="1519433"/>
            </a:xfrm>
            <a:prstGeom prst="rect">
              <a:avLst/>
            </a:prstGeom>
            <a:noFill/>
          </p:spPr>
          <p:txBody>
            <a:bodyPr wrap="square" lIns="91440" tIns="45720" rIns="91440" bIns="45720" anchor="t">
              <a:spAutoFit/>
            </a:bodyPr>
            <a:lstStyle/>
            <a:p>
              <a:pPr algn="ctr">
                <a:lnSpc>
                  <a:spcPts val="2400"/>
                </a:lnSpc>
              </a:pPr>
              <a:r>
                <a:rPr lang="pl-PL" sz="2000" dirty="0">
                  <a:latin typeface="Open Sans"/>
                  <a:ea typeface="Open Sans"/>
                  <a:cs typeface="Open Sans"/>
                </a:rPr>
                <a:t>na temat kwestii klimatu </a:t>
              </a:r>
              <a:br>
                <a:rPr lang="pl-PL" sz="2000" dirty="0">
                  <a:latin typeface="Open Sans"/>
                  <a:ea typeface="Open Sans"/>
                  <a:cs typeface="Open Sans"/>
                </a:rPr>
              </a:br>
              <a:r>
                <a:rPr lang="pl-PL" sz="2000" dirty="0">
                  <a:latin typeface="Open Sans"/>
                  <a:ea typeface="Open Sans"/>
                  <a:cs typeface="Open Sans"/>
                </a:rPr>
                <a:t>i działań UE</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49194" y="4191579"/>
              <a:ext cx="3494178" cy="1519433"/>
            </a:xfrm>
            <a:prstGeom prst="rect">
              <a:avLst/>
            </a:prstGeom>
            <a:noFill/>
          </p:spPr>
          <p:txBody>
            <a:bodyPr wrap="square" lIns="91440" tIns="45720" rIns="91440" bIns="45720" anchor="t">
              <a:spAutoFit/>
            </a:bodyPr>
            <a:lstStyle/>
            <a:p>
              <a:pPr algn="ctr">
                <a:lnSpc>
                  <a:spcPts val="2400"/>
                </a:lnSpc>
              </a:pPr>
              <a:r>
                <a:rPr lang="pl-PL" sz="2000">
                  <a:latin typeface="Open Sans"/>
                  <a:ea typeface="Open Sans"/>
                  <a:cs typeface="Open Sans"/>
                </a:rPr>
                <a:t>do działań na rzecz klimatu i zwiększanie zaangażowania</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378413" y="4082648"/>
              <a:ext cx="4108686" cy="2001684"/>
            </a:xfrm>
            <a:prstGeom prst="rect">
              <a:avLst/>
            </a:prstGeom>
            <a:noFill/>
          </p:spPr>
          <p:txBody>
            <a:bodyPr wrap="square" lIns="91440" tIns="45720" rIns="91440" bIns="45720" anchor="t">
              <a:spAutoFit/>
            </a:bodyPr>
            <a:lstStyle/>
            <a:p>
              <a:pPr algn="ctr">
                <a:lnSpc>
                  <a:spcPts val="2400"/>
                </a:lnSpc>
              </a:pPr>
              <a:r>
                <a:rPr lang="pl-PL" sz="1600" dirty="0">
                  <a:latin typeface="Open Sans"/>
                  <a:ea typeface="Open Sans"/>
                  <a:cs typeface="Open Sans"/>
                </a:rPr>
                <a:t>między obywatelami a organizacjami </a:t>
              </a:r>
              <a:br>
                <a:rPr lang="pl-PL" sz="1600" dirty="0">
                  <a:latin typeface="Open Sans"/>
                  <a:ea typeface="Open Sans"/>
                  <a:cs typeface="Open Sans"/>
                </a:rPr>
              </a:br>
              <a:r>
                <a:rPr lang="pl-PL" sz="1600" dirty="0">
                  <a:latin typeface="Open Sans"/>
                  <a:ea typeface="Open Sans"/>
                  <a:cs typeface="Open Sans"/>
                </a:rPr>
                <a:t>działającymi na rzecz klimatu i wspieranie ich </a:t>
              </a:r>
              <a:br>
                <a:rPr lang="pl-PL" sz="1600" dirty="0">
                  <a:latin typeface="Open Sans"/>
                  <a:ea typeface="Open Sans"/>
                  <a:cs typeface="Open Sans"/>
                </a:rPr>
              </a:br>
              <a:r>
                <a:rPr lang="pl-PL" sz="1600" dirty="0">
                  <a:latin typeface="Open Sans"/>
                  <a:ea typeface="Open Sans"/>
                  <a:cs typeface="Open Sans"/>
                </a:rPr>
                <a:t>w wymianie wiedzy</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766057" y="3363561"/>
              <a:ext cx="3494178" cy="1012954"/>
            </a:xfrm>
            <a:prstGeom prst="rect">
              <a:avLst/>
            </a:prstGeom>
            <a:noFill/>
          </p:spPr>
          <p:txBody>
            <a:bodyPr wrap="square" lIns="91440" tIns="45720" rIns="91440" bIns="45720" anchor="t">
              <a:spAutoFit/>
            </a:bodyPr>
            <a:lstStyle/>
            <a:p>
              <a:pPr algn="ctr"/>
              <a:r>
                <a:rPr lang="pl-PL" sz="1900" b="1">
                  <a:solidFill>
                    <a:schemeClr val="bg1"/>
                  </a:solidFill>
                  <a:latin typeface="Open Sans"/>
                  <a:ea typeface="Open Sans"/>
                  <a:cs typeface="Open Sans"/>
                </a:rPr>
                <a:t>Zwiększanie świadomości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56993" y="3363559"/>
              <a:ext cx="3494178" cy="598565"/>
            </a:xfrm>
            <a:prstGeom prst="rect">
              <a:avLst/>
            </a:prstGeom>
            <a:noFill/>
          </p:spPr>
          <p:txBody>
            <a:bodyPr wrap="square" lIns="91440" tIns="45720" rIns="91440" bIns="45720" anchor="t">
              <a:spAutoFit/>
            </a:bodyPr>
            <a:lstStyle/>
            <a:p>
              <a:pPr algn="ctr"/>
              <a:r>
                <a:rPr lang="pl-PL" sz="2000" b="1">
                  <a:solidFill>
                    <a:schemeClr val="bg1"/>
                  </a:solidFill>
                  <a:latin typeface="Open Sans"/>
                  <a:ea typeface="Open Sans"/>
                  <a:cs typeface="Open Sans"/>
                </a:rPr>
                <a:t>Zachęcanie</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378413" y="3363558"/>
              <a:ext cx="4108686" cy="490980"/>
            </a:xfrm>
            <a:prstGeom prst="rect">
              <a:avLst/>
            </a:prstGeom>
            <a:noFill/>
          </p:spPr>
          <p:txBody>
            <a:bodyPr wrap="square" lIns="91440" tIns="45720" rIns="91440" bIns="45720" anchor="t">
              <a:spAutoFit/>
            </a:bodyPr>
            <a:lstStyle/>
            <a:p>
              <a:pPr algn="ctr"/>
              <a:r>
                <a:rPr lang="pl-PL" sz="2000" b="1" dirty="0">
                  <a:solidFill>
                    <a:schemeClr val="bg1"/>
                  </a:solidFill>
                  <a:latin typeface="Open Sans"/>
                  <a:ea typeface="Open Sans"/>
                  <a:cs typeface="Open Sans"/>
                </a:rPr>
                <a:t>Budowanie więzi</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pl-PL" sz="40000" b="1">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1" y="803443"/>
            <a:ext cx="7758953" cy="836159"/>
          </a:xfrm>
        </p:spPr>
        <p:txBody>
          <a:bodyPr wrap="square" lIns="216000" tIns="144000" rIns="180000" bIns="108000" anchor="t">
            <a:spAutoFit/>
          </a:bodyPr>
          <a:lstStyle/>
          <a:p>
            <a:r>
              <a:rPr lang="pl-PL" dirty="0">
                <a:latin typeface="Open Sans"/>
                <a:ea typeface="Open Sans"/>
                <a:cs typeface="Open Sans"/>
              </a:rPr>
              <a:t>    obszary priorytetowe</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pl-PL" sz="2000" b="1">
                <a:latin typeface="Open Sans"/>
                <a:ea typeface="Open Sans"/>
                <a:cs typeface="Open Sans"/>
              </a:rPr>
              <a:t>Polityka klimatyczna i działania w terenie</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pl-PL" sz="2000" b="1">
                <a:latin typeface="Open Sans"/>
                <a:ea typeface="Open Sans"/>
                <a:cs typeface="Open Sans"/>
              </a:rPr>
              <a:t>Adaptacja do nieuniknionych </a:t>
            </a:r>
            <a:br>
              <a:rPr lang="pl-PL" sz="2000" b="1">
                <a:latin typeface="Open Sans"/>
                <a:ea typeface="Open Sans"/>
                <a:cs typeface="Open Sans"/>
              </a:rPr>
            </a:br>
            <a:r>
              <a:rPr lang="pl-PL" sz="2000" b="1">
                <a:latin typeface="Open Sans"/>
                <a:ea typeface="Open Sans"/>
                <a:cs typeface="Open Sans"/>
              </a:rPr>
              <a:t>skutków zmian klimatu</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pl-PL" sz="2000" b="1">
                <a:latin typeface="Open Sans"/>
                <a:ea typeface="Open Sans"/>
                <a:cs typeface="Open Sans"/>
              </a:rPr>
              <a:t>Gospodarka i </a:t>
            </a:r>
            <a:br>
              <a:rPr lang="pl-PL" sz="2000" b="1">
                <a:latin typeface="Open Sans"/>
                <a:ea typeface="Open Sans"/>
                <a:cs typeface="Open Sans"/>
              </a:rPr>
            </a:br>
            <a:r>
              <a:rPr lang="pl-PL" sz="2000" b="1">
                <a:latin typeface="Open Sans"/>
                <a:ea typeface="Open Sans"/>
                <a:cs typeface="Open Sans"/>
              </a:rPr>
              <a:t>sprawiedliwa przemiana</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pl-PL" sz="540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pl-PL" sz="540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pl-PL" sz="540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0" y="803443"/>
            <a:ext cx="11376212" cy="836159"/>
          </a:xfrm>
        </p:spPr>
        <p:txBody>
          <a:bodyPr/>
          <a:lstStyle/>
          <a:p>
            <a:r>
              <a:rPr lang="pl-PL" dirty="0">
                <a:latin typeface="Open Sans"/>
                <a:ea typeface="Open Sans"/>
                <a:cs typeface="Open Sans"/>
              </a:rPr>
              <a:t>    </a:t>
            </a:r>
            <a:r>
              <a:rPr lang="pl-PL" dirty="0"/>
              <a:t>Wspólnota Paktu na rzecz Klimatu</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pl-PL" sz="2000">
                <a:solidFill>
                  <a:schemeClr val="bg1"/>
                </a:solidFill>
                <a:latin typeface="Open Sans"/>
                <a:ea typeface="Open Sans"/>
                <a:cs typeface="Open Sans"/>
              </a:rPr>
              <a:t>mobilizuje wspólnotę Paktu i koordynuje jej działania na szczeblu centralnym.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pl-PL" sz="2300" b="1">
                <a:solidFill>
                  <a:srgbClr val="3A64E8"/>
                </a:solidFill>
                <a:latin typeface="Open Sans"/>
                <a:ea typeface="Open Sans"/>
                <a:cs typeface="Open Sans"/>
              </a:rPr>
              <a:t>Sekretariat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822421"/>
              <a:ext cx="3659954" cy="1631216"/>
            </a:xfrm>
            <a:prstGeom prst="rect">
              <a:avLst/>
            </a:prstGeom>
            <a:noFill/>
          </p:spPr>
          <p:txBody>
            <a:bodyPr wrap="square">
              <a:spAutoFit/>
            </a:bodyPr>
            <a:lstStyle/>
            <a:p>
              <a:pPr algn="ctr"/>
              <a:r>
                <a:rPr lang="pl-PL" sz="2000" b="1">
                  <a:latin typeface="Open Sans"/>
                  <a:ea typeface="Open Sans"/>
                  <a:cs typeface="Open Sans"/>
                </a:rPr>
                <a:t>Krajowi koordynatorzy (KK) </a:t>
              </a:r>
              <a:r>
                <a:rPr lang="pl-PL" sz="2000">
                  <a:latin typeface="Open Sans"/>
                  <a:ea typeface="Open Sans"/>
                  <a:cs typeface="Open Sans"/>
                </a:rPr>
                <a:t>i </a:t>
              </a:r>
              <a:r>
                <a:rPr lang="pl-PL" sz="2000" b="1">
                  <a:latin typeface="Open Sans"/>
                  <a:ea typeface="Open Sans"/>
                  <a:cs typeface="Open Sans"/>
                </a:rPr>
                <a:t>agencje public relations (PR) </a:t>
              </a:r>
              <a:r>
                <a:rPr lang="pl-PL" sz="2000">
                  <a:latin typeface="Open Sans"/>
                  <a:ea typeface="Open Sans"/>
                  <a:cs typeface="Open Sans"/>
                </a:rPr>
                <a:t>koncentrują się na realizacji wizji Paktu na szczeblu krajowym.</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pl-PL" sz="2300" b="1">
                  <a:solidFill>
                    <a:schemeClr val="bg1"/>
                  </a:solidFill>
                  <a:latin typeface="Open Sans"/>
                  <a:ea typeface="Open Sans"/>
                  <a:cs typeface="Open Sans"/>
                </a:rPr>
                <a:t>KK i agencje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86951F79-9988-2A13-E234-99C55EB46E87}"/>
                </a:ext>
              </a:extLst>
            </p:cNvPr>
            <p:cNvSpPr txBox="1"/>
            <p:nvPr/>
          </p:nvSpPr>
          <p:spPr>
            <a:xfrm>
              <a:off x="11812854" y="3822421"/>
              <a:ext cx="3494178" cy="1015663"/>
            </a:xfrm>
            <a:prstGeom prst="rect">
              <a:avLst/>
            </a:prstGeom>
            <a:noFill/>
          </p:spPr>
          <p:txBody>
            <a:bodyPr wrap="square">
              <a:spAutoFit/>
            </a:bodyPr>
            <a:lstStyle/>
            <a:p>
              <a:pPr algn="ctr"/>
              <a:r>
                <a:rPr lang="pl-PL" sz="2000" dirty="0">
                  <a:solidFill>
                    <a:schemeClr val="bg1"/>
                  </a:solidFill>
                  <a:latin typeface="Open Sans"/>
                  <a:ea typeface="Open Sans"/>
                  <a:cs typeface="Open Sans"/>
                </a:rPr>
                <a:t>prowadzą działania informacyjne, inspirują i wspierają politykę i działania klimatyczne w swojej społeczności.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pl-PL" sz="2300" b="1">
                  <a:solidFill>
                    <a:srgbClr val="2A255A"/>
                  </a:solidFill>
                  <a:latin typeface="Open Sans"/>
                  <a:ea typeface="Open Sans"/>
                  <a:cs typeface="Open Sans"/>
                </a:rPr>
                <a:t>Ambasadorzy Paktu na rzecz Klimatu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4724050" y="6184365"/>
              <a:ext cx="410868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048747"/>
              <a:ext cx="3813025" cy="1323439"/>
            </a:xfrm>
            <a:prstGeom prst="rect">
              <a:avLst/>
            </a:prstGeom>
            <a:noFill/>
          </p:spPr>
          <p:txBody>
            <a:bodyPr wrap="square">
              <a:spAutoFit/>
            </a:bodyPr>
            <a:lstStyle/>
            <a:p>
              <a:pPr algn="ctr"/>
              <a:r>
                <a:rPr lang="pl-PL" sz="2000" dirty="0">
                  <a:solidFill>
                    <a:schemeClr val="bg1"/>
                  </a:solidFill>
                  <a:latin typeface="Open Sans"/>
                  <a:ea typeface="Open Sans"/>
                  <a:cs typeface="Open Sans"/>
                </a:rPr>
                <a:t>to organizacje zaangażowane w działania związane ze zmianą klimatu, które przyczyniają się do budowania zrównoważonej przyszłości.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4724050" y="6263859"/>
              <a:ext cx="4108688" cy="656590"/>
            </a:xfrm>
            <a:prstGeom prst="rect">
              <a:avLst/>
            </a:prstGeom>
            <a:noFill/>
          </p:spPr>
          <p:txBody>
            <a:bodyPr wrap="square">
              <a:spAutoFit/>
            </a:bodyPr>
            <a:lstStyle/>
            <a:p>
              <a:pPr algn="ctr">
                <a:lnSpc>
                  <a:spcPts val="2200"/>
                </a:lnSpc>
              </a:pPr>
              <a:r>
                <a:rPr lang="pl-PL" sz="2300" b="1" dirty="0">
                  <a:solidFill>
                    <a:srgbClr val="2743A8"/>
                  </a:solidFill>
                  <a:latin typeface="Open Sans"/>
                  <a:ea typeface="Open Sans"/>
                  <a:cs typeface="Open Sans"/>
                </a:rPr>
                <a:t>Partnerzy Paktu na rzecz </a:t>
              </a:r>
              <a:br>
                <a:rPr lang="pl-PL" sz="2300" b="1" dirty="0">
                  <a:solidFill>
                    <a:srgbClr val="2743A8"/>
                  </a:solidFill>
                  <a:latin typeface="Open Sans"/>
                  <a:ea typeface="Open Sans"/>
                  <a:cs typeface="Open Sans"/>
                </a:rPr>
              </a:br>
              <a:r>
                <a:rPr lang="pl-PL" sz="2300" b="1" dirty="0">
                  <a:solidFill>
                    <a:srgbClr val="2743A8"/>
                  </a:solidFill>
                  <a:latin typeface="Open Sans"/>
                  <a:ea typeface="Open Sans"/>
                  <a:cs typeface="Open Sans"/>
                </a:rPr>
                <a:t>Klimatu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47133778-64CF-F8EC-D35C-23DEE4E6AF6E}"/>
              </a:ext>
            </a:extLst>
          </p:cNvPr>
          <p:cNvSpPr txBox="1"/>
          <p:nvPr/>
        </p:nvSpPr>
        <p:spPr>
          <a:xfrm>
            <a:off x="9532354" y="7225285"/>
            <a:ext cx="3349455" cy="1323439"/>
          </a:xfrm>
          <a:prstGeom prst="rect">
            <a:avLst/>
          </a:prstGeom>
          <a:noFill/>
        </p:spPr>
        <p:txBody>
          <a:bodyPr wrap="square">
            <a:spAutoFit/>
          </a:bodyPr>
          <a:lstStyle/>
          <a:p>
            <a:pPr algn="ctr"/>
            <a:r>
              <a:rPr lang="pl-PL" sz="2000">
                <a:latin typeface="Open Sans"/>
                <a:ea typeface="Open Sans"/>
                <a:cs typeface="Open Sans"/>
              </a:rPr>
              <a:t>to osoby zainteresowane udziałem w inicjatywach związanych z klimatem w swoim kraju.</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328027"/>
            <a:ext cx="3494178" cy="461665"/>
          </a:xfrm>
          <a:prstGeom prst="rect">
            <a:avLst/>
          </a:prstGeom>
          <a:noFill/>
        </p:spPr>
        <p:txBody>
          <a:bodyPr wrap="square">
            <a:spAutoFit/>
          </a:bodyPr>
          <a:lstStyle/>
          <a:p>
            <a:pPr algn="ctr"/>
            <a:r>
              <a:rPr lang="pl-PL" sz="2300" b="1">
                <a:solidFill>
                  <a:schemeClr val="bg1"/>
                </a:solidFill>
                <a:latin typeface="Open Sans"/>
                <a:ea typeface="Open Sans"/>
                <a:cs typeface="Open Sans"/>
              </a:rPr>
              <a:t>Przyjaciele Paktu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pl-PL">
                <a:latin typeface="Open Sans"/>
                <a:ea typeface="Open Sans"/>
                <a:cs typeface="Open Sans"/>
              </a:rPr>
              <a:t>         ambasadorzy</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pl-PL" sz="2200" dirty="0">
                <a:latin typeface="Open Sans"/>
                <a:ea typeface="Open Sans"/>
                <a:cs typeface="Open Sans"/>
              </a:rPr>
              <a:t>Organizuje wydarzenia i działania na szczeblu lokalnym, krajowym, regionalnym oraz europejskim i uczestniczy w nich.</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170163"/>
            <a:ext cx="8101760"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pl-PL" sz="2400" b="1">
                <a:solidFill>
                  <a:srgbClr val="174C54"/>
                </a:solidFill>
                <a:latin typeface="Open Sans"/>
                <a:ea typeface="Open Sans"/>
                <a:cs typeface="Arial"/>
              </a:rPr>
              <a:t>Ambasadorami Paktu na rzecz Klimatu </a:t>
            </a:r>
            <a:br>
              <a:rPr lang="pl-PL" sz="2400" b="1">
                <a:latin typeface="Open Sans"/>
                <a:ea typeface="Open Sans"/>
                <a:cs typeface="Arial"/>
              </a:rPr>
            </a:br>
            <a:r>
              <a:rPr lang="pl-PL" sz="2400">
                <a:latin typeface="Open Sans"/>
                <a:ea typeface="Open Sans"/>
                <a:cs typeface="Arial"/>
              </a:rPr>
              <a:t>są liderzy organizacji, społeczności, nieformalnych ugrupowań lub ruchów, pracownicy organów lokalnych, przedstawiciele instytucji kultury, influencerzy (itd.) Obecnie ponad </a:t>
            </a:r>
            <a:r>
              <a:rPr lang="pl-PL" sz="2400" b="1">
                <a:solidFill>
                  <a:srgbClr val="187471"/>
                </a:solidFill>
                <a:latin typeface="Open Sans"/>
                <a:ea typeface="Open Sans"/>
                <a:cs typeface="Arial"/>
              </a:rPr>
              <a:t>800 ambasadorów</a:t>
            </a:r>
            <a:r>
              <a:rPr lang="pl-PL" sz="240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l-PL" sz="2200">
                <a:latin typeface="Open Sans"/>
                <a:ea typeface="Open Sans"/>
                <a:cs typeface="Open Sans"/>
              </a:rPr>
              <a:t>Udostępnia treści związane z Paktem za pośrednictwem swoich sieci i kanałów komunikacji.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pl-PL" sz="2200" dirty="0">
                <a:latin typeface="Open Sans"/>
                <a:ea typeface="Open Sans"/>
                <a:cs typeface="Open Sans"/>
              </a:rPr>
              <a:t>Inspiruje innych do podejmowania działań na rzecz klimatu, dając im dobry przykład.</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7860631" cy="1476312"/>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7860631"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7860631"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7874714"/>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pl-PL" sz="2200" dirty="0">
                <a:latin typeface="Open Sans"/>
                <a:ea typeface="Open Sans"/>
                <a:cs typeface="Open Sans"/>
              </a:rPr>
              <a:t>Współpracują z Ambasadorami na szczeblach krajowym i regionalnym.</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59" y="25087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pl-PL" sz="2400" b="1" dirty="0">
                <a:solidFill>
                  <a:srgbClr val="391A53"/>
                </a:solidFill>
                <a:latin typeface="Open Sans"/>
                <a:ea typeface="Open Sans"/>
                <a:cs typeface="Arial"/>
              </a:rPr>
              <a:t>Partnerami Paktu na rzecz Klimatu </a:t>
            </a:r>
            <a:r>
              <a:rPr lang="pl-PL" sz="2400" dirty="0">
                <a:latin typeface="Open Sans"/>
                <a:ea typeface="Open Sans"/>
                <a:cs typeface="Arial"/>
              </a:rPr>
              <a:t>są organizacje zaangażowane w działania związane ze zmianą klimatu, które przyczyniają się do budowania zrównoważonej przyszłości. W ramach Paktu:</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6" y="6325675"/>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pl-PL" sz="2200">
                <a:latin typeface="Open Sans"/>
                <a:ea typeface="Open Sans"/>
                <a:cs typeface="Open Sans"/>
              </a:rPr>
              <a:t>Biorą udział w zamkniętych wydarzeniach z udziałem unijnych decydentów.</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6" y="4736115"/>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pl-PL" sz="2200" dirty="0">
                <a:latin typeface="Open Sans"/>
                <a:ea typeface="Open Sans"/>
                <a:cs typeface="Open Sans"/>
              </a:rPr>
              <a:t>Zwiększają widoczność Paktu na swoich stronach internetowych i podkreślają jego osiągnięcia w oficjalnych kanałach.</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52758" y="7573755"/>
            <a:ext cx="7860631" cy="1263626"/>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8"/>
            <a:ext cx="7860631" cy="1124067"/>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0" y="822493"/>
            <a:ext cx="6051175" cy="836159"/>
          </a:xfrm>
          <a:solidFill>
            <a:srgbClr val="2A255A"/>
          </a:solidFill>
        </p:spPr>
        <p:txBody>
          <a:bodyPr wrap="square" lIns="216000" tIns="144000" rIns="180000" bIns="108000" anchor="t">
            <a:spAutoFit/>
          </a:bodyPr>
          <a:lstStyle/>
          <a:p>
            <a:pPr marL="904875" indent="-893445"/>
            <a:r>
              <a:rPr lang="pl-PL">
                <a:latin typeface="Open Sans"/>
                <a:ea typeface="Open Sans"/>
                <a:cs typeface="Open Sans"/>
              </a:rPr>
              <a:t>                  PARTNERZY</a:t>
            </a: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68DBA6-8E76-4B1A-A68D-358A1B97586E}">
  <ds:schemaRefs>
    <ds:schemaRef ds:uri="119ae24b-acd2-4206-8a50-f24ff65407c3"/>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http://purl.org/dc/dcmitype/"/>
    <ds:schemaRef ds:uri="f75dc2e1-5a74-43f4-af9f-d866e04aa3cf"/>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D96147FE-1367-449B-A778-BBCC45E2DB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4137DE-9DF0-43C6-8734-0D09BF16A4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1576</Words>
  <Application>Microsoft Office PowerPoint</Application>
  <PresentationFormat>Custom</PresentationFormat>
  <Paragraphs>164</Paragraphs>
  <Slides>27</Slides>
  <Notes>10</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Lucida Sans</vt:lpstr>
      <vt:lpstr>Myriad Pro</vt:lpstr>
      <vt:lpstr>Open Sans Semibold</vt:lpstr>
      <vt:lpstr>Open Sans</vt:lpstr>
      <vt:lpstr>Calibri</vt:lpstr>
      <vt:lpstr>Arial</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Czym jest Europejski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Dziękujemy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92</cp:revision>
  <dcterms:created xsi:type="dcterms:W3CDTF">2023-09-22T15:24:24Z</dcterms:created>
  <dcterms:modified xsi:type="dcterms:W3CDTF">2024-08-23T13:35:48Z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