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BE607A-E7D4-40DC-910C-6F68E4EEFCFF}" v="1" dt="2024-08-23T13:26:15.887"/>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500"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C5BE607A-E7D4-40DC-910C-6F68E4EEFCFF}"/>
    <pc:docChg chg="modSld sldOrd">
      <pc:chgData name="Carolina Bolelli" userId="d7926893-566e-4e7f-acc2-6407bb3f96bc" providerId="ADAL" clId="{C5BE607A-E7D4-40DC-910C-6F68E4EEFCFF}" dt="2024-08-26T12:22:56.559" v="4" actId="1076"/>
      <pc:docMkLst>
        <pc:docMk/>
      </pc:docMkLst>
      <pc:sldChg chg="ord">
        <pc:chgData name="Carolina Bolelli" userId="d7926893-566e-4e7f-acc2-6407bb3f96bc" providerId="ADAL" clId="{C5BE607A-E7D4-40DC-910C-6F68E4EEFCFF}" dt="2024-08-23T13:26:19.718" v="2"/>
        <pc:sldMkLst>
          <pc:docMk/>
          <pc:sldMk cId="2963042633" sldId="4023"/>
        </pc:sldMkLst>
      </pc:sldChg>
      <pc:sldChg chg="modSp mod">
        <pc:chgData name="Carolina Bolelli" userId="d7926893-566e-4e7f-acc2-6407bb3f96bc" providerId="ADAL" clId="{C5BE607A-E7D4-40DC-910C-6F68E4EEFCFF}" dt="2024-08-26T12:22:56.559" v="4" actId="1076"/>
        <pc:sldMkLst>
          <pc:docMk/>
          <pc:sldMk cId="2219721471" sldId="4041"/>
        </pc:sldMkLst>
        <pc:spChg chg="mod">
          <ac:chgData name="Carolina Bolelli" userId="d7926893-566e-4e7f-acc2-6407bb3f96bc" providerId="ADAL" clId="{C5BE607A-E7D4-40DC-910C-6F68E4EEFCFF}" dt="2024-08-26T12:22:56.559" v="4" actId="1076"/>
          <ac:spMkLst>
            <pc:docMk/>
            <pc:sldMk cId="2219721471" sldId="4041"/>
            <ac:spMk id="2" creationId="{5B252B0B-A384-CBF8-0748-E0C2DDF8437A}"/>
          </ac:spMkLst>
        </pc:spChg>
      </pc:sldChg>
      <pc:sldChg chg="modAnim">
        <pc:chgData name="Carolina Bolelli" userId="d7926893-566e-4e7f-acc2-6407bb3f96bc" providerId="ADAL" clId="{C5BE607A-E7D4-40DC-910C-6F68E4EEFCFF}" dt="2024-08-23T13:26:15.887" v="0"/>
        <pc:sldMkLst>
          <pc:docMk/>
          <pc:sldMk cId="4247028148" sldId="4047"/>
        </pc:sldMkLst>
      </pc:sldChg>
      <pc:sldChg chg="modSp mod">
        <pc:chgData name="Carolina Bolelli" userId="d7926893-566e-4e7f-acc2-6407bb3f96bc" providerId="ADAL" clId="{C5BE607A-E7D4-40DC-910C-6F68E4EEFCFF}" dt="2024-08-26T12:22:34.798" v="3" actId="1076"/>
        <pc:sldMkLst>
          <pc:docMk/>
          <pc:sldMk cId="3070174494" sldId="4069"/>
        </pc:sldMkLst>
        <pc:spChg chg="mod">
          <ac:chgData name="Carolina Bolelli" userId="d7926893-566e-4e7f-acc2-6407bb3f96bc" providerId="ADAL" clId="{C5BE607A-E7D4-40DC-910C-6F68E4EEFCFF}" dt="2024-08-26T12:22:34.798" v="3" actId="1076"/>
          <ac:spMkLst>
            <pc:docMk/>
            <pc:sldMk cId="3070174494" sldId="4069"/>
            <ac:spMk id="12" creationId="{E0D1646D-4926-2F02-B43C-B5BDA985F92F}"/>
          </ac:spMkLst>
        </pc:spChg>
      </pc:sldChg>
    </pc:docChg>
  </pc:docChgLst>
  <pc:docChgLst>
    <pc:chgData name="Carolina Bolelli" userId="d7926893-566e-4e7f-acc2-6407bb3f96bc" providerId="ADAL" clId="{E6289D57-0570-4C68-86A5-7DBF3B3AF8E2}"/>
    <pc:docChg chg="undo custSel modSld sldOrd">
      <pc:chgData name="Carolina Bolelli" userId="d7926893-566e-4e7f-acc2-6407bb3f96bc" providerId="ADAL" clId="{E6289D57-0570-4C68-86A5-7DBF3B3AF8E2}" dt="2024-07-17T07:46:28.106" v="59" actId="20577"/>
      <pc:docMkLst>
        <pc:docMk/>
      </pc:docMkLst>
      <pc:sldChg chg="modSp mod ord">
        <pc:chgData name="Carolina Bolelli" userId="d7926893-566e-4e7f-acc2-6407bb3f96bc" providerId="ADAL" clId="{E6289D57-0570-4C68-86A5-7DBF3B3AF8E2}" dt="2024-07-10T08:44:16.220" v="8" actId="1076"/>
        <pc:sldMkLst>
          <pc:docMk/>
          <pc:sldMk cId="2506826475" sldId="283"/>
        </pc:sldMkLst>
        <pc:spChg chg="mod">
          <ac:chgData name="Carolina Bolelli" userId="d7926893-566e-4e7f-acc2-6407bb3f96bc" providerId="ADAL" clId="{E6289D57-0570-4C68-86A5-7DBF3B3AF8E2}" dt="2024-07-10T08:44:01.875" v="5" actId="1076"/>
          <ac:spMkLst>
            <pc:docMk/>
            <pc:sldMk cId="2506826475" sldId="283"/>
            <ac:spMk id="10" creationId="{139FC776-A91D-8A43-AF00-70F97E63EF2A}"/>
          </ac:spMkLst>
        </pc:spChg>
        <pc:spChg chg="mod">
          <ac:chgData name="Carolina Bolelli" userId="d7926893-566e-4e7f-acc2-6407bb3f96bc" providerId="ADAL" clId="{E6289D57-0570-4C68-86A5-7DBF3B3AF8E2}" dt="2024-07-10T08:44:04.932" v="6" actId="1076"/>
          <ac:spMkLst>
            <pc:docMk/>
            <pc:sldMk cId="2506826475" sldId="283"/>
            <ac:spMk id="11" creationId="{7E632970-062C-FBAF-32ED-309F52C44EB7}"/>
          </ac:spMkLst>
        </pc:spChg>
        <pc:spChg chg="mod">
          <ac:chgData name="Carolina Bolelli" userId="d7926893-566e-4e7f-acc2-6407bb3f96bc" providerId="ADAL" clId="{E6289D57-0570-4C68-86A5-7DBF3B3AF8E2}" dt="2024-07-10T08:43:58.888" v="4" actId="1076"/>
          <ac:spMkLst>
            <pc:docMk/>
            <pc:sldMk cId="2506826475" sldId="283"/>
            <ac:spMk id="13" creationId="{8FA3A46F-57E2-E3C8-F507-CC02A9ADB54B}"/>
          </ac:spMkLst>
        </pc:spChg>
        <pc:spChg chg="mod">
          <ac:chgData name="Carolina Bolelli" userId="d7926893-566e-4e7f-acc2-6407bb3f96bc" providerId="ADAL" clId="{E6289D57-0570-4C68-86A5-7DBF3B3AF8E2}" dt="2024-07-10T08:44:16.220" v="8" actId="1076"/>
          <ac:spMkLst>
            <pc:docMk/>
            <pc:sldMk cId="2506826475" sldId="283"/>
            <ac:spMk id="15" creationId="{E4CB7551-4D5C-E8BB-2511-9D7167ABB9B4}"/>
          </ac:spMkLst>
        </pc:spChg>
      </pc:sldChg>
      <pc:sldChg chg="modSp mod">
        <pc:chgData name="Carolina Bolelli" userId="d7926893-566e-4e7f-acc2-6407bb3f96bc" providerId="ADAL" clId="{E6289D57-0570-4C68-86A5-7DBF3B3AF8E2}" dt="2024-07-10T08:43:49.970" v="1" actId="207"/>
        <pc:sldMkLst>
          <pc:docMk/>
          <pc:sldMk cId="1163576630" sldId="284"/>
        </pc:sldMkLst>
        <pc:spChg chg="mod">
          <ac:chgData name="Carolina Bolelli" userId="d7926893-566e-4e7f-acc2-6407bb3f96bc" providerId="ADAL" clId="{E6289D57-0570-4C68-86A5-7DBF3B3AF8E2}" dt="2024-07-10T08:43:46.708" v="0" actId="207"/>
          <ac:spMkLst>
            <pc:docMk/>
            <pc:sldMk cId="1163576630" sldId="284"/>
            <ac:spMk id="2" creationId="{9EAFADA5-22D8-36EE-B2B6-2C2678ACB7C6}"/>
          </ac:spMkLst>
        </pc:spChg>
        <pc:spChg chg="mod">
          <ac:chgData name="Carolina Bolelli" userId="d7926893-566e-4e7f-acc2-6407bb3f96bc" providerId="ADAL" clId="{E6289D57-0570-4C68-86A5-7DBF3B3AF8E2}" dt="2024-07-10T08:43:49.970" v="1" actId="207"/>
          <ac:spMkLst>
            <pc:docMk/>
            <pc:sldMk cId="1163576630" sldId="284"/>
            <ac:spMk id="6" creationId="{04FE7A9B-0622-23FB-F9E1-88EB1C0AD146}"/>
          </ac:spMkLst>
        </pc:spChg>
      </pc:sldChg>
      <pc:sldChg chg="modSp mod">
        <pc:chgData name="Carolina Bolelli" userId="d7926893-566e-4e7f-acc2-6407bb3f96bc" providerId="ADAL" clId="{E6289D57-0570-4C68-86A5-7DBF3B3AF8E2}" dt="2024-07-10T08:46:49.159" v="42" actId="1076"/>
        <pc:sldMkLst>
          <pc:docMk/>
          <pc:sldMk cId="1349106481" sldId="4044"/>
        </pc:sldMkLst>
        <pc:spChg chg="mod">
          <ac:chgData name="Carolina Bolelli" userId="d7926893-566e-4e7f-acc2-6407bb3f96bc" providerId="ADAL" clId="{E6289D57-0570-4C68-86A5-7DBF3B3AF8E2}" dt="2024-07-10T08:46:39.851" v="40" actId="1076"/>
          <ac:spMkLst>
            <pc:docMk/>
            <pc:sldMk cId="1349106481" sldId="4044"/>
            <ac:spMk id="29" creationId="{F625924A-6A73-E3AC-20F2-8CA1FE9DC668}"/>
          </ac:spMkLst>
        </pc:spChg>
        <pc:spChg chg="mod">
          <ac:chgData name="Carolina Bolelli" userId="d7926893-566e-4e7f-acc2-6407bb3f96bc" providerId="ADAL" clId="{E6289D57-0570-4C68-86A5-7DBF3B3AF8E2}" dt="2024-07-10T08:46:31.039" v="38" actId="1076"/>
          <ac:spMkLst>
            <pc:docMk/>
            <pc:sldMk cId="1349106481" sldId="4044"/>
            <ac:spMk id="35" creationId="{A932C58A-A893-B8FB-4D9F-87F44275FE5F}"/>
          </ac:spMkLst>
        </pc:spChg>
        <pc:spChg chg="mod">
          <ac:chgData name="Carolina Bolelli" userId="d7926893-566e-4e7f-acc2-6407bb3f96bc" providerId="ADAL" clId="{E6289D57-0570-4C68-86A5-7DBF3B3AF8E2}" dt="2024-07-10T08:46:49.159" v="42" actId="1076"/>
          <ac:spMkLst>
            <pc:docMk/>
            <pc:sldMk cId="1349106481" sldId="4044"/>
            <ac:spMk id="45" creationId="{6961F045-4012-A1F5-C54A-6C5AE3FBF0D4}"/>
          </ac:spMkLst>
        </pc:spChg>
        <pc:cxnChg chg="mod">
          <ac:chgData name="Carolina Bolelli" userId="d7926893-566e-4e7f-acc2-6407bb3f96bc" providerId="ADAL" clId="{E6289D57-0570-4C68-86A5-7DBF3B3AF8E2}" dt="2024-07-10T08:46:33.505" v="39" actId="1076"/>
          <ac:cxnSpMkLst>
            <pc:docMk/>
            <pc:sldMk cId="1349106481" sldId="4044"/>
            <ac:cxnSpMk id="34" creationId="{B975EFF9-0E06-4814-3B9C-A3B197949F7B}"/>
          </ac:cxnSpMkLst>
        </pc:cxnChg>
      </pc:sldChg>
      <pc:sldChg chg="modSp mod">
        <pc:chgData name="Carolina Bolelli" userId="d7926893-566e-4e7f-acc2-6407bb3f96bc" providerId="ADAL" clId="{E6289D57-0570-4C68-86A5-7DBF3B3AF8E2}" dt="2024-07-10T08:47:29.278" v="49" actId="1076"/>
        <pc:sldMkLst>
          <pc:docMk/>
          <pc:sldMk cId="447753583" sldId="4045"/>
        </pc:sldMkLst>
        <pc:spChg chg="mod">
          <ac:chgData name="Carolina Bolelli" userId="d7926893-566e-4e7f-acc2-6407bb3f96bc" providerId="ADAL" clId="{E6289D57-0570-4C68-86A5-7DBF3B3AF8E2}" dt="2024-07-10T08:47:25.735" v="48" actId="20577"/>
          <ac:spMkLst>
            <pc:docMk/>
            <pc:sldMk cId="447753583" sldId="4045"/>
            <ac:spMk id="20" creationId="{083B10B1-83E4-AB8C-25BA-96F641C0AC33}"/>
          </ac:spMkLst>
        </pc:spChg>
        <pc:spChg chg="mod">
          <ac:chgData name="Carolina Bolelli" userId="d7926893-566e-4e7f-acc2-6407bb3f96bc" providerId="ADAL" clId="{E6289D57-0570-4C68-86A5-7DBF3B3AF8E2}" dt="2024-07-10T08:47:29.278" v="49" actId="1076"/>
          <ac:spMkLst>
            <pc:docMk/>
            <pc:sldMk cId="447753583" sldId="4045"/>
            <ac:spMk id="35" creationId="{09968629-3978-6834-EDBD-5022F0EA2DBE}"/>
          </ac:spMkLst>
        </pc:spChg>
      </pc:sldChg>
      <pc:sldChg chg="modSp mod">
        <pc:chgData name="Carolina Bolelli" userId="d7926893-566e-4e7f-acc2-6407bb3f96bc" providerId="ADAL" clId="{E6289D57-0570-4C68-86A5-7DBF3B3AF8E2}" dt="2024-07-10T08:49:07.326" v="53" actId="207"/>
        <pc:sldMkLst>
          <pc:docMk/>
          <pc:sldMk cId="3885348669" sldId="4051"/>
        </pc:sldMkLst>
        <pc:spChg chg="mod">
          <ac:chgData name="Carolina Bolelli" userId="d7926893-566e-4e7f-acc2-6407bb3f96bc" providerId="ADAL" clId="{E6289D57-0570-4C68-86A5-7DBF3B3AF8E2}" dt="2024-07-10T08:49:07.326" v="53" actId="207"/>
          <ac:spMkLst>
            <pc:docMk/>
            <pc:sldMk cId="3885348669" sldId="4051"/>
            <ac:spMk id="2" creationId="{3E674221-EFCE-2928-EC55-5735A8F72587}"/>
          </ac:spMkLst>
        </pc:spChg>
      </pc:sldChg>
      <pc:sldChg chg="modSp mod modNotesTx">
        <pc:chgData name="Carolina Bolelli" userId="d7926893-566e-4e7f-acc2-6407bb3f96bc" providerId="ADAL" clId="{E6289D57-0570-4C68-86A5-7DBF3B3AF8E2}" dt="2024-07-17T07:45:53.093" v="55" actId="5793"/>
        <pc:sldMkLst>
          <pc:docMk/>
          <pc:sldMk cId="1100750728" sldId="4054"/>
        </pc:sldMkLst>
        <pc:spChg chg="mod">
          <ac:chgData name="Carolina Bolelli" userId="d7926893-566e-4e7f-acc2-6407bb3f96bc" providerId="ADAL" clId="{E6289D57-0570-4C68-86A5-7DBF3B3AF8E2}" dt="2024-07-10T08:44:31.762" v="10" actId="1076"/>
          <ac:spMkLst>
            <pc:docMk/>
            <pc:sldMk cId="1100750728" sldId="4054"/>
            <ac:spMk id="26" creationId="{0BD6A69A-C6A5-7758-72D0-799F22405950}"/>
          </ac:spMkLst>
        </pc:spChg>
      </pc:sldChg>
      <pc:sldChg chg="modSp mod">
        <pc:chgData name="Carolina Bolelli" userId="d7926893-566e-4e7f-acc2-6407bb3f96bc" providerId="ADAL" clId="{E6289D57-0570-4C68-86A5-7DBF3B3AF8E2}" dt="2024-07-10T08:44:52.714" v="12" actId="207"/>
        <pc:sldMkLst>
          <pc:docMk/>
          <pc:sldMk cId="3030186180" sldId="4056"/>
        </pc:sldMkLst>
        <pc:spChg chg="mod">
          <ac:chgData name="Carolina Bolelli" userId="d7926893-566e-4e7f-acc2-6407bb3f96bc" providerId="ADAL" clId="{E6289D57-0570-4C68-86A5-7DBF3B3AF8E2}" dt="2024-07-10T08:44:52.714" v="12" actId="207"/>
          <ac:spMkLst>
            <pc:docMk/>
            <pc:sldMk cId="3030186180" sldId="4056"/>
            <ac:spMk id="11" creationId="{3DC07F2C-7A01-921D-7D48-38C402000AF4}"/>
          </ac:spMkLst>
        </pc:spChg>
      </pc:sldChg>
      <pc:sldChg chg="modSp mod modNotesTx">
        <pc:chgData name="Carolina Bolelli" userId="d7926893-566e-4e7f-acc2-6407bb3f96bc" providerId="ADAL" clId="{E6289D57-0570-4C68-86A5-7DBF3B3AF8E2}" dt="2024-07-17T07:46:28.106" v="59" actId="20577"/>
        <pc:sldMkLst>
          <pc:docMk/>
          <pc:sldMk cId="2876997581" sldId="4058"/>
        </pc:sldMkLst>
        <pc:spChg chg="mod">
          <ac:chgData name="Carolina Bolelli" userId="d7926893-566e-4e7f-acc2-6407bb3f96bc" providerId="ADAL" clId="{E6289D57-0570-4C68-86A5-7DBF3B3AF8E2}" dt="2024-07-10T08:48:23.803" v="52" actId="1076"/>
          <ac:spMkLst>
            <pc:docMk/>
            <pc:sldMk cId="2876997581" sldId="4058"/>
            <ac:spMk id="12" creationId="{AC546AEC-86B1-DE52-0B8D-BEBB471F71EB}"/>
          </ac:spMkLst>
        </pc:spChg>
      </pc:sldChg>
      <pc:sldChg chg="modSp mod modNotesTx">
        <pc:chgData name="Carolina Bolelli" userId="d7926893-566e-4e7f-acc2-6407bb3f96bc" providerId="ADAL" clId="{E6289D57-0570-4C68-86A5-7DBF3B3AF8E2}" dt="2024-07-17T07:46:05.468" v="56" actId="20577"/>
        <pc:sldMkLst>
          <pc:docMk/>
          <pc:sldMk cId="4104792099" sldId="4064"/>
        </pc:sldMkLst>
        <pc:spChg chg="mod">
          <ac:chgData name="Carolina Bolelli" userId="d7926893-566e-4e7f-acc2-6407bb3f96bc" providerId="ADAL" clId="{E6289D57-0570-4C68-86A5-7DBF3B3AF8E2}" dt="2024-07-10T08:46:06.412" v="37" actId="20577"/>
          <ac:spMkLst>
            <pc:docMk/>
            <pc:sldMk cId="4104792099" sldId="4064"/>
            <ac:spMk id="5" creationId="{5E15BD1E-94E7-BE78-88B7-93CF598B1297}"/>
          </ac:spMkLst>
        </pc:spChg>
      </pc:sldChg>
      <pc:sldChg chg="modNotesTx">
        <pc:chgData name="Carolina Bolelli" userId="d7926893-566e-4e7f-acc2-6407bb3f96bc" providerId="ADAL" clId="{E6289D57-0570-4C68-86A5-7DBF3B3AF8E2}" dt="2024-07-17T07:46:09.317" v="57" actId="20577"/>
        <pc:sldMkLst>
          <pc:docMk/>
          <pc:sldMk cId="2306310982" sldId="4065"/>
        </pc:sldMkLst>
      </pc:sldChg>
      <pc:sldChg chg="modNotesTx">
        <pc:chgData name="Carolina Bolelli" userId="d7926893-566e-4e7f-acc2-6407bb3f96bc" providerId="ADAL" clId="{E6289D57-0570-4C68-86A5-7DBF3B3AF8E2}" dt="2024-07-17T07:46:12.754" v="58" actId="20577"/>
        <pc:sldMkLst>
          <pc:docMk/>
          <pc:sldMk cId="2595785313" sldId="4066"/>
        </pc:sldMkLst>
      </pc:sldChg>
      <pc:sldChg chg="modSp mod">
        <pc:chgData name="Carolina Bolelli" userId="d7926893-566e-4e7f-acc2-6407bb3f96bc" providerId="ADAL" clId="{E6289D57-0570-4C68-86A5-7DBF3B3AF8E2}" dt="2024-07-10T08:47:46.578" v="51" actId="20577"/>
        <pc:sldMkLst>
          <pc:docMk/>
          <pc:sldMk cId="163397873" sldId="4070"/>
        </pc:sldMkLst>
        <pc:spChg chg="mod">
          <ac:chgData name="Carolina Bolelli" userId="d7926893-566e-4e7f-acc2-6407bb3f96bc" providerId="ADAL" clId="{E6289D57-0570-4C68-86A5-7DBF3B3AF8E2}" dt="2024-07-10T08:45:26.048" v="15" actId="114"/>
          <ac:spMkLst>
            <pc:docMk/>
            <pc:sldMk cId="163397873" sldId="4070"/>
            <ac:spMk id="11" creationId="{3DC07F2C-7A01-921D-7D48-38C402000AF4}"/>
          </ac:spMkLst>
        </pc:spChg>
        <pc:spChg chg="mod">
          <ac:chgData name="Carolina Bolelli" userId="d7926893-566e-4e7f-acc2-6407bb3f96bc" providerId="ADAL" clId="{E6289D57-0570-4C68-86A5-7DBF3B3AF8E2}" dt="2024-07-10T08:47:46.578" v="51" actId="20577"/>
          <ac:spMkLst>
            <pc:docMk/>
            <pc:sldMk cId="163397873" sldId="4070"/>
            <ac:spMk id="14" creationId="{6CC95BCF-60D2-6493-096E-A8A221C205C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26/08/2024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26/08/2024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1500"/>
              </a:spcBef>
              <a:buNone/>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0" indent="-571500">
              <a:buFont typeface="Arial" panose="020B0604020202020204" pitchFamily="34" charset="0"/>
              <a:buChar char="•"/>
            </a:pPr>
            <a:endParaRPr lang="en-GB" b="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lv"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lv"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hyperlink" Target="https://climate-pact.europa.eu/get-involved/become-partner-pac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take-individual-action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4" y="5698397"/>
            <a:ext cx="7679465" cy="1204909"/>
          </a:xfrm>
        </p:spPr>
        <p:txBody>
          <a:bodyPr/>
          <a:lstStyle/>
          <a:p>
            <a:r>
              <a:rPr lang="lv-LV" sz="6600">
                <a:latin typeface="Open Sans"/>
                <a:ea typeface="Open Sans"/>
                <a:cs typeface="Open Sans"/>
              </a:rPr>
              <a:t>Eiropas Klimata</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5" y="6773322"/>
            <a:ext cx="3132865" cy="1204909"/>
          </a:xfrm>
        </p:spPr>
        <p:txBody>
          <a:bodyPr/>
          <a:lstStyle/>
          <a:p>
            <a:r>
              <a:rPr lang="lv-LV" sz="6600"/>
              <a:t>pakta</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lv-LV"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7633441" cy="1232609"/>
          </a:xfrm>
        </p:spPr>
        <p:txBody>
          <a:bodyPr/>
          <a:lstStyle/>
          <a:p>
            <a:r>
              <a:rPr lang="lv-LV" sz="6800">
                <a:latin typeface="Open Sans"/>
                <a:ea typeface="Open Sans"/>
                <a:cs typeface="Open Sans"/>
              </a:rPr>
              <a:t> pakts darbībā</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8330197"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lv-LV" sz="6800">
                <a:latin typeface="Open Sans"/>
                <a:ea typeface="Open Sans"/>
                <a:cs typeface="Open Sans"/>
              </a:rPr>
              <a:t> EIROPAS KLIMATA</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6" y="1089193"/>
            <a:ext cx="9113369" cy="836159"/>
          </a:xfrm>
        </p:spPr>
        <p:txBody>
          <a:bodyPr/>
          <a:lstStyle/>
          <a:p>
            <a:r>
              <a:rPr lang="lv-LV"/>
              <a:t>Pilsoņu iesaiste klimatrīcībā</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10414001" y="6214939"/>
            <a:ext cx="5634122"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10597765" y="6422292"/>
            <a:ext cx="5450357" cy="640689"/>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800" b="1" dirty="0">
                <a:solidFill>
                  <a:schemeClr val="accent2"/>
                </a:solidFill>
                <a:latin typeface="Open Sans"/>
                <a:ea typeface="Open Sans"/>
                <a:cs typeface="Open Sans"/>
              </a:rPr>
              <a:t>Vietējās klimatrīcības grupas</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407401" y="5143500"/>
            <a:ext cx="3651250" cy="76929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8627593" y="5366896"/>
            <a:ext cx="3212483" cy="316651"/>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800" b="1">
                <a:solidFill>
                  <a:schemeClr val="tx2"/>
                </a:solidFill>
                <a:latin typeface="Open Sans"/>
                <a:ea typeface="Open Sans"/>
                <a:cs typeface="Open Sans"/>
              </a:rPr>
              <a:t>Klimata pastaigas</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5143500"/>
            <a:ext cx="4485156"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65228" y="5366896"/>
            <a:ext cx="3946372" cy="40062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800" b="1" dirty="0">
                <a:solidFill>
                  <a:schemeClr val="accent3"/>
                </a:solidFill>
                <a:latin typeface="Open Sans"/>
                <a:ea typeface="Open Sans"/>
                <a:cs typeface="Open Sans"/>
              </a:rPr>
              <a:t>Līdzinieku parlamenti</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4714699"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3795" y="7515625"/>
            <a:ext cx="5121457"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800" b="1">
                <a:solidFill>
                  <a:schemeClr val="accent3">
                    <a:lumMod val="75000"/>
                  </a:schemeClr>
                </a:solidFill>
                <a:latin typeface="Open Sans"/>
                <a:ea typeface="Open Sans"/>
                <a:cs typeface="Open Sans"/>
              </a:rPr>
              <a:t>Fotostāstu darbnīcas</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979692"/>
          </a:xfrm>
          <a:prstGeom prst="rect">
            <a:avLst/>
          </a:prstGeom>
          <a:noFill/>
        </p:spPr>
        <p:txBody>
          <a:bodyPr wrap="square">
            <a:spAutoFit/>
          </a:bodyPr>
          <a:lstStyle/>
          <a:p>
            <a:pPr>
              <a:lnSpc>
                <a:spcPts val="3600"/>
              </a:lnSpc>
            </a:pPr>
            <a:r>
              <a:rPr lang="lv-LV" sz="2400" b="1">
                <a:latin typeface="Open Sans"/>
                <a:ea typeface="Open Sans"/>
                <a:cs typeface="Open Sans"/>
              </a:rPr>
              <a:t>Klimata pakts</a:t>
            </a:r>
            <a:r>
              <a:rPr lang="lv-LV" sz="2400">
                <a:latin typeface="Open Sans"/>
                <a:ea typeface="Open Sans"/>
                <a:cs typeface="Open Sans"/>
              </a:rPr>
              <a:t> iesaista iedzīvotājus debatēs par </a:t>
            </a:r>
            <a:br>
              <a:rPr lang="lv-LV" sz="2400">
                <a:latin typeface="Open Sans"/>
                <a:ea typeface="Open Sans"/>
                <a:cs typeface="Open Sans"/>
              </a:rPr>
            </a:br>
            <a:r>
              <a:rPr lang="lv-LV" sz="2400">
                <a:latin typeface="Open Sans"/>
                <a:ea typeface="Open Sans"/>
                <a:cs typeface="Open Sans"/>
              </a:rPr>
              <a:t>klimatrīcību, īstenojot, piemēram, šādas aktivitātes:</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t>Lai uzzinātu vairāk, </a:t>
            </a:r>
            <a:b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t>apmeklējiet tīmekļa vietni</a:t>
            </a:r>
          </a:p>
        </p:txBody>
      </p:sp>
      <p:pic>
        <p:nvPicPr>
          <p:cNvPr id="3" name="Picture 2">
            <a:hlinkClick r:id="rId3"/>
            <a:extLst>
              <a:ext uri="{FF2B5EF4-FFF2-40B4-BE49-F238E27FC236}">
                <a16:creationId xmlns:a16="http://schemas.microsoft.com/office/drawing/2014/main" id="{20AAB7F8-4D88-31D5-DFC6-E349738159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9213307" cy="836159"/>
          </a:xfrm>
          <a:solidFill>
            <a:srgbClr val="174C54"/>
          </a:solidFill>
        </p:spPr>
        <p:txBody>
          <a:bodyPr wrap="square" lIns="216000" tIns="144000" rIns="180000" bIns="108000" anchor="t">
            <a:spAutoFit/>
          </a:bodyPr>
          <a:lstStyle/>
          <a:p>
            <a:pPr marL="904875" indent="-893445"/>
            <a:r>
              <a:rPr lang="lv-LV" dirty="0">
                <a:latin typeface="Open Sans"/>
                <a:ea typeface="Open Sans"/>
                <a:cs typeface="Open Sans"/>
              </a:rPr>
              <a:t>    Aktivitātes ES DALĪBVALSTĪS</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lv-LV" sz="2400" dirty="0">
                <a:latin typeface="Open Sans"/>
                <a:ea typeface="Open Sans"/>
                <a:cs typeface="Arial"/>
              </a:rPr>
              <a:t>Katrā dalībvalstī </a:t>
            </a:r>
            <a:r>
              <a:rPr lang="lv-LV" sz="2400" b="1" dirty="0">
                <a:latin typeface="Open Sans"/>
                <a:ea typeface="Open Sans"/>
                <a:cs typeface="Arial"/>
              </a:rPr>
              <a:t>valsts koordinatori</a:t>
            </a:r>
            <a:r>
              <a:rPr lang="lv-LV" sz="2400" dirty="0">
                <a:latin typeface="Open Sans"/>
                <a:ea typeface="Open Sans"/>
                <a:cs typeface="Arial"/>
              </a:rPr>
              <a:t> </a:t>
            </a:r>
            <a:r>
              <a:rPr lang="lv-LV" sz="2400" b="1" dirty="0">
                <a:latin typeface="Open Sans"/>
                <a:ea typeface="Open Sans"/>
                <a:cs typeface="Arial"/>
              </a:rPr>
              <a:t>(VK)</a:t>
            </a:r>
            <a:r>
              <a:rPr lang="lv-LV" sz="2400" dirty="0">
                <a:latin typeface="Open Sans"/>
                <a:ea typeface="Open Sans"/>
                <a:cs typeface="Arial"/>
              </a:rPr>
              <a:t> un </a:t>
            </a:r>
            <a:r>
              <a:rPr lang="lv-LV" sz="2400" b="1" dirty="0">
                <a:latin typeface="Open Sans"/>
                <a:ea typeface="Open Sans"/>
                <a:cs typeface="Arial"/>
              </a:rPr>
              <a:t>sabiedrisko attiecību (PR)</a:t>
            </a:r>
            <a:r>
              <a:rPr lang="lv-LV" sz="2400" dirty="0">
                <a:latin typeface="Open Sans"/>
                <a:ea typeface="Open Sans"/>
                <a:cs typeface="Arial"/>
              </a:rPr>
              <a:t> </a:t>
            </a:r>
            <a:r>
              <a:rPr lang="lv-LV" sz="2400" b="1" dirty="0">
                <a:latin typeface="Open Sans"/>
                <a:ea typeface="Open Sans"/>
                <a:cs typeface="Arial"/>
              </a:rPr>
              <a:t>aģentūras</a:t>
            </a:r>
            <a:r>
              <a:rPr lang="lv-LV" sz="2400" dirty="0">
                <a:latin typeface="Open Sans"/>
                <a:ea typeface="Open Sans"/>
                <a:cs typeface="Arial"/>
              </a:rPr>
              <a:t> organizē un popularizē pasākumus un aktivitātes vietējā pakta kopienā un sabiedrībā. Tie ir, piemēram:</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7" y="48962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n-GB" sz="2400" b="1" dirty="0">
                <a:solidFill>
                  <a:srgbClr val="0E101A"/>
                </a:solidFill>
                <a:latin typeface="Open Sans"/>
                <a:cs typeface="Calibri" panose="020F0502020204030204"/>
              </a:rPr>
              <a:t>I</a:t>
            </a:r>
            <a:r>
              <a:rPr lang="lv-LV" sz="2400" b="1" dirty="0">
                <a:solidFill>
                  <a:srgbClr val="0E101A"/>
                </a:solidFill>
                <a:latin typeface="Open Sans"/>
                <a:cs typeface="Calibri" panose="020F0502020204030204"/>
              </a:rPr>
              <a:t>edzīvotāju iesaistīšanas aktivitātes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213307" y="5924902"/>
            <a:ext cx="8084093" cy="485785"/>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lv-LV" sz="2400" b="1" dirty="0">
                <a:solidFill>
                  <a:srgbClr val="0E101A"/>
                </a:solidFill>
                <a:latin typeface="Open Sans"/>
                <a:cs typeface="Calibri" panose="020F0502020204030204"/>
              </a:rPr>
              <a:t>Valsts mēroga pasākumi</a:t>
            </a:r>
            <a:r>
              <a:rPr lang="lv-LV" sz="2400" dirty="0">
                <a:solidFill>
                  <a:srgbClr val="0E101A"/>
                </a:solidFill>
                <a:latin typeface="Open Sans"/>
                <a:cs typeface="Calibri" panose="020F0502020204030204"/>
              </a:rPr>
              <a:t>, kuros pulcējas pakta kopiena</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8947838"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213307" y="69536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lv-LV" sz="2400" b="1">
                <a:solidFill>
                  <a:srgbClr val="0E101A"/>
                </a:solidFill>
                <a:latin typeface="Open Sans"/>
                <a:cs typeface="Calibri" panose="020F0502020204030204"/>
              </a:rPr>
              <a:t>Darbsemināri spēju attīstīšanai</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6345363"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9213307" y="79823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lv-LV" sz="2400" b="1">
                <a:solidFill>
                  <a:srgbClr val="0E101A"/>
                </a:solidFill>
                <a:latin typeface="Open Sans"/>
                <a:cs typeface="Calibri" panose="020F0502020204030204"/>
              </a:rPr>
              <a:t>Mācību un pieredzes apmaiņas sesijas</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6796202"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t>Sazinieties ar </a:t>
            </a:r>
            <a:b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t>pakta valsts koordinatoriem</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7315200" cy="836159"/>
          </a:xfrm>
        </p:spPr>
        <p:txBody>
          <a:bodyPr wrap="square" lIns="216000" tIns="144000" rIns="180000" bIns="108000" anchor="t">
            <a:spAutoFit/>
          </a:bodyPr>
          <a:lstStyle/>
          <a:p>
            <a:pPr marL="904875" indent="-893445"/>
            <a:r>
              <a:rPr lang="lv-LV">
                <a:latin typeface="Open Sans"/>
                <a:ea typeface="Open Sans"/>
                <a:cs typeface="Open Sans"/>
              </a:rPr>
              <a:t>    AKTIVITĀTES ES valstīs</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646209" y="2850916"/>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1701137" y="7524437"/>
            <a:ext cx="15093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v-LV" b="1" i="1" dirty="0">
                <a:solidFill>
                  <a:srgbClr val="81270E"/>
                </a:solidFill>
                <a:latin typeface="Open Sans"/>
              </a:rPr>
              <a:t> Spēju stiprināšanas pasākums Beļģijā </a:t>
            </a:r>
            <a:r>
              <a:rPr lang="lv-LV" b="1" i="1" dirty="0">
                <a:solidFill>
                  <a:srgbClr val="FF9D02"/>
                </a:solidFill>
                <a:latin typeface="Open Sans"/>
              </a:rPr>
              <a:t>​          </a:t>
            </a:r>
            <a:r>
              <a:rPr lang="fr-BE" b="1" i="1" dirty="0">
                <a:solidFill>
                  <a:srgbClr val="FF9D02"/>
                </a:solidFill>
                <a:latin typeface="Open Sans"/>
              </a:rPr>
              <a:t>  </a:t>
            </a:r>
            <a:r>
              <a:rPr lang="lv-LV" b="1" i="1" dirty="0">
                <a:solidFill>
                  <a:srgbClr val="174C54"/>
                </a:solidFill>
                <a:latin typeface="Open Sans"/>
              </a:rPr>
              <a:t>Valsts mēroga pasākums Bulgārijā              </a:t>
            </a:r>
            <a:r>
              <a:rPr lang="en-GB" b="1" i="1" dirty="0">
                <a:solidFill>
                  <a:srgbClr val="3D2658"/>
                </a:solidFill>
                <a:latin typeface="Open Sans"/>
              </a:rPr>
              <a:t>L</a:t>
            </a:r>
            <a:r>
              <a:rPr lang="lv-LV" b="1" i="1" dirty="0">
                <a:solidFill>
                  <a:srgbClr val="3D2658"/>
                </a:solidFill>
                <a:latin typeface="Open Sans"/>
              </a:rPr>
              <a:t>edzīvotāju iesaistīšanas pasākums Igaunijā</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7416799" cy="836159"/>
          </a:xfrm>
        </p:spPr>
        <p:txBody>
          <a:bodyPr wrap="square" lIns="216000" tIns="144000" rIns="180000" bIns="108000" anchor="t">
            <a:spAutoFit/>
          </a:bodyPr>
          <a:lstStyle/>
          <a:p>
            <a:r>
              <a:rPr lang="lv-LV">
                <a:latin typeface="Open Sans"/>
                <a:ea typeface="Open Sans"/>
                <a:cs typeface="Open Sans"/>
              </a:rPr>
              <a:t>    Vēstnieku aktivitātes</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8910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lv-LV" sz="2800" dirty="0">
                <a:latin typeface="Open Sans"/>
                <a:ea typeface="Open Sans"/>
                <a:cs typeface="Arial"/>
              </a:rPr>
              <a:t>Pakta vēstnieki organizē </a:t>
            </a:r>
            <a:r>
              <a:rPr lang="lv-LV" sz="2800" b="1" dirty="0">
                <a:latin typeface="Open Sans"/>
                <a:ea typeface="Open Sans"/>
                <a:cs typeface="Arial"/>
              </a:rPr>
              <a:t>daudzus pasākumus vietējā līmenī</a:t>
            </a:r>
            <a:r>
              <a:rPr lang="lv-LV" sz="2800" dirty="0">
                <a:latin typeface="Open Sans"/>
                <a:ea typeface="Open Sans"/>
                <a:cs typeface="Arial"/>
              </a:rPr>
              <a:t>, lai veicinātu pārmaiņas un veidotu izpratni, sākot ar darbsemināriem, semināriem, debatēm, līdz kampaņām sociālajos medijos...</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lv-LV">
                <a:latin typeface="Open Sans"/>
                <a:ea typeface="Open Sans"/>
                <a:cs typeface="Open Sans"/>
              </a:rPr>
              <a:t>PARTNERU AKTIVITĀTES</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lv-LV" sz="2000" i="1">
                <a:latin typeface="Open Sans"/>
              </a:rPr>
              <a:t>Pilsētmobilitāte un ilgtspējīgas pilsētas, Lombardijas un Eiropas vietēja mēroga diskusijas un vietējās administrācijas darbinieku apmācība Milānā, Itālijā.</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7391400" cy="836159"/>
          </a:xfrm>
        </p:spPr>
        <p:txBody>
          <a:bodyPr wrap="square" lIns="216000" tIns="144000" rIns="180000" bIns="108000" anchor="t">
            <a:spAutoFit/>
          </a:bodyPr>
          <a:lstStyle/>
          <a:p>
            <a:r>
              <a:rPr lang="lv-LV">
                <a:latin typeface="Open Sans"/>
                <a:ea typeface="Open Sans"/>
                <a:cs typeface="Open Sans"/>
              </a:rPr>
              <a:t>    PARTNERU AKTIVITĀTES</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0414000" cy="836159"/>
          </a:xfrm>
          <a:solidFill>
            <a:srgbClr val="174C54"/>
          </a:solidFill>
        </p:spPr>
        <p:txBody>
          <a:bodyPr wrap="square" lIns="216000" tIns="144000" rIns="180000" bIns="108000" anchor="t">
            <a:spAutoFit/>
          </a:bodyPr>
          <a:lstStyle/>
          <a:p>
            <a:pPr marL="904875" indent="-893445"/>
            <a:r>
              <a:rPr lang="lv-LV">
                <a:latin typeface="Open Sans"/>
                <a:ea typeface="Open Sans"/>
                <a:cs typeface="Open Sans"/>
              </a:rPr>
              <a:t>    sadarbība ar vietējām iestādēm</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187317"/>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lv-LV" sz="2400" dirty="0">
                <a:latin typeface="Open Sans"/>
                <a:ea typeface="Open Sans"/>
                <a:cs typeface="Arial"/>
              </a:rPr>
              <a:t>Klimata pakts sadarbojas ar vietējām iestādēm, lai veicinātu to organizēto pasākumu plašāku atpazīstamību, izmantojot šādus elementus:</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lv-LV" sz="2400" b="1">
                <a:solidFill>
                  <a:srgbClr val="0E101A"/>
                </a:solidFill>
                <a:latin typeface="Open Sans"/>
                <a:cs typeface="Calibri" panose="020F0502020204030204"/>
              </a:rPr>
              <a:t>Reģionu komiteja</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59558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lv-LV" sz="2400" b="1">
                <a:solidFill>
                  <a:srgbClr val="0E101A"/>
                </a:solidFill>
                <a:latin typeface="Open Sans"/>
                <a:cs typeface="Calibri" panose="020F0502020204030204"/>
              </a:rPr>
              <a:t>Klimata pakta rīkotas vietēja mēroga diskusijas</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3" y="5865590"/>
            <a:ext cx="8040444"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lv-LV" sz="2400" b="1">
                <a:solidFill>
                  <a:srgbClr val="0E101A"/>
                </a:solidFill>
                <a:latin typeface="Open Sans"/>
                <a:cs typeface="Calibri" panose="020F0502020204030204"/>
              </a:rPr>
              <a:t>Pielāgošanās klimata pārmaiņām misijas īstenošanas platforma </a:t>
            </a:r>
            <a:r>
              <a:rPr lang="lv-LV" sz="2400">
                <a:solidFill>
                  <a:srgbClr val="0E101A"/>
                </a:solidFill>
                <a:latin typeface="Open Sans"/>
                <a:cs typeface="Calibri" panose="020F0502020204030204"/>
              </a:rPr>
              <a:t>(</a:t>
            </a:r>
            <a:r>
              <a:rPr lang="lv-LV" sz="2400" i="1">
                <a:solidFill>
                  <a:srgbClr val="0E101A"/>
                </a:solidFill>
                <a:latin typeface="Open Sans"/>
                <a:cs typeface="Calibri" panose="020F0502020204030204"/>
              </a:rPr>
              <a:t>MIP4ADAPT</a:t>
            </a:r>
            <a:r>
              <a:rPr lang="lv-LV" sz="2400">
                <a:solidFill>
                  <a:srgbClr val="0E101A"/>
                </a:solidFill>
                <a:latin typeface="Open Sans"/>
                <a:cs typeface="Calibri" panose="020F0502020204030204"/>
              </a:rPr>
              <a: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7860631"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trolley on tracks&#10;&#10;Description automatically generated">
            <a:extLst>
              <a:ext uri="{FF2B5EF4-FFF2-40B4-BE49-F238E27FC236}">
                <a16:creationId xmlns:a16="http://schemas.microsoft.com/office/drawing/2014/main" id="{EE728928-1D2A-B799-A521-6CB278FA648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7026439"/>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lv-LV" sz="2200" dirty="0">
                <a:latin typeface="Open Sans"/>
                <a:ea typeface="Open Sans"/>
                <a:cs typeface="Open Sans"/>
              </a:rPr>
              <a:t>Ikgadējā pakta pasākumā sapulcējas Klimata pakta kopienas locekļi no visas Eiropas, lai kopīgi izstrādātu jaunus veidus, kā rosināt klimatrīcību savās vietējās kopienās. </a:t>
            </a:r>
          </a:p>
          <a:p>
            <a:pPr>
              <a:lnSpc>
                <a:spcPts val="3600"/>
              </a:lnSpc>
            </a:pPr>
            <a:r>
              <a:rPr lang="lv-LV" sz="2200" dirty="0">
                <a:latin typeface="Open Sans"/>
                <a:ea typeface="Open Sans"/>
                <a:cs typeface="Open Sans"/>
              </a:rPr>
              <a:t>Vairāk par 2024. gada pasākumu uzzināsiet </a:t>
            </a:r>
            <a:r>
              <a:rPr lang="lv-LV" sz="2200" b="1" dirty="0">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šeit</a:t>
            </a:r>
            <a:r>
              <a:rPr lang="lv-LV" sz="2200" dirty="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7213600" cy="836159"/>
          </a:xfrm>
        </p:spPr>
        <p:txBody>
          <a:bodyPr wrap="square" lIns="216000" tIns="144000" rIns="180000" bIns="108000" anchor="t">
            <a:spAutoFit/>
          </a:bodyPr>
          <a:lstStyle/>
          <a:p>
            <a:r>
              <a:rPr lang="lv-LV">
                <a:latin typeface="Open Sans"/>
                <a:ea typeface="Open Sans"/>
                <a:cs typeface="Open Sans"/>
              </a:rPr>
              <a:t>    GALVENĀS AKTIVITĀTES</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938351"/>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lv-LV" sz="2200" dirty="0">
                <a:latin typeface="Open Sans"/>
                <a:ea typeface="Open Sans"/>
                <a:cs typeface="Open Sans"/>
              </a:rPr>
              <a:t>Pakta tīmekļa vietnē regulāri tiek publicēta informācija par jauniem </a:t>
            </a:r>
            <a:r>
              <a:rPr lang="lv-LV" sz="2200" b="1"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resursiem</a:t>
            </a:r>
            <a:r>
              <a:rPr lang="lv-LV" sz="2200" dirty="0">
                <a:latin typeface="Open Sans"/>
                <a:ea typeface="Open Sans"/>
                <a:cs typeface="Open Sans"/>
              </a:rPr>
              <a:t> tiem interesentiem, kas vēlas uzzināt vairāk par jautājumiem, kas saistīti ar klimatu.</a:t>
            </a:r>
            <a:r>
              <a:rPr lang="lv-LV" sz="2200" dirty="0">
                <a:solidFill>
                  <a:srgbClr val="000000"/>
                </a:solidFill>
                <a:latin typeface="Open Sans"/>
                <a:ea typeface="Open Sans"/>
                <a:cs typeface="Open Sans"/>
              </a:rPr>
              <a:t> </a:t>
            </a:r>
            <a:r>
              <a:rPr lang="lv-LV" sz="2200" dirty="0">
                <a:latin typeface="Open Sans"/>
                <a:ea typeface="Open Sans"/>
                <a:cs typeface="Open Sans"/>
              </a:rPr>
              <a:t>Jūs varat arī iegūt informāciju par pakta aktivitātēm vietnes </a:t>
            </a:r>
            <a:r>
              <a:rPr lang="lv-LV" sz="2200" b="1" dirty="0">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ziņu</a:t>
            </a:r>
            <a:r>
              <a:rPr lang="lv-LV" sz="2200" dirty="0">
                <a:solidFill>
                  <a:srgbClr val="000000"/>
                </a:solidFill>
                <a:latin typeface="Open Sans"/>
                <a:ea typeface="Open Sans"/>
                <a:cs typeface="Open Sans"/>
              </a:rPr>
              <a:t> un </a:t>
            </a:r>
            <a:r>
              <a:rPr lang="lv-LV" sz="2200" b="1" dirty="0">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notikumu</a:t>
            </a:r>
            <a:r>
              <a:rPr lang="lv-LV" sz="2200" dirty="0">
                <a:latin typeface="Open Sans"/>
                <a:ea typeface="Open Sans"/>
                <a:cs typeface="Open Sans"/>
              </a:rPr>
              <a:t> sadaļās, abonēt pakta </a:t>
            </a:r>
            <a:r>
              <a:rPr lang="lv-LV"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biļetenu</a:t>
            </a:r>
            <a:r>
              <a:rPr lang="lv-LV" sz="2200" dirty="0">
                <a:latin typeface="Open Sans"/>
                <a:ea typeface="Open Sans"/>
                <a:cs typeface="Open Sans"/>
              </a:rPr>
              <a:t> un sekot pakta informācijai </a:t>
            </a:r>
            <a:r>
              <a:rPr lang="lv-LV"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a:t>
            </a:r>
            <a:r>
              <a:rPr lang="lv-LV" sz="2200" dirty="0">
                <a:solidFill>
                  <a:srgbClr val="000000"/>
                </a:solidFill>
                <a:latin typeface="Open Sans"/>
                <a:ea typeface="Open Sans"/>
                <a:cs typeface="Open Sans"/>
              </a:rPr>
              <a:t>, </a:t>
            </a:r>
            <a:r>
              <a:rPr lang="lv-LV"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a:t>
            </a:r>
            <a:r>
              <a:rPr lang="lv-LV" sz="2200" dirty="0">
                <a:solidFill>
                  <a:srgbClr val="000000"/>
                </a:solidFill>
                <a:latin typeface="Open Sans"/>
                <a:ea typeface="Open Sans"/>
                <a:cs typeface="Open Sans"/>
              </a:rPr>
              <a:t>, </a:t>
            </a:r>
            <a:r>
              <a:rPr lang="lv-LV" sz="2200" b="1" dirty="0">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a:t>
            </a:r>
            <a:r>
              <a:rPr lang="lv-LV" sz="2200" dirty="0">
                <a:solidFill>
                  <a:srgbClr val="000000"/>
                </a:solidFill>
                <a:latin typeface="Open Sans"/>
                <a:ea typeface="Open Sans"/>
                <a:cs typeface="Open Sans"/>
              </a:rPr>
              <a:t>, </a:t>
            </a:r>
            <a:r>
              <a:rPr lang="lv-LV" sz="2200" b="1" dirty="0">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a:t>
            </a:r>
            <a:r>
              <a:rPr lang="lv-LV" sz="2200" dirty="0">
                <a:solidFill>
                  <a:srgbClr val="000000"/>
                </a:solidFill>
                <a:latin typeface="Open Sans"/>
                <a:ea typeface="Open Sans"/>
                <a:cs typeface="Open Sans"/>
              </a:rPr>
              <a:t>.</a:t>
            </a:r>
          </a:p>
          <a:p>
            <a:pPr marL="0" indent="0">
              <a:lnSpc>
                <a:spcPts val="3600"/>
              </a:lnSpc>
              <a:buNone/>
            </a:pPr>
            <a:r>
              <a:rPr lang="lv-LV" sz="2200" dirty="0">
                <a:latin typeface="Open Sans"/>
                <a:ea typeface="Open Sans"/>
                <a:cs typeface="Open Sans"/>
              </a:rPr>
              <a:t>Turklāt kopienas locekļi tiek aicināti piedalīties mūsu ikmēneša tiešsaistes </a:t>
            </a:r>
            <a:r>
              <a:rPr lang="lv-LV" sz="2200" b="1" dirty="0">
                <a:solidFill>
                  <a:srgbClr val="184547"/>
                </a:solidFill>
                <a:latin typeface="Open Sans"/>
                <a:ea typeface="Open Sans"/>
                <a:cs typeface="Open Sans"/>
              </a:rPr>
              <a:t>Kopienas sarunās</a:t>
            </a:r>
            <a:r>
              <a:rPr lang="lv-LV" sz="2200" dirty="0">
                <a:latin typeface="Open Sans"/>
                <a:ea typeface="Open Sans"/>
                <a:cs typeface="Open Sans"/>
              </a:rPr>
              <a:t> un ik pa diviem gadiem notiekošajā </a:t>
            </a:r>
            <a:r>
              <a:rPr lang="lv-LV" sz="2200" b="1" dirty="0">
                <a:solidFill>
                  <a:srgbClr val="184547"/>
                </a:solidFill>
                <a:latin typeface="Open Sans"/>
                <a:ea typeface="Open Sans"/>
                <a:cs typeface="Open Sans"/>
              </a:rPr>
              <a:t>Kopienas forumā</a:t>
            </a:r>
            <a:r>
              <a:rPr lang="lv-LV" sz="2200" dirty="0">
                <a:latin typeface="Open Sans"/>
                <a:ea typeface="Open Sans"/>
                <a:cs typeface="Open Sans"/>
              </a:rPr>
              <a:t>, lai iepazītos ar citiem vēstniekiem un partneriem un mācītos cits no cita.</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lv-LV"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7003048"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lv-LV" dirty="0"/>
              <a:t> iesaistieties</a:t>
            </a:r>
            <a:r>
              <a:rPr lang="fr-BE" dirty="0"/>
              <a:t>!</a:t>
            </a:r>
            <a:endParaRPr lang="lv-LV" dirty="0"/>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8162104"/>
            <a:ext cx="8059298" cy="1489896"/>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613331"/>
            <a:ext cx="8059298"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5089375"/>
            <a:ext cx="8059298"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10"/>
            <a:ext cx="8059298"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10896600" cy="836159"/>
          </a:xfrm>
        </p:spPr>
        <p:txBody>
          <a:bodyPr/>
          <a:lstStyle/>
          <a:p>
            <a:r>
              <a:rPr lang="lv-LV" dirty="0"/>
              <a:t>    Kāpēc būtu jāpievienojas paktam?</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2114550" y="3735388"/>
            <a:ext cx="7752012" cy="952500"/>
          </a:xfrm>
          <a:prstGeom prst="rect">
            <a:avLst/>
          </a:prstGeom>
        </p:spPr>
        <p:txBody>
          <a:bodyPr lIns="0" tIns="0" rIns="0" bIns="0" anchor="t"/>
          <a:lstStyle/>
          <a:p>
            <a:pPr marL="0" lvl="0" indent="0">
              <a:lnSpc>
                <a:spcPts val="3000"/>
              </a:lnSpc>
              <a:buNone/>
            </a:pPr>
            <a:r>
              <a:rPr lang="lv-LV" sz="2400" b="1">
                <a:solidFill>
                  <a:srgbClr val="184547"/>
                </a:solidFill>
                <a:latin typeface="Open Sans"/>
                <a:ea typeface="Open Sans"/>
                <a:cs typeface="Open Sans"/>
              </a:rPr>
              <a:t>piekļuve saziņas līdzekļiem, </a:t>
            </a:r>
            <a:br>
              <a:rPr lang="lv-LV" sz="2800" b="1" i="1">
                <a:latin typeface="Open Sans"/>
                <a:ea typeface="Open Sans"/>
                <a:cs typeface="Open Sans"/>
              </a:rPr>
            </a:br>
            <a:r>
              <a:rPr lang="lv-LV" sz="2000">
                <a:latin typeface="Open Sans"/>
                <a:ea typeface="Open Sans"/>
                <a:cs typeface="Open Sans"/>
              </a:rPr>
              <a:t>lai palīdzētu informēt, izglītot un iedvesmot savu kopienu;</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6479398" cy="5983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lv-LV" sz="2800" dirty="0">
                <a:latin typeface="Open Sans Semibold" panose="020B0706030804020204" pitchFamily="34" charset="0"/>
                <a:ea typeface="Open Sans Semibold" panose="020B0706030804020204" pitchFamily="34" charset="0"/>
                <a:cs typeface="Open Sans Semibold" panose="020B0706030804020204" pitchFamily="34" charset="0"/>
              </a:rPr>
              <a:t>Kā organizācijas, asociācijas, reģiona vai pilsētas pārstāvim jums tiks nodrošināti šādi ieguvumi:</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2010725" y="5259147"/>
            <a:ext cx="865727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000">
                <a:latin typeface="Open Sans"/>
                <a:ea typeface="Open Sans"/>
                <a:cs typeface="Open Sans"/>
              </a:rPr>
              <a:t>iespēja gūt priekšrocības</a:t>
            </a:r>
            <a:r>
              <a:rPr lang="lv-LV">
                <a:latin typeface="Open Sans"/>
                <a:ea typeface="Open Sans"/>
                <a:cs typeface="Open Sans"/>
              </a:rPr>
              <a:t> </a:t>
            </a:r>
            <a:r>
              <a:rPr lang="lv-LV" sz="2400" b="1">
                <a:solidFill>
                  <a:srgbClr val="184547"/>
                </a:solidFill>
                <a:latin typeface="Open Sans"/>
                <a:ea typeface="Open Sans"/>
                <a:cs typeface="Open Sans"/>
              </a:rPr>
              <a:t>tīkloties, </a:t>
            </a:r>
            <a:br>
              <a:rPr lang="lv-LV" sz="2400" b="1">
                <a:latin typeface="Open Sans"/>
                <a:ea typeface="Open Sans"/>
                <a:cs typeface="Open Sans"/>
              </a:rPr>
            </a:br>
            <a:r>
              <a:rPr lang="lv-LV" sz="2400" b="1">
                <a:solidFill>
                  <a:srgbClr val="184547"/>
                </a:solidFill>
                <a:latin typeface="Open Sans"/>
                <a:ea typeface="Open Sans"/>
                <a:cs typeface="Open Sans"/>
              </a:rPr>
              <a:t>mācīties no citiem </a:t>
            </a:r>
            <a:r>
              <a:rPr lang="lv-LV" sz="2400" b="0">
                <a:solidFill>
                  <a:srgbClr val="184547"/>
                </a:solidFill>
                <a:latin typeface="Open Sans"/>
                <a:ea typeface="Open Sans"/>
                <a:cs typeface="Open Sans"/>
              </a:rPr>
              <a:t>un</a:t>
            </a:r>
            <a:r>
              <a:rPr lang="lv-LV" sz="2400" b="1">
                <a:solidFill>
                  <a:srgbClr val="184547"/>
                </a:solidFill>
                <a:latin typeface="Open Sans"/>
                <a:ea typeface="Open Sans"/>
                <a:cs typeface="Open Sans"/>
              </a:rPr>
              <a:t> dalīties zināšanās;</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2114550" y="6782347"/>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lv-LV" sz="2000">
                <a:latin typeface="Open Sans"/>
                <a:ea typeface="Open Sans"/>
                <a:cs typeface="Open Sans"/>
              </a:rPr>
              <a:t>iespēja pierādīt savu </a:t>
            </a:r>
            <a:br>
              <a:rPr lang="lv-LV" sz="2000">
                <a:latin typeface="Open Sans"/>
                <a:ea typeface="Open Sans"/>
                <a:cs typeface="Open Sans"/>
              </a:rPr>
            </a:br>
            <a:r>
              <a:rPr lang="lv-LV" sz="2400" b="1" i="0">
                <a:solidFill>
                  <a:srgbClr val="26155F"/>
                </a:solidFill>
                <a:latin typeface="Open Sans"/>
                <a:ea typeface="Open Sans"/>
                <a:cs typeface="Open Sans"/>
              </a:rPr>
              <a:t>apņemšanos īstenot klimatrīcību</a:t>
            </a:r>
            <a:r>
              <a:rPr lang="lv-LV" sz="2400" b="0">
                <a:solidFill>
                  <a:srgbClr val="26155F"/>
                </a:solidFill>
                <a:latin typeface="Open Sans"/>
                <a:ea typeface="Open Sans"/>
                <a:cs typeface="Open Sans"/>
              </a:rPr>
              <a:t>;</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2010725" y="8363496"/>
            <a:ext cx="715867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400" b="1" dirty="0">
                <a:solidFill>
                  <a:srgbClr val="391A53"/>
                </a:solidFill>
                <a:latin typeface="Open Sans"/>
                <a:ea typeface="Open Sans"/>
                <a:cs typeface="Open Sans"/>
              </a:rPr>
              <a:t>rādīt piemēru un iedvesmot citus </a:t>
            </a:r>
            <a:br>
              <a:rPr lang="lv-LV" sz="2400" b="1" dirty="0">
                <a:latin typeface="Open Sans"/>
                <a:ea typeface="Open Sans"/>
                <a:cs typeface="Open Sans"/>
              </a:rPr>
            </a:br>
            <a:r>
              <a:rPr lang="lv-LV" sz="2000" dirty="0">
                <a:latin typeface="Open Sans"/>
                <a:ea typeface="Open Sans"/>
                <a:cs typeface="Open Sans"/>
              </a:rPr>
              <a:t>kā pakta partnerim. Uzaicinājumi partneru pieteikumiem tiek izsludināti regulāri.</a:t>
            </a:r>
          </a:p>
        </p:txBody>
      </p:sp>
      <p:pic>
        <p:nvPicPr>
          <p:cNvPr id="4" name="Picture 3">
            <a:hlinkClick r:id="rId2"/>
            <a:extLst>
              <a:ext uri="{FF2B5EF4-FFF2-40B4-BE49-F238E27FC236}">
                <a16:creationId xmlns:a16="http://schemas.microsoft.com/office/drawing/2014/main" id="{0989E09C-8C74-7F96-2054-4C6F4A9D0B7F}"/>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2470902" cy="836159"/>
          </a:xfrm>
        </p:spPr>
        <p:txBody>
          <a:bodyPr/>
          <a:lstStyle/>
          <a:p>
            <a:r>
              <a:rPr lang="lv-LV"/>
              <a:t>saturs</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46785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13895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800" b="1">
                <a:solidFill>
                  <a:schemeClr val="accent2"/>
                </a:solidFill>
                <a:latin typeface="Open Sans"/>
                <a:ea typeface="Open Sans"/>
                <a:cs typeface="Open Sans"/>
              </a:rPr>
              <a:t>3. Iesaistieties!</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69159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6538876"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800" b="1">
                <a:solidFill>
                  <a:schemeClr val="bg1"/>
                </a:solidFill>
                <a:latin typeface="Open Sans"/>
                <a:ea typeface="Open Sans"/>
                <a:cs typeface="Open Sans"/>
              </a:rPr>
              <a:t>1. Par Eiropas Klimata paktu</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750645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800" b="1">
                <a:solidFill>
                  <a:schemeClr val="accent3"/>
                </a:solidFill>
                <a:latin typeface="Open Sans"/>
                <a:ea typeface="Open Sans"/>
                <a:cs typeface="Open Sans"/>
              </a:rPr>
              <a:t>2. Eiropas Klimata pakts darbībā</a:t>
            </a:r>
          </a:p>
        </p:txBody>
      </p:sp>
      <p:pic>
        <p:nvPicPr>
          <p:cNvPr id="5" name="Picture 4" descr="A group of people standing around a whiteboard&#10;&#10;Description automatically generated">
            <a:extLst>
              <a:ext uri="{FF2B5EF4-FFF2-40B4-BE49-F238E27FC236}">
                <a16:creationId xmlns:a16="http://schemas.microsoft.com/office/drawing/2014/main" id="{9629AA5A-B670-69E2-113B-54A2DC0BBB03}"/>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10845800" cy="836159"/>
          </a:xfrm>
        </p:spPr>
        <p:txBody>
          <a:bodyPr/>
          <a:lstStyle/>
          <a:p>
            <a:r>
              <a:rPr lang="lv-LV" dirty="0"/>
              <a:t>    Kāpēc būtu jāpievienojas paktam?</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697204" cy="635006"/>
          </a:xfrm>
          <a:prstGeom prst="rect">
            <a:avLst/>
          </a:prstGeom>
        </p:spPr>
        <p:txBody>
          <a:bodyPr lIns="0" tIns="0" rIns="0" bIns="0" anchor="t"/>
          <a:lstStyle/>
          <a:p>
            <a:pPr marL="0" indent="0">
              <a:lnSpc>
                <a:spcPct val="150000"/>
              </a:lnSpc>
              <a:spcAft>
                <a:spcPts val="800"/>
              </a:spcAft>
              <a:buNone/>
            </a:pPr>
            <a:r>
              <a:rPr lang="lv-LV" sz="2800" b="1" dirty="0">
                <a:solidFill>
                  <a:srgbClr val="104B2B"/>
                </a:solidFill>
                <a:latin typeface="Open Sans"/>
                <a:ea typeface="Open Sans"/>
                <a:cs typeface="Open Sans"/>
              </a:rPr>
              <a:t>Kā privātpersonai: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078731" y="3739971"/>
            <a:ext cx="2176605" cy="461665"/>
          </a:xfrm>
          <a:prstGeom prst="rect">
            <a:avLst/>
          </a:prstGeom>
          <a:noFill/>
        </p:spPr>
        <p:txBody>
          <a:bodyPr wrap="square">
            <a:spAutoFit/>
          </a:bodyPr>
          <a:lstStyle/>
          <a:p>
            <a:pPr algn="r"/>
            <a:r>
              <a:rPr lang="lv-LV" sz="2400" b="1" dirty="0">
                <a:solidFill>
                  <a:srgbClr val="104B2B"/>
                </a:solidFill>
                <a:latin typeface="Open Sans"/>
                <a:ea typeface="Open Sans"/>
                <a:cs typeface="Open Sans"/>
              </a:rPr>
              <a:t>lai uzzinātu informāciju</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742204"/>
            <a:ext cx="3296405" cy="707886"/>
          </a:xfrm>
          <a:prstGeom prst="rect">
            <a:avLst/>
          </a:prstGeom>
          <a:noFill/>
        </p:spPr>
        <p:txBody>
          <a:bodyPr wrap="square">
            <a:spAutoFit/>
          </a:bodyPr>
          <a:lstStyle/>
          <a:p>
            <a:pPr lvl="0"/>
            <a:r>
              <a:rPr lang="lv-LV" sz="2000">
                <a:latin typeface="Open Sans" panose="020B0606030504020204" pitchFamily="34" charset="0"/>
                <a:ea typeface="Open Sans" panose="020B0606030504020204" pitchFamily="34" charset="0"/>
                <a:cs typeface="Open Sans" panose="020B0606030504020204" pitchFamily="34" charset="0"/>
              </a:rPr>
              <a:t>par klimata pārmaiņām un to, kā tā mūs ietekmē;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568027" y="5229335"/>
            <a:ext cx="2713978" cy="1015663"/>
          </a:xfrm>
          <a:prstGeom prst="rect">
            <a:avLst/>
          </a:prstGeom>
          <a:noFill/>
        </p:spPr>
        <p:txBody>
          <a:bodyPr wrap="square">
            <a:spAutoFit/>
          </a:bodyPr>
          <a:lstStyle/>
          <a:p>
            <a:pPr algn="r"/>
            <a:r>
              <a:rPr lang="lv-LV" sz="2000" b="1" dirty="0">
                <a:solidFill>
                  <a:srgbClr val="26155F"/>
                </a:solidFill>
                <a:latin typeface="Open Sans"/>
                <a:ea typeface="Open Sans"/>
                <a:cs typeface="Open Sans"/>
              </a:rPr>
              <a:t>lai sazinātos ar </a:t>
            </a:r>
            <a:br>
              <a:rPr lang="lv-LV" sz="2000" b="1" dirty="0">
                <a:solidFill>
                  <a:srgbClr val="26155F"/>
                </a:solidFill>
                <a:latin typeface="Open Sans"/>
                <a:ea typeface="Open Sans"/>
                <a:cs typeface="Open Sans"/>
              </a:rPr>
            </a:br>
            <a:r>
              <a:rPr lang="lv-LV" sz="2000" b="1" dirty="0">
                <a:solidFill>
                  <a:srgbClr val="26155F"/>
                </a:solidFill>
                <a:latin typeface="Open Sans"/>
                <a:ea typeface="Open Sans"/>
                <a:cs typeface="Open Sans"/>
              </a:rPr>
              <a:t>līdzīgi domājošiem cilvēkiem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25553" y="5092187"/>
            <a:ext cx="3872923" cy="1015663"/>
          </a:xfrm>
          <a:prstGeom prst="rect">
            <a:avLst/>
          </a:prstGeom>
          <a:noFill/>
        </p:spPr>
        <p:txBody>
          <a:bodyPr wrap="square">
            <a:spAutoFit/>
          </a:bodyPr>
          <a:lstStyle/>
          <a:p>
            <a:pPr lvl="0"/>
            <a:r>
              <a:rPr lang="lv-LV" sz="2000" dirty="0">
                <a:latin typeface="Open Sans" panose="020B0606030504020204" pitchFamily="34" charset="0"/>
                <a:ea typeface="Open Sans" panose="020B0606030504020204" pitchFamily="34" charset="0"/>
                <a:cs typeface="Open Sans" panose="020B0606030504020204" pitchFamily="34" charset="0"/>
              </a:rPr>
              <a:t>nolūkā panākt reālas praktiskas pārmaiņas un rastu risinājumus ar klimatu saistītām problēmām;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65710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6992089"/>
            <a:ext cx="3296405" cy="707886"/>
          </a:xfrm>
          <a:prstGeom prst="rect">
            <a:avLst/>
          </a:prstGeom>
          <a:noFill/>
        </p:spPr>
        <p:txBody>
          <a:bodyPr wrap="square">
            <a:spAutoFit/>
          </a:bodyPr>
          <a:lstStyle/>
          <a:p>
            <a:pPr lvl="0"/>
            <a:r>
              <a:rPr lang="lv-LV" sz="2000" dirty="0">
                <a:latin typeface="Open Sans" panose="020B0606030504020204" pitchFamily="34" charset="0"/>
                <a:ea typeface="Open Sans" panose="020B0606030504020204" pitchFamily="34" charset="0"/>
                <a:cs typeface="Open Sans" panose="020B0606030504020204" pitchFamily="34" charset="0"/>
              </a:rPr>
              <a:t>ar Eiropas, vietējiem un reģionālajiem politikas veidotājiem.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791408"/>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1879600" y="6848554"/>
            <a:ext cx="2402405" cy="1200329"/>
          </a:xfrm>
          <a:prstGeom prst="rect">
            <a:avLst/>
          </a:prstGeom>
          <a:noFill/>
        </p:spPr>
        <p:txBody>
          <a:bodyPr wrap="square">
            <a:spAutoFit/>
          </a:bodyPr>
          <a:lstStyle/>
          <a:p>
            <a:pPr algn="r"/>
            <a:r>
              <a:rPr lang="lv-LV" sz="2400" b="1" dirty="0">
                <a:solidFill>
                  <a:srgbClr val="184547"/>
                </a:solidFill>
                <a:latin typeface="Open Sans"/>
                <a:ea typeface="Open Sans"/>
                <a:cs typeface="Open Sans"/>
              </a:rPr>
              <a:t>lai dalītos ar savu viedokli un sadarbotos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523757" y="3679732"/>
            <a:ext cx="2755584" cy="1015663"/>
          </a:xfrm>
          <a:prstGeom prst="rect">
            <a:avLst/>
          </a:prstGeom>
          <a:noFill/>
        </p:spPr>
        <p:txBody>
          <a:bodyPr wrap="square">
            <a:spAutoFit/>
          </a:bodyPr>
          <a:lstStyle/>
          <a:p>
            <a:pPr algn="r"/>
            <a:r>
              <a:rPr lang="lv-LV" sz="2000" b="1" dirty="0">
                <a:solidFill>
                  <a:srgbClr val="26155F"/>
                </a:solidFill>
                <a:latin typeface="Open Sans"/>
                <a:ea typeface="Open Sans"/>
                <a:cs typeface="Open Sans"/>
              </a:rPr>
              <a:t>lai iesaistītos darbībās </a:t>
            </a:r>
            <a:br>
              <a:rPr lang="lv-LV" sz="2000" b="1" dirty="0">
                <a:solidFill>
                  <a:srgbClr val="26155F"/>
                </a:solidFill>
                <a:latin typeface="Open Sans"/>
                <a:ea typeface="Open Sans"/>
                <a:cs typeface="Open Sans"/>
              </a:rPr>
            </a:br>
            <a:r>
              <a:rPr lang="lv-LV" sz="2000" b="1" dirty="0">
                <a:solidFill>
                  <a:srgbClr val="26155F"/>
                </a:solidFill>
                <a:latin typeface="Open Sans"/>
                <a:ea typeface="Open Sans"/>
                <a:cs typeface="Open Sans"/>
              </a:rPr>
              <a:t>un pasākumos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64521" y="3789331"/>
            <a:ext cx="3930443" cy="400110"/>
          </a:xfrm>
          <a:prstGeom prst="rect">
            <a:avLst/>
          </a:prstGeom>
          <a:noFill/>
        </p:spPr>
        <p:txBody>
          <a:bodyPr wrap="square">
            <a:spAutoFit/>
          </a:bodyPr>
          <a:lstStyle/>
          <a:p>
            <a:pPr lvl="0"/>
            <a:r>
              <a:rPr lang="lv-LV" sz="2000" dirty="0">
                <a:latin typeface="Open Sans" panose="020B0606030504020204" pitchFamily="34" charset="0"/>
                <a:ea typeface="Open Sans" panose="020B0606030504020204" pitchFamily="34" charset="0"/>
                <a:cs typeface="Open Sans" panose="020B0606030504020204" pitchFamily="34" charset="0"/>
              </a:rPr>
              <a:t>vai vietējā līmenī īstenotu paša organizētas iniciatīvas;</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103117"/>
            <a:ext cx="3972427" cy="1015663"/>
          </a:xfrm>
          <a:prstGeom prst="rect">
            <a:avLst/>
          </a:prstGeom>
          <a:noFill/>
        </p:spPr>
        <p:txBody>
          <a:bodyPr wrap="square">
            <a:spAutoFit/>
          </a:bodyPr>
          <a:lstStyle/>
          <a:p>
            <a:pPr lvl="0"/>
            <a:r>
              <a:rPr lang="lv-LV" sz="2000" dirty="0">
                <a:latin typeface="Open Sans" panose="020B0606030504020204" pitchFamily="34" charset="0"/>
                <a:ea typeface="Open Sans" panose="020B0606030504020204" pitchFamily="34" charset="0"/>
                <a:cs typeface="Open Sans" panose="020B0606030504020204" pitchFamily="34" charset="0"/>
              </a:rPr>
              <a:t>kā vēstnieks. </a:t>
            </a:r>
            <a:br>
              <a:rPr lang="lv-LV" sz="2000" dirty="0">
                <a:latin typeface="Open Sans" panose="020B0606030504020204" pitchFamily="34" charset="0"/>
                <a:ea typeface="Open Sans" panose="020B0606030504020204" pitchFamily="34" charset="0"/>
                <a:cs typeface="Open Sans" panose="020B0606030504020204" pitchFamily="34" charset="0"/>
              </a:rPr>
            </a:br>
            <a:r>
              <a:rPr lang="lv-LV" sz="2000" dirty="0">
                <a:latin typeface="Open Sans" panose="020B0606030504020204" pitchFamily="34" charset="0"/>
                <a:ea typeface="Open Sans" panose="020B0606030504020204" pitchFamily="34" charset="0"/>
                <a:cs typeface="Open Sans" panose="020B0606030504020204" pitchFamily="34" charset="0"/>
              </a:rPr>
              <a:t>Uzaicinājumi vēstnieku pieteikumiem tiek izsludināti regulāri;</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637204" y="5229335"/>
            <a:ext cx="2642137" cy="1015663"/>
          </a:xfrm>
          <a:prstGeom prst="rect">
            <a:avLst/>
          </a:prstGeom>
          <a:noFill/>
        </p:spPr>
        <p:txBody>
          <a:bodyPr wrap="square">
            <a:spAutoFit/>
          </a:bodyPr>
          <a:lstStyle/>
          <a:p>
            <a:pPr algn="r"/>
            <a:r>
              <a:rPr lang="lv-LV" sz="2000" b="1" dirty="0">
                <a:solidFill>
                  <a:srgbClr val="812604"/>
                </a:solidFill>
                <a:latin typeface="Open Sans"/>
                <a:ea typeface="Open Sans"/>
                <a:cs typeface="Open Sans"/>
              </a:rPr>
              <a:t>lai rādītu piemēru </a:t>
            </a:r>
            <a:br>
              <a:rPr lang="lv-LV" sz="2000" b="1" dirty="0">
                <a:solidFill>
                  <a:srgbClr val="812604"/>
                </a:solidFill>
                <a:latin typeface="Open Sans"/>
                <a:ea typeface="Open Sans"/>
                <a:cs typeface="Open Sans"/>
              </a:rPr>
            </a:br>
            <a:r>
              <a:rPr lang="lv-LV" sz="2000" b="1" dirty="0">
                <a:solidFill>
                  <a:srgbClr val="812604"/>
                </a:solidFill>
                <a:latin typeface="Open Sans"/>
                <a:ea typeface="Open Sans"/>
                <a:cs typeface="Open Sans"/>
              </a:rPr>
              <a:t>un iedvesmotu citus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8329024" cy="836159"/>
          </a:xfrm>
        </p:spPr>
        <p:txBody>
          <a:bodyPr wrap="square" lIns="216000" tIns="144000" rIns="180000" bIns="108000" anchor="t">
            <a:spAutoFit/>
          </a:bodyPr>
          <a:lstStyle/>
          <a:p>
            <a:r>
              <a:rPr lang="lv-LV">
                <a:latin typeface="Open Sans"/>
                <a:ea typeface="Open Sans"/>
                <a:cs typeface="Open Sans"/>
              </a:rPr>
              <a:t>    Kā JŪS varat iesaistīties?</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461855" y="2865379"/>
            <a:ext cx="6558130"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lv-LV" sz="1800">
                <a:latin typeface="Open Sans"/>
                <a:ea typeface="Open Sans"/>
                <a:cs typeface="Open Sans"/>
              </a:rPr>
              <a:t>Kļūstiet par </a:t>
            </a:r>
            <a:r>
              <a:rPr lang="lv-LV" sz="1800" b="1">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Klimata pakta vēstnieku</a:t>
            </a:r>
            <a:r>
              <a:rPr lang="lv-LV" sz="1800">
                <a:latin typeface="Open Sans"/>
                <a:ea typeface="Open Sans"/>
                <a:cs typeface="Arial"/>
              </a:rPr>
              <a:t> un </a:t>
            </a:r>
            <a:br>
              <a:rPr lang="lv-LV" sz="1800">
                <a:latin typeface="Open Sans"/>
                <a:ea typeface="Open Sans"/>
                <a:cs typeface="Arial"/>
              </a:rPr>
            </a:br>
            <a:r>
              <a:rPr lang="lv-LV" sz="1800">
                <a:latin typeface="Open Sans"/>
                <a:ea typeface="Open Sans"/>
                <a:cs typeface="Arial"/>
              </a:rPr>
              <a:t>atbalstiet klimatrīcību savā kopienā.</a:t>
            </a:r>
            <a:r>
              <a:rPr lang="lv-LV" sz="1800">
                <a:latin typeface="Open Sans"/>
                <a:ea typeface="Open Sans"/>
                <a:cs typeface="Open Sans"/>
              </a:rPr>
              <a:t>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445889" y="4421222"/>
            <a:ext cx="6214621"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lv-LV" sz="1800">
                <a:latin typeface="Open Sans"/>
                <a:ea typeface="Open Sans"/>
                <a:cs typeface="Open Sans"/>
              </a:rPr>
              <a:t>Kļūstiet par </a:t>
            </a:r>
            <a:r>
              <a:rPr lang="lv-LV" sz="1800" b="1">
                <a:solidFill>
                  <a:srgbClr val="00B23B"/>
                </a:solidFill>
                <a:latin typeface="Open Sans"/>
                <a:ea typeface="Open Sans"/>
                <a:cs typeface="Open Sans"/>
                <a:hlinkClick r:id="rId3">
                  <a:extLst>
                    <a:ext uri="{A12FA001-AC4F-418D-AE19-62706E023703}">
                      <ahyp:hlinkClr xmlns:ahyp="http://schemas.microsoft.com/office/drawing/2018/hyperlinkcolor" val="tx"/>
                    </a:ext>
                  </a:extLst>
                </a:hlinkClick>
              </a:rPr>
              <a:t>pakta partneri</a:t>
            </a:r>
            <a:r>
              <a:rPr lang="lv-LV" sz="1800">
                <a:latin typeface="Open Sans"/>
                <a:ea typeface="Open Sans"/>
                <a:cs typeface="Open Sans"/>
              </a:rPr>
              <a:t> un veiciniet savas organizācijas atpazīstamību, īstenojot klimatrīcību.</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461855" y="5964474"/>
            <a:ext cx="65581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lv-LV" sz="1800">
                <a:latin typeface="Open Sans"/>
                <a:ea typeface="Open Sans"/>
                <a:cs typeface="Open Sans"/>
              </a:rPr>
              <a:t>Kļūstiet par </a:t>
            </a:r>
            <a:r>
              <a:rPr lang="lv-LV" sz="1800" b="1" u="sng">
                <a:latin typeface="Open Sans"/>
                <a:ea typeface="Open Sans"/>
                <a:cs typeface="Open Sans"/>
                <a:hlinkClick r:id="rId2">
                  <a:extLst>
                    <a:ext uri="{A12FA001-AC4F-418D-AE19-62706E023703}">
                      <ahyp:hlinkClr xmlns:ahyp="http://schemas.microsoft.com/office/drawing/2018/hyperlinkcolor" val="tx"/>
                    </a:ext>
                  </a:extLst>
                </a:hlinkClick>
              </a:rPr>
              <a:t>pakta draugu</a:t>
            </a:r>
            <a:r>
              <a:rPr lang="lv-LV" sz="1800">
                <a:latin typeface="Open Sans"/>
                <a:ea typeface="Open Sans"/>
                <a:cs typeface="Open Sans"/>
              </a:rPr>
              <a:t>, ja vēlaties </a:t>
            </a:r>
            <a:br>
              <a:rPr lang="lv-LV" sz="1800">
                <a:latin typeface="Open Sans"/>
                <a:ea typeface="Open Sans"/>
                <a:cs typeface="Open Sans"/>
              </a:rPr>
            </a:br>
            <a:r>
              <a:rPr lang="lv-LV" sz="1800">
                <a:latin typeface="Open Sans"/>
                <a:ea typeface="Open Sans"/>
                <a:cs typeface="Open Sans"/>
              </a:rPr>
              <a:t>saņemt norādījumus, kā vēl plašāk īstenot klimatrīcību.</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461855" y="7436337"/>
            <a:ext cx="522231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lv-LV" sz="1800">
                <a:latin typeface="Open Sans"/>
                <a:ea typeface="Open Sans"/>
                <a:cs typeface="Open Sans"/>
              </a:rPr>
              <a:t>Reģistrējiet savu </a:t>
            </a:r>
            <a:r>
              <a:rPr lang="lv-LV" sz="1800" b="1" u="sng">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Klimata pakta satelītpasākumu</a:t>
            </a:r>
            <a:r>
              <a:rPr lang="lv-LV" sz="1800">
                <a:latin typeface="Open Sans"/>
                <a:ea typeface="Open Sans"/>
                <a:cs typeface="Open Sans"/>
              </a:rPr>
              <a:t>, lai jūsu pasākums tiktu publicēts Klimata pakta tīmekļa vietnē.</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710144"/>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n-GB" sz="1800" dirty="0">
                <a:solidFill>
                  <a:schemeClr val="bg1"/>
                </a:solidFill>
                <a:latin typeface="Open Sans"/>
                <a:ea typeface="Open Sans"/>
                <a:cs typeface="Open Sans"/>
              </a:rPr>
              <a:t>I</a:t>
            </a:r>
            <a:r>
              <a:rPr lang="lv-LV" sz="1800" dirty="0">
                <a:solidFill>
                  <a:schemeClr val="bg1"/>
                </a:solidFill>
                <a:latin typeface="Open Sans"/>
                <a:ea typeface="Open Sans"/>
                <a:cs typeface="Open Sans"/>
              </a:rPr>
              <a:t>zmantojiet mūsu</a:t>
            </a:r>
            <a:r>
              <a:rPr lang="lv-LV" sz="1800" b="1" dirty="0">
                <a:solidFill>
                  <a:schemeClr val="bg1"/>
                </a:solidFill>
                <a:latin typeface="Open Sans"/>
                <a:ea typeface="Open Sans"/>
                <a:cs typeface="Open Sans"/>
              </a:rPr>
              <a:t> </a:t>
            </a:r>
            <a:r>
              <a:rPr lang="lv-LV" sz="1800" b="1" dirty="0">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resursus</a:t>
            </a:r>
            <a:r>
              <a:rPr lang="lv-LV" sz="1800" dirty="0">
                <a:solidFill>
                  <a:schemeClr val="bg1"/>
                </a:solidFill>
                <a:latin typeface="Open Sans"/>
                <a:ea typeface="Open Sans"/>
                <a:cs typeface="Open Sans"/>
              </a:rPr>
              <a:t>, lai izplatītu skaidru un precīzu informāciju par klimata pārmaiņām un klimatrīcību.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4000" y="2780414"/>
            <a:ext cx="527785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lv-LV" sz="1800" dirty="0">
                <a:solidFill>
                  <a:schemeClr val="bg1"/>
                </a:solidFill>
                <a:latin typeface="Open Sans"/>
                <a:ea typeface="Open Sans"/>
                <a:cs typeface="Open Sans"/>
              </a:rPr>
              <a:t>Īstenojiet vietējā līmenī savu </a:t>
            </a:r>
            <a:r>
              <a:rPr lang="lv-LV" sz="1800" b="1" u="sng" dirty="0">
                <a:solidFill>
                  <a:schemeClr val="bg1"/>
                </a:solidFill>
                <a:latin typeface="Open Sans"/>
                <a:ea typeface="Open Sans"/>
                <a:cs typeface="Open Sans"/>
              </a:rPr>
              <a:t>klimatrīcības grupas aktivitāti</a:t>
            </a:r>
            <a:r>
              <a:rPr lang="lv-LV" sz="1800" dirty="0">
                <a:solidFill>
                  <a:schemeClr val="bg1"/>
                </a:solidFill>
                <a:latin typeface="Open Sans"/>
                <a:ea typeface="Open Sans"/>
                <a:cs typeface="Open Sans"/>
              </a:rPr>
              <a:t> un iedvesmojieties no mūsu </a:t>
            </a:r>
            <a:r>
              <a:rPr lang="lv-LV" sz="1800" b="1" u="sng" dirty="0">
                <a:solidFill>
                  <a:schemeClr val="bg1"/>
                </a:solidFill>
                <a:latin typeface="Open Sans"/>
                <a:ea typeface="Open Sans"/>
                <a:cs typeface="Open Sans"/>
              </a:rPr>
              <a:t>Ātrās uzsākšanas rīkiem iedzīvotāju iesaistīšanai</a:t>
            </a:r>
            <a:r>
              <a:rPr lang="lv-LV" sz="1800" dirty="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72790" y="6479736"/>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lv-LV" sz="1800" dirty="0">
                <a:solidFill>
                  <a:schemeClr val="bg1"/>
                </a:solidFill>
                <a:latin typeface="Open Sans"/>
                <a:ea typeface="Open Sans"/>
                <a:cs typeface="Open Sans"/>
              </a:rPr>
              <a:t>Pievienojieties pakta komandai ANO kampaņā </a:t>
            </a:r>
            <a:r>
              <a:rPr lang="lv-LV" sz="1800" b="1" dirty="0">
                <a:solidFill>
                  <a:schemeClr val="bg1"/>
                </a:solidFill>
                <a:latin typeface="Open Sans"/>
                <a:ea typeface="Open Sans"/>
                <a:cs typeface="Open Sans"/>
              </a:rPr>
              <a:t>ActNow</a:t>
            </a:r>
            <a:r>
              <a:rPr lang="lv-LV" sz="1800" dirty="0">
                <a:solidFill>
                  <a:schemeClr val="bg1"/>
                </a:solidFill>
                <a:latin typeface="Open Sans"/>
                <a:ea typeface="Open Sans"/>
                <a:cs typeface="Open Sans"/>
              </a:rPr>
              <a:t>, izmantojot lietotni </a:t>
            </a:r>
            <a:r>
              <a:rPr lang="lv-LV" sz="18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AWorld app</a:t>
            </a:r>
            <a:r>
              <a:rPr lang="lv-LV" sz="1800" dirty="0">
                <a:solidFill>
                  <a:schemeClr val="bg1"/>
                </a:solidFill>
                <a:latin typeface="Open Sans"/>
                <a:ea typeface="Open Sans"/>
                <a:cs typeface="Open Sans"/>
              </a:rPr>
              <a:t>! Samaziniet savu oglekļa dioksīda pēdu, veicot ikdienas aktivitātes, un īstenojiet izmērāmus soļus, lai sasniegtu Ilgtspējīgas attīstības mērķus.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4676400"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0" y="4208734"/>
            <a:ext cx="7476239"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10645399"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9" y="7494010"/>
            <a:ext cx="9283708" cy="1149078"/>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8" y="3317080"/>
            <a:ext cx="10155991" cy="400110"/>
          </a:xfrm>
          <a:prstGeom prst="rect">
            <a:avLst/>
          </a:prstGeom>
          <a:noFill/>
        </p:spPr>
        <p:txBody>
          <a:bodyPr wrap="square">
            <a:spAutoFit/>
          </a:bodyPr>
          <a:lstStyle/>
          <a:p>
            <a:pPr lvl="0">
              <a:lnSpc>
                <a:spcPct val="100000"/>
              </a:lnSpc>
            </a:pPr>
            <a:r>
              <a:rPr lang="lv-LV" sz="2000" dirty="0">
                <a:latin typeface="Open Sans"/>
                <a:ea typeface="Open Sans"/>
                <a:cs typeface="Open Sans"/>
              </a:rPr>
              <a:t>Iedvesmojieties no </a:t>
            </a:r>
            <a:r>
              <a:rPr lang="lv-LV" sz="2000" b="1" u="sng" dirty="0">
                <a:solidFill>
                  <a:schemeClr val="accent1"/>
                </a:solidFill>
                <a:latin typeface="Open Sans"/>
                <a:ea typeface="Open Sans"/>
                <a:cs typeface="Open Sans"/>
              </a:rPr>
              <a:t>pakta tīmekļa vietnē</a:t>
            </a:r>
            <a:r>
              <a:rPr lang="lv-LV" sz="2000" dirty="0">
                <a:latin typeface="Open Sans"/>
                <a:ea typeface="Open Sans"/>
                <a:cs typeface="Open Sans"/>
              </a:rPr>
              <a:t> publicētajiem </a:t>
            </a:r>
            <a:r>
              <a:rPr lang="lv-LV"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ātrās uzsākšanas rīkiem</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6980991" cy="400110"/>
          </a:xfrm>
          <a:prstGeom prst="rect">
            <a:avLst/>
          </a:prstGeom>
          <a:noFill/>
        </p:spPr>
        <p:txBody>
          <a:bodyPr wrap="square">
            <a:spAutoFit/>
          </a:bodyPr>
          <a:lstStyle/>
          <a:p>
            <a:pPr>
              <a:lnSpc>
                <a:spcPct val="100000"/>
              </a:lnSpc>
            </a:pPr>
            <a:r>
              <a:rPr lang="lv-LV" sz="2000" b="0" dirty="0">
                <a:solidFill>
                  <a:schemeClr val="tx1"/>
                </a:solidFill>
                <a:latin typeface="Open Sans"/>
                <a:ea typeface="Open Sans"/>
                <a:cs typeface="Open Sans"/>
              </a:rPr>
              <a:t>Reģistrējiet aktivitāti, kuru plānojat īstenot vietējā līmenī</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8" y="5454564"/>
            <a:ext cx="4186991" cy="400110"/>
          </a:xfrm>
          <a:prstGeom prst="rect">
            <a:avLst/>
          </a:prstGeom>
          <a:noFill/>
        </p:spPr>
        <p:txBody>
          <a:bodyPr wrap="square">
            <a:spAutoFit/>
          </a:bodyPr>
          <a:lstStyle/>
          <a:p>
            <a:pPr lvl="0">
              <a:lnSpc>
                <a:spcPct val="100000"/>
              </a:lnSpc>
            </a:pPr>
            <a:r>
              <a:rPr lang="lv-LV" sz="2000" b="0" dirty="0">
                <a:solidFill>
                  <a:schemeClr val="tx1"/>
                </a:solidFill>
                <a:latin typeface="Open Sans"/>
                <a:ea typeface="Open Sans"/>
                <a:cs typeface="Open Sans"/>
              </a:rPr>
              <a:t>Īstenojiet aktivitāti vietējā līmenī</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lv-LV" sz="2000" b="0">
                <a:solidFill>
                  <a:schemeClr val="tx1"/>
                </a:solidFill>
                <a:latin typeface="Open Sans"/>
                <a:ea typeface="Open Sans"/>
                <a:cs typeface="Open Sans"/>
              </a:rPr>
              <a:t>Paziņojiet rezultātus ar Eiropas Klimata paktam</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754757"/>
            <a:ext cx="8378675" cy="400110"/>
          </a:xfrm>
          <a:prstGeom prst="rect">
            <a:avLst/>
          </a:prstGeom>
          <a:noFill/>
        </p:spPr>
        <p:txBody>
          <a:bodyPr wrap="square">
            <a:spAutoFit/>
          </a:bodyPr>
          <a:lstStyle/>
          <a:p>
            <a:pPr lvl="0">
              <a:lnSpc>
                <a:spcPct val="100000"/>
              </a:lnSpc>
            </a:pPr>
            <a:r>
              <a:rPr lang="lv-LV" sz="2000" b="0" dirty="0">
                <a:solidFill>
                  <a:schemeClr val="tx1"/>
                </a:solidFill>
                <a:latin typeface="Open Sans"/>
                <a:ea typeface="Open Sans"/>
                <a:cs typeface="Open Sans"/>
              </a:rPr>
              <a:t>Izplatiet informāciju gan par savu aktivitāti, gan tās rezultātus un aiciniet citus vietējā līmenī īstenot līdzīgus pasākumus!</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394459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lv-LV">
                <a:latin typeface="Open Sans"/>
                <a:ea typeface="Open Sans"/>
                <a:cs typeface="Arial"/>
              </a:rPr>
              <a:t>    Ātrās uzsākšanas rīki pilsoņu iesaistīšanai</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266124"/>
              <a:ext cx="3494178" cy="492443"/>
            </a:xfrm>
            <a:prstGeom prst="rect">
              <a:avLst/>
            </a:prstGeom>
            <a:noFill/>
          </p:spPr>
          <p:txBody>
            <a:bodyPr wrap="square">
              <a:spAutoFit/>
            </a:bodyPr>
            <a:lstStyle/>
            <a:p>
              <a:pPr algn="ctr"/>
              <a:r>
                <a:rPr lang="lv-LV" sz="2600" b="1">
                  <a:solidFill>
                    <a:srgbClr val="184547"/>
                  </a:solidFill>
                  <a:latin typeface="Open Sans"/>
                  <a:ea typeface="Open Sans"/>
                  <a:cs typeface="Open Sans"/>
                </a:rPr>
                <a:t>Klimata pastaiga</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lv-LV" sz="2600" b="1">
                  <a:solidFill>
                    <a:srgbClr val="26155F"/>
                  </a:solidFill>
                  <a:latin typeface="Open Sans"/>
                  <a:ea typeface="Open Sans"/>
                  <a:cs typeface="Open Sans"/>
                </a:rPr>
                <a:t>Fotostāsts</a:t>
              </a:r>
            </a:p>
          </p:txBody>
        </p:sp>
        <p:sp>
          <p:nvSpPr>
            <p:cNvPr id="10" name="TextBox 9">
              <a:extLst>
                <a:ext uri="{FF2B5EF4-FFF2-40B4-BE49-F238E27FC236}">
                  <a16:creationId xmlns:a16="http://schemas.microsoft.com/office/drawing/2014/main" id="{30059BD6-34BE-372F-DC9C-9F183DC458C4}"/>
                </a:ext>
              </a:extLst>
            </p:cNvPr>
            <p:cNvSpPr txBox="1"/>
            <p:nvPr/>
          </p:nvSpPr>
          <p:spPr>
            <a:xfrm>
              <a:off x="9322991" y="3037523"/>
              <a:ext cx="3494178" cy="892552"/>
            </a:xfrm>
            <a:prstGeom prst="rect">
              <a:avLst/>
            </a:prstGeom>
            <a:noFill/>
          </p:spPr>
          <p:txBody>
            <a:bodyPr wrap="square">
              <a:spAutoFit/>
            </a:bodyPr>
            <a:lstStyle/>
            <a:p>
              <a:pPr algn="ctr"/>
              <a:r>
                <a:rPr lang="lv-LV" sz="2600" b="1">
                  <a:solidFill>
                    <a:srgbClr val="16683B"/>
                  </a:solidFill>
                  <a:latin typeface="Open Sans"/>
                  <a:ea typeface="Open Sans"/>
                  <a:cs typeface="Open Sans"/>
                </a:rPr>
                <a:t>Vietējā klimatrīcības grupa</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019902"/>
              <a:ext cx="3494178" cy="492443"/>
            </a:xfrm>
            <a:prstGeom prst="rect">
              <a:avLst/>
            </a:prstGeom>
            <a:noFill/>
          </p:spPr>
          <p:txBody>
            <a:bodyPr wrap="square">
              <a:spAutoFit/>
            </a:bodyPr>
            <a:lstStyle/>
            <a:p>
              <a:pPr algn="ctr"/>
              <a:r>
                <a:rPr lang="lv-LV" sz="2600" b="1" dirty="0">
                  <a:solidFill>
                    <a:srgbClr val="391A53"/>
                  </a:solidFill>
                  <a:latin typeface="Open Sans"/>
                  <a:ea typeface="Open Sans"/>
                  <a:cs typeface="Open Sans"/>
                </a:rPr>
                <a:t>Līdzinieku parlaments</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lv-LV" sz="2000">
                  <a:latin typeface="Open Sans" panose="020B0606030504020204" pitchFamily="34" charset="0"/>
                  <a:ea typeface="Open Sans" panose="020B0606030504020204" pitchFamily="34" charset="0"/>
                  <a:cs typeface="Open Sans" panose="020B0606030504020204" pitchFamily="34" charset="0"/>
                </a:rPr>
                <a:t>Ekskursijas gida pavadībā uz vietējām apkaimēm, lai iepazīstinātu ar ilgtspējīgu praksi un iniciatīvām, kas atbalsta zaļo pārkārtošanos.</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246769"/>
            </a:xfrm>
            <a:prstGeom prst="rect">
              <a:avLst/>
            </a:prstGeom>
            <a:noFill/>
          </p:spPr>
          <p:txBody>
            <a:bodyPr wrap="square">
              <a:spAutoFit/>
            </a:bodyPr>
            <a:lstStyle/>
            <a:p>
              <a:pPr lvl="0" algn="ctr"/>
              <a:r>
                <a:rPr lang="lv-LV" sz="2000">
                  <a:latin typeface="Open Sans" panose="020B0606030504020204" pitchFamily="34" charset="0"/>
                  <a:ea typeface="Open Sans" panose="020B0606030504020204" pitchFamily="34" charset="0"/>
                  <a:cs typeface="Open Sans" panose="020B0606030504020204" pitchFamily="34" charset="0"/>
                </a:rPr>
                <a:t>Fotodarbsemināri, kuru laikā dalībnieki iemūžina un atspoguļo klimata problēmas un risinājumus. Iegūtie rezultāti var ietekmēt lēmumu pieņemšanu un veicināt pārmaiņas.</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lv-LV" sz="2000">
                  <a:latin typeface="Open Sans" panose="020B0606030504020204" pitchFamily="34" charset="0"/>
                  <a:ea typeface="Open Sans" panose="020B0606030504020204" pitchFamily="34" charset="0"/>
                  <a:cs typeface="Open Sans" panose="020B0606030504020204" pitchFamily="34" charset="0"/>
                </a:rPr>
                <a:t>Cilvēku grupa, kas strādā, lai sasniegtu kopīgu mērķi, piemēram, izveidotu kopīgu dārzu, izremontētu kafejnīcu vai nodibinātu vietējo enerģētikas kopienu.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lv-LV" sz="2000">
                  <a:latin typeface="Open Sans" panose="020B0606030504020204" pitchFamily="34" charset="0"/>
                  <a:ea typeface="Open Sans" panose="020B0606030504020204" pitchFamily="34" charset="0"/>
                  <a:cs typeface="Open Sans" panose="020B0606030504020204" pitchFamily="34" charset="0"/>
                </a:rPr>
                <a:t>Diskusijas par to, kā pārkārtošanās uz klimatneitralitāti var praktiski izpausties mūsu ikdienas dzīvē un kāda politika būtu jāīsteno, lai mūs mudinātu virzīties uz priekšu.</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396999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lv-LV">
                <a:latin typeface="Open Sans"/>
                <a:ea typeface="Open Sans"/>
                <a:cs typeface="Arial"/>
              </a:rPr>
              <a:t>    Ātrās uzsākšanas rīki pilsoņu iesaistīšanai</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t>Lai uzzinātu vairāk,</a:t>
            </a:r>
            <a:b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lv-LV" sz="2000" b="1">
                <a:solidFill>
                  <a:srgbClr val="184547"/>
                </a:solidFill>
                <a:latin typeface="Open Sans" panose="020B0606030504020204" pitchFamily="34" charset="0"/>
                <a:ea typeface="Open Sans" panose="020B0606030504020204" pitchFamily="34" charset="0"/>
                <a:cs typeface="Open Sans" panose="020B0606030504020204" pitchFamily="34" charset="0"/>
              </a:rPr>
              <a:t>apmeklējiet mūsu tīmekļa vietni</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lv-LV" sz="2800">
                <a:latin typeface="Open Sans"/>
                <a:ea typeface="Open Sans"/>
                <a:cs typeface="Open Sans"/>
              </a:rPr>
              <a:t>Eiropas Klimata pakts ir apvienojis spēkus ar Apvienoto Nāciju Organizācijas kampaņu </a:t>
            </a:r>
            <a:r>
              <a:rPr lang="lv-LV" sz="2800" b="1">
                <a:latin typeface="Open Sans"/>
                <a:ea typeface="Open Sans"/>
                <a:cs typeface="Open Sans"/>
              </a:rPr>
              <a:t>ActNow</a:t>
            </a:r>
            <a:r>
              <a:rPr lang="lv-LV" sz="2800">
                <a:latin typeface="Open Sans"/>
                <a:ea typeface="Open Sans"/>
                <a:cs typeface="Open Sans"/>
              </a:rPr>
              <a:t> un kampaņas mobilo lietotni </a:t>
            </a:r>
            <a:r>
              <a:rPr lang="lv-LV" sz="2800" b="1">
                <a:latin typeface="Open Sans"/>
                <a:ea typeface="Open Sans"/>
                <a:cs typeface="Open Sans"/>
              </a:rPr>
              <a:t>AWorld</a:t>
            </a:r>
            <a:r>
              <a:rPr lang="lv-LV" sz="2800">
                <a:latin typeface="Open Sans"/>
                <a:ea typeface="Open Sans"/>
                <a:cs typeface="Open Sans"/>
              </a:rPr>
              <a:t>, kas iedvesmo cilvēkus īstenot klimatrīcību.</a:t>
            </a:r>
            <a:br>
              <a:rPr lang="lv-LV" sz="2800">
                <a:latin typeface="Open Sans"/>
                <a:ea typeface="Open Sans"/>
                <a:cs typeface="Open Sans"/>
              </a:rPr>
            </a:br>
            <a:endParaRPr lang="lv-LV" sz="2800">
              <a:latin typeface="Open Sans"/>
              <a:ea typeface="Open Sans"/>
              <a:cs typeface="Open Sans"/>
            </a:endParaRPr>
          </a:p>
          <a:p>
            <a:pPr>
              <a:lnSpc>
                <a:spcPts val="4200"/>
              </a:lnSpc>
            </a:pPr>
            <a:r>
              <a:rPr lang="lv-LV" sz="2800" b="1">
                <a:solidFill>
                  <a:srgbClr val="02B23D"/>
                </a:solidFill>
                <a:latin typeface="Open Sans"/>
                <a:ea typeface="Open Sans"/>
                <a:cs typeface="Open Sans"/>
              </a:rPr>
              <a:t>Pievienojoties Eiropas Klimata pakta komandas uzaicinājumam iesaistīties AWorld, ir īstenoti vairāk nekā </a:t>
            </a:r>
            <a:r>
              <a:rPr lang="lv-LV" sz="2800" b="1" u="sng">
                <a:solidFill>
                  <a:srgbClr val="02B23D"/>
                </a:solidFill>
                <a:latin typeface="Open Sans"/>
                <a:ea typeface="Open Sans"/>
                <a:cs typeface="Open Sans"/>
              </a:rPr>
              <a:t>900 000</a:t>
            </a:r>
            <a:r>
              <a:rPr lang="lv-LV" sz="2800" b="1">
                <a:solidFill>
                  <a:srgbClr val="02B23D"/>
                </a:solidFill>
                <a:latin typeface="Open Sans"/>
                <a:ea typeface="Open Sans"/>
                <a:cs typeface="Open Sans"/>
              </a:rPr>
              <a:t> klimatrīcības pasākumi.</a:t>
            </a:r>
          </a:p>
          <a:p>
            <a:endParaRPr lang="en-GB" sz="320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0" y="803443"/>
            <a:ext cx="8737600" cy="836159"/>
          </a:xfrm>
          <a:solidFill>
            <a:srgbClr val="104B2B"/>
          </a:solidFill>
        </p:spPr>
        <p:txBody>
          <a:bodyPr wrap="square" lIns="216000" tIns="144000" rIns="180000" bIns="108000" anchor="t">
            <a:spAutoFit/>
          </a:bodyPr>
          <a:lstStyle/>
          <a:p>
            <a:r>
              <a:rPr lang="lv-LV">
                <a:latin typeface="Open Sans"/>
                <a:ea typeface="Open Sans"/>
                <a:cs typeface="Open Sans"/>
              </a:rPr>
              <a:t>    Pakts un pašreizējā rīcība</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3304489"/>
            <a:ext cx="8110947" cy="4697042"/>
          </a:xfrm>
        </p:spPr>
        <p:txBody>
          <a:bodyPr lIns="0" tIns="0" rIns="0" bIns="0" anchor="t"/>
          <a:lstStyle/>
          <a:p>
            <a:pPr>
              <a:lnSpc>
                <a:spcPts val="4000"/>
              </a:lnSpc>
            </a:pPr>
            <a:r>
              <a:rPr lang="lv-LV" sz="2400" dirty="0">
                <a:latin typeface="Open Sans"/>
                <a:ea typeface="Open Sans"/>
                <a:cs typeface="Open Sans"/>
              </a:rPr>
              <a:t>Ikviens no mums var palīdzēt veidot ilgtspējīgāku nākotni. Mūsu komunikācija ir vērsta uz dalīšanos ar iedvesmojošiem </a:t>
            </a:r>
            <a:r>
              <a:rPr lang="lv-LV" sz="2400"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veiksmes stāstiem</a:t>
            </a:r>
            <a:r>
              <a:rPr lang="lv-LV" sz="2400" dirty="0">
                <a:latin typeface="Open Sans"/>
                <a:ea typeface="Open Sans"/>
                <a:cs typeface="Open Sans"/>
              </a:rPr>
              <a:t>, </a:t>
            </a:r>
            <a:r>
              <a:rPr lang="lv-LV" sz="2400" u="sng" dirty="0">
                <a:solidFill>
                  <a:srgbClr val="104B2B"/>
                </a:solidFill>
                <a:latin typeface="Open Sans"/>
                <a:ea typeface="Open Sans"/>
                <a:cs typeface="Open Sans"/>
              </a:rPr>
              <a:t>risinājumiem un darbībām</a:t>
            </a:r>
            <a:r>
              <a:rPr lang="lv-LV" sz="2400" dirty="0">
                <a:latin typeface="Open Sans"/>
                <a:ea typeface="Open Sans"/>
                <a:cs typeface="Open Sans"/>
              </a:rPr>
              <a:t>, ko piedāvā daudzveidīgā pakta kopiena.</a:t>
            </a:r>
            <a:r>
              <a:rPr lang="lv-LV" sz="2400" dirty="0">
                <a:solidFill>
                  <a:srgbClr val="000000"/>
                </a:solidFill>
                <a:latin typeface="Open Sans"/>
                <a:ea typeface="Open Sans"/>
                <a:cs typeface="Open Sans"/>
              </a:rPr>
              <a:t> </a:t>
            </a:r>
            <a:br>
              <a:rPr lang="lv-LV" sz="2400" dirty="0">
                <a:solidFill>
                  <a:srgbClr val="000000"/>
                </a:solidFill>
                <a:latin typeface="Open Sans"/>
                <a:ea typeface="Open Sans"/>
                <a:cs typeface="Open Sans"/>
              </a:rPr>
            </a:br>
            <a:r>
              <a:rPr lang="lv-LV" sz="900" dirty="0">
                <a:solidFill>
                  <a:srgbClr val="000000"/>
                </a:solidFill>
                <a:latin typeface="Open Sans"/>
                <a:ea typeface="Open Sans"/>
                <a:cs typeface="Open Sans"/>
              </a:rPr>
              <a:t> </a:t>
            </a:r>
          </a:p>
          <a:p>
            <a:pPr>
              <a:lnSpc>
                <a:spcPts val="4500"/>
              </a:lnSpc>
            </a:pPr>
            <a:r>
              <a:rPr lang="lv-LV" sz="3200" dirty="0">
                <a:solidFill>
                  <a:srgbClr val="104B2B"/>
                </a:solidFill>
                <a:latin typeface="Open Sans"/>
                <a:ea typeface="Open Sans"/>
                <a:cs typeface="Open Sans"/>
              </a:rPr>
              <a:t>Dalieties ar saviem stāstiem, izmantojot:</a:t>
            </a:r>
            <a:r>
              <a:rPr lang="lv-LV" sz="3200" i="0" u="none" strike="noStrike" baseline="0" dirty="0">
                <a:solidFill>
                  <a:srgbClr val="104B2B"/>
                </a:solidFill>
                <a:latin typeface="Open Sans"/>
                <a:ea typeface="Open Sans"/>
                <a:cs typeface="Open Sans"/>
              </a:rPr>
              <a:t> </a:t>
            </a:r>
            <a:br>
              <a:rPr lang="lv-LV" sz="3200" b="0" i="0" u="none" strike="noStrike" baseline="0" dirty="0">
                <a:latin typeface="Open Sans"/>
                <a:ea typeface="Open Sans"/>
                <a:cs typeface="Open Sans"/>
              </a:rPr>
            </a:br>
            <a:r>
              <a:rPr lang="lv-LV" sz="3200" b="1" i="0" u="sng" strike="noStrike" baseline="0"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lv-LV" sz="3200" b="1" u="sng"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lv-LV" sz="3200" dirty="0">
                <a:solidFill>
                  <a:srgbClr val="104B2B"/>
                </a:solidFill>
                <a:latin typeface="Open Sans"/>
                <a:ea typeface="Open Sans"/>
                <a:cs typeface="Open Sans"/>
              </a:rPr>
              <a:t>. </a:t>
            </a:r>
          </a:p>
          <a:p>
            <a:pPr>
              <a:lnSpc>
                <a:spcPts val="2200"/>
              </a:lnSpc>
            </a:pPr>
            <a:r>
              <a:rPr lang="lv-LV" sz="1800" dirty="0">
                <a:latin typeface="Open Sans"/>
                <a:ea typeface="Open Sans"/>
                <a:cs typeface="Open Sans"/>
              </a:rPr>
              <a:t>Pievienojiet atbilstošas saites, pielikumus, attēlus vai informāciju, kas palīdzēs mums saprast un dalīties ar jūsu stāstu. </a:t>
            </a:r>
          </a:p>
          <a:p>
            <a:endParaRPr lang="en-GB" sz="2400" b="1" i="0" u="sng" strike="noStrike" baseline="0" dirty="0">
              <a:latin typeface="Open Sans"/>
              <a:ea typeface="Open Sans"/>
              <a:cs typeface="Open Sans"/>
            </a:endParaRPr>
          </a:p>
          <a:p>
            <a:endParaRPr lang="en-GB" sz="2400"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0" y="803443"/>
            <a:ext cx="9550399" cy="836159"/>
          </a:xfrm>
        </p:spPr>
        <p:txBody>
          <a:bodyPr wrap="square" lIns="216000" tIns="144000" rIns="180000" bIns="108000" anchor="t">
            <a:spAutoFit/>
          </a:bodyPr>
          <a:lstStyle/>
          <a:p>
            <a:r>
              <a:rPr lang="lv-LV">
                <a:latin typeface="Open Sans"/>
                <a:ea typeface="Open Sans"/>
                <a:cs typeface="Open Sans"/>
              </a:rPr>
              <a:t>    Dalieties ar saviem stāstiem!</a:t>
            </a:r>
          </a:p>
        </p:txBody>
      </p:sp>
      <p:pic>
        <p:nvPicPr>
          <p:cNvPr id="5" name="Picture 4" descr="A group of women looking at a paper&#10;&#10;Description automatically generated">
            <a:extLst>
              <a:ext uri="{FF2B5EF4-FFF2-40B4-BE49-F238E27FC236}">
                <a16:creationId xmlns:a16="http://schemas.microsoft.com/office/drawing/2014/main" id="{F00CC286-DC17-3291-4E78-0B6EDA4F69B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7289800" cy="836159"/>
          </a:xfrm>
        </p:spPr>
        <p:txBody>
          <a:bodyPr/>
          <a:lstStyle/>
          <a:p>
            <a:r>
              <a:rPr lang="lv-LV"/>
              <a:t>    Plašāka informācija</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lv-LV" sz="2800"/>
                        <a:t>Platform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lv-LV" sz="2800"/>
                        <a:t>Tag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lv-LV"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2400"/>
                        <a:t>              </a:t>
                      </a:r>
                      <a:r>
                        <a:rPr lang="lv-LV"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lv-LV"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lv-LV" sz="2400"/>
                        <a:t>             </a:t>
                      </a:r>
                      <a:r>
                        <a:rPr lang="lv-LV"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lv-LV"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lv-LV" sz="2400"/>
                        <a:t>            </a:t>
                      </a:r>
                      <a:r>
                        <a:rPr lang="lv-LV" sz="2000"/>
                        <a:t>@EU Environment </a:t>
                      </a:r>
                      <a:br>
                        <a:rPr lang="lv-LV" sz="2000"/>
                      </a:br>
                      <a:r>
                        <a:rPr lang="lv-LV"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lv-LV"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lv-LV" sz="2400"/>
                        <a:t>         </a:t>
                      </a:r>
                      <a:r>
                        <a:rPr lang="lv-LV" sz="200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179698" y="2907273"/>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lv-LV" sz="2300" dirty="0">
                <a:latin typeface="Open Sans"/>
                <a:ea typeface="Open Sans"/>
                <a:cs typeface="Open Sans"/>
              </a:rPr>
              <a:t>Apmeklējiet </a:t>
            </a:r>
            <a:r>
              <a:rPr lang="lv-LV" sz="2300" u="sng" dirty="0">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Klimata pakta tīmekļa vietni</a:t>
            </a:r>
            <a:r>
              <a:rPr lang="lv-LV" sz="2300" dirty="0">
                <a:solidFill>
                  <a:prstClr val="black"/>
                </a:solidFill>
                <a:latin typeface="Open Sans"/>
                <a:ea typeface="Open Sans"/>
                <a:cs typeface="Open Sans"/>
              </a:rPr>
              <a:t>, lai iepazītos ar pakta kopienas stāstiem, kā arī noderīgiem resursiem un materiāliem, </a:t>
            </a:r>
            <a:br>
              <a:rPr lang="lv-LV" sz="2300" dirty="0">
                <a:solidFill>
                  <a:prstClr val="black"/>
                </a:solidFill>
                <a:latin typeface="Open Sans"/>
                <a:ea typeface="Open Sans"/>
                <a:cs typeface="Open Sans"/>
              </a:rPr>
            </a:br>
            <a:r>
              <a:rPr lang="lv-LV" sz="2300" dirty="0">
                <a:solidFill>
                  <a:prstClr val="black"/>
                </a:solidFill>
                <a:latin typeface="Open Sans"/>
                <a:ea typeface="Open Sans"/>
                <a:cs typeface="Open Sans"/>
              </a:rPr>
              <a:t>kas citus iedvesmo rīcībai. </a:t>
            </a:r>
          </a:p>
          <a:p>
            <a:pPr marL="0" indent="0">
              <a:lnSpc>
                <a:spcPts val="3800"/>
              </a:lnSpc>
              <a:spcAft>
                <a:spcPts val="800"/>
              </a:spcAft>
              <a:buFont typeface="Arial" panose="020B0604020202020204" pitchFamily="34" charset="0"/>
              <a:buNone/>
              <a:defRPr/>
            </a:pPr>
            <a:r>
              <a:rPr lang="lv-LV" sz="2300" dirty="0">
                <a:latin typeface="Open Sans"/>
                <a:ea typeface="Open Sans"/>
                <a:cs typeface="Open Sans"/>
              </a:rPr>
              <a:t>Varat arī </a:t>
            </a:r>
            <a:r>
              <a:rPr lang="lv-LV" sz="2300" u="sng" dirty="0">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abonēt mūsu biļetenu</a:t>
            </a:r>
            <a:r>
              <a:rPr lang="lv-LV" sz="2300" dirty="0">
                <a:solidFill>
                  <a:prstClr val="black"/>
                </a:solidFill>
                <a:latin typeface="Open Sans"/>
                <a:ea typeface="Open Sans"/>
                <a:cs typeface="Open Sans"/>
              </a:rPr>
              <a:t> un sekot mums sociālajos medijos, lai saņemtu jaunāko informāciju par klimatrīcību.</a:t>
            </a:r>
          </a:p>
          <a:p>
            <a:pPr marL="0" indent="0">
              <a:lnSpc>
                <a:spcPts val="3800"/>
              </a:lnSpc>
              <a:spcAft>
                <a:spcPts val="800"/>
              </a:spcAft>
              <a:buNone/>
              <a:defRPr/>
            </a:pPr>
            <a:r>
              <a:rPr lang="lv-LV" sz="2300" dirty="0">
                <a:solidFill>
                  <a:prstClr val="black"/>
                </a:solidFill>
                <a:latin typeface="Open Sans"/>
                <a:ea typeface="Open Sans"/>
                <a:cs typeface="Open Sans"/>
              </a:rPr>
              <a:t>Atrodiet mūsu publicēto saturu, izmantojot tēmturus: </a:t>
            </a:r>
            <a:br>
              <a:rPr lang="lv-LV" sz="2300" dirty="0">
                <a:solidFill>
                  <a:prstClr val="black"/>
                </a:solidFill>
                <a:latin typeface="Open Sans"/>
                <a:ea typeface="Open Sans"/>
                <a:cs typeface="Open Sans"/>
              </a:rPr>
            </a:br>
            <a:r>
              <a:rPr lang="lv-LV" sz="2300" b="1" dirty="0">
                <a:solidFill>
                  <a:srgbClr val="104B2B"/>
                </a:solidFill>
                <a:latin typeface="Open Sans"/>
                <a:ea typeface="Open Sans"/>
                <a:cs typeface="Open Sans"/>
              </a:rPr>
              <a:t>#EUClimatePact #MyWorldOurPlanet </a:t>
            </a:r>
            <a:br>
              <a:rPr lang="lv-LV" sz="2400" b="1" dirty="0">
                <a:solidFill>
                  <a:srgbClr val="104B2B"/>
                </a:solidFill>
                <a:latin typeface="Open Sans"/>
                <a:ea typeface="Open Sans"/>
                <a:cs typeface="Open Sans"/>
              </a:rPr>
            </a:br>
            <a:endParaRPr lang="lv-LV" sz="2400" b="1" dirty="0">
              <a:solidFill>
                <a:srgbClr val="104B2B"/>
              </a:solidFill>
              <a:latin typeface="Open Sans"/>
              <a:ea typeface="Open Sans"/>
              <a:cs typeface="Open Sans"/>
            </a:endParaRPr>
          </a:p>
          <a:p>
            <a:pPr marL="0" indent="0">
              <a:lnSpc>
                <a:spcPts val="4400"/>
              </a:lnSpc>
              <a:spcAft>
                <a:spcPts val="800"/>
              </a:spcAft>
              <a:buNone/>
              <a:defRPr/>
            </a:pPr>
            <a:r>
              <a:rPr lang="lv-LV" sz="3200" dirty="0">
                <a:solidFill>
                  <a:srgbClr val="104B2B"/>
                </a:solidFill>
                <a:latin typeface="Open Sans"/>
                <a:ea typeface="Open Sans"/>
                <a:cs typeface="Open Sans"/>
              </a:rPr>
              <a:t>Jums ir kādi jautājumi? Neavilcinieties un sazinieties ar Sekretariātu, rakstot uz adresi:</a:t>
            </a:r>
            <a:br>
              <a:rPr lang="fr-BE" sz="3200" dirty="0">
                <a:solidFill>
                  <a:srgbClr val="104B2B"/>
                </a:solidFill>
                <a:latin typeface="Open Sans"/>
                <a:ea typeface="Open Sans"/>
                <a:cs typeface="Open Sans"/>
              </a:rPr>
            </a:br>
            <a:r>
              <a:rPr lang="lv-LV" sz="3200" b="1" dirty="0">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dirty="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13309600" y="2416393"/>
            <a:ext cx="4158646" cy="1288009"/>
          </a:xfrm>
        </p:spPr>
        <p:txBody>
          <a:bodyPr/>
          <a:lstStyle/>
          <a:p>
            <a:r>
              <a:rPr lang="lv-LV"/>
              <a:t>Paldies</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9652000" y="3666302"/>
            <a:ext cx="7816247" cy="1288009"/>
          </a:xfrm>
        </p:spPr>
        <p:txBody>
          <a:bodyPr/>
          <a:lstStyle/>
          <a:p>
            <a:r>
              <a:rPr lang="lv-LV"/>
              <a:t>par uzmanību!</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6196597" cy="1232609"/>
          </a:xfrm>
        </p:spPr>
        <p:txBody>
          <a:bodyPr/>
          <a:lstStyle/>
          <a:p>
            <a:r>
              <a:rPr lang="lv-LV" sz="6800"/>
              <a:t> PAR Eiropas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7441197" cy="1232609"/>
          </a:xfrm>
        </p:spPr>
        <p:txBody>
          <a:bodyPr/>
          <a:lstStyle/>
          <a:p>
            <a:r>
              <a:rPr lang="lv-LV" sz="6800" dirty="0">
                <a:latin typeface="Open Sans"/>
                <a:ea typeface="Open Sans"/>
                <a:cs typeface="Open Sans"/>
              </a:rPr>
              <a:t> Klimata paktu</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lv-LV"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lv-LV" sz="2800" u="sng" dirty="0">
                <a:solidFill>
                  <a:schemeClr val="accent4"/>
                </a:solidFill>
                <a:latin typeface="Open Sans"/>
                <a:ea typeface="Open Sans"/>
                <a:cs typeface="Open Sans"/>
              </a:rPr>
              <a:t>Eiropas Klimata pakts</a:t>
            </a:r>
            <a:r>
              <a:rPr lang="lv-LV" sz="2800" dirty="0">
                <a:solidFill>
                  <a:schemeClr val="accent4"/>
                </a:solidFill>
                <a:latin typeface="Open Sans"/>
                <a:ea typeface="Open Sans"/>
                <a:cs typeface="Open Sans"/>
              </a:rPr>
              <a:t> </a:t>
            </a:r>
            <a:r>
              <a:rPr lang="lv-LV" sz="2800" dirty="0">
                <a:solidFill>
                  <a:schemeClr val="bg1"/>
                </a:solidFill>
                <a:latin typeface="Open Sans"/>
                <a:ea typeface="Open Sans"/>
                <a:cs typeface="Open Sans"/>
              </a:rPr>
              <a:t>ir Eiropas Komisijas iniciatīva, kuras mērķis ir izveidot cilvēku kustību nolūkā apvienot spēkus kopīgam mērķim — </a:t>
            </a:r>
            <a:r>
              <a:rPr lang="lv-LV" sz="2800" b="1" dirty="0">
                <a:solidFill>
                  <a:schemeClr val="bg1"/>
                </a:solidFill>
                <a:latin typeface="Open Sans"/>
                <a:ea typeface="Open Sans"/>
                <a:cs typeface="Open Sans"/>
              </a:rPr>
              <a:t>klimatrīcībai</a:t>
            </a:r>
            <a:r>
              <a:rPr lang="lv-LV" sz="2800" dirty="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lv-LV" sz="2800" dirty="0">
                <a:solidFill>
                  <a:schemeClr val="bg1"/>
                </a:solidFill>
                <a:latin typeface="Open Sans"/>
                <a:ea typeface="Open Sans"/>
                <a:cs typeface="Open Sans"/>
              </a:rPr>
              <a:t>Kā daļa no </a:t>
            </a:r>
            <a:r>
              <a:rPr lang="lv-LV" sz="2800" u="sng" dirty="0">
                <a:solidFill>
                  <a:schemeClr val="accent4"/>
                </a:solidFill>
                <a:latin typeface="Open Sans"/>
                <a:ea typeface="Open Sans"/>
                <a:cs typeface="Open Sans"/>
              </a:rPr>
              <a:t>Eiropas Zaļā kursa</a:t>
            </a:r>
            <a:r>
              <a:rPr lang="lv-LV" sz="2800" dirty="0">
                <a:solidFill>
                  <a:schemeClr val="accent4"/>
                </a:solidFill>
                <a:latin typeface="Open Sans"/>
                <a:ea typeface="Open Sans"/>
                <a:cs typeface="Open Sans"/>
              </a:rPr>
              <a:t> </a:t>
            </a:r>
            <a:r>
              <a:rPr lang="lv-LV" sz="2800" dirty="0">
                <a:solidFill>
                  <a:schemeClr val="bg1"/>
                </a:solidFill>
                <a:latin typeface="Open Sans"/>
                <a:ea typeface="Open Sans"/>
                <a:cs typeface="Open Sans"/>
              </a:rPr>
              <a:t>tas palīdz ES sasniegt tās mērķi kļūt klimatneitrālai līdz 2050. gadam.</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lv-LV" sz="60000" b="1" dirty="0">
                <a:solidFill>
                  <a:schemeClr val="bg1">
                    <a:alpha val="3000"/>
                  </a:schemeClr>
                </a:solidFill>
                <a:latin typeface="Open Sans"/>
                <a:ea typeface="Open Sans"/>
                <a:cs typeface="Open Sans"/>
              </a:rPr>
              <a:t>Mērķi        </a:t>
            </a:r>
            <a:br>
              <a:rPr lang="lv-LV" sz="60000" b="1" dirty="0">
                <a:solidFill>
                  <a:schemeClr val="bg1">
                    <a:alpha val="3000"/>
                  </a:schemeClr>
                </a:solidFill>
                <a:latin typeface="Open Sans"/>
                <a:ea typeface="Open Sans"/>
                <a:cs typeface="Open Sans"/>
              </a:rPr>
            </a:br>
            <a:endParaRPr lang="lv-LV" sz="60000" b="1" dirty="0">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lv-LV" sz="60000" b="1">
                <a:solidFill>
                  <a:schemeClr val="bg1">
                    <a:alpha val="3000"/>
                  </a:schemeClr>
                </a:solidFill>
                <a:latin typeface="Open Sans"/>
                <a:ea typeface="Open Sans"/>
                <a:cs typeface="Open Sans"/>
              </a:rPr>
              <a:t>20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1404600" cy="836159"/>
          </a:xfrm>
          <a:prstGeom prst="rect">
            <a:avLst/>
          </a:prstGeom>
          <a:solidFill>
            <a:srgbClr val="3C64E7"/>
          </a:solidFill>
        </p:spPr>
        <p:txBody>
          <a:bodyPr/>
          <a:lstStyle/>
          <a:p>
            <a:r>
              <a:rPr lang="lv-LV"/>
              <a:t>                  </a:t>
            </a:r>
            <a:r>
              <a:rPr lang="lv-LV" b="0"/>
              <a:t>Kas ir </a:t>
            </a:r>
            <a:r>
              <a:rPr lang="lv-LV"/>
              <a:t>Eiropas Klimata pakts?</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lv-LV" sz="3200">
                <a:solidFill>
                  <a:srgbClr val="2A255A"/>
                </a:solidFill>
                <a:latin typeface="Open Sans"/>
                <a:ea typeface="Open Sans"/>
                <a:cs typeface="Open Sans"/>
              </a:rPr>
              <a:t>Pakta devīze ir:  </a:t>
            </a:r>
            <a:br>
              <a:rPr lang="lv-LV" sz="3200">
                <a:solidFill>
                  <a:srgbClr val="2A255A"/>
                </a:solidFill>
                <a:latin typeface="Open Sans"/>
                <a:ea typeface="Open Sans"/>
                <a:cs typeface="Open Sans"/>
              </a:rPr>
            </a:br>
            <a:r>
              <a:rPr lang="lv-LV" sz="3600" b="1" i="1">
                <a:solidFill>
                  <a:srgbClr val="2A255A"/>
                </a:solidFill>
                <a:latin typeface="Open Sans"/>
                <a:ea typeface="Open Sans"/>
                <a:cs typeface="Open Sans"/>
              </a:rPr>
              <a:t>“Mana pasaule. Mana rīcība. Mūsu planēta.”</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5765800" cy="836159"/>
          </a:xfrm>
        </p:spPr>
        <p:txBody>
          <a:bodyPr wrap="square" lIns="216000" tIns="144000" rIns="180000" bIns="108000" anchor="t">
            <a:spAutoFit/>
          </a:bodyPr>
          <a:lstStyle/>
          <a:p>
            <a:r>
              <a:rPr lang="lv-LV" dirty="0">
                <a:latin typeface="Open Sans"/>
                <a:ea typeface="Open Sans"/>
                <a:cs typeface="Open Sans"/>
              </a:rPr>
              <a:t>    Mērķi</a:t>
            </a:r>
            <a:r>
              <a:rPr lang="fr-BE" dirty="0">
                <a:latin typeface="Open Sans"/>
                <a:ea typeface="Open Sans"/>
                <a:cs typeface="Open Sans"/>
              </a:rPr>
              <a:t> </a:t>
            </a:r>
            <a:r>
              <a:rPr lang="lv-LV" dirty="0">
                <a:latin typeface="Open Sans"/>
                <a:ea typeface="Open Sans"/>
                <a:cs typeface="Open Sans"/>
              </a:rPr>
              <a:t>50. gadam</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469651"/>
            <a:ext cx="9488471" cy="2804148"/>
            <a:chOff x="1484396" y="3374118"/>
            <a:chExt cx="14002703" cy="2652616"/>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925116" y="3374118"/>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333346" y="3374120"/>
              <a:ext cx="4131220" cy="666111"/>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91649" y="4464883"/>
              <a:ext cx="3494178" cy="1519433"/>
            </a:xfrm>
            <a:prstGeom prst="rect">
              <a:avLst/>
            </a:prstGeom>
            <a:noFill/>
          </p:spPr>
          <p:txBody>
            <a:bodyPr wrap="square" lIns="91440" tIns="45720" rIns="91440" bIns="45720" anchor="t">
              <a:spAutoFit/>
            </a:bodyPr>
            <a:lstStyle/>
            <a:p>
              <a:pPr algn="ctr">
                <a:lnSpc>
                  <a:spcPts val="2400"/>
                </a:lnSpc>
              </a:pPr>
              <a:r>
                <a:rPr lang="lv-LV" sz="2000" dirty="0">
                  <a:latin typeface="Open Sans"/>
                  <a:ea typeface="Open Sans"/>
                  <a:cs typeface="Open Sans"/>
                </a:rPr>
                <a:t>jautājumos par klimatu un </a:t>
              </a:r>
              <a:br>
                <a:rPr lang="lv-LV" sz="2000" dirty="0">
                  <a:latin typeface="Open Sans"/>
                  <a:ea typeface="Open Sans"/>
                  <a:cs typeface="Open Sans"/>
                </a:rPr>
              </a:br>
              <a:r>
                <a:rPr lang="lv-LV" sz="2000" dirty="0">
                  <a:latin typeface="Open Sans"/>
                  <a:ea typeface="Open Sans"/>
                  <a:cs typeface="Open Sans"/>
                </a:rPr>
                <a:t>ES darbībām</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69919" y="4418431"/>
              <a:ext cx="3494178" cy="1519433"/>
            </a:xfrm>
            <a:prstGeom prst="rect">
              <a:avLst/>
            </a:prstGeom>
            <a:noFill/>
          </p:spPr>
          <p:txBody>
            <a:bodyPr wrap="square" lIns="91440" tIns="45720" rIns="91440" bIns="45720" anchor="t">
              <a:spAutoFit/>
            </a:bodyPr>
            <a:lstStyle/>
            <a:p>
              <a:pPr algn="ctr">
                <a:lnSpc>
                  <a:spcPts val="2400"/>
                </a:lnSpc>
              </a:pPr>
              <a:r>
                <a:rPr lang="lv-LV" sz="2000" dirty="0">
                  <a:latin typeface="Open Sans"/>
                  <a:ea typeface="Open Sans"/>
                  <a:cs typeface="Open Sans"/>
                </a:rPr>
                <a:t>klimatrīcībā, veicināt iesaistīšanos</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082648"/>
              <a:ext cx="4108686" cy="1944086"/>
            </a:xfrm>
            <a:prstGeom prst="rect">
              <a:avLst/>
            </a:prstGeom>
            <a:noFill/>
          </p:spPr>
          <p:txBody>
            <a:bodyPr wrap="square" lIns="91440" tIns="45720" rIns="91440" bIns="45720" anchor="t">
              <a:spAutoFit/>
            </a:bodyPr>
            <a:lstStyle/>
            <a:p>
              <a:pPr algn="ctr">
                <a:lnSpc>
                  <a:spcPts val="2400"/>
                </a:lnSpc>
              </a:pPr>
              <a:r>
                <a:rPr lang="lv-LV" sz="1600" dirty="0">
                  <a:latin typeface="Open Sans"/>
                  <a:ea typeface="Open Sans"/>
                  <a:cs typeface="Open Sans"/>
                </a:rPr>
                <a:t>un iepazīstināt viņus ar organizācijām, kas </a:t>
              </a:r>
              <a:br>
                <a:rPr lang="lv-LV" sz="1600" dirty="0">
                  <a:latin typeface="Open Sans"/>
                  <a:ea typeface="Open Sans"/>
                  <a:cs typeface="Open Sans"/>
                </a:rPr>
              </a:br>
              <a:r>
                <a:rPr lang="lv-LV" sz="1600" dirty="0">
                  <a:latin typeface="Open Sans"/>
                  <a:ea typeface="Open Sans"/>
                  <a:cs typeface="Open Sans"/>
                </a:rPr>
                <a:t>darbojas klimata jomā, un palīdzēt </a:t>
              </a:r>
              <a:br>
                <a:rPr lang="lv-LV" sz="1600" dirty="0">
                  <a:latin typeface="Open Sans"/>
                  <a:ea typeface="Open Sans"/>
                  <a:cs typeface="Open Sans"/>
                </a:rPr>
              </a:br>
              <a:r>
                <a:rPr lang="lv-LV" sz="1600" dirty="0">
                  <a:latin typeface="Open Sans"/>
                  <a:ea typeface="Open Sans"/>
                  <a:cs typeface="Open Sans"/>
                </a:rPr>
                <a:t>tiem savstarpēji mācīties citam no cita</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832789" y="3506354"/>
              <a:ext cx="3494178" cy="1012954"/>
            </a:xfrm>
            <a:prstGeom prst="rect">
              <a:avLst/>
            </a:prstGeom>
            <a:noFill/>
          </p:spPr>
          <p:txBody>
            <a:bodyPr wrap="square" lIns="91440" tIns="45720" rIns="91440" bIns="45720" anchor="t">
              <a:spAutoFit/>
            </a:bodyPr>
            <a:lstStyle/>
            <a:p>
              <a:pPr algn="ctr"/>
              <a:r>
                <a:rPr lang="lv-LV" sz="1900" b="1" dirty="0">
                  <a:solidFill>
                    <a:schemeClr val="bg1"/>
                  </a:solidFill>
                  <a:latin typeface="Open Sans"/>
                  <a:ea typeface="Open Sans"/>
                  <a:cs typeface="Open Sans"/>
                </a:rPr>
                <a:t>Veidot izpratni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27391" y="3531252"/>
              <a:ext cx="3494178" cy="598565"/>
            </a:xfrm>
            <a:prstGeom prst="rect">
              <a:avLst/>
            </a:prstGeom>
            <a:noFill/>
          </p:spPr>
          <p:txBody>
            <a:bodyPr wrap="square" lIns="91440" tIns="45720" rIns="91440" bIns="45720" anchor="t">
              <a:spAutoFit/>
            </a:bodyPr>
            <a:lstStyle/>
            <a:p>
              <a:pPr algn="ctr"/>
              <a:r>
                <a:rPr lang="lv-LV" sz="2000" b="1" dirty="0">
                  <a:solidFill>
                    <a:schemeClr val="bg1"/>
                  </a:solidFill>
                  <a:latin typeface="Open Sans"/>
                  <a:ea typeface="Open Sans"/>
                  <a:cs typeface="Open Sans"/>
                </a:rPr>
                <a:t>Veicināt rīcību</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378413" y="3401472"/>
              <a:ext cx="4086154" cy="611404"/>
            </a:xfrm>
            <a:prstGeom prst="rect">
              <a:avLst/>
            </a:prstGeom>
            <a:noFill/>
          </p:spPr>
          <p:txBody>
            <a:bodyPr wrap="square" lIns="91440" tIns="45720" rIns="91440" bIns="45720" anchor="t">
              <a:spAutoFit/>
            </a:bodyPr>
            <a:lstStyle/>
            <a:p>
              <a:pPr algn="ctr"/>
              <a:r>
                <a:rPr lang="lv-LV" b="1" dirty="0">
                  <a:solidFill>
                    <a:schemeClr val="bg1"/>
                  </a:solidFill>
                  <a:latin typeface="Open Sans"/>
                  <a:ea typeface="Open Sans"/>
                  <a:cs typeface="Open Sans"/>
                </a:rPr>
                <a:t>Apvienot pilsoņus saziņai</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408363" y="5537339"/>
            <a:ext cx="3651949" cy="6247864"/>
          </a:xfrm>
          <a:prstGeom prst="rect">
            <a:avLst/>
          </a:prstGeom>
          <a:noFill/>
        </p:spPr>
        <p:txBody>
          <a:bodyPr wrap="square">
            <a:spAutoFit/>
          </a:bodyPr>
          <a:lstStyle/>
          <a:p>
            <a:r>
              <a:rPr lang="lv-LV" sz="40000" b="1" dirty="0">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0" y="803443"/>
            <a:ext cx="6438846" cy="836159"/>
          </a:xfrm>
        </p:spPr>
        <p:txBody>
          <a:bodyPr wrap="square" lIns="216000" tIns="144000" rIns="180000" bIns="108000" anchor="t">
            <a:spAutoFit/>
          </a:bodyPr>
          <a:lstStyle/>
          <a:p>
            <a:r>
              <a:rPr lang="lv-LV">
                <a:latin typeface="Open Sans"/>
                <a:ea typeface="Open Sans"/>
                <a:cs typeface="Open Sans"/>
              </a:rPr>
              <a:t>    prioritārās jomas</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406479"/>
            <a:ext cx="3053459" cy="707886"/>
          </a:xfrm>
          <a:prstGeom prst="rect">
            <a:avLst/>
          </a:prstGeom>
          <a:noFill/>
        </p:spPr>
        <p:txBody>
          <a:bodyPr wrap="square">
            <a:spAutoFit/>
          </a:bodyPr>
          <a:lstStyle/>
          <a:p>
            <a:pPr algn="ctr"/>
            <a:r>
              <a:rPr lang="lv-LV" sz="2000" b="1">
                <a:latin typeface="Open Sans"/>
                <a:ea typeface="Open Sans"/>
                <a:cs typeface="Open Sans"/>
              </a:rPr>
              <a:t>Klimata rīcībpolitika un praktiskā darbība</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016667" y="7834154"/>
            <a:ext cx="3639681" cy="1323439"/>
          </a:xfrm>
          <a:prstGeom prst="rect">
            <a:avLst/>
          </a:prstGeom>
          <a:noFill/>
        </p:spPr>
        <p:txBody>
          <a:bodyPr wrap="square">
            <a:spAutoFit/>
          </a:bodyPr>
          <a:lstStyle/>
          <a:p>
            <a:pPr algn="ctr"/>
            <a:r>
              <a:rPr lang="lv-LV" sz="2000" b="1" dirty="0">
                <a:latin typeface="Open Sans"/>
                <a:ea typeface="Open Sans"/>
                <a:cs typeface="Open Sans"/>
              </a:rPr>
              <a:t>Pielāgošanās nenovēršamai </a:t>
            </a:r>
            <a:br>
              <a:rPr lang="lv-LV" sz="2000" b="1" dirty="0">
                <a:latin typeface="Open Sans"/>
                <a:ea typeface="Open Sans"/>
                <a:cs typeface="Open Sans"/>
              </a:rPr>
            </a:br>
            <a:r>
              <a:rPr lang="lv-LV" sz="2000" b="1" dirty="0">
                <a:latin typeface="Open Sans"/>
                <a:ea typeface="Open Sans"/>
                <a:cs typeface="Open Sans"/>
              </a:rPr>
              <a:t>klimata pārmaiņu ietekmei</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lv-LV" sz="2000" b="1" dirty="0">
                <a:latin typeface="Open Sans"/>
                <a:ea typeface="Open Sans"/>
                <a:cs typeface="Open Sans"/>
              </a:rPr>
              <a:t>Ekonomika un </a:t>
            </a:r>
            <a:br>
              <a:rPr lang="lv-LV" sz="2000" b="1" dirty="0">
                <a:latin typeface="Open Sans"/>
                <a:ea typeface="Open Sans"/>
                <a:cs typeface="Open Sans"/>
              </a:rPr>
            </a:br>
            <a:r>
              <a:rPr lang="lv-LV" sz="2000" b="1" dirty="0">
                <a:latin typeface="Open Sans"/>
                <a:ea typeface="Open Sans"/>
                <a:cs typeface="Open Sans"/>
              </a:rPr>
              <a:t>taisnīga pārkārtošanās</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lv-LV"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lv-LV"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lv-LV"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8295234" cy="836159"/>
          </a:xfrm>
        </p:spPr>
        <p:txBody>
          <a:bodyPr/>
          <a:lstStyle/>
          <a:p>
            <a:r>
              <a:rPr lang="lv-LV">
                <a:latin typeface="Open Sans"/>
                <a:ea typeface="Open Sans"/>
                <a:cs typeface="Open Sans"/>
              </a:rPr>
              <a:t>    </a:t>
            </a:r>
            <a:r>
              <a:rPr lang="lv-LV"/>
              <a:t>Klimata pakta kopiena</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lv-LV" sz="2000">
                <a:solidFill>
                  <a:schemeClr val="bg1"/>
                </a:solidFill>
                <a:latin typeface="Open Sans"/>
                <a:ea typeface="Open Sans"/>
                <a:cs typeface="Open Sans"/>
              </a:rPr>
              <a:t>mobilizē pakta kopienu un koordinē tās darbību pamatlīmenī.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lv-LV" sz="2300" b="1">
                <a:solidFill>
                  <a:srgbClr val="3A64E8"/>
                </a:solidFill>
                <a:latin typeface="Open Sans"/>
                <a:ea typeface="Open Sans"/>
                <a:cs typeface="Open Sans"/>
              </a:rPr>
              <a:t>Sekretariāts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77406" y="2916442"/>
            <a:ext cx="4124945" cy="2832329"/>
            <a:chOff x="7077406" y="2916442"/>
            <a:chExt cx="4124945"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093448" y="2916442"/>
              <a:ext cx="4100889"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16542" y="3822421"/>
              <a:ext cx="3659954" cy="1631216"/>
            </a:xfrm>
            <a:prstGeom prst="rect">
              <a:avLst/>
            </a:prstGeom>
            <a:noFill/>
          </p:spPr>
          <p:txBody>
            <a:bodyPr wrap="square">
              <a:spAutoFit/>
            </a:bodyPr>
            <a:lstStyle/>
            <a:p>
              <a:pPr algn="ctr"/>
              <a:r>
                <a:rPr lang="lv-LV" sz="2000" b="1">
                  <a:latin typeface="Open Sans"/>
                  <a:ea typeface="Open Sans"/>
                  <a:cs typeface="Open Sans"/>
                </a:rPr>
                <a:t>Valsts koordinatori (VK)</a:t>
              </a:r>
              <a:r>
                <a:rPr lang="lv-LV" sz="2000">
                  <a:latin typeface="Open Sans"/>
                  <a:ea typeface="Open Sans"/>
                  <a:cs typeface="Open Sans"/>
                </a:rPr>
                <a:t> un </a:t>
              </a:r>
              <a:r>
                <a:rPr lang="lv-LV" sz="2000" b="1">
                  <a:latin typeface="Open Sans"/>
                  <a:ea typeface="Open Sans"/>
                  <a:cs typeface="Open Sans"/>
                </a:rPr>
                <a:t>sabiedrisko attiecību (</a:t>
              </a:r>
              <a:r>
                <a:rPr lang="lv-LV" sz="2000" b="1" i="1">
                  <a:latin typeface="Open Sans"/>
                  <a:ea typeface="Open Sans"/>
                  <a:cs typeface="Open Sans"/>
                </a:rPr>
                <a:t>PR</a:t>
              </a:r>
              <a:r>
                <a:rPr lang="lv-LV" sz="2000" b="1">
                  <a:latin typeface="Open Sans"/>
                  <a:ea typeface="Open Sans"/>
                  <a:cs typeface="Open Sans"/>
                </a:rPr>
                <a:t>) aģentūras</a:t>
              </a:r>
              <a:r>
                <a:rPr lang="lv-LV" sz="2000">
                  <a:latin typeface="Open Sans"/>
                  <a:ea typeface="Open Sans"/>
                  <a:cs typeface="Open Sans"/>
                </a:rPr>
                <a:t> koncentrē uzmanību uz pakta redzējuma īstenošanu valsts līmenī.</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077406" y="2934514"/>
              <a:ext cx="4124945" cy="646331"/>
            </a:xfrm>
            <a:prstGeom prst="rect">
              <a:avLst/>
            </a:prstGeom>
            <a:noFill/>
          </p:spPr>
          <p:txBody>
            <a:bodyPr wrap="square">
              <a:spAutoFit/>
            </a:bodyPr>
            <a:lstStyle/>
            <a:p>
              <a:pPr algn="ctr"/>
              <a:r>
                <a:rPr lang="lv-LV" b="1" dirty="0">
                  <a:solidFill>
                    <a:schemeClr val="bg1"/>
                  </a:solidFill>
                  <a:latin typeface="Open Sans"/>
                  <a:ea typeface="Open Sans"/>
                  <a:cs typeface="Open Sans"/>
                </a:rPr>
                <a:t>Valsts koordinatori un sabiedrisko attiecību aģentūras</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09062" y="4008957"/>
              <a:ext cx="3494178" cy="1015663"/>
            </a:xfrm>
            <a:prstGeom prst="rect">
              <a:avLst/>
            </a:prstGeom>
            <a:noFill/>
          </p:spPr>
          <p:txBody>
            <a:bodyPr wrap="square">
              <a:spAutoFit/>
            </a:bodyPr>
            <a:lstStyle/>
            <a:p>
              <a:pPr algn="ctr"/>
              <a:r>
                <a:rPr lang="lv-LV" sz="2000">
                  <a:solidFill>
                    <a:schemeClr val="bg1"/>
                  </a:solidFill>
                  <a:latin typeface="Open Sans"/>
                  <a:ea typeface="Open Sans"/>
                  <a:cs typeface="Open Sans"/>
                </a:rPr>
                <a:t>informē, iedvesmo un atbalsta klimata politiku un klimatrīcību savās kopienās.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lv-LV" sz="2300" b="1">
                  <a:solidFill>
                    <a:srgbClr val="2A255A"/>
                  </a:solidFill>
                  <a:latin typeface="Open Sans"/>
                  <a:ea typeface="Open Sans"/>
                  <a:cs typeface="Open Sans"/>
                </a:rPr>
                <a:t>Klimata pakta vēstnieki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1" y="7074732"/>
              <a:ext cx="3813025" cy="1323439"/>
            </a:xfrm>
            <a:prstGeom prst="rect">
              <a:avLst/>
            </a:prstGeom>
            <a:noFill/>
          </p:spPr>
          <p:txBody>
            <a:bodyPr wrap="square">
              <a:spAutoFit/>
            </a:bodyPr>
            <a:lstStyle/>
            <a:p>
              <a:pPr algn="ctr"/>
              <a:r>
                <a:rPr lang="lv-LV" sz="2000" dirty="0">
                  <a:solidFill>
                    <a:schemeClr val="bg1"/>
                  </a:solidFill>
                  <a:latin typeface="Open Sans"/>
                  <a:ea typeface="Open Sans"/>
                  <a:cs typeface="Open Sans"/>
                </a:rPr>
                <a:t>ir organizācijas, kas ir apņēmušās risināt klimata pārmaiņu problēmu un dod ieguldījumu ilgtspējīgā nākotnē.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63859"/>
              <a:ext cx="3494178" cy="662233"/>
            </a:xfrm>
            <a:prstGeom prst="rect">
              <a:avLst/>
            </a:prstGeom>
            <a:noFill/>
          </p:spPr>
          <p:txBody>
            <a:bodyPr wrap="square">
              <a:spAutoFit/>
            </a:bodyPr>
            <a:lstStyle/>
            <a:p>
              <a:pPr algn="ctr">
                <a:lnSpc>
                  <a:spcPts val="2200"/>
                </a:lnSpc>
              </a:pPr>
              <a:r>
                <a:rPr lang="lv-LV" sz="2300" b="1">
                  <a:solidFill>
                    <a:srgbClr val="2743A8"/>
                  </a:solidFill>
                  <a:latin typeface="Open Sans"/>
                  <a:ea typeface="Open Sans"/>
                  <a:cs typeface="Open Sans"/>
                </a:rPr>
                <a:t>Klimata pakta </a:t>
              </a:r>
              <a:br>
                <a:rPr lang="lv-LV" sz="2300" b="1">
                  <a:solidFill>
                    <a:srgbClr val="2743A8"/>
                  </a:solidFill>
                  <a:latin typeface="Open Sans"/>
                  <a:ea typeface="Open Sans"/>
                  <a:cs typeface="Open Sans"/>
                </a:rPr>
              </a:br>
              <a:r>
                <a:rPr lang="lv-LV" sz="2300" b="1">
                  <a:solidFill>
                    <a:srgbClr val="2743A8"/>
                  </a:solidFill>
                  <a:latin typeface="Open Sans"/>
                  <a:ea typeface="Open Sans"/>
                  <a:cs typeface="Open Sans"/>
                </a:rPr>
                <a:t>partneri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532354" y="7225285"/>
            <a:ext cx="3349455" cy="1323439"/>
          </a:xfrm>
          <a:prstGeom prst="rect">
            <a:avLst/>
          </a:prstGeom>
          <a:noFill/>
        </p:spPr>
        <p:txBody>
          <a:bodyPr wrap="square">
            <a:spAutoFit/>
          </a:bodyPr>
          <a:lstStyle/>
          <a:p>
            <a:pPr algn="ctr"/>
            <a:r>
              <a:rPr lang="lv-LV" sz="2000">
                <a:latin typeface="Open Sans"/>
                <a:ea typeface="Open Sans"/>
                <a:cs typeface="Open Sans"/>
              </a:rPr>
              <a:t>ir atbalstītāji, kas vēlas aktīvi iesaistīties ar klimatu saistītu jautājumu risināšanā savā valstī.</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lv-LV" sz="2300" b="1">
                <a:solidFill>
                  <a:schemeClr val="bg1"/>
                </a:solidFill>
                <a:latin typeface="Open Sans"/>
                <a:ea typeface="Open Sans"/>
                <a:cs typeface="Open Sans"/>
              </a:rPr>
              <a:t>Pakta draugi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4419599" cy="836159"/>
          </a:xfrm>
          <a:solidFill>
            <a:srgbClr val="2A255A"/>
          </a:solidFill>
        </p:spPr>
        <p:txBody>
          <a:bodyPr wrap="square" lIns="216000" tIns="144000" rIns="180000" bIns="108000" anchor="t">
            <a:spAutoFit/>
          </a:bodyPr>
          <a:lstStyle/>
          <a:p>
            <a:pPr marL="904875" indent="-893445"/>
            <a:r>
              <a:rPr lang="lv-LV">
                <a:latin typeface="Open Sans"/>
                <a:ea typeface="Open Sans"/>
                <a:cs typeface="Open Sans"/>
              </a:rPr>
              <a:t>         vēstnieki</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lv-LV" sz="2200">
                <a:latin typeface="Open Sans"/>
                <a:ea typeface="Open Sans"/>
                <a:cs typeface="Open Sans"/>
              </a:rPr>
              <a:t>organizē un piedalās vietējos, valsts, reģionālos vai Eiropas mēroga pasākumos un aktivitātēs.</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lv-LV" sz="2400" b="1" dirty="0">
                <a:solidFill>
                  <a:srgbClr val="174C54"/>
                </a:solidFill>
                <a:latin typeface="Open Sans"/>
                <a:ea typeface="Open Sans"/>
                <a:cs typeface="Arial"/>
              </a:rPr>
              <a:t>Klimata pakta vēstnieki </a:t>
            </a:r>
            <a:br>
              <a:rPr lang="lv-LV" sz="2400" b="1" dirty="0">
                <a:latin typeface="Open Sans"/>
                <a:ea typeface="Open Sans"/>
                <a:cs typeface="Arial"/>
              </a:rPr>
            </a:br>
            <a:r>
              <a:rPr lang="lv-LV" sz="2400" dirty="0">
                <a:latin typeface="Open Sans"/>
                <a:ea typeface="Open Sans"/>
                <a:cs typeface="Arial"/>
              </a:rPr>
              <a:t>ir organizāciju, kopienu, neformālu grupu vai kustību vadītāji, vietējās iestādes, kultūras iestāžu pārstāvji, ietekmētāji (utt.). Pašlaik jau ir vairāk nekā </a:t>
            </a:r>
            <a:r>
              <a:rPr lang="lv-LV" sz="2400" b="1" dirty="0">
                <a:solidFill>
                  <a:srgbClr val="187471"/>
                </a:solidFill>
                <a:latin typeface="Open Sans"/>
                <a:ea typeface="Open Sans"/>
                <a:cs typeface="Arial"/>
              </a:rPr>
              <a:t>800 vēstnieku</a:t>
            </a:r>
            <a:r>
              <a:rPr lang="lv-LV" sz="2400" dirty="0">
                <a:latin typeface="Open Sans"/>
                <a:ea typeface="Open Sans"/>
                <a:cs typeface="Arial"/>
              </a:rPr>
              <a:t>, kas:</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200">
                <a:latin typeface="Open Sans"/>
                <a:ea typeface="Open Sans"/>
                <a:cs typeface="Open Sans"/>
              </a:rPr>
              <a:t>dalās ar pakta vēstījumiem savos tīklos un saziņas kanālos;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lv-LV" sz="2200">
                <a:latin typeface="Open Sans"/>
                <a:ea typeface="Open Sans"/>
                <a:cs typeface="Open Sans"/>
              </a:rPr>
              <a:t>rāda piemēru un iedvesmo citus </a:t>
            </a:r>
            <a:br>
              <a:rPr lang="lv-LV" sz="2200" b="1">
                <a:latin typeface="Open Sans"/>
                <a:ea typeface="Open Sans"/>
                <a:cs typeface="Open Sans"/>
              </a:rPr>
            </a:br>
            <a:r>
              <a:rPr lang="lv-LV" sz="2200">
                <a:latin typeface="Open Sans"/>
                <a:ea typeface="Open Sans"/>
                <a:cs typeface="Open Sans"/>
              </a:rPr>
              <a:t>īstenot klimatrīcību;</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7860631"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20589643-18DA-F182-5615-EEC6433021A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7775211"/>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lv-LV" sz="2200" dirty="0">
                <a:latin typeface="Open Sans"/>
                <a:ea typeface="Open Sans"/>
                <a:cs typeface="Open Sans"/>
              </a:rPr>
              <a:t>sadarbojas ar vēstniekiem valsts un reģionālajā līmenī.</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827885"/>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lv-LV" sz="2400" b="1" dirty="0">
                <a:solidFill>
                  <a:srgbClr val="391A53"/>
                </a:solidFill>
                <a:latin typeface="Open Sans"/>
                <a:ea typeface="Open Sans"/>
                <a:cs typeface="Arial"/>
              </a:rPr>
              <a:t>Klimata pakta partneri</a:t>
            </a:r>
            <a:r>
              <a:rPr lang="lv-LV" sz="2400" dirty="0">
                <a:latin typeface="Open Sans"/>
                <a:ea typeface="Open Sans"/>
                <a:cs typeface="Arial"/>
              </a:rPr>
              <a:t> ir organizācijas, kas apņēmušās risināt klimata pārmaiņu problēmas un dot ieguldījumu ilgtspējīgā nākotnē. Kā daļa no pakta tie:</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06710" y="6257308"/>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lv-LV" sz="2200" dirty="0">
                <a:latin typeface="Open Sans"/>
                <a:ea typeface="Open Sans"/>
                <a:cs typeface="Open Sans"/>
              </a:rPr>
              <a:t>piedalās īpaši organizētos pasākumos ar ES politikas veidotājiem;</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6" y="474084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lv-LV" sz="2200" dirty="0">
                <a:latin typeface="Open Sans"/>
                <a:ea typeface="Open Sans"/>
                <a:cs typeface="Open Sans"/>
              </a:rPr>
              <a:t>veicina pakta atpazīstamību savās tīmekļa vietnēs un sniedz informāciju par sasniegumiem, izmantojot oficiālus kanālus;</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52759" y="7437356"/>
            <a:ext cx="7860631"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142978"/>
            <a:ext cx="7860631" cy="974439"/>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786063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people laughing&#10;&#10;Description automatically generated">
            <a:extLst>
              <a:ext uri="{FF2B5EF4-FFF2-40B4-BE49-F238E27FC236}">
                <a16:creationId xmlns:a16="http://schemas.microsoft.com/office/drawing/2014/main" id="{01B0C34E-76AE-920B-97C3-4B3F8A6D3DD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lv-LV">
                <a:latin typeface="Open Sans"/>
                <a:ea typeface="Open Sans"/>
                <a:cs typeface="Open Sans"/>
              </a:rPr>
              <a:t>                  PARTNERI</a:t>
            </a:r>
          </a:p>
        </p:txBody>
      </p:sp>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9ED681-B112-46A2-920C-8C4A7501C1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68DBA6-8E76-4B1A-A68D-358A1B97586E}">
  <ds:schemaRefs>
    <ds:schemaRef ds:uri="http://purl.org/dc/elements/1.1/"/>
    <ds:schemaRef ds:uri="http://purl.org/dc/dcmitype/"/>
    <ds:schemaRef ds:uri="http://schemas.microsoft.com/office/2006/documentManagement/types"/>
    <ds:schemaRef ds:uri="http://schemas.microsoft.com/office/2006/metadata/properties"/>
    <ds:schemaRef ds:uri="http://www.w3.org/XML/1998/namespace"/>
    <ds:schemaRef ds:uri="f75dc2e1-5a74-43f4-af9f-d866e04aa3cf"/>
    <ds:schemaRef ds:uri="http://schemas.openxmlformats.org/package/2006/metadata/core-properties"/>
    <ds:schemaRef ds:uri="http://schemas.microsoft.com/office/infopath/2007/PartnerControls"/>
    <ds:schemaRef ds:uri="119ae24b-acd2-4206-8a50-f24ff65407c3"/>
    <ds:schemaRef ds:uri="http://purl.org/dc/terms/"/>
  </ds:schemaRefs>
</ds:datastoreItem>
</file>

<file path=customXml/itemProps3.xml><?xml version="1.0" encoding="utf-8"?>
<ds:datastoreItem xmlns:ds="http://schemas.openxmlformats.org/officeDocument/2006/customXml" ds:itemID="{8A4137DE-9DF0-43C6-8734-0D09BF16A4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1444</Words>
  <Application>Microsoft Office PowerPoint</Application>
  <PresentationFormat>Custom</PresentationFormat>
  <Paragraphs>163</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Arial</vt:lpstr>
      <vt:lpstr>Calibri</vt:lpstr>
      <vt:lpstr>Open Sans Semibold</vt:lpstr>
      <vt:lpstr>Lucida Sans</vt:lpstr>
      <vt:lpstr>Open Sans</vt:lpstr>
      <vt:lpstr>Myriad Pro</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PAR Eiropas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Paldies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94</cp:revision>
  <dcterms:created xsi:type="dcterms:W3CDTF">2023-09-22T15:24:24Z</dcterms:created>
  <dcterms:modified xsi:type="dcterms:W3CDTF">2024-08-26T12:22:59Z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