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kiltis"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009F7-4F4E-4F30-B7B9-A8016BF07890}" v="1" dt="2024-08-23T13:25:44.57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353009F7-4F4E-4F30-B7B9-A8016BF07890}"/>
    <pc:docChg chg="modSld sldOrd">
      <pc:chgData name="Carolina Bolelli" userId="d7926893-566e-4e7f-acc2-6407bb3f96bc" providerId="ADAL" clId="{353009F7-4F4E-4F30-B7B9-A8016BF07890}" dt="2024-08-26T12:25:05.344" v="6" actId="1076"/>
      <pc:docMkLst>
        <pc:docMk/>
      </pc:docMkLst>
      <pc:sldChg chg="ord">
        <pc:chgData name="Carolina Bolelli" userId="d7926893-566e-4e7f-acc2-6407bb3f96bc" providerId="ADAL" clId="{353009F7-4F4E-4F30-B7B9-A8016BF07890}" dt="2024-08-23T13:25:48.208" v="1" actId="20578"/>
        <pc:sldMkLst>
          <pc:docMk/>
          <pc:sldMk cId="2963042633" sldId="4023"/>
        </pc:sldMkLst>
      </pc:sldChg>
      <pc:sldChg chg="modSp mod">
        <pc:chgData name="Carolina Bolelli" userId="d7926893-566e-4e7f-acc2-6407bb3f96bc" providerId="ADAL" clId="{353009F7-4F4E-4F30-B7B9-A8016BF07890}" dt="2024-08-26T12:25:05.344" v="6" actId="1076"/>
        <pc:sldMkLst>
          <pc:docMk/>
          <pc:sldMk cId="447753583" sldId="4045"/>
        </pc:sldMkLst>
        <pc:spChg chg="mod">
          <ac:chgData name="Carolina Bolelli" userId="d7926893-566e-4e7f-acc2-6407bb3f96bc" providerId="ADAL" clId="{353009F7-4F4E-4F30-B7B9-A8016BF07890}" dt="2024-08-26T12:25:05.344" v="6" actId="1076"/>
          <ac:spMkLst>
            <pc:docMk/>
            <pc:sldMk cId="447753583" sldId="4045"/>
            <ac:spMk id="4" creationId="{714A5999-0B16-F44D-3A45-FE5A3B93E0E4}"/>
          </ac:spMkLst>
        </pc:spChg>
        <pc:spChg chg="mod">
          <ac:chgData name="Carolina Bolelli" userId="d7926893-566e-4e7f-acc2-6407bb3f96bc" providerId="ADAL" clId="{353009F7-4F4E-4F30-B7B9-A8016BF07890}" dt="2024-08-26T12:24:58.329" v="5" actId="1076"/>
          <ac:spMkLst>
            <pc:docMk/>
            <pc:sldMk cId="447753583" sldId="4045"/>
            <ac:spMk id="35" creationId="{09968629-3978-6834-EDBD-5022F0EA2DBE}"/>
          </ac:spMkLst>
        </pc:spChg>
      </pc:sldChg>
      <pc:sldChg chg="modAnim">
        <pc:chgData name="Carolina Bolelli" userId="d7926893-566e-4e7f-acc2-6407bb3f96bc" providerId="ADAL" clId="{353009F7-4F4E-4F30-B7B9-A8016BF07890}" dt="2024-08-23T13:25:44.573" v="0"/>
        <pc:sldMkLst>
          <pc:docMk/>
          <pc:sldMk cId="4247028148" sldId="4047"/>
        </pc:sldMkLst>
      </pc:sldChg>
      <pc:sldChg chg="modSp mod">
        <pc:chgData name="Carolina Bolelli" userId="d7926893-566e-4e7f-acc2-6407bb3f96bc" providerId="ADAL" clId="{353009F7-4F4E-4F30-B7B9-A8016BF07890}" dt="2024-08-26T12:24:42.589" v="4" actId="14100"/>
        <pc:sldMkLst>
          <pc:docMk/>
          <pc:sldMk cId="2197149429" sldId="4050"/>
        </pc:sldMkLst>
        <pc:spChg chg="mod">
          <ac:chgData name="Carolina Bolelli" userId="d7926893-566e-4e7f-acc2-6407bb3f96bc" providerId="ADAL" clId="{353009F7-4F4E-4F30-B7B9-A8016BF07890}" dt="2024-08-26T12:24:42.589" v="4" actId="14100"/>
          <ac:spMkLst>
            <pc:docMk/>
            <pc:sldMk cId="2197149429" sldId="4050"/>
            <ac:spMk id="17" creationId="{9E74BAFF-A2A1-0DFE-4A6B-298994EFC4B6}"/>
          </ac:spMkLst>
        </pc:spChg>
        <pc:spChg chg="mod">
          <ac:chgData name="Carolina Bolelli" userId="d7926893-566e-4e7f-acc2-6407bb3f96bc" providerId="ADAL" clId="{353009F7-4F4E-4F30-B7B9-A8016BF07890}" dt="2024-08-26T12:24:35.335" v="2" actId="6549"/>
          <ac:spMkLst>
            <pc:docMk/>
            <pc:sldMk cId="2197149429" sldId="4050"/>
            <ac:spMk id="18" creationId="{F0106F4C-08A7-1721-A19B-07BADBC4B748}"/>
          </ac:spMkLst>
        </pc:spChg>
      </pc:sldChg>
    </pc:docChg>
  </pc:docChgLst>
  <pc:docChgLst>
    <pc:chgData name="Carolina Bolelli" userId="d7926893-566e-4e7f-acc2-6407bb3f96bc" providerId="ADAL" clId="{03743BEC-CCCE-41B8-9A88-E0C2DD189178}"/>
    <pc:docChg chg="undo custSel modSld">
      <pc:chgData name="Carolina Bolelli" userId="d7926893-566e-4e7f-acc2-6407bb3f96bc" providerId="ADAL" clId="{03743BEC-CCCE-41B8-9A88-E0C2DD189178}" dt="2024-07-17T07:50:39.878" v="33" actId="5793"/>
      <pc:docMkLst>
        <pc:docMk/>
      </pc:docMkLst>
      <pc:sldChg chg="addSp delSp modSp mod">
        <pc:chgData name="Carolina Bolelli" userId="d7926893-566e-4e7f-acc2-6407bb3f96bc" providerId="ADAL" clId="{03743BEC-CCCE-41B8-9A88-E0C2DD189178}" dt="2024-07-10T08:59:31.316" v="21" actId="1076"/>
        <pc:sldMkLst>
          <pc:docMk/>
          <pc:sldMk cId="2506826475" sldId="283"/>
        </pc:sldMkLst>
        <pc:spChg chg="mod">
          <ac:chgData name="Carolina Bolelli" userId="d7926893-566e-4e7f-acc2-6407bb3f96bc" providerId="ADAL" clId="{03743BEC-CCCE-41B8-9A88-E0C2DD189178}" dt="2024-07-10T08:54:29.063" v="1" actId="1076"/>
          <ac:spMkLst>
            <pc:docMk/>
            <pc:sldMk cId="2506826475" sldId="283"/>
            <ac:spMk id="12" creationId="{45B013BD-26E2-F460-D8F5-F08E76F83A63}"/>
          </ac:spMkLst>
        </pc:spChg>
        <pc:spChg chg="add mod">
          <ac:chgData name="Carolina Bolelli" userId="d7926893-566e-4e7f-acc2-6407bb3f96bc" providerId="ADAL" clId="{03743BEC-CCCE-41B8-9A88-E0C2DD189178}" dt="2024-07-10T08:59:31.316" v="21" actId="1076"/>
          <ac:spMkLst>
            <pc:docMk/>
            <pc:sldMk cId="2506826475" sldId="283"/>
            <ac:spMk id="17" creationId="{3D622FEF-AAC0-7CAA-D66D-DFA050FD54C7}"/>
          </ac:spMkLst>
        </pc:spChg>
        <pc:spChg chg="del mod">
          <ac:chgData name="Carolina Bolelli" userId="d7926893-566e-4e7f-acc2-6407bb3f96bc" providerId="ADAL" clId="{03743BEC-CCCE-41B8-9A88-E0C2DD189178}" dt="2024-07-10T08:59:24.809" v="20" actId="478"/>
          <ac:spMkLst>
            <pc:docMk/>
            <pc:sldMk cId="2506826475" sldId="283"/>
            <ac:spMk id="21" creationId="{DF209D5E-A230-6C99-83EB-9E024B0FE42D}"/>
          </ac:spMkLst>
        </pc:spChg>
      </pc:sldChg>
      <pc:sldChg chg="modSp mod">
        <pc:chgData name="Carolina Bolelli" userId="d7926893-566e-4e7f-acc2-6407bb3f96bc" providerId="ADAL" clId="{03743BEC-CCCE-41B8-9A88-E0C2DD189178}" dt="2024-07-10T08:54:15.600" v="0" actId="207"/>
        <pc:sldMkLst>
          <pc:docMk/>
          <pc:sldMk cId="1163576630" sldId="284"/>
        </pc:sldMkLst>
        <pc:spChg chg="mod">
          <ac:chgData name="Carolina Bolelli" userId="d7926893-566e-4e7f-acc2-6407bb3f96bc" providerId="ADAL" clId="{03743BEC-CCCE-41B8-9A88-E0C2DD189178}" dt="2024-07-10T08:54:15.600" v="0" actId="207"/>
          <ac:spMkLst>
            <pc:docMk/>
            <pc:sldMk cId="1163576630" sldId="284"/>
            <ac:spMk id="2" creationId="{9EAFADA5-22D8-36EE-B2B6-2C2678ACB7C6}"/>
          </ac:spMkLst>
        </pc:spChg>
      </pc:sldChg>
      <pc:sldChg chg="modSp mod">
        <pc:chgData name="Carolina Bolelli" userId="d7926893-566e-4e7f-acc2-6407bb3f96bc" providerId="ADAL" clId="{03743BEC-CCCE-41B8-9A88-E0C2DD189178}" dt="2024-07-10T08:56:14.884" v="5" actId="1076"/>
        <pc:sldMkLst>
          <pc:docMk/>
          <pc:sldMk cId="1349106481" sldId="4044"/>
        </pc:sldMkLst>
        <pc:spChg chg="mod">
          <ac:chgData name="Carolina Bolelli" userId="d7926893-566e-4e7f-acc2-6407bb3f96bc" providerId="ADAL" clId="{03743BEC-CCCE-41B8-9A88-E0C2DD189178}" dt="2024-07-10T08:56:14.884" v="5" actId="1076"/>
          <ac:spMkLst>
            <pc:docMk/>
            <pc:sldMk cId="1349106481" sldId="4044"/>
            <ac:spMk id="33" creationId="{1D30D8D0-D8A3-9D3B-1398-EF8B4B30C59F}"/>
          </ac:spMkLst>
        </pc:spChg>
        <pc:spChg chg="mod">
          <ac:chgData name="Carolina Bolelli" userId="d7926893-566e-4e7f-acc2-6407bb3f96bc" providerId="ADAL" clId="{03743BEC-CCCE-41B8-9A88-E0C2DD189178}" dt="2024-07-10T08:56:05.728" v="3" actId="1076"/>
          <ac:spMkLst>
            <pc:docMk/>
            <pc:sldMk cId="1349106481" sldId="4044"/>
            <ac:spMk id="37" creationId="{38456044-398D-49DC-94D1-3061EC0F19FA}"/>
          </ac:spMkLst>
        </pc:spChg>
        <pc:spChg chg="mod">
          <ac:chgData name="Carolina Bolelli" userId="d7926893-566e-4e7f-acc2-6407bb3f96bc" providerId="ADAL" clId="{03743BEC-CCCE-41B8-9A88-E0C2DD189178}" dt="2024-07-10T08:56:08.696" v="4" actId="1076"/>
          <ac:spMkLst>
            <pc:docMk/>
            <pc:sldMk cId="1349106481" sldId="4044"/>
            <ac:spMk id="40" creationId="{B50B1BFB-6303-11A8-DC34-111A7F47CDF8}"/>
          </ac:spMkLst>
        </pc:spChg>
      </pc:sldChg>
      <pc:sldChg chg="modSp mod">
        <pc:chgData name="Carolina Bolelli" userId="d7926893-566e-4e7f-acc2-6407bb3f96bc" providerId="ADAL" clId="{03743BEC-CCCE-41B8-9A88-E0C2DD189178}" dt="2024-07-10T08:56:43.855" v="6" actId="207"/>
        <pc:sldMkLst>
          <pc:docMk/>
          <pc:sldMk cId="447753583" sldId="4045"/>
        </pc:sldMkLst>
        <pc:spChg chg="mod">
          <ac:chgData name="Carolina Bolelli" userId="d7926893-566e-4e7f-acc2-6407bb3f96bc" providerId="ADAL" clId="{03743BEC-CCCE-41B8-9A88-E0C2DD189178}" dt="2024-07-10T08:56:43.855" v="6" actId="207"/>
          <ac:spMkLst>
            <pc:docMk/>
            <pc:sldMk cId="447753583" sldId="4045"/>
            <ac:spMk id="4" creationId="{714A5999-0B16-F44D-3A45-FE5A3B93E0E4}"/>
          </ac:spMkLst>
        </pc:spChg>
      </pc:sldChg>
      <pc:sldChg chg="modSp mod">
        <pc:chgData name="Carolina Bolelli" userId="d7926893-566e-4e7f-acc2-6407bb3f96bc" providerId="ADAL" clId="{03743BEC-CCCE-41B8-9A88-E0C2DD189178}" dt="2024-07-10T08:57:48.065" v="14" actId="6549"/>
        <pc:sldMkLst>
          <pc:docMk/>
          <pc:sldMk cId="98133796" sldId="4049"/>
        </pc:sldMkLst>
        <pc:spChg chg="mod">
          <ac:chgData name="Carolina Bolelli" userId="d7926893-566e-4e7f-acc2-6407bb3f96bc" providerId="ADAL" clId="{03743BEC-CCCE-41B8-9A88-E0C2DD189178}" dt="2024-07-10T08:57:48.065" v="14" actId="6549"/>
          <ac:spMkLst>
            <pc:docMk/>
            <pc:sldMk cId="98133796" sldId="4049"/>
            <ac:spMk id="15" creationId="{D8A8FF61-0AD1-33C7-DE30-31E996F0CD7F}"/>
          </ac:spMkLst>
        </pc:spChg>
      </pc:sldChg>
      <pc:sldChg chg="modSp mod">
        <pc:chgData name="Carolina Bolelli" userId="d7926893-566e-4e7f-acc2-6407bb3f96bc" providerId="ADAL" clId="{03743BEC-CCCE-41B8-9A88-E0C2DD189178}" dt="2024-07-10T08:57:40.575" v="13" actId="6549"/>
        <pc:sldMkLst>
          <pc:docMk/>
          <pc:sldMk cId="3885348669" sldId="4051"/>
        </pc:sldMkLst>
        <pc:spChg chg="mod">
          <ac:chgData name="Carolina Bolelli" userId="d7926893-566e-4e7f-acc2-6407bb3f96bc" providerId="ADAL" clId="{03743BEC-CCCE-41B8-9A88-E0C2DD189178}" dt="2024-07-10T08:57:40.575" v="13" actId="6549"/>
          <ac:spMkLst>
            <pc:docMk/>
            <pc:sldMk cId="3885348669" sldId="4051"/>
            <ac:spMk id="2" creationId="{3E674221-EFCE-2928-EC55-5735A8F72587}"/>
          </ac:spMkLst>
        </pc:spChg>
      </pc:sldChg>
      <pc:sldChg chg="modNotesTx">
        <pc:chgData name="Carolina Bolelli" userId="d7926893-566e-4e7f-acc2-6407bb3f96bc" providerId="ADAL" clId="{03743BEC-CCCE-41B8-9A88-E0C2DD189178}" dt="2024-07-17T07:50:01.091" v="28" actId="5793"/>
        <pc:sldMkLst>
          <pc:docMk/>
          <pc:sldMk cId="1100750728" sldId="4054"/>
        </pc:sldMkLst>
      </pc:sldChg>
      <pc:sldChg chg="modSp mod modNotesTx">
        <pc:chgData name="Carolina Bolelli" userId="d7926893-566e-4e7f-acc2-6407bb3f96bc" providerId="ADAL" clId="{03743BEC-CCCE-41B8-9A88-E0C2DD189178}" dt="2024-07-17T07:50:35.372" v="32" actId="20577"/>
        <pc:sldMkLst>
          <pc:docMk/>
          <pc:sldMk cId="2876997581" sldId="4058"/>
        </pc:sldMkLst>
        <pc:spChg chg="mod">
          <ac:chgData name="Carolina Bolelli" userId="d7926893-566e-4e7f-acc2-6407bb3f96bc" providerId="ADAL" clId="{03743BEC-CCCE-41B8-9A88-E0C2DD189178}" dt="2024-07-10T08:57:09.206" v="9" actId="1076"/>
          <ac:spMkLst>
            <pc:docMk/>
            <pc:sldMk cId="2876997581" sldId="4058"/>
            <ac:spMk id="10" creationId="{30059BD6-34BE-372F-DC9C-9F183DC458C4}"/>
          </ac:spMkLst>
        </pc:spChg>
        <pc:spChg chg="mod">
          <ac:chgData name="Carolina Bolelli" userId="d7926893-566e-4e7f-acc2-6407bb3f96bc" providerId="ADAL" clId="{03743BEC-CCCE-41B8-9A88-E0C2DD189178}" dt="2024-07-10T08:56:59.092" v="7" actId="1076"/>
          <ac:spMkLst>
            <pc:docMk/>
            <pc:sldMk cId="2876997581" sldId="4058"/>
            <ac:spMk id="12" creationId="{AC546AEC-86B1-DE52-0B8D-BEBB471F71EB}"/>
          </ac:spMkLst>
        </pc:spChg>
      </pc:sldChg>
      <pc:sldChg chg="modNotesTx">
        <pc:chgData name="Carolina Bolelli" userId="d7926893-566e-4e7f-acc2-6407bb3f96bc" providerId="ADAL" clId="{03743BEC-CCCE-41B8-9A88-E0C2DD189178}" dt="2024-07-17T07:50:39.878" v="33" actId="5793"/>
        <pc:sldMkLst>
          <pc:docMk/>
          <pc:sldMk cId="431233827" sldId="4059"/>
        </pc:sldMkLst>
      </pc:sldChg>
      <pc:sldChg chg="modSp mod">
        <pc:chgData name="Carolina Bolelli" userId="d7926893-566e-4e7f-acc2-6407bb3f96bc" providerId="ADAL" clId="{03743BEC-CCCE-41B8-9A88-E0C2DD189178}" dt="2024-07-10T08:57:28.752" v="11" actId="115"/>
        <pc:sldMkLst>
          <pc:docMk/>
          <pc:sldMk cId="2109967429" sldId="4062"/>
        </pc:sldMkLst>
        <pc:spChg chg="mod">
          <ac:chgData name="Carolina Bolelli" userId="d7926893-566e-4e7f-acc2-6407bb3f96bc" providerId="ADAL" clId="{03743BEC-CCCE-41B8-9A88-E0C2DD189178}" dt="2024-07-10T08:57:28.752" v="11" actId="115"/>
          <ac:spMkLst>
            <pc:docMk/>
            <pc:sldMk cId="2109967429" sldId="4062"/>
            <ac:spMk id="2" creationId="{2430DC55-51DF-DCFA-1DFF-AEBCBE543D9E}"/>
          </ac:spMkLst>
        </pc:spChg>
      </pc:sldChg>
      <pc:sldChg chg="modSp mod modNotesTx">
        <pc:chgData name="Carolina Bolelli" userId="d7926893-566e-4e7f-acc2-6407bb3f96bc" providerId="ADAL" clId="{03743BEC-CCCE-41B8-9A88-E0C2DD189178}" dt="2024-07-17T07:50:12.955" v="29" actId="20577"/>
        <pc:sldMkLst>
          <pc:docMk/>
          <pc:sldMk cId="4104792099" sldId="4064"/>
        </pc:sldMkLst>
        <pc:spChg chg="mod">
          <ac:chgData name="Carolina Bolelli" userId="d7926893-566e-4e7f-acc2-6407bb3f96bc" providerId="ADAL" clId="{03743BEC-CCCE-41B8-9A88-E0C2DD189178}" dt="2024-07-10T09:00:25.297" v="26" actId="20577"/>
          <ac:spMkLst>
            <pc:docMk/>
            <pc:sldMk cId="4104792099" sldId="4064"/>
            <ac:spMk id="5" creationId="{5E15BD1E-94E7-BE78-88B7-93CF598B1297}"/>
          </ac:spMkLst>
        </pc:spChg>
      </pc:sldChg>
      <pc:sldChg chg="modNotesTx">
        <pc:chgData name="Carolina Bolelli" userId="d7926893-566e-4e7f-acc2-6407bb3f96bc" providerId="ADAL" clId="{03743BEC-CCCE-41B8-9A88-E0C2DD189178}" dt="2024-07-17T07:50:17.519" v="30" actId="20577"/>
        <pc:sldMkLst>
          <pc:docMk/>
          <pc:sldMk cId="2306310982" sldId="4065"/>
        </pc:sldMkLst>
      </pc:sldChg>
      <pc:sldChg chg="modNotesTx">
        <pc:chgData name="Carolina Bolelli" userId="d7926893-566e-4e7f-acc2-6407bb3f96bc" providerId="ADAL" clId="{03743BEC-CCCE-41B8-9A88-E0C2DD189178}" dt="2024-07-17T07:50:21.228" v="31" actId="20577"/>
        <pc:sldMkLst>
          <pc:docMk/>
          <pc:sldMk cId="2595785313" sldId="40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lt"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lt"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mailto:stories@euclimatepact.eu" TargetMode="Externa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l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4326665" cy="1204909"/>
          </a:xfrm>
        </p:spPr>
        <p:txBody>
          <a:bodyPr/>
          <a:lstStyle/>
          <a:p>
            <a:r>
              <a:rPr lang="lt-LT" sz="6600" dirty="0">
                <a:latin typeface="Open Sans"/>
                <a:ea typeface="Open Sans"/>
                <a:cs typeface="Open Sans"/>
              </a:rPr>
              <a:t>Europos</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7450865" cy="1204909"/>
          </a:xfrm>
        </p:spPr>
        <p:txBody>
          <a:bodyPr/>
          <a:lstStyle/>
          <a:p>
            <a:r>
              <a:rPr lang="lt-LT" sz="6600" dirty="0"/>
              <a:t>klimato paktas</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lt-LT"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0641597" cy="1232609"/>
          </a:xfrm>
        </p:spPr>
        <p:txBody>
          <a:bodyPr/>
          <a:lstStyle/>
          <a:p>
            <a:r>
              <a:rPr lang="lt-LT" sz="6800" dirty="0">
                <a:latin typeface="Open Sans"/>
                <a:ea typeface="Open Sans"/>
                <a:cs typeface="Open Sans"/>
              </a:rPr>
              <a:t> pakto įgyvendinimas</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89143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t-LT" sz="6800">
                <a:latin typeface="Open Sans"/>
                <a:ea typeface="Open Sans"/>
                <a:cs typeface="Open Sans"/>
              </a:rPr>
              <a:t> Europos klimato</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806404" cy="836159"/>
          </a:xfrm>
        </p:spPr>
        <p:txBody>
          <a:bodyPr/>
          <a:lstStyle/>
          <a:p>
            <a:r>
              <a:rPr lang="lt-LT" dirty="0"/>
              <a:t>Piliečių įtraukimas į klimato srities veiksmus</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030901" y="6214939"/>
            <a:ext cx="8209359"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8688416" y="6450859"/>
            <a:ext cx="6894327" cy="39038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800" b="1" dirty="0">
                <a:solidFill>
                  <a:schemeClr val="accent2"/>
                </a:solidFill>
                <a:latin typeface="Open Sans"/>
                <a:ea typeface="Open Sans"/>
                <a:cs typeface="Open Sans"/>
              </a:rPr>
              <a:t>vietos klimato srities veiksmų grupės</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030901" y="4919481"/>
            <a:ext cx="4027750" cy="993313"/>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130250" y="5044488"/>
            <a:ext cx="3829051" cy="61568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000" b="1" dirty="0">
                <a:solidFill>
                  <a:schemeClr val="tx2"/>
                </a:solidFill>
                <a:latin typeface="Open Sans"/>
                <a:ea typeface="Open Sans"/>
                <a:cs typeface="Open Sans"/>
              </a:rPr>
              <a:t>klimato klausimams nagrinėti skirti pasivaikščiojimai</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4919481"/>
            <a:ext cx="3936016" cy="993313"/>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419636" y="5287975"/>
            <a:ext cx="3893129" cy="59367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400" b="1" dirty="0">
                <a:solidFill>
                  <a:schemeClr val="accent3"/>
                </a:solidFill>
                <a:latin typeface="Open Sans"/>
                <a:ea typeface="Open Sans"/>
                <a:cs typeface="Open Sans"/>
              </a:rPr>
              <a:t>lygiaverčiai parlamentai</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812307"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800" b="1">
                <a:solidFill>
                  <a:schemeClr val="accent3">
                    <a:lumMod val="75000"/>
                  </a:schemeClr>
                </a:solidFill>
                <a:latin typeface="Open Sans"/>
                <a:ea typeface="Open Sans"/>
                <a:cs typeface="Open Sans"/>
              </a:rPr>
              <a:t>nuotraukų istorijų dirbtuvės</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lt-LT" sz="2400">
                <a:latin typeface="Open Sans"/>
                <a:ea typeface="Open Sans"/>
                <a:cs typeface="Open Sans"/>
              </a:rPr>
              <a:t>Įgyvendinant </a:t>
            </a:r>
            <a:r>
              <a:rPr lang="lt-LT" sz="2400" b="1">
                <a:latin typeface="Open Sans"/>
                <a:ea typeface="Open Sans"/>
                <a:cs typeface="Open Sans"/>
              </a:rPr>
              <a:t>Klimato paktą</a:t>
            </a:r>
            <a:r>
              <a:rPr lang="lt-LT" sz="2400">
                <a:latin typeface="Open Sans"/>
                <a:ea typeface="Open Sans"/>
                <a:cs typeface="Open Sans"/>
              </a:rPr>
              <a:t> piliečiai įtraukiami į diskusijas apie klimato srities veiksmus, pasitelkiant tokią veiklą kaip:</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t>Apsilankykite svetainėje </a:t>
            </a:r>
            <a:b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t>ir sužinokite daugiau</a:t>
            </a:r>
          </a:p>
        </p:txBody>
      </p:sp>
      <p:pic>
        <p:nvPicPr>
          <p:cNvPr id="3" name="Picture 2">
            <a:hlinkClick r:id="rId3"/>
            <a:extLst>
              <a:ext uri="{FF2B5EF4-FFF2-40B4-BE49-F238E27FC236}">
                <a16:creationId xmlns:a16="http://schemas.microsoft.com/office/drawing/2014/main" id="{684A7A72-F1F4-1423-F903-A9E53CFE8E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213307" cy="836159"/>
          </a:xfrm>
          <a:solidFill>
            <a:srgbClr val="174C54"/>
          </a:solidFill>
        </p:spPr>
        <p:txBody>
          <a:bodyPr wrap="square" lIns="216000" tIns="144000" rIns="180000" bIns="108000" anchor="t">
            <a:spAutoFit/>
          </a:bodyPr>
          <a:lstStyle/>
          <a:p>
            <a:pPr marL="904875" indent="-893445"/>
            <a:r>
              <a:rPr lang="lt-LT">
                <a:latin typeface="Open Sans"/>
                <a:ea typeface="Open Sans"/>
                <a:cs typeface="Open Sans"/>
              </a:rPr>
              <a:t>    Veikla ES VALSTYBĖSE NARĖSE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t-LT" sz="2400">
                <a:latin typeface="Open Sans"/>
                <a:ea typeface="Open Sans"/>
                <a:cs typeface="Arial"/>
              </a:rPr>
              <a:t>Visose valstybėse narėse </a:t>
            </a:r>
            <a:r>
              <a:rPr lang="lt-LT" sz="2400" b="1">
                <a:latin typeface="Open Sans"/>
                <a:ea typeface="Open Sans"/>
                <a:cs typeface="Arial"/>
              </a:rPr>
              <a:t>šalių koordinatoriai ir ryšių su visuomene agentūros </a:t>
            </a:r>
            <a:r>
              <a:rPr lang="lt-LT" sz="2400">
                <a:latin typeface="Open Sans"/>
                <a:ea typeface="Open Sans"/>
                <a:cs typeface="Arial"/>
              </a:rPr>
              <a:t>organizuoja ir reklamuoja renginius ir veiklą, skirtus vietos Pakto bendruomenei ir visuomenei, pavyzdžiui:</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t-LT" sz="2400" b="1">
                <a:solidFill>
                  <a:srgbClr val="0E101A"/>
                </a:solidFill>
                <a:latin typeface="Open Sans"/>
                <a:cs typeface="Calibri" panose="020F0502020204030204"/>
              </a:rPr>
              <a:t>piliečių įtraukimo veiklą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82907"/>
            <a:ext cx="8109493" cy="42778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t-LT" sz="2000" b="1" dirty="0">
                <a:solidFill>
                  <a:srgbClr val="0E101A"/>
                </a:solidFill>
                <a:latin typeface="Open Sans"/>
                <a:cs typeface="Calibri" panose="020F0502020204030204"/>
              </a:rPr>
              <a:t>nacionalinius renginius</a:t>
            </a:r>
            <a:r>
              <a:rPr lang="lt-LT" sz="2000" dirty="0">
                <a:solidFill>
                  <a:srgbClr val="0E101A"/>
                </a:solidFill>
                <a:latin typeface="Open Sans"/>
                <a:cs typeface="Calibri" panose="020F0502020204030204"/>
              </a:rPr>
              <a:t>, į kuriuos susirenka Pakto bendruomenė</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7700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t-LT" sz="2400" b="1">
                <a:solidFill>
                  <a:srgbClr val="0E101A"/>
                </a:solidFill>
                <a:latin typeface="Open Sans"/>
                <a:cs typeface="Calibri" panose="020F0502020204030204"/>
              </a:rPr>
              <a:t>gebėjimų ugdymo dirbtuves</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t-LT" sz="2400" b="1">
                <a:solidFill>
                  <a:srgbClr val="0E101A"/>
                </a:solidFill>
                <a:latin typeface="Open Sans"/>
                <a:cs typeface="Calibri" panose="020F0502020204030204"/>
              </a:rPr>
              <a:t>mokymosi ir dalijimosi žiniomis sesijas</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796202"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t>Susisiekite su </a:t>
            </a:r>
            <a:b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t>Pakto šalių koordinatoriais</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5689600" cy="836159"/>
          </a:xfrm>
        </p:spPr>
        <p:txBody>
          <a:bodyPr wrap="square" lIns="216000" tIns="144000" rIns="180000" bIns="108000" anchor="t">
            <a:spAutoFit/>
          </a:bodyPr>
          <a:lstStyle/>
          <a:p>
            <a:pPr marL="904875" indent="-893445"/>
            <a:r>
              <a:rPr lang="lt-LT">
                <a:latin typeface="Open Sans"/>
                <a:ea typeface="Open Sans"/>
                <a:cs typeface="Open Sans"/>
              </a:rPr>
              <a:t>    Veikla ES šalyse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73841" y="7538084"/>
            <a:ext cx="14668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b="1" i="1" dirty="0">
                <a:solidFill>
                  <a:srgbClr val="81270E"/>
                </a:solidFill>
                <a:latin typeface="Open Sans"/>
              </a:rPr>
              <a:t> Gebėjimų stiprinimo renginys Belgijoje </a:t>
            </a:r>
            <a:r>
              <a:rPr lang="lt-LT" b="1" i="1" dirty="0">
                <a:solidFill>
                  <a:srgbClr val="FF9D02"/>
                </a:solidFill>
                <a:latin typeface="Open Sans"/>
              </a:rPr>
              <a:t>​          </a:t>
            </a:r>
            <a:r>
              <a:rPr lang="en-GB" b="1" i="1" dirty="0">
                <a:solidFill>
                  <a:srgbClr val="FF9D02"/>
                </a:solidFill>
                <a:latin typeface="Open Sans"/>
              </a:rPr>
              <a:t> </a:t>
            </a:r>
            <a:r>
              <a:rPr lang="lt-LT" b="1" i="1" dirty="0">
                <a:solidFill>
                  <a:srgbClr val="174C54"/>
                </a:solidFill>
                <a:latin typeface="Open Sans"/>
              </a:rPr>
              <a:t>Nacionalinis renginys Bulgarijoje                     </a:t>
            </a:r>
            <a:r>
              <a:rPr lang="lt-LT" b="1" i="1" dirty="0">
                <a:solidFill>
                  <a:srgbClr val="3D2658"/>
                </a:solidFill>
                <a:latin typeface="Open Sans"/>
              </a:rPr>
              <a:t>Piliečių įtraukimo renginys Estijoje</a:t>
            </a:r>
            <a:r>
              <a:rPr lang="lt-LT"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172449" cy="836159"/>
          </a:xfrm>
        </p:spPr>
        <p:txBody>
          <a:bodyPr wrap="square" lIns="216000" tIns="144000" rIns="180000" bIns="108000" anchor="t">
            <a:spAutoFit/>
          </a:bodyPr>
          <a:lstStyle/>
          <a:p>
            <a:r>
              <a:rPr lang="lt-LT">
                <a:latin typeface="Open Sans"/>
                <a:ea typeface="Open Sans"/>
                <a:cs typeface="Open Sans"/>
              </a:rPr>
              <a:t>    Ambasadorių veikla</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lt-LT" sz="2800">
                <a:latin typeface="Open Sans"/>
                <a:ea typeface="Open Sans"/>
                <a:cs typeface="Arial"/>
              </a:rPr>
              <a:t>Pakto ambasadoriai </a:t>
            </a:r>
            <a:r>
              <a:rPr lang="lt-LT" sz="2800" b="1">
                <a:solidFill>
                  <a:srgbClr val="174C54"/>
                </a:solidFill>
                <a:latin typeface="Open Sans"/>
                <a:ea typeface="Open Sans"/>
                <a:cs typeface="Arial"/>
              </a:rPr>
              <a:t>vietos lygmeniu organizuoja daugybę veiklų</a:t>
            </a:r>
            <a:r>
              <a:rPr lang="lt-LT" sz="2800">
                <a:latin typeface="Open Sans"/>
                <a:ea typeface="Open Sans"/>
                <a:cs typeface="Arial"/>
              </a:rPr>
              <a:t>, kuriomis siekiama skatinti pokyčius ir didinti informuotumą: rengia dirbtuves, seminarus, diskusijas, socialinės žiniasklaidos kampanijas ir pan.</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lt-LT">
                <a:latin typeface="Open Sans"/>
                <a:ea typeface="Open Sans"/>
                <a:cs typeface="Open Sans"/>
              </a:rPr>
              <a:t>PARTNERIŲ VEIKLA</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2000" i="1">
                <a:latin typeface="Open Sans"/>
              </a:rPr>
              <a:t>Judumas mieste ir tvarūs miestai. Lombardijos ir Europos vietos pokalbis ir mokymai vietos administratoriams Milane, Italijoje.</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198209" cy="836159"/>
          </a:xfrm>
        </p:spPr>
        <p:txBody>
          <a:bodyPr wrap="square" lIns="216000" tIns="144000" rIns="180000" bIns="108000" anchor="t">
            <a:spAutoFit/>
          </a:bodyPr>
          <a:lstStyle/>
          <a:p>
            <a:r>
              <a:rPr lang="lt-LT">
                <a:latin typeface="Open Sans"/>
                <a:ea typeface="Open Sans"/>
                <a:cs typeface="Open Sans"/>
              </a:rPr>
              <a:t>    PARTNERIŲ VEIKLA</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4478001" cy="753059"/>
          </a:xfrm>
          <a:solidFill>
            <a:srgbClr val="174C54"/>
          </a:solidFill>
        </p:spPr>
        <p:txBody>
          <a:bodyPr wrap="square" lIns="216000" tIns="144000" rIns="180000" bIns="108000" anchor="t">
            <a:spAutoFit/>
          </a:bodyPr>
          <a:lstStyle/>
          <a:p>
            <a:pPr marL="904875" indent="-893445"/>
            <a:r>
              <a:rPr lang="lt-LT" sz="3600">
                <a:latin typeface="Open Sans"/>
                <a:ea typeface="Open Sans"/>
                <a:cs typeface="Open Sans"/>
              </a:rPr>
              <a:t>    Bendradarbiavimas su vietos valdžios institucijomis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151726"/>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t-LT" sz="2400" dirty="0">
                <a:latin typeface="Open Sans"/>
                <a:ea typeface="Open Sans"/>
                <a:cs typeface="Arial"/>
              </a:rPr>
              <a:t>Įgyvendinant Klimato paktą bendradarbiaujama su vietos valdžios institucijomis, kad būtų skatinamas tolesnis jų renginių matomumas, pasitelkiant:</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t-LT" sz="2400" b="1">
                <a:solidFill>
                  <a:srgbClr val="0E101A"/>
                </a:solidFill>
                <a:latin typeface="Open Sans"/>
                <a:cs typeface="Calibri" panose="020F0502020204030204"/>
              </a:rPr>
              <a:t>Regionų komitetą</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6" y="6006374"/>
            <a:ext cx="7925343" cy="67906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t-LT" sz="2000" b="1" dirty="0">
                <a:solidFill>
                  <a:srgbClr val="0E101A"/>
                </a:solidFill>
                <a:latin typeface="Open Sans"/>
                <a:cs typeface="Calibri" panose="020F0502020204030204"/>
              </a:rPr>
              <a:t>pokalbius apie Klimato pakto įgyvendinimą vietos lygmeniu</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8585887"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lt-LT" sz="2400" b="1">
                <a:solidFill>
                  <a:srgbClr val="0E101A"/>
                </a:solidFill>
                <a:latin typeface="Open Sans"/>
                <a:cs typeface="Calibri" panose="020F0502020204030204"/>
              </a:rPr>
              <a:t>Prisitaikymo prie klimato kaitos misijos įgyvendinimo platformą </a:t>
            </a:r>
            <a:r>
              <a:rPr lang="lt-LT" sz="240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EFB26046-9597-2152-9C37-FE9D0A3F564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lt-LT" sz="2200">
                <a:latin typeface="Open Sans"/>
                <a:ea typeface="Open Sans"/>
                <a:cs typeface="Open Sans"/>
              </a:rPr>
              <a:t>Kasmetiniame Paktui skirtame renginyje susirenka Klimato pakto bendruomenės nariai iš visos Europos, kad kartu ieškotų naujų būdų, kaip paskatinti klimato srities veiksmus vietos bendruomenėse. </a:t>
            </a:r>
          </a:p>
          <a:p>
            <a:pPr>
              <a:lnSpc>
                <a:spcPts val="3600"/>
              </a:lnSpc>
            </a:pPr>
            <a:r>
              <a:rPr lang="lt-LT" sz="2200">
                <a:latin typeface="Open Sans"/>
                <a:ea typeface="Open Sans"/>
                <a:cs typeface="Open Sans"/>
              </a:rPr>
              <a:t>Daugiau apie 2024 m. renginį skaitykite </a:t>
            </a:r>
            <a:r>
              <a:rPr lang="lt-LT"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čia</a:t>
            </a:r>
            <a:r>
              <a:rPr lang="lt-LT"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362700" cy="836159"/>
          </a:xfrm>
        </p:spPr>
        <p:txBody>
          <a:bodyPr wrap="square" lIns="216000" tIns="144000" rIns="180000" bIns="108000" anchor="t">
            <a:spAutoFit/>
          </a:bodyPr>
          <a:lstStyle/>
          <a:p>
            <a:r>
              <a:rPr lang="lt-LT">
                <a:latin typeface="Open Sans"/>
                <a:ea typeface="Open Sans"/>
                <a:cs typeface="Open Sans"/>
              </a:rPr>
              <a:t>    PAGRINDINĖ VEIKLA</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345880"/>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lt-LT" sz="2200" dirty="0">
                <a:latin typeface="Open Sans"/>
                <a:ea typeface="Open Sans"/>
                <a:cs typeface="Open Sans"/>
              </a:rPr>
              <a:t>Paktui skirtoje svetainėje reguliariai skelbiami nauji </a:t>
            </a:r>
            <a:r>
              <a:rPr lang="lt-LT"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ištekliai</a:t>
            </a:r>
            <a:r>
              <a:rPr lang="lt-LT" sz="2200" dirty="0">
                <a:latin typeface="Open Sans"/>
                <a:ea typeface="Open Sans"/>
                <a:cs typeface="Open Sans"/>
              </a:rPr>
              <a:t> tiems,</a:t>
            </a:r>
            <a:r>
              <a:rPr lang="lt-LT" sz="2200" dirty="0">
                <a:solidFill>
                  <a:schemeClr val="accent1"/>
                </a:solidFill>
                <a:latin typeface="Open Sans"/>
                <a:ea typeface="Open Sans"/>
                <a:cs typeface="Open Sans"/>
              </a:rPr>
              <a:t> </a:t>
            </a:r>
            <a:r>
              <a:rPr lang="lt-LT" sz="2200" dirty="0">
                <a:latin typeface="Open Sans"/>
                <a:ea typeface="Open Sans"/>
                <a:cs typeface="Open Sans"/>
              </a:rPr>
              <a:t>kurie nori </a:t>
            </a:r>
            <a:r>
              <a:rPr lang="lt-LT" sz="2200" dirty="0">
                <a:solidFill>
                  <a:srgbClr val="000000"/>
                </a:solidFill>
                <a:latin typeface="Open Sans"/>
                <a:ea typeface="Open Sans"/>
                <a:cs typeface="Open Sans"/>
              </a:rPr>
              <a:t>įgyti daugiau žinių su klimatu susijusiais klausimais. Apie su Paktu susijusią veiklą taip pat galite sužinoti</a:t>
            </a:r>
            <a:r>
              <a:rPr lang="lt-LT" sz="2200" dirty="0">
                <a:latin typeface="Open Sans"/>
                <a:ea typeface="Open Sans"/>
                <a:cs typeface="Open Sans"/>
              </a:rPr>
              <a:t> </a:t>
            </a:r>
            <a:r>
              <a:rPr lang="lt-LT"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naujienų</a:t>
            </a:r>
            <a:r>
              <a:rPr lang="lt-LT" sz="2200" dirty="0">
                <a:solidFill>
                  <a:srgbClr val="000000"/>
                </a:solidFill>
                <a:latin typeface="Open Sans"/>
                <a:ea typeface="Open Sans"/>
                <a:cs typeface="Open Sans"/>
              </a:rPr>
              <a:t> ir </a:t>
            </a:r>
            <a:r>
              <a:rPr lang="lt-LT"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renginių</a:t>
            </a:r>
            <a:r>
              <a:rPr lang="lt-LT" sz="2200" b="1" dirty="0">
                <a:solidFill>
                  <a:srgbClr val="184547"/>
                </a:solidFill>
                <a:latin typeface="Open Sans"/>
                <a:ea typeface="Open Sans"/>
                <a:cs typeface="Open Sans"/>
              </a:rPr>
              <a:t> </a:t>
            </a:r>
            <a:r>
              <a:rPr lang="lt-LT" sz="2200" dirty="0">
                <a:solidFill>
                  <a:srgbClr val="000000"/>
                </a:solidFill>
                <a:latin typeface="Open Sans"/>
                <a:ea typeface="Open Sans"/>
                <a:cs typeface="Open Sans"/>
              </a:rPr>
              <a:t>skiltyse, užsiprenumeruoti Pakto </a:t>
            </a:r>
            <a:r>
              <a:rPr lang="lt-LT"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naujienlaiškį</a:t>
            </a:r>
            <a:r>
              <a:rPr lang="lt-LT" sz="2200" b="1" dirty="0">
                <a:solidFill>
                  <a:srgbClr val="184547"/>
                </a:solidFill>
                <a:latin typeface="Open Sans"/>
                <a:ea typeface="Open Sans"/>
                <a:cs typeface="Open Sans"/>
              </a:rPr>
              <a:t> </a:t>
            </a:r>
            <a:r>
              <a:rPr lang="lt-LT" sz="2200" dirty="0">
                <a:solidFill>
                  <a:srgbClr val="000000"/>
                </a:solidFill>
                <a:latin typeface="Open Sans"/>
                <a:ea typeface="Open Sans"/>
                <a:cs typeface="Open Sans"/>
              </a:rPr>
              <a:t>ir sekti naujienas apie Paktą socialiniuose tinkluose </a:t>
            </a:r>
            <a:r>
              <a:rPr lang="lt-LT"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lt-LT" sz="2200" dirty="0">
                <a:solidFill>
                  <a:srgbClr val="000000"/>
                </a:solidFill>
                <a:latin typeface="Open Sans"/>
                <a:ea typeface="Open Sans"/>
                <a:cs typeface="Open Sans"/>
              </a:rPr>
              <a:t>, </a:t>
            </a:r>
            <a:r>
              <a:rPr lang="lt-LT"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lt-LT" sz="2200" dirty="0">
                <a:solidFill>
                  <a:srgbClr val="000000"/>
                </a:solidFill>
                <a:latin typeface="Open Sans"/>
                <a:ea typeface="Open Sans"/>
                <a:cs typeface="Open Sans"/>
              </a:rPr>
              <a:t>, </a:t>
            </a:r>
            <a:r>
              <a:rPr lang="lt-LT"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lt-LT" sz="2200" dirty="0">
                <a:solidFill>
                  <a:srgbClr val="000000"/>
                </a:solidFill>
                <a:latin typeface="Open Sans"/>
                <a:ea typeface="Open Sans"/>
                <a:cs typeface="Open Sans"/>
              </a:rPr>
              <a:t>, </a:t>
            </a:r>
            <a:r>
              <a:rPr lang="lt-LT"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lt-LT" sz="2200" dirty="0">
                <a:solidFill>
                  <a:srgbClr val="000000"/>
                </a:solidFill>
                <a:latin typeface="Open Sans"/>
                <a:ea typeface="Open Sans"/>
                <a:cs typeface="Open Sans"/>
              </a:rPr>
              <a:t>.</a:t>
            </a:r>
          </a:p>
          <a:p>
            <a:pPr marL="0" indent="0">
              <a:lnSpc>
                <a:spcPts val="3600"/>
              </a:lnSpc>
              <a:buNone/>
            </a:pPr>
            <a:r>
              <a:rPr lang="lt-LT" sz="2200" dirty="0">
                <a:solidFill>
                  <a:srgbClr val="000000"/>
                </a:solidFill>
                <a:latin typeface="Open Sans"/>
                <a:ea typeface="Open Sans"/>
                <a:cs typeface="Open Sans"/>
              </a:rPr>
              <a:t>Be to, bendruomenės nariai kviečiami dalyvauti kas mėnesį vykstančiuose internetiniuose </a:t>
            </a:r>
            <a:r>
              <a:rPr lang="lt-LT" sz="2200" b="1" dirty="0">
                <a:solidFill>
                  <a:srgbClr val="184547"/>
                </a:solidFill>
                <a:latin typeface="Open Sans"/>
                <a:ea typeface="Open Sans"/>
                <a:cs typeface="Open Sans"/>
              </a:rPr>
              <a:t>bendruomenės pokalbiuose</a:t>
            </a:r>
            <a:r>
              <a:rPr lang="lt-LT" sz="2200" dirty="0">
                <a:solidFill>
                  <a:srgbClr val="184547"/>
                </a:solidFill>
                <a:latin typeface="Open Sans"/>
                <a:ea typeface="Open Sans"/>
                <a:cs typeface="Open Sans"/>
              </a:rPr>
              <a:t> </a:t>
            </a:r>
            <a:r>
              <a:rPr lang="lt-LT" sz="2200" dirty="0">
                <a:solidFill>
                  <a:srgbClr val="000000"/>
                </a:solidFill>
                <a:latin typeface="Open Sans"/>
                <a:ea typeface="Open Sans"/>
                <a:cs typeface="Open Sans"/>
              </a:rPr>
              <a:t>ir kas dvejus metus rengiamame </a:t>
            </a:r>
            <a:r>
              <a:rPr lang="lt-LT" sz="2200" b="1" dirty="0">
                <a:solidFill>
                  <a:srgbClr val="184547"/>
                </a:solidFill>
                <a:latin typeface="Open Sans"/>
                <a:ea typeface="Open Sans"/>
                <a:cs typeface="Open Sans"/>
              </a:rPr>
              <a:t>bendruomenės forume</a:t>
            </a:r>
            <a:r>
              <a:rPr lang="lt-LT" sz="2200" dirty="0">
                <a:solidFill>
                  <a:srgbClr val="000000"/>
                </a:solidFill>
                <a:latin typeface="Open Sans"/>
                <a:ea typeface="Open Sans"/>
                <a:cs typeface="Open Sans"/>
              </a:rPr>
              <a:t>, kad susipažintų su kitais ambasadoriais bei partneriais ir mokytųsi vieni iš kitų.</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lt-LT"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73840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t-LT" dirty="0"/>
              <a:t> Dalyvaukite</a:t>
            </a:r>
            <a:r>
              <a:rPr lang="fr-BE" dirty="0"/>
              <a:t>!</a:t>
            </a:r>
            <a:endParaRPr lang="lt-LT" dirty="0"/>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5799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1455400" cy="836159"/>
          </a:xfrm>
        </p:spPr>
        <p:txBody>
          <a:bodyPr/>
          <a:lstStyle/>
          <a:p>
            <a:r>
              <a:rPr lang="lt-LT" dirty="0"/>
              <a:t>    Kodėl verta prisijungti prie Pakto?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lt-LT" sz="2400" b="1">
                <a:solidFill>
                  <a:srgbClr val="184547"/>
                </a:solidFill>
                <a:latin typeface="Open Sans"/>
                <a:ea typeface="Open Sans"/>
                <a:cs typeface="Open Sans"/>
              </a:rPr>
              <a:t>Gaukite prieigą prie komunikacijos priemonių </a:t>
            </a:r>
            <a:br>
              <a:rPr lang="lt-LT" sz="2800" b="1" i="1">
                <a:latin typeface="Open Sans"/>
                <a:ea typeface="Open Sans"/>
                <a:cs typeface="Open Sans"/>
              </a:rPr>
            </a:br>
            <a:r>
              <a:rPr lang="lt-LT" sz="2000">
                <a:latin typeface="Open Sans"/>
                <a:ea typeface="Open Sans"/>
                <a:cs typeface="Open Sans"/>
              </a:rPr>
              <a:t>ir padėkite informuoti, šviesti ir įkvėpti savo bendruomenę.</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lt-LT" sz="2800">
                <a:latin typeface="Open Sans Semibold" panose="020B0706030804020204" pitchFamily="34" charset="0"/>
                <a:ea typeface="Open Sans Semibold" panose="020B0706030804020204" pitchFamily="34" charset="0"/>
                <a:cs typeface="Open Sans Semibold" panose="020B0706030804020204" pitchFamily="34" charset="0"/>
              </a:rPr>
              <a:t>Kaip organizacijos, asociacijos, regiono ar miesto atstovas:</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000">
                <a:latin typeface="Open Sans"/>
                <a:ea typeface="Open Sans"/>
                <a:cs typeface="Open Sans"/>
              </a:rPr>
              <a:t>Pasinaudokite </a:t>
            </a:r>
            <a:r>
              <a:rPr lang="lt-LT" sz="2000">
                <a:solidFill>
                  <a:srgbClr val="184547"/>
                </a:solidFill>
                <a:latin typeface="Open Sans"/>
                <a:ea typeface="Open Sans"/>
                <a:cs typeface="Open Sans"/>
              </a:rPr>
              <a:t>galimybėmis </a:t>
            </a:r>
            <a:r>
              <a:rPr lang="lt-LT" sz="2400" b="1">
                <a:solidFill>
                  <a:srgbClr val="184547"/>
                </a:solidFill>
                <a:latin typeface="Open Sans"/>
                <a:ea typeface="Open Sans"/>
                <a:cs typeface="Open Sans"/>
              </a:rPr>
              <a:t>užmegzti ryšius</a:t>
            </a:r>
            <a:r>
              <a:rPr lang="lt-LT" sz="2400" b="1">
                <a:latin typeface="Open Sans"/>
                <a:ea typeface="Open Sans"/>
                <a:cs typeface="Open Sans"/>
              </a:rPr>
              <a:t>, </a:t>
            </a:r>
            <a:br>
              <a:rPr lang="lt-LT" sz="2400" b="1">
                <a:latin typeface="Open Sans"/>
                <a:ea typeface="Open Sans"/>
                <a:cs typeface="Open Sans"/>
              </a:rPr>
            </a:br>
            <a:r>
              <a:rPr lang="lt-LT" sz="2400" b="1">
                <a:solidFill>
                  <a:srgbClr val="184547"/>
                </a:solidFill>
                <a:latin typeface="Open Sans"/>
                <a:ea typeface="Open Sans"/>
                <a:cs typeface="Open Sans"/>
              </a:rPr>
              <a:t>mokytis iš kitų </a:t>
            </a:r>
            <a:r>
              <a:rPr lang="lt-LT" sz="2400">
                <a:latin typeface="Open Sans"/>
                <a:ea typeface="Open Sans"/>
                <a:cs typeface="Open Sans"/>
              </a:rPr>
              <a:t>ir</a:t>
            </a:r>
            <a:r>
              <a:rPr lang="lt-LT" sz="2400" b="1">
                <a:solidFill>
                  <a:srgbClr val="00B23B"/>
                </a:solidFill>
                <a:latin typeface="Open Sans"/>
                <a:ea typeface="Open Sans"/>
                <a:cs typeface="Open Sans"/>
              </a:rPr>
              <a:t> </a:t>
            </a:r>
            <a:r>
              <a:rPr lang="lt-LT" sz="2400" b="1">
                <a:solidFill>
                  <a:srgbClr val="184547"/>
                </a:solidFill>
                <a:latin typeface="Open Sans"/>
                <a:ea typeface="Open Sans"/>
                <a:cs typeface="Open Sans"/>
              </a:rPr>
              <a:t>dalytis žiniomis</a:t>
            </a:r>
            <a:r>
              <a:rPr lang="lt-LT" sz="2400">
                <a:latin typeface="Open Sans"/>
                <a:ea typeface="Open Sans"/>
                <a:cs typeface="Open Sans"/>
              </a:rPr>
              <a:t>.</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02945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lt-LT" sz="2000" dirty="0">
                <a:latin typeface="Open Sans"/>
                <a:ea typeface="Open Sans"/>
                <a:cs typeface="Open Sans"/>
              </a:rPr>
              <a:t>Parodykite savo </a:t>
            </a:r>
            <a:r>
              <a:rPr lang="lt-LT" sz="2400" b="1" dirty="0">
                <a:solidFill>
                  <a:srgbClr val="26155F"/>
                </a:solidFill>
                <a:latin typeface="Open Sans"/>
                <a:ea typeface="Open Sans"/>
                <a:cs typeface="Open Sans"/>
              </a:rPr>
              <a:t>įsipareigojimą imtis klimato srities veiksmų</a:t>
            </a:r>
            <a:r>
              <a:rPr lang="lt-LT" dirty="0">
                <a:latin typeface="Open Sans"/>
                <a:ea typeface="Open Sans"/>
                <a:cs typeface="Open Sans"/>
              </a:rPr>
              <a:t>.</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400" b="1" dirty="0">
                <a:solidFill>
                  <a:srgbClr val="391A53"/>
                </a:solidFill>
                <a:latin typeface="Open Sans"/>
                <a:ea typeface="Open Sans"/>
                <a:cs typeface="Open Sans"/>
              </a:rPr>
              <a:t>Rodykite pavyzdį ir įkvėpkite kitus </a:t>
            </a:r>
            <a:r>
              <a:rPr lang="lt-LT" sz="2000" dirty="0">
                <a:latin typeface="Open Sans"/>
                <a:ea typeface="Open Sans"/>
                <a:cs typeface="Open Sans"/>
              </a:rPr>
              <a:t>kaip Pakto partneris. Kvietimai tapti partneriais skelbiami reguliariai.</a:t>
            </a:r>
          </a:p>
        </p:txBody>
      </p:sp>
      <p:pic>
        <p:nvPicPr>
          <p:cNvPr id="4" name="Picture 3">
            <a:hlinkClick r:id="rId2"/>
            <a:extLst>
              <a:ext uri="{FF2B5EF4-FFF2-40B4-BE49-F238E27FC236}">
                <a16:creationId xmlns:a16="http://schemas.microsoft.com/office/drawing/2014/main" id="{C391B752-B901-271C-4BDE-78FA6F94199E}"/>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699502" cy="836159"/>
          </a:xfrm>
        </p:spPr>
        <p:txBody>
          <a:bodyPr/>
          <a:lstStyle/>
          <a:p>
            <a:r>
              <a:rPr lang="lt-LT"/>
              <a:t>Turinys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800" b="1">
                <a:solidFill>
                  <a:schemeClr val="accent2"/>
                </a:solidFill>
                <a:latin typeface="Open Sans"/>
                <a:ea typeface="Open Sans"/>
                <a:cs typeface="Open Sans"/>
              </a:rPr>
              <a:t>3. Dalyvaukite!</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5899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800" b="1">
                <a:solidFill>
                  <a:schemeClr val="bg1"/>
                </a:solidFill>
                <a:latin typeface="Open Sans"/>
                <a:ea typeface="Open Sans"/>
                <a:cs typeface="Open Sans"/>
              </a:rPr>
              <a:t>1. Apie Europos klimato paktą</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6017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800" b="1" dirty="0">
                <a:solidFill>
                  <a:schemeClr val="accent3"/>
                </a:solidFill>
                <a:latin typeface="Open Sans"/>
                <a:ea typeface="Open Sans"/>
                <a:cs typeface="Open Sans"/>
              </a:rPr>
              <a:t>2. Europos klimato pakto įgyvendinimas</a:t>
            </a:r>
          </a:p>
        </p:txBody>
      </p:sp>
      <p:pic>
        <p:nvPicPr>
          <p:cNvPr id="5" name="Picture 4" descr="A group of people standing around a whiteboard&#10;&#10;Description automatically generated">
            <a:extLst>
              <a:ext uri="{FF2B5EF4-FFF2-40B4-BE49-F238E27FC236}">
                <a16:creationId xmlns:a16="http://schemas.microsoft.com/office/drawing/2014/main" id="{228DF426-484A-6E7D-5F70-0A31FD20BB44}"/>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1277600" cy="836159"/>
          </a:xfrm>
        </p:spPr>
        <p:txBody>
          <a:bodyPr/>
          <a:lstStyle/>
          <a:p>
            <a:r>
              <a:rPr lang="lt-LT" dirty="0"/>
              <a:t>    Kodėl verta prisijungti prie Pakto?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4764004" cy="635006"/>
          </a:xfrm>
          <a:prstGeom prst="rect">
            <a:avLst/>
          </a:prstGeom>
        </p:spPr>
        <p:txBody>
          <a:bodyPr lIns="0" tIns="0" rIns="0" bIns="0" anchor="t"/>
          <a:lstStyle/>
          <a:p>
            <a:pPr marL="0" indent="0">
              <a:lnSpc>
                <a:spcPct val="150000"/>
              </a:lnSpc>
              <a:spcAft>
                <a:spcPts val="800"/>
              </a:spcAft>
              <a:buNone/>
            </a:pPr>
            <a:r>
              <a:rPr lang="lt-LT" sz="2800" b="1" dirty="0">
                <a:solidFill>
                  <a:srgbClr val="104B2B"/>
                </a:solidFill>
                <a:latin typeface="Open Sans"/>
                <a:ea typeface="Open Sans"/>
                <a:cs typeface="Open Sans"/>
              </a:rPr>
              <a:t>Kaip individualus asmuo: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lt-LT" sz="2400" b="1">
                <a:solidFill>
                  <a:srgbClr val="104B2B"/>
                </a:solidFill>
                <a:latin typeface="Open Sans"/>
                <a:ea typeface="Open Sans"/>
                <a:cs typeface="Open Sans"/>
              </a:rPr>
              <a:t>Sužinokite</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lt-LT" sz="2000">
                <a:latin typeface="Open Sans" panose="020B0606030504020204" pitchFamily="34" charset="0"/>
                <a:ea typeface="Open Sans" panose="020B0606030504020204" pitchFamily="34" charset="0"/>
                <a:cs typeface="Open Sans" panose="020B0606030504020204" pitchFamily="34" charset="0"/>
              </a:rPr>
              <a:t>Apie klimato kaitą ir jos reikšmę jums.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323439"/>
          </a:xfrm>
          <a:prstGeom prst="rect">
            <a:avLst/>
          </a:prstGeom>
          <a:noFill/>
        </p:spPr>
        <p:txBody>
          <a:bodyPr wrap="square">
            <a:spAutoFit/>
          </a:bodyPr>
          <a:lstStyle/>
          <a:p>
            <a:pPr algn="r"/>
            <a:r>
              <a:rPr lang="lt-LT" sz="2000" b="1" dirty="0">
                <a:solidFill>
                  <a:srgbClr val="26155F"/>
                </a:solidFill>
                <a:latin typeface="Open Sans"/>
                <a:ea typeface="Open Sans"/>
                <a:cs typeface="Open Sans"/>
              </a:rPr>
              <a:t>Bendraukite su </a:t>
            </a:r>
            <a:br>
              <a:rPr lang="lt-LT" sz="2000" b="1" dirty="0">
                <a:solidFill>
                  <a:srgbClr val="26155F"/>
                </a:solidFill>
                <a:latin typeface="Open Sans"/>
                <a:ea typeface="Open Sans"/>
                <a:cs typeface="Open Sans"/>
              </a:rPr>
            </a:br>
            <a:r>
              <a:rPr lang="lt-LT" sz="2000" b="1" dirty="0">
                <a:solidFill>
                  <a:srgbClr val="26155F"/>
                </a:solidFill>
                <a:latin typeface="Open Sans"/>
                <a:ea typeface="Open Sans"/>
                <a:cs typeface="Open Sans"/>
              </a:rPr>
              <a:t>panašiai mąstančiais žmonėmis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245916"/>
            <a:ext cx="3872923" cy="1015663"/>
          </a:xfrm>
          <a:prstGeom prst="rect">
            <a:avLst/>
          </a:prstGeom>
          <a:noFill/>
        </p:spPr>
        <p:txBody>
          <a:bodyPr wrap="square">
            <a:spAutoFit/>
          </a:bodyPr>
          <a:lstStyle/>
          <a:p>
            <a:pPr lvl="0"/>
            <a:r>
              <a:rPr lang="lt-LT" sz="2000">
                <a:latin typeface="Open Sans" panose="020B0606030504020204" pitchFamily="34" charset="0"/>
                <a:ea typeface="Open Sans" panose="020B0606030504020204" pitchFamily="34" charset="0"/>
                <a:cs typeface="Open Sans" panose="020B0606030504020204" pitchFamily="34" charset="0"/>
              </a:rPr>
              <a:t>siekdami tikrų pokyčių vietoje ir ieškodami su klimatu susijusių iššūkių sprendimų.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992089"/>
            <a:ext cx="3296405" cy="707886"/>
          </a:xfrm>
          <a:prstGeom prst="rect">
            <a:avLst/>
          </a:prstGeom>
          <a:noFill/>
        </p:spPr>
        <p:txBody>
          <a:bodyPr wrap="square">
            <a:spAutoFit/>
          </a:bodyPr>
          <a:lstStyle/>
          <a:p>
            <a:pPr lvl="0"/>
            <a:r>
              <a:rPr lang="lt-LT" sz="2000" dirty="0">
                <a:latin typeface="Open Sans" panose="020B0606030504020204" pitchFamily="34" charset="0"/>
                <a:ea typeface="Open Sans" panose="020B0606030504020204" pitchFamily="34" charset="0"/>
                <a:cs typeface="Open Sans" panose="020B0606030504020204" pitchFamily="34" charset="0"/>
              </a:rPr>
              <a:t>su Europos, vietos ir regionų politikos formuotojais.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568027" y="6992089"/>
            <a:ext cx="2713978" cy="1015663"/>
          </a:xfrm>
          <a:prstGeom prst="rect">
            <a:avLst/>
          </a:prstGeom>
          <a:noFill/>
        </p:spPr>
        <p:txBody>
          <a:bodyPr wrap="square">
            <a:spAutoFit/>
          </a:bodyPr>
          <a:lstStyle/>
          <a:p>
            <a:pPr algn="r"/>
            <a:r>
              <a:rPr lang="lt-LT" sz="2000" b="1" dirty="0">
                <a:solidFill>
                  <a:srgbClr val="184547"/>
                </a:solidFill>
                <a:latin typeface="Open Sans"/>
                <a:ea typeface="Open Sans"/>
                <a:cs typeface="Open Sans"/>
              </a:rPr>
              <a:t>Pasidalykite savo nuomone ir bendradarbiaukite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7" y="3679732"/>
            <a:ext cx="2755584" cy="1015663"/>
          </a:xfrm>
          <a:prstGeom prst="rect">
            <a:avLst/>
          </a:prstGeom>
          <a:noFill/>
        </p:spPr>
        <p:txBody>
          <a:bodyPr wrap="square">
            <a:spAutoFit/>
          </a:bodyPr>
          <a:lstStyle/>
          <a:p>
            <a:pPr algn="r"/>
            <a:r>
              <a:rPr lang="lt-LT" sz="2000" b="1" dirty="0">
                <a:solidFill>
                  <a:srgbClr val="26155F"/>
                </a:solidFill>
                <a:latin typeface="Open Sans"/>
                <a:ea typeface="Open Sans"/>
                <a:cs typeface="Open Sans"/>
              </a:rPr>
              <a:t>Dalyvaukite veikloje </a:t>
            </a:r>
            <a:br>
              <a:rPr lang="lt-LT" sz="2000" b="1" dirty="0">
                <a:solidFill>
                  <a:srgbClr val="26155F"/>
                </a:solidFill>
                <a:latin typeface="Open Sans"/>
                <a:ea typeface="Open Sans"/>
                <a:cs typeface="Open Sans"/>
              </a:rPr>
            </a:br>
            <a:r>
              <a:rPr lang="lt-LT" sz="2000" b="1" dirty="0">
                <a:solidFill>
                  <a:srgbClr val="26155F"/>
                </a:solidFill>
                <a:latin typeface="Open Sans"/>
                <a:ea typeface="Open Sans"/>
                <a:cs typeface="Open Sans"/>
              </a:rPr>
              <a:t>ir renginiuose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822213"/>
            <a:ext cx="3930443" cy="400110"/>
          </a:xfrm>
          <a:prstGeom prst="rect">
            <a:avLst/>
          </a:prstGeom>
          <a:noFill/>
        </p:spPr>
        <p:txBody>
          <a:bodyPr wrap="square">
            <a:spAutoFit/>
          </a:bodyPr>
          <a:lstStyle/>
          <a:p>
            <a:pPr lvl="0"/>
            <a:r>
              <a:rPr lang="lt-LT" sz="2000" dirty="0">
                <a:latin typeface="Open Sans" panose="020B0606030504020204" pitchFamily="34" charset="0"/>
                <a:ea typeface="Open Sans" panose="020B0606030504020204" pitchFamily="34" charset="0"/>
                <a:cs typeface="Open Sans" panose="020B0606030504020204" pitchFamily="34" charset="0"/>
              </a:rPr>
              <a:t>arba organizuokite savo iniciatyvas.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lt-LT" sz="2000">
                <a:latin typeface="Open Sans" panose="020B0606030504020204" pitchFamily="34" charset="0"/>
                <a:ea typeface="Open Sans" panose="020B0606030504020204" pitchFamily="34" charset="0"/>
                <a:cs typeface="Open Sans" panose="020B0606030504020204" pitchFamily="34" charset="0"/>
              </a:rPr>
              <a:t>kaip ambasadorius. </a:t>
            </a:r>
            <a:br>
              <a:rPr lang="lt-LT" sz="2000">
                <a:latin typeface="Open Sans" panose="020B0606030504020204" pitchFamily="34" charset="0"/>
                <a:ea typeface="Open Sans" panose="020B0606030504020204" pitchFamily="34" charset="0"/>
                <a:cs typeface="Open Sans" panose="020B0606030504020204" pitchFamily="34" charset="0"/>
              </a:rPr>
            </a:br>
            <a:r>
              <a:rPr lang="lt-LT" sz="2000">
                <a:latin typeface="Open Sans" panose="020B0606030504020204" pitchFamily="34" charset="0"/>
                <a:ea typeface="Open Sans" panose="020B0606030504020204" pitchFamily="34" charset="0"/>
                <a:cs typeface="Open Sans" panose="020B0606030504020204" pitchFamily="34" charset="0"/>
              </a:rPr>
              <a:t>Kvietimai tapti ambasadoriais skelbiami reguliariai.</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lt-LT" sz="2400" b="1">
                <a:solidFill>
                  <a:srgbClr val="812604"/>
                </a:solidFill>
                <a:latin typeface="Open Sans"/>
                <a:ea typeface="Open Sans"/>
                <a:cs typeface="Open Sans"/>
              </a:rPr>
              <a:t>Rodykite </a:t>
            </a:r>
            <a:br>
              <a:rPr lang="lt-LT" sz="2400" b="1">
                <a:solidFill>
                  <a:srgbClr val="812604"/>
                </a:solidFill>
                <a:latin typeface="Open Sans"/>
                <a:ea typeface="Open Sans"/>
                <a:cs typeface="Open Sans"/>
              </a:rPr>
            </a:br>
            <a:r>
              <a:rPr lang="lt-LT" sz="2400" b="1">
                <a:solidFill>
                  <a:srgbClr val="812604"/>
                </a:solidFill>
                <a:latin typeface="Open Sans"/>
                <a:ea typeface="Open Sans"/>
                <a:cs typeface="Open Sans"/>
              </a:rPr>
              <a:t>pavyzdį ir įkvėpkite kitus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lt-LT">
                <a:latin typeface="Open Sans"/>
                <a:ea typeface="Open Sans"/>
                <a:cs typeface="Open Sans"/>
              </a:rPr>
              <a:t>    Kaip galėtumėte dalyvauti?</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t-LT" sz="1800">
                <a:latin typeface="Open Sans"/>
                <a:ea typeface="Open Sans"/>
                <a:cs typeface="Open Sans"/>
              </a:rPr>
              <a:t>Tapkite </a:t>
            </a:r>
            <a:r>
              <a:rPr lang="lt-LT"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Klimato pakto ambasadoriumi</a:t>
            </a:r>
            <a:r>
              <a:rPr lang="lt-LT" sz="1800" b="1">
                <a:solidFill>
                  <a:srgbClr val="184547"/>
                </a:solidFill>
                <a:latin typeface="Open Sans"/>
                <a:ea typeface="Open Sans"/>
                <a:cs typeface="Arial"/>
              </a:rPr>
              <a:t> </a:t>
            </a:r>
            <a:r>
              <a:rPr lang="lt-LT" sz="1800">
                <a:latin typeface="Open Sans"/>
                <a:ea typeface="Open Sans"/>
                <a:cs typeface="Arial"/>
              </a:rPr>
              <a:t>ir </a:t>
            </a:r>
            <a:br>
              <a:rPr lang="lt-LT" sz="1800">
                <a:latin typeface="Open Sans"/>
                <a:ea typeface="Open Sans"/>
                <a:cs typeface="Arial"/>
              </a:rPr>
            </a:br>
            <a:r>
              <a:rPr lang="lt-LT" sz="1800">
                <a:latin typeface="Open Sans"/>
                <a:ea typeface="Open Sans"/>
                <a:cs typeface="Arial"/>
              </a:rPr>
              <a:t>remkite klimato srities</a:t>
            </a:r>
            <a:r>
              <a:rPr lang="lt-LT" sz="1800">
                <a:latin typeface="Open Sans"/>
                <a:ea typeface="Open Sans"/>
                <a:cs typeface="Open Sans"/>
              </a:rPr>
              <a:t> veiksmus savo bendruomenėje.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270644"/>
            <a:ext cx="588313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t-LT" sz="1800" dirty="0">
                <a:latin typeface="Open Sans"/>
                <a:ea typeface="Open Sans"/>
                <a:cs typeface="Open Sans"/>
              </a:rPr>
              <a:t>Tapkite</a:t>
            </a:r>
            <a:r>
              <a:rPr lang="lt-LT" sz="1800" dirty="0">
                <a:solidFill>
                  <a:srgbClr val="00B23B"/>
                </a:solidFill>
                <a:latin typeface="Open Sans"/>
                <a:ea typeface="Open Sans"/>
                <a:cs typeface="Open Sans"/>
              </a:rPr>
              <a:t> </a:t>
            </a:r>
            <a:r>
              <a:rPr lang="lt-LT"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Pakto partneriu</a:t>
            </a:r>
            <a:r>
              <a:rPr lang="lt-LT" sz="1800" b="1" dirty="0">
                <a:solidFill>
                  <a:srgbClr val="00B23B"/>
                </a:solidFill>
                <a:latin typeface="Open Sans"/>
                <a:ea typeface="Open Sans"/>
                <a:cs typeface="Arial"/>
              </a:rPr>
              <a:t> </a:t>
            </a:r>
            <a:r>
              <a:rPr lang="lt-LT" sz="1800" dirty="0">
                <a:latin typeface="Open Sans"/>
                <a:ea typeface="Open Sans"/>
                <a:cs typeface="Open Sans"/>
              </a:rPr>
              <a:t>ir padidinkite savo organizacijos matomumą imantis klimato srities veiksmų.</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801101"/>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t-LT" sz="1800" dirty="0">
                <a:latin typeface="Open Sans"/>
                <a:ea typeface="Open Sans"/>
                <a:cs typeface="Open Sans"/>
              </a:rPr>
              <a:t>Tapkite </a:t>
            </a:r>
            <a:r>
              <a:rPr lang="lt-LT" sz="1800" b="1" u="sng" dirty="0">
                <a:solidFill>
                  <a:schemeClr val="accent1"/>
                </a:solidFill>
                <a:latin typeface="Open Sans"/>
                <a:ea typeface="Open Sans"/>
                <a:cs typeface="Open Sans"/>
                <a:hlinkClick r:id="rId2">
                  <a:extLst>
                    <a:ext uri="{A12FA001-AC4F-418D-AE19-62706E023703}">
                      <ahyp:hlinkClr xmlns:ahyp="http://schemas.microsoft.com/office/drawing/2018/hyperlinkcolor" val="tx"/>
                    </a:ext>
                  </a:extLst>
                </a:hlinkClick>
              </a:rPr>
              <a:t>Pakto draugu</a:t>
            </a:r>
            <a:r>
              <a:rPr lang="lt-LT" sz="1800" dirty="0">
                <a:latin typeface="Open Sans"/>
                <a:ea typeface="Open Sans"/>
                <a:cs typeface="Open Sans"/>
              </a:rPr>
              <a:t>, jei norite </a:t>
            </a:r>
            <a:br>
              <a:rPr lang="lt-LT" sz="1800" dirty="0">
                <a:latin typeface="Open Sans"/>
                <a:ea typeface="Open Sans"/>
                <a:cs typeface="Open Sans"/>
              </a:rPr>
            </a:br>
            <a:r>
              <a:rPr lang="lt-LT" sz="1800" dirty="0">
                <a:latin typeface="Open Sans"/>
                <a:ea typeface="Open Sans"/>
                <a:cs typeface="Open Sans"/>
              </a:rPr>
              <a:t>gauti rekomendacijų, kaip imtis daugiau klimato srities veiksmų.</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t-LT" sz="1800" dirty="0">
                <a:latin typeface="Open Sans"/>
                <a:ea typeface="Open Sans"/>
                <a:cs typeface="Open Sans"/>
              </a:rPr>
              <a:t>Užregistruokite savo </a:t>
            </a:r>
            <a:r>
              <a:rPr lang="lt-LT"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Klimato pakto palydovinį renginį</a:t>
            </a:r>
            <a:r>
              <a:rPr lang="lt-LT" sz="1800" dirty="0">
                <a:latin typeface="Open Sans"/>
                <a:ea typeface="Open Sans"/>
                <a:cs typeface="Open Sans"/>
              </a:rPr>
              <a:t>, kad jūsų renginys būtų paskelbtas Klimato pakto svetainėje.</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t-LT" sz="1800">
                <a:solidFill>
                  <a:schemeClr val="bg1"/>
                </a:solidFill>
                <a:latin typeface="Open Sans"/>
                <a:ea typeface="Open Sans"/>
                <a:cs typeface="Open Sans"/>
              </a:rPr>
              <a:t>Naudokitės mūsų</a:t>
            </a:r>
            <a:r>
              <a:rPr lang="lt-LT" sz="1800" b="1">
                <a:solidFill>
                  <a:schemeClr val="bg1"/>
                </a:solidFill>
                <a:latin typeface="Open Sans"/>
                <a:ea typeface="Open Sans"/>
                <a:cs typeface="Open Sans"/>
              </a:rPr>
              <a:t> </a:t>
            </a:r>
            <a:r>
              <a:rPr lang="lt-LT"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ištekliais</a:t>
            </a:r>
            <a:r>
              <a:rPr lang="lt-LT" sz="1800" b="1">
                <a:solidFill>
                  <a:schemeClr val="bg1"/>
                </a:solidFill>
                <a:latin typeface="Open Sans"/>
                <a:ea typeface="Open Sans"/>
                <a:cs typeface="Open Sans"/>
              </a:rPr>
              <a:t> </a:t>
            </a:r>
            <a:r>
              <a:rPr lang="lt-LT" sz="1800">
                <a:solidFill>
                  <a:schemeClr val="bg1"/>
                </a:solidFill>
                <a:latin typeface="Open Sans"/>
                <a:ea typeface="Open Sans"/>
                <a:cs typeface="Open Sans"/>
              </a:rPr>
              <a:t>siekdami skleisti aiškią ir tikslią informaciją apie klimato kaitą ir klimato srities veiksmus.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908884"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t-LT" sz="1800" dirty="0">
                <a:solidFill>
                  <a:schemeClr val="bg1"/>
                </a:solidFill>
                <a:latin typeface="Open Sans"/>
                <a:ea typeface="Open Sans"/>
                <a:cs typeface="Open Sans"/>
              </a:rPr>
              <a:t>Organizuokite savo </a:t>
            </a:r>
            <a:r>
              <a:rPr lang="lt-LT"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klimato srities veiksmų grupės veiklą </a:t>
            </a:r>
            <a:r>
              <a:rPr lang="lt-LT" sz="1800" dirty="0">
                <a:solidFill>
                  <a:schemeClr val="bg1"/>
                </a:solidFill>
                <a:latin typeface="Open Sans"/>
                <a:ea typeface="Open Sans"/>
                <a:cs typeface="Open Sans"/>
              </a:rPr>
              <a:t>ir pasisemkite įkvėpimo iš mūsų </a:t>
            </a:r>
            <a:r>
              <a:rPr lang="lt-LT"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skubių piliečių įtraukimo priemonių</a:t>
            </a:r>
            <a:r>
              <a:rPr lang="lt-LT"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44000" y="6479736"/>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lt-LT" sz="1800" dirty="0">
                <a:solidFill>
                  <a:schemeClr val="bg1"/>
                </a:solidFill>
                <a:latin typeface="Open Sans"/>
                <a:ea typeface="Open Sans"/>
                <a:cs typeface="Open Sans"/>
              </a:rPr>
              <a:t>Prisijunkite prie Pakto komandos, dalyvaujančios Jungtinių Tautų kampanijoje „ActNow“ per </a:t>
            </a:r>
            <a:r>
              <a:rPr lang="lt-LT"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programėlę „AWorld“</a:t>
            </a:r>
            <a:r>
              <a:rPr lang="lt-LT" sz="1800" dirty="0">
                <a:solidFill>
                  <a:schemeClr val="bg1"/>
                </a:solidFill>
                <a:latin typeface="Open Sans"/>
                <a:ea typeface="Open Sans"/>
                <a:cs typeface="Open Sans"/>
              </a:rPr>
              <a:t>! Kasdiene veikla mažinkite anglies pėdsaką ir imkitės išmatuojamų veiksmų, kad pasiektumėte darnaus vystymosi tikslus.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89204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11686801"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8378674" cy="400110"/>
          </a:xfrm>
          <a:prstGeom prst="rect">
            <a:avLst/>
          </a:prstGeom>
          <a:noFill/>
        </p:spPr>
        <p:txBody>
          <a:bodyPr wrap="square">
            <a:spAutoFit/>
          </a:bodyPr>
          <a:lstStyle/>
          <a:p>
            <a:pPr lvl="0">
              <a:lnSpc>
                <a:spcPct val="100000"/>
              </a:lnSpc>
            </a:pPr>
            <a:r>
              <a:rPr lang="lt-LT" sz="2000" b="0">
                <a:solidFill>
                  <a:schemeClr val="tx1"/>
                </a:solidFill>
                <a:latin typeface="Open Sans"/>
                <a:ea typeface="Open Sans"/>
                <a:cs typeface="Open Sans"/>
              </a:rPr>
              <a:t>Semkitės įkvėpimo iš</a:t>
            </a:r>
            <a:r>
              <a:rPr lang="lt-LT" sz="2000" b="0">
                <a:solidFill>
                  <a:schemeClr val="accent1"/>
                </a:solidFill>
                <a:latin typeface="Open Sans"/>
                <a:ea typeface="Open Sans"/>
                <a:cs typeface="Open Sans"/>
              </a:rPr>
              <a:t> </a:t>
            </a:r>
            <a:r>
              <a:rPr lang="lt-LT" sz="2000" b="1" u="sng">
                <a:solidFill>
                  <a:schemeClr val="accent1"/>
                </a:solidFill>
                <a:latin typeface="Open Sans"/>
                <a:ea typeface="Open Sans"/>
                <a:cs typeface="Open Sans"/>
              </a:rPr>
              <a:t>Pakto svetainėje</a:t>
            </a:r>
            <a:r>
              <a:rPr lang="lt-LT" sz="2000" b="1">
                <a:solidFill>
                  <a:schemeClr val="accent1"/>
                </a:solidFill>
                <a:latin typeface="Open Sans"/>
                <a:ea typeface="Open Sans"/>
                <a:cs typeface="Open Sans"/>
              </a:rPr>
              <a:t> </a:t>
            </a:r>
            <a:r>
              <a:rPr lang="lt-LT" sz="2000" b="0">
                <a:solidFill>
                  <a:schemeClr val="tx1"/>
                </a:solidFill>
                <a:latin typeface="Open Sans"/>
                <a:ea typeface="Open Sans"/>
                <a:cs typeface="Open Sans"/>
              </a:rPr>
              <a:t>paskelbtų</a:t>
            </a:r>
            <a:r>
              <a:rPr lang="lt-LT" sz="2000" b="0">
                <a:solidFill>
                  <a:schemeClr val="accent1"/>
                </a:solidFill>
                <a:latin typeface="Open Sans"/>
                <a:ea typeface="Open Sans"/>
                <a:cs typeface="Open Sans"/>
              </a:rPr>
              <a:t> </a:t>
            </a:r>
            <a:r>
              <a:rPr lang="lt-LT" sz="2000">
                <a:latin typeface="Open Sans"/>
                <a:ea typeface="Open Sans"/>
                <a:cs typeface="Open Sans"/>
                <a:hlinkClick r:id="rId3">
                  <a:extLst>
                    <a:ext uri="{A12FA001-AC4F-418D-AE19-62706E023703}">
                      <ahyp:hlinkClr xmlns:ahyp="http://schemas.microsoft.com/office/drawing/2018/hyperlinkcolor" val="tx"/>
                    </a:ext>
                  </a:extLst>
                </a:hlinkClick>
              </a:rPr>
              <a:t>skubių priemonių</a:t>
            </a:r>
            <a:r>
              <a:rPr lang="lt-LT" sz="2000">
                <a:latin typeface="Open Sans"/>
                <a:ea typeface="Open Sans"/>
                <a:cs typeface="Open Sans"/>
              </a:rPr>
              <a:t>.</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6218991" cy="400110"/>
          </a:xfrm>
          <a:prstGeom prst="rect">
            <a:avLst/>
          </a:prstGeom>
          <a:noFill/>
        </p:spPr>
        <p:txBody>
          <a:bodyPr wrap="square">
            <a:spAutoFit/>
          </a:bodyPr>
          <a:lstStyle/>
          <a:p>
            <a:pPr>
              <a:lnSpc>
                <a:spcPct val="100000"/>
              </a:lnSpc>
            </a:pPr>
            <a:r>
              <a:rPr lang="lt-LT" sz="2000" b="0" dirty="0">
                <a:solidFill>
                  <a:schemeClr val="tx1"/>
                </a:solidFill>
                <a:latin typeface="Open Sans"/>
                <a:ea typeface="Open Sans"/>
                <a:cs typeface="Open Sans"/>
              </a:rPr>
              <a:t>Užregistruokite veiklą, kurią planuojate organizuoti</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lt-LT" sz="2000" b="0">
                <a:solidFill>
                  <a:schemeClr val="tx1"/>
                </a:solidFill>
                <a:latin typeface="Open Sans"/>
                <a:ea typeface="Open Sans"/>
                <a:cs typeface="Open Sans"/>
              </a:rPr>
              <a:t>Surenkite veiklą</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lt-LT" sz="2000" b="0">
                <a:solidFill>
                  <a:schemeClr val="tx1"/>
                </a:solidFill>
                <a:latin typeface="Open Sans"/>
                <a:ea typeface="Open Sans"/>
                <a:cs typeface="Open Sans"/>
              </a:rPr>
              <a:t>Pasidalykite rezultatais su Europos klimato pakto komanda</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1197391" cy="400110"/>
          </a:xfrm>
          <a:prstGeom prst="rect">
            <a:avLst/>
          </a:prstGeom>
          <a:noFill/>
        </p:spPr>
        <p:txBody>
          <a:bodyPr wrap="square">
            <a:spAutoFit/>
          </a:bodyPr>
          <a:lstStyle/>
          <a:p>
            <a:pPr lvl="0">
              <a:lnSpc>
                <a:spcPct val="100000"/>
              </a:lnSpc>
            </a:pPr>
            <a:r>
              <a:rPr lang="lt-LT" sz="2000" b="0" dirty="0">
                <a:solidFill>
                  <a:schemeClr val="tx1"/>
                </a:solidFill>
                <a:latin typeface="Open Sans"/>
                <a:ea typeface="Open Sans"/>
                <a:cs typeface="Open Sans"/>
              </a:rPr>
              <a:t>Skleiskite informaciją apie savo veiklą bei jos rezultatus ir raginkite kitus organizuoti veiklą!</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22427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t-LT">
                <a:latin typeface="Open Sans"/>
                <a:ea typeface="Open Sans"/>
                <a:cs typeface="Arial"/>
              </a:rPr>
              <a:t>    Skubios piliečių įtraukimo priemonės</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2912179"/>
              <a:ext cx="3494178" cy="1200329"/>
            </a:xfrm>
            <a:prstGeom prst="rect">
              <a:avLst/>
            </a:prstGeom>
            <a:noFill/>
          </p:spPr>
          <p:txBody>
            <a:bodyPr wrap="square">
              <a:spAutoFit/>
            </a:bodyPr>
            <a:lstStyle/>
            <a:p>
              <a:pPr algn="ctr"/>
              <a:r>
                <a:rPr lang="lt-LT" sz="2400" b="1" dirty="0">
                  <a:solidFill>
                    <a:srgbClr val="184547"/>
                  </a:solidFill>
                  <a:latin typeface="Open Sans"/>
                  <a:ea typeface="Open Sans"/>
                  <a:cs typeface="Open Sans"/>
                </a:rPr>
                <a:t>Klimato klausimams nagrinėti skirti pasivaikščiojimai</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lt-LT" sz="2600" b="1">
                  <a:solidFill>
                    <a:srgbClr val="26155F"/>
                  </a:solidFill>
                  <a:latin typeface="Open Sans"/>
                  <a:ea typeface="Open Sans"/>
                  <a:cs typeface="Open Sans"/>
                </a:rPr>
                <a:t>Nuotraukų istorija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438923" y="2939463"/>
              <a:ext cx="3262314" cy="1200329"/>
            </a:xfrm>
            <a:prstGeom prst="rect">
              <a:avLst/>
            </a:prstGeom>
            <a:noFill/>
          </p:spPr>
          <p:txBody>
            <a:bodyPr wrap="square">
              <a:spAutoFit/>
            </a:bodyPr>
            <a:lstStyle/>
            <a:p>
              <a:pPr algn="ctr"/>
              <a:r>
                <a:rPr lang="lt-LT" sz="2400" b="1" dirty="0">
                  <a:solidFill>
                    <a:srgbClr val="16683B"/>
                  </a:solidFill>
                  <a:latin typeface="Open Sans"/>
                  <a:ea typeface="Open Sans"/>
                  <a:cs typeface="Open Sans"/>
                </a:rPr>
                <a:t>Vietos klimato srities veiksmų grupė</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41832"/>
              <a:ext cx="3494178" cy="492443"/>
            </a:xfrm>
            <a:prstGeom prst="rect">
              <a:avLst/>
            </a:prstGeom>
            <a:noFill/>
          </p:spPr>
          <p:txBody>
            <a:bodyPr wrap="square">
              <a:spAutoFit/>
            </a:bodyPr>
            <a:lstStyle/>
            <a:p>
              <a:pPr algn="ctr"/>
              <a:r>
                <a:rPr lang="lt-LT" sz="2600" b="1" dirty="0">
                  <a:solidFill>
                    <a:srgbClr val="391A53"/>
                  </a:solidFill>
                  <a:latin typeface="Open Sans"/>
                  <a:ea typeface="Open Sans"/>
                  <a:cs typeface="Open Sans"/>
                </a:rPr>
                <a:t>Lygiavertis parlamentas</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lt-LT" sz="2000">
                  <a:latin typeface="Open Sans" panose="020B0606030504020204" pitchFamily="34" charset="0"/>
                  <a:ea typeface="Open Sans" panose="020B0606030504020204" pitchFamily="34" charset="0"/>
                  <a:cs typeface="Open Sans" panose="020B0606030504020204" pitchFamily="34" charset="0"/>
                </a:rPr>
                <a:t>Ekskursijos su vadovu po vietos rajonus, per kurias pristatoma tvari praktika ir iniciatyvos, padedančios užtikrinti žaliąją pertvarką.</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lt-LT" sz="2000" dirty="0">
                  <a:latin typeface="Open Sans" panose="020B0606030504020204" pitchFamily="34" charset="0"/>
                  <a:ea typeface="Open Sans" panose="020B0606030504020204" pitchFamily="34" charset="0"/>
                  <a:cs typeface="Open Sans" panose="020B0606030504020204" pitchFamily="34" charset="0"/>
                </a:rPr>
                <a:t>Fotografijos dirbtuvės, kuriose dalyviai fiksuoja ir apmąsto klimato problemas ir jų sprendimus. Rezultatai gali turėti įtakos sprendimų priėmimui ir paskatinti pokyčius.</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lt-LT" sz="2000">
                  <a:latin typeface="Open Sans" panose="020B0606030504020204" pitchFamily="34" charset="0"/>
                  <a:ea typeface="Open Sans" panose="020B0606030504020204" pitchFamily="34" charset="0"/>
                  <a:cs typeface="Open Sans" panose="020B0606030504020204" pitchFamily="34" charset="0"/>
                </a:rPr>
                <a:t>Žmonių grupė, siekianti bendro tikslo, pavyzdžiui, sukurti bendruomenės sodą, suremontuoti kavinę ar sukurti vietos energetikos bendriją.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233511" y="4657285"/>
              <a:ext cx="3494178" cy="2862322"/>
            </a:xfrm>
            <a:prstGeom prst="rect">
              <a:avLst/>
            </a:prstGeom>
            <a:noFill/>
          </p:spPr>
          <p:txBody>
            <a:bodyPr wrap="square">
              <a:spAutoFit/>
            </a:bodyPr>
            <a:lstStyle/>
            <a:p>
              <a:pPr lvl="0" algn="ctr"/>
              <a:r>
                <a:rPr lang="lt-LT" sz="2000" dirty="0">
                  <a:latin typeface="Open Sans" panose="020B0606030504020204" pitchFamily="34" charset="0"/>
                  <a:ea typeface="Open Sans" panose="020B0606030504020204" pitchFamily="34" charset="0"/>
                  <a:cs typeface="Open Sans" panose="020B0606030504020204" pitchFamily="34" charset="0"/>
                </a:rPr>
                <a:t>Diskusijos apie tai, kaip perėjimas prie neutralaus poveikio klimatui ekonomikos gali praktiškai veikti mūsų kasdieniame gyvenime ir kokia politika turėtų būti įgyvendinama, kad paskatintų mus eiti į priekį.</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2191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t-LT">
                <a:latin typeface="Open Sans"/>
                <a:ea typeface="Open Sans"/>
                <a:cs typeface="Arial"/>
              </a:rPr>
              <a:t>    Skubios piliečių įtraukimo priemonės</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t>Apsilankykite svetainėje </a:t>
            </a:r>
            <a:b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t-LT" sz="2000" b="1">
                <a:solidFill>
                  <a:srgbClr val="184547"/>
                </a:solidFill>
                <a:latin typeface="Open Sans" panose="020B0606030504020204" pitchFamily="34" charset="0"/>
                <a:ea typeface="Open Sans" panose="020B0606030504020204" pitchFamily="34" charset="0"/>
                <a:cs typeface="Open Sans" panose="020B0606030504020204" pitchFamily="34" charset="0"/>
              </a:rPr>
              <a:t>ir sužinokite daugiau</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lt-LT" sz="2800" dirty="0">
                <a:latin typeface="Open Sans"/>
                <a:ea typeface="Open Sans"/>
                <a:cs typeface="Open Sans"/>
              </a:rPr>
              <a:t>Europos klimato paktas suvienijo jėgas su Jungtinių Tautų kampanija </a:t>
            </a:r>
            <a:r>
              <a:rPr lang="lt-LT" sz="2800" b="1" dirty="0">
                <a:latin typeface="Open Sans"/>
                <a:ea typeface="Open Sans"/>
                <a:cs typeface="Open Sans"/>
              </a:rPr>
              <a:t>„ActNow“</a:t>
            </a:r>
            <a:r>
              <a:rPr lang="lt-LT" sz="2800" dirty="0">
                <a:latin typeface="Open Sans"/>
                <a:ea typeface="Open Sans"/>
                <a:cs typeface="Open Sans"/>
              </a:rPr>
              <a:t> ir kampanijai skirta mobiliąja programėle </a:t>
            </a:r>
            <a:r>
              <a:rPr lang="lt-LT" sz="2800" b="1" dirty="0">
                <a:latin typeface="Open Sans"/>
                <a:ea typeface="Open Sans"/>
                <a:cs typeface="Open Sans"/>
              </a:rPr>
              <a:t>„AWorld“</a:t>
            </a:r>
            <a:r>
              <a:rPr lang="lt-LT" sz="2800" dirty="0">
                <a:latin typeface="Open Sans"/>
                <a:ea typeface="Open Sans"/>
                <a:cs typeface="Open Sans"/>
              </a:rPr>
              <a:t>, kuri įkvepia žmones imtis klimato srities veiksmų.</a:t>
            </a:r>
            <a:br>
              <a:rPr lang="lt-LT" sz="2800" dirty="0">
                <a:latin typeface="Open Sans"/>
                <a:ea typeface="Open Sans"/>
                <a:cs typeface="Open Sans"/>
              </a:rPr>
            </a:br>
            <a:endParaRPr lang="lt-LT" sz="2800" dirty="0">
              <a:latin typeface="Open Sans"/>
              <a:ea typeface="Open Sans"/>
              <a:cs typeface="Open Sans"/>
            </a:endParaRPr>
          </a:p>
          <a:p>
            <a:pPr>
              <a:lnSpc>
                <a:spcPts val="4200"/>
              </a:lnSpc>
            </a:pPr>
            <a:r>
              <a:rPr lang="lt-LT" sz="2800" b="1" dirty="0">
                <a:solidFill>
                  <a:srgbClr val="02B23D"/>
                </a:solidFill>
                <a:latin typeface="Open Sans"/>
                <a:ea typeface="Open Sans"/>
                <a:cs typeface="Open Sans"/>
              </a:rPr>
              <a:t>Naudotojai, prisijungę prie Europos klimato pakto komandos iššūkio programėlėje „Aworld“, ėmėsi daugiau nei </a:t>
            </a:r>
            <a:r>
              <a:rPr lang="lt-LT" sz="2800" b="1" u="sng" dirty="0">
                <a:solidFill>
                  <a:srgbClr val="02B23D"/>
                </a:solidFill>
                <a:latin typeface="Open Sans"/>
                <a:ea typeface="Open Sans"/>
                <a:cs typeface="Open Sans"/>
              </a:rPr>
              <a:t>900 000</a:t>
            </a:r>
            <a:r>
              <a:rPr lang="lt-LT" sz="2800" b="1" dirty="0">
                <a:solidFill>
                  <a:srgbClr val="02B23D"/>
                </a:solidFill>
                <a:latin typeface="Open Sans"/>
                <a:ea typeface="Open Sans"/>
                <a:cs typeface="Open Sans"/>
              </a:rPr>
              <a:t> klimato srities veiksmų.</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8204200" cy="836159"/>
          </a:xfrm>
          <a:solidFill>
            <a:srgbClr val="104B2B"/>
          </a:solidFill>
        </p:spPr>
        <p:txBody>
          <a:bodyPr wrap="square" lIns="216000" tIns="144000" rIns="180000" bIns="108000" anchor="t">
            <a:spAutoFit/>
          </a:bodyPr>
          <a:lstStyle/>
          <a:p>
            <a:r>
              <a:rPr lang="lt-LT">
                <a:latin typeface="Open Sans"/>
                <a:ea typeface="Open Sans"/>
                <a:cs typeface="Open Sans"/>
              </a:rPr>
              <a:t>    Paktas ir JT veikla dabar</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7923859" cy="4697042"/>
          </a:xfrm>
        </p:spPr>
        <p:txBody>
          <a:bodyPr lIns="0" tIns="0" rIns="0" bIns="0" anchor="t"/>
          <a:lstStyle/>
          <a:p>
            <a:pPr>
              <a:lnSpc>
                <a:spcPts val="4000"/>
              </a:lnSpc>
            </a:pPr>
            <a:r>
              <a:rPr lang="lt-LT" sz="2400" dirty="0">
                <a:latin typeface="Open Sans"/>
                <a:ea typeface="Open Sans"/>
                <a:cs typeface="Open Sans"/>
              </a:rPr>
              <a:t>Kiekvienas iš mūsų gali padėti kurti tvaresnę ateitį. </a:t>
            </a:r>
            <a:r>
              <a:rPr lang="lt-LT" sz="2400" dirty="0">
                <a:solidFill>
                  <a:srgbClr val="000000"/>
                </a:solidFill>
                <a:latin typeface="Open Sans"/>
                <a:ea typeface="Open Sans"/>
                <a:cs typeface="Open Sans"/>
              </a:rPr>
              <a:t>Dalijimasis įkvepiančiomis</a:t>
            </a:r>
            <a:r>
              <a:rPr lang="lt-LT" sz="2400" dirty="0">
                <a:solidFill>
                  <a:schemeClr val="accent1"/>
                </a:solidFill>
                <a:latin typeface="Open Sans"/>
                <a:ea typeface="Open Sans"/>
                <a:cs typeface="Open Sans"/>
              </a:rPr>
              <a:t> </a:t>
            </a:r>
            <a:r>
              <a:rPr lang="lt-LT" sz="2400" u="sng" dirty="0">
                <a:solidFill>
                  <a:srgbClr val="104B2B"/>
                </a:solidFill>
                <a:latin typeface="Open Sans"/>
                <a:ea typeface="Open Sans"/>
                <a:cs typeface="Open Sans"/>
              </a:rPr>
              <a:t>sėkmės istorijomis</a:t>
            </a:r>
            <a:r>
              <a:rPr lang="lt-LT" sz="2400" dirty="0">
                <a:solidFill>
                  <a:srgbClr val="104B2B"/>
                </a:solidFill>
                <a:latin typeface="Open Sans"/>
                <a:ea typeface="Open Sans"/>
                <a:cs typeface="Open Sans"/>
              </a:rPr>
              <a:t>, </a:t>
            </a:r>
            <a:r>
              <a:rPr lang="lt-LT" sz="2400" u="sng" dirty="0">
                <a:solidFill>
                  <a:srgbClr val="104B2B"/>
                </a:solidFill>
                <a:latin typeface="Open Sans"/>
                <a:ea typeface="Open Sans"/>
                <a:cs typeface="Open Sans"/>
              </a:rPr>
              <a:t>sprendimais ir veiksmais</a:t>
            </a:r>
            <a:r>
              <a:rPr lang="lt-LT" sz="2400" dirty="0">
                <a:solidFill>
                  <a:srgbClr val="104B2B"/>
                </a:solidFill>
                <a:latin typeface="Open Sans"/>
                <a:ea typeface="Open Sans"/>
                <a:cs typeface="Open Sans"/>
              </a:rPr>
              <a:t> </a:t>
            </a:r>
            <a:r>
              <a:rPr lang="lt-LT" sz="2400" dirty="0">
                <a:solidFill>
                  <a:srgbClr val="000000"/>
                </a:solidFill>
                <a:latin typeface="Open Sans"/>
                <a:ea typeface="Open Sans"/>
                <a:cs typeface="Open Sans"/>
              </a:rPr>
              <a:t>įvairialypėje Pakto bendruomenėje yra mūsų komunikacijos pagrindas. </a:t>
            </a:r>
            <a:br>
              <a:rPr lang="lt-LT" sz="2400" dirty="0">
                <a:solidFill>
                  <a:srgbClr val="000000"/>
                </a:solidFill>
                <a:latin typeface="Open Sans"/>
                <a:ea typeface="Open Sans"/>
                <a:cs typeface="Open Sans"/>
              </a:rPr>
            </a:br>
            <a:r>
              <a:rPr lang="lt-LT" sz="900" dirty="0">
                <a:solidFill>
                  <a:srgbClr val="000000"/>
                </a:solidFill>
                <a:latin typeface="Open Sans"/>
                <a:ea typeface="Open Sans"/>
                <a:cs typeface="Open Sans"/>
              </a:rPr>
              <a:t> </a:t>
            </a:r>
          </a:p>
          <a:p>
            <a:pPr>
              <a:lnSpc>
                <a:spcPts val="4500"/>
              </a:lnSpc>
            </a:pPr>
            <a:r>
              <a:rPr lang="lt-LT" sz="3200" dirty="0">
                <a:solidFill>
                  <a:srgbClr val="104B2B"/>
                </a:solidFill>
                <a:latin typeface="Open Sans"/>
                <a:ea typeface="Open Sans"/>
                <a:cs typeface="Open Sans"/>
              </a:rPr>
              <a:t>Pasidalykite savo istorijomis su mumis adresu</a:t>
            </a:r>
            <a:r>
              <a:rPr lang="lt-LT" sz="3200" i="0" u="none" strike="noStrike" baseline="0" dirty="0">
                <a:solidFill>
                  <a:srgbClr val="104B2B"/>
                </a:solidFill>
                <a:latin typeface="Open Sans"/>
                <a:ea typeface="Open Sans"/>
                <a:cs typeface="Open Sans"/>
              </a:rPr>
              <a:t> </a:t>
            </a:r>
            <a:r>
              <a:rPr lang="lt-LT" sz="3200" b="1" i="0" u="sng" strike="noStrike" baseline="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stories@euclimatepact.</a:t>
            </a:r>
            <a:r>
              <a:rPr lang="lt-LT" sz="3200" b="1"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eu</a:t>
            </a:r>
            <a:r>
              <a:rPr lang="lt-LT" sz="3200" dirty="0">
                <a:solidFill>
                  <a:srgbClr val="104B2B"/>
                </a:solidFill>
                <a:latin typeface="Open Sans"/>
                <a:ea typeface="Open Sans"/>
                <a:cs typeface="Open Sans"/>
              </a:rPr>
              <a:t>. </a:t>
            </a:r>
          </a:p>
          <a:p>
            <a:pPr>
              <a:lnSpc>
                <a:spcPts val="2200"/>
              </a:lnSpc>
            </a:pPr>
            <a:r>
              <a:rPr lang="lt-LT" sz="1800" dirty="0">
                <a:latin typeface="Open Sans"/>
                <a:ea typeface="Open Sans"/>
                <a:cs typeface="Open Sans"/>
              </a:rPr>
              <a:t>Įtraukite svarbių nuorodų, priedų, nuotraukų ar detalių, kurios padės mums suprasti jūsų istoriją ir ja pasidalyti.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2776199" cy="836159"/>
          </a:xfrm>
        </p:spPr>
        <p:txBody>
          <a:bodyPr wrap="square" lIns="216000" tIns="144000" rIns="180000" bIns="108000" anchor="t">
            <a:spAutoFit/>
          </a:bodyPr>
          <a:lstStyle/>
          <a:p>
            <a:r>
              <a:rPr lang="lt-LT">
                <a:latin typeface="Open Sans"/>
                <a:ea typeface="Open Sans"/>
                <a:cs typeface="Open Sans"/>
              </a:rPr>
              <a:t>    Pasidalykite savo istorijomis su mumis!</a:t>
            </a:r>
          </a:p>
        </p:txBody>
      </p:sp>
      <p:pic>
        <p:nvPicPr>
          <p:cNvPr id="5" name="Picture 4" descr="A group of women looking at a paper&#10;&#10;Description automatically generated">
            <a:extLst>
              <a:ext uri="{FF2B5EF4-FFF2-40B4-BE49-F238E27FC236}">
                <a16:creationId xmlns:a16="http://schemas.microsoft.com/office/drawing/2014/main" id="{25B95A70-E5AB-7F20-B9C9-1B26C17694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lt-LT"/>
              <a:t>    Daugiau informacijos</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lt-LT"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lt-LT" sz="2800"/>
                        <a:t>Žyma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lt-LT"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t-LT" sz="2400"/>
                        <a:t>              </a:t>
                      </a:r>
                      <a:r>
                        <a:rPr lang="lt-LT"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lt-LT"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lt-LT" sz="2400"/>
                        <a:t>             </a:t>
                      </a:r>
                      <a:r>
                        <a:rPr lang="lt-LT"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lt-LT"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t-LT" sz="2400"/>
                        <a:t>            </a:t>
                      </a:r>
                      <a:r>
                        <a:rPr lang="lt-LT" sz="2000"/>
                        <a:t>@EU Environment </a:t>
                      </a:r>
                      <a:br>
                        <a:rPr lang="lt-LT" sz="2000"/>
                      </a:br>
                      <a:r>
                        <a:rPr lang="lt-LT"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lt-LT"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lt-LT" sz="2400"/>
                        <a:t>         </a:t>
                      </a:r>
                      <a:r>
                        <a:rPr lang="lt-LT"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052698" y="2335705"/>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lt-LT" sz="2300" dirty="0">
                <a:solidFill>
                  <a:prstClr val="black"/>
                </a:solidFill>
                <a:latin typeface="Open Sans"/>
                <a:ea typeface="Open Sans"/>
                <a:cs typeface="Open Sans"/>
              </a:rPr>
              <a:t>Apsilankykite </a:t>
            </a:r>
            <a:r>
              <a:rPr lang="lt-LT"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Klimato pakto svetainėje</a:t>
            </a:r>
            <a:r>
              <a:rPr lang="lt-LT" sz="2300" dirty="0">
                <a:solidFill>
                  <a:prstClr val="black"/>
                </a:solidFill>
                <a:latin typeface="Open Sans"/>
                <a:ea typeface="Open Sans"/>
                <a:cs typeface="Open Sans"/>
              </a:rPr>
              <a:t>, kur rasite Pakto bendruomenės istorijų, naudingų išteklių ir medžiagos, kuri įkvėps imtis veiksmų. </a:t>
            </a:r>
          </a:p>
          <a:p>
            <a:pPr marL="0" indent="0">
              <a:lnSpc>
                <a:spcPts val="3800"/>
              </a:lnSpc>
              <a:spcAft>
                <a:spcPts val="800"/>
              </a:spcAft>
              <a:buFont typeface="Arial" panose="020B0604020202020204" pitchFamily="34" charset="0"/>
              <a:buNone/>
              <a:defRPr/>
            </a:pPr>
            <a:r>
              <a:rPr lang="lt-LT" sz="2300" dirty="0">
                <a:solidFill>
                  <a:prstClr val="black"/>
                </a:solidFill>
                <a:latin typeface="Open Sans"/>
                <a:ea typeface="Open Sans"/>
                <a:cs typeface="Open Sans"/>
              </a:rPr>
              <a:t>Taip pat </a:t>
            </a:r>
            <a:r>
              <a:rPr lang="lt-LT" sz="2300" dirty="0">
                <a:latin typeface="Open Sans"/>
                <a:ea typeface="Open Sans"/>
                <a:cs typeface="Open Sans"/>
              </a:rPr>
              <a:t>galite </a:t>
            </a:r>
            <a:r>
              <a:rPr lang="lt-LT"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užsiprenumeruoti mūsų naujienlaiškį</a:t>
            </a:r>
            <a:r>
              <a:rPr lang="lt-LT" sz="2300" dirty="0">
                <a:solidFill>
                  <a:srgbClr val="104B2B"/>
                </a:solidFill>
                <a:latin typeface="Open Sans"/>
                <a:ea typeface="Open Sans"/>
                <a:cs typeface="Open Sans"/>
              </a:rPr>
              <a:t> </a:t>
            </a:r>
            <a:r>
              <a:rPr lang="lt-LT" sz="2300" dirty="0">
                <a:solidFill>
                  <a:prstClr val="black"/>
                </a:solidFill>
                <a:latin typeface="Open Sans"/>
                <a:ea typeface="Open Sans"/>
                <a:cs typeface="Open Sans"/>
              </a:rPr>
              <a:t>ir sekti mus socialiniuose tinkluose, kad gautumėte naujausią informaciją apie klimato srities veiksmus.</a:t>
            </a:r>
          </a:p>
          <a:p>
            <a:pPr marL="0" indent="0">
              <a:lnSpc>
                <a:spcPts val="3800"/>
              </a:lnSpc>
              <a:spcAft>
                <a:spcPts val="800"/>
              </a:spcAft>
              <a:buNone/>
              <a:defRPr/>
            </a:pPr>
            <a:r>
              <a:rPr lang="lt-LT" sz="2300" dirty="0">
                <a:solidFill>
                  <a:prstClr val="black"/>
                </a:solidFill>
                <a:latin typeface="Open Sans"/>
                <a:ea typeface="Open Sans"/>
                <a:cs typeface="Open Sans"/>
              </a:rPr>
              <a:t>Raskite mūsų turinį naudodami saitažodžius </a:t>
            </a:r>
            <a:br>
              <a:rPr lang="lt-LT" sz="2300" dirty="0">
                <a:solidFill>
                  <a:prstClr val="black"/>
                </a:solidFill>
                <a:latin typeface="Open Sans"/>
                <a:ea typeface="Open Sans"/>
                <a:cs typeface="Open Sans"/>
              </a:rPr>
            </a:br>
            <a:r>
              <a:rPr lang="lt-LT" sz="2300" b="1" dirty="0">
                <a:solidFill>
                  <a:srgbClr val="104B2B"/>
                </a:solidFill>
                <a:latin typeface="Open Sans"/>
                <a:ea typeface="Open Sans"/>
                <a:cs typeface="Open Sans"/>
              </a:rPr>
              <a:t>#EUClimatePact #MyWorldOurPlanet </a:t>
            </a:r>
            <a:br>
              <a:rPr lang="lt-LT" sz="2400" b="1" dirty="0">
                <a:solidFill>
                  <a:srgbClr val="104B2B"/>
                </a:solidFill>
                <a:latin typeface="Open Sans"/>
                <a:ea typeface="Open Sans"/>
                <a:cs typeface="Open Sans"/>
              </a:rPr>
            </a:br>
            <a:endParaRPr lang="lt-LT" sz="2400" b="1" dirty="0">
              <a:solidFill>
                <a:srgbClr val="104B2B"/>
              </a:solidFill>
              <a:latin typeface="Open Sans"/>
              <a:ea typeface="Open Sans"/>
              <a:cs typeface="Open Sans"/>
            </a:endParaRPr>
          </a:p>
          <a:p>
            <a:pPr marL="0" indent="0">
              <a:lnSpc>
                <a:spcPts val="4400"/>
              </a:lnSpc>
              <a:spcAft>
                <a:spcPts val="800"/>
              </a:spcAft>
              <a:buNone/>
              <a:defRPr/>
            </a:pPr>
            <a:r>
              <a:rPr lang="lt-LT" sz="3200" dirty="0">
                <a:solidFill>
                  <a:srgbClr val="104B2B"/>
                </a:solidFill>
                <a:latin typeface="Open Sans"/>
                <a:ea typeface="Open Sans"/>
                <a:cs typeface="Open Sans"/>
              </a:rPr>
              <a:t>Turite klausimų? Nedvejodami kreipkitės į sekretoriatą adresu </a:t>
            </a:r>
            <a:br>
              <a:rPr lang="fr-BE" sz="3200" dirty="0">
                <a:solidFill>
                  <a:srgbClr val="104B2B"/>
                </a:solidFill>
                <a:latin typeface="Open Sans"/>
                <a:ea typeface="Open Sans"/>
                <a:cs typeface="Open Sans"/>
              </a:rPr>
            </a:br>
            <a:r>
              <a:rPr lang="lt-LT"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4782800" y="2416393"/>
            <a:ext cx="2685446" cy="1288009"/>
          </a:xfrm>
        </p:spPr>
        <p:txBody>
          <a:bodyPr/>
          <a:lstStyle/>
          <a:p>
            <a:r>
              <a:rPr lang="lt-LT"/>
              <a:t>Ačiū</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11836400" y="3666302"/>
            <a:ext cx="5631847" cy="1288009"/>
          </a:xfrm>
        </p:spPr>
        <p:txBody>
          <a:bodyPr/>
          <a:lstStyle/>
          <a:p>
            <a:r>
              <a:rPr lang="lt-LT"/>
              <a:t>už dėmesį!</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6914147" cy="1232609"/>
          </a:xfrm>
        </p:spPr>
        <p:txBody>
          <a:bodyPr/>
          <a:lstStyle/>
          <a:p>
            <a:r>
              <a:rPr lang="lt-LT" sz="6800"/>
              <a:t> Apie Europos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7466597" cy="1232609"/>
          </a:xfrm>
        </p:spPr>
        <p:txBody>
          <a:bodyPr/>
          <a:lstStyle/>
          <a:p>
            <a:r>
              <a:rPr lang="lt-LT" sz="6800" dirty="0">
                <a:latin typeface="Open Sans"/>
                <a:ea typeface="Open Sans"/>
                <a:cs typeface="Open Sans"/>
              </a:rPr>
              <a:t> klimato paktą</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lt-LT"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lt-LT" sz="2800" dirty="0">
                <a:solidFill>
                  <a:schemeClr val="accent4"/>
                </a:solidFill>
                <a:latin typeface="Open Sans"/>
                <a:ea typeface="Open Sans"/>
                <a:cs typeface="Open Sans"/>
                <a:hlinkClick r:id="rId3">
                  <a:extLst>
                    <a:ext uri="{A12FA001-AC4F-418D-AE19-62706E023703}">
                      <ahyp:hlinkClr xmlns:ahyp="http://schemas.microsoft.com/office/drawing/2018/hyperlinkcolor" val="tx"/>
                    </a:ext>
                  </a:extLst>
                </a:hlinkClick>
              </a:rPr>
              <a:t>Europos klimato paktas</a:t>
            </a:r>
            <a:r>
              <a:rPr lang="lt-LT" sz="2800" dirty="0">
                <a:solidFill>
                  <a:schemeClr val="accent4"/>
                </a:solidFill>
                <a:latin typeface="Open Sans"/>
                <a:ea typeface="Open Sans"/>
                <a:cs typeface="Open Sans"/>
              </a:rPr>
              <a:t> </a:t>
            </a:r>
            <a:r>
              <a:rPr lang="lt-LT" sz="2800" dirty="0">
                <a:solidFill>
                  <a:schemeClr val="bg1"/>
                </a:solidFill>
                <a:latin typeface="Open Sans"/>
                <a:ea typeface="Open Sans"/>
                <a:cs typeface="Open Sans"/>
              </a:rPr>
              <a:t>– tai Europos Komisijos pradėta iniciatyva, kuria siekiama sukurti žmonių, susivienijusių bendram tikslui – </a:t>
            </a:r>
            <a:r>
              <a:rPr lang="lt-LT" sz="2800" b="1" dirty="0">
                <a:solidFill>
                  <a:schemeClr val="bg1"/>
                </a:solidFill>
                <a:latin typeface="Open Sans"/>
                <a:ea typeface="Open Sans"/>
                <a:cs typeface="Open Sans"/>
              </a:rPr>
              <a:t>kovai su klimato kaita</a:t>
            </a:r>
            <a:r>
              <a:rPr lang="lt-LT" sz="2800" dirty="0">
                <a:solidFill>
                  <a:schemeClr val="bg1"/>
                </a:solidFill>
                <a:latin typeface="Open Sans"/>
                <a:ea typeface="Open Sans"/>
                <a:cs typeface="Open Sans"/>
              </a:rPr>
              <a:t>, judėjimą.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lt-LT" sz="2800" dirty="0">
                <a:solidFill>
                  <a:schemeClr val="bg1"/>
                </a:solidFill>
                <a:latin typeface="Open Sans"/>
                <a:ea typeface="Open Sans"/>
                <a:cs typeface="Open Sans"/>
              </a:rPr>
              <a:t>Jis yra </a:t>
            </a:r>
            <a:r>
              <a:rPr lang="lt-LT"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Europos žaliojo kurso</a:t>
            </a:r>
            <a:r>
              <a:rPr lang="lt-LT" sz="2800" dirty="0">
                <a:solidFill>
                  <a:schemeClr val="bg1"/>
                </a:solidFill>
                <a:latin typeface="Open Sans"/>
                <a:ea typeface="Open Sans"/>
                <a:cs typeface="Open Sans"/>
              </a:rPr>
              <a:t> dalis ir padeda ES siekti tikslo iki 2050 m. neutralizuoti poveikį klimatui.</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lt-LT" sz="60000" b="1" dirty="0">
                <a:solidFill>
                  <a:schemeClr val="bg1">
                    <a:alpha val="3000"/>
                  </a:schemeClr>
                </a:solidFill>
                <a:latin typeface="Open Sans"/>
                <a:ea typeface="Open Sans"/>
                <a:cs typeface="Open Sans"/>
              </a:rPr>
              <a:t>20        </a:t>
            </a:r>
            <a:br>
              <a:rPr lang="lt-LT" sz="60000" b="1" dirty="0">
                <a:solidFill>
                  <a:schemeClr val="bg1">
                    <a:alpha val="3000"/>
                  </a:schemeClr>
                </a:solidFill>
                <a:latin typeface="Open Sans"/>
                <a:ea typeface="Open Sans"/>
                <a:cs typeface="Open Sans"/>
              </a:rPr>
            </a:br>
            <a:endParaRPr lang="lt-LT"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lt-LT"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2549352" cy="836159"/>
          </a:xfrm>
          <a:prstGeom prst="rect">
            <a:avLst/>
          </a:prstGeom>
          <a:solidFill>
            <a:srgbClr val="3C64E7"/>
          </a:solidFill>
        </p:spPr>
        <p:txBody>
          <a:bodyPr/>
          <a:lstStyle/>
          <a:p>
            <a:r>
              <a:rPr lang="lt-LT" dirty="0"/>
              <a:t>                  </a:t>
            </a:r>
            <a:r>
              <a:rPr lang="lt-LT" b="0" dirty="0"/>
              <a:t>Kas yra </a:t>
            </a:r>
            <a:r>
              <a:rPr lang="lt-LT" dirty="0"/>
              <a:t>Europos klimato paktas?</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lt-LT" sz="3200">
                <a:solidFill>
                  <a:srgbClr val="2A255A"/>
                </a:solidFill>
                <a:latin typeface="Open Sans"/>
                <a:ea typeface="Open Sans"/>
                <a:cs typeface="Open Sans"/>
              </a:rPr>
              <a:t>Pakto šūkis yra  </a:t>
            </a:r>
            <a:br>
              <a:rPr lang="lt-LT" sz="3200">
                <a:solidFill>
                  <a:srgbClr val="2A255A"/>
                </a:solidFill>
                <a:latin typeface="Open Sans"/>
                <a:ea typeface="Open Sans"/>
                <a:cs typeface="Open Sans"/>
              </a:rPr>
            </a:br>
            <a:r>
              <a:rPr lang="lt-LT" sz="3600" b="1" i="1">
                <a:solidFill>
                  <a:srgbClr val="2A255A"/>
                </a:solidFill>
                <a:latin typeface="Open Sans"/>
                <a:ea typeface="Open Sans"/>
                <a:cs typeface="Open Sans"/>
              </a:rPr>
              <a:t>„Mano pasaulis. Mano veiksmai. Mūsų planeta.“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2997200" cy="836159"/>
          </a:xfrm>
        </p:spPr>
        <p:txBody>
          <a:bodyPr wrap="square" lIns="216000" tIns="144000" rIns="180000" bIns="108000" anchor="t">
            <a:spAutoFit/>
          </a:bodyPr>
          <a:lstStyle/>
          <a:p>
            <a:r>
              <a:rPr lang="lt-LT">
                <a:latin typeface="Open Sans"/>
                <a:ea typeface="Open Sans"/>
                <a:cs typeface="Open Sans"/>
              </a:rPr>
              <a:t>    Tikslai</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135713"/>
            <a:chOff x="1484396" y="3363558"/>
            <a:chExt cx="14002703"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84396" y="3374120"/>
              <a:ext cx="4108688" cy="666111"/>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397606" y="3374120"/>
              <a:ext cx="4131220" cy="708528"/>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33348" y="3374119"/>
              <a:ext cx="4131221" cy="708529"/>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lt-LT" sz="2000" dirty="0">
                  <a:latin typeface="Open Sans"/>
                  <a:ea typeface="Open Sans"/>
                  <a:cs typeface="Open Sans"/>
                </a:rPr>
                <a:t>apie klimato problemas ir </a:t>
              </a:r>
              <a:br>
                <a:rPr lang="lt-LT" sz="2000" dirty="0">
                  <a:latin typeface="Open Sans"/>
                  <a:ea typeface="Open Sans"/>
                  <a:cs typeface="Open Sans"/>
                </a:rPr>
              </a:br>
              <a:r>
                <a:rPr lang="lt-LT" sz="2000" dirty="0">
                  <a:latin typeface="Open Sans"/>
                  <a:ea typeface="Open Sans"/>
                  <a:cs typeface="Open Sans"/>
                </a:rPr>
                <a:t>ES veiksmus</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lt-LT" sz="2000" dirty="0">
                  <a:latin typeface="Open Sans"/>
                  <a:ea typeface="Open Sans"/>
                  <a:cs typeface="Open Sans"/>
                </a:rPr>
                <a:t>klimato srities veiksmus ir didinti įsitraukimą</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15637"/>
              <a:ext cx="4108686" cy="1944086"/>
            </a:xfrm>
            <a:prstGeom prst="rect">
              <a:avLst/>
            </a:prstGeom>
            <a:noFill/>
          </p:spPr>
          <p:txBody>
            <a:bodyPr wrap="square" lIns="91440" tIns="45720" rIns="91440" bIns="45720" anchor="t">
              <a:spAutoFit/>
            </a:bodyPr>
            <a:lstStyle/>
            <a:p>
              <a:pPr algn="ctr">
                <a:lnSpc>
                  <a:spcPts val="2400"/>
                </a:lnSpc>
              </a:pPr>
              <a:r>
                <a:rPr lang="lt-LT" sz="1600" dirty="0">
                  <a:latin typeface="Open Sans"/>
                  <a:ea typeface="Open Sans"/>
                  <a:cs typeface="Open Sans"/>
                </a:rPr>
                <a:t>ir organizacijas, </a:t>
              </a:r>
              <a:br>
                <a:rPr lang="lt-LT" sz="1600" dirty="0">
                  <a:latin typeface="Open Sans"/>
                  <a:ea typeface="Open Sans"/>
                  <a:cs typeface="Open Sans"/>
                </a:rPr>
              </a:br>
              <a:r>
                <a:rPr lang="lt-LT" sz="1600" dirty="0">
                  <a:latin typeface="Open Sans"/>
                  <a:ea typeface="Open Sans"/>
                  <a:cs typeface="Open Sans"/>
                </a:rPr>
                <a:t>veikiančias klimato srityje, ir padėti </a:t>
              </a:r>
              <a:br>
                <a:rPr lang="lt-LT" sz="1600" dirty="0">
                  <a:latin typeface="Open Sans"/>
                  <a:ea typeface="Open Sans"/>
                  <a:cs typeface="Open Sans"/>
                </a:rPr>
              </a:br>
              <a:r>
                <a:rPr lang="lt-LT" sz="1600" dirty="0">
                  <a:latin typeface="Open Sans"/>
                  <a:ea typeface="Open Sans"/>
                  <a:cs typeface="Open Sans"/>
                </a:rPr>
                <a:t>jiems mokytis </a:t>
              </a:r>
              <a:br>
                <a:rPr lang="lt-LT" sz="1600" dirty="0">
                  <a:latin typeface="Open Sans"/>
                  <a:ea typeface="Open Sans"/>
                  <a:cs typeface="Open Sans"/>
                </a:rPr>
              </a:br>
              <a:r>
                <a:rPr lang="lt-LT" sz="1600" dirty="0">
                  <a:latin typeface="Open Sans"/>
                  <a:ea typeface="Open Sans"/>
                  <a:cs typeface="Open Sans"/>
                </a:rPr>
                <a:t>vieniems iš kitų</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484396" y="3363560"/>
              <a:ext cx="4108688" cy="472096"/>
            </a:xfrm>
            <a:prstGeom prst="rect">
              <a:avLst/>
            </a:prstGeom>
            <a:noFill/>
          </p:spPr>
          <p:txBody>
            <a:bodyPr wrap="square" lIns="91440" tIns="45720" rIns="91440" bIns="45720" anchor="t">
              <a:spAutoFit/>
            </a:bodyPr>
            <a:lstStyle/>
            <a:p>
              <a:pPr algn="ctr"/>
              <a:r>
                <a:rPr lang="lt-LT" b="1" dirty="0">
                  <a:solidFill>
                    <a:schemeClr val="bg1"/>
                  </a:solidFill>
                  <a:latin typeface="Open Sans"/>
                  <a:ea typeface="Open Sans"/>
                  <a:cs typeface="Open Sans"/>
                </a:rPr>
                <a:t>Didinti</a:t>
              </a:r>
              <a:r>
                <a:rPr lang="lt-LT" sz="1900" b="1" dirty="0">
                  <a:solidFill>
                    <a:schemeClr val="bg1"/>
                  </a:solidFill>
                  <a:latin typeface="Open Sans"/>
                  <a:ea typeface="Open Sans"/>
                  <a:cs typeface="Open Sans"/>
                </a:rPr>
                <a:t> </a:t>
              </a:r>
              <a:r>
                <a:rPr lang="lt-LT" b="1" dirty="0">
                  <a:solidFill>
                    <a:schemeClr val="bg1"/>
                  </a:solidFill>
                  <a:latin typeface="Open Sans"/>
                  <a:ea typeface="Open Sans"/>
                  <a:cs typeface="Open Sans"/>
                </a:rPr>
                <a:t>informuotumą</a:t>
              </a:r>
              <a:r>
                <a:rPr lang="lt-LT" sz="1900" b="1" dirty="0">
                  <a:solidFill>
                    <a:schemeClr val="bg1"/>
                  </a:solidFill>
                  <a:latin typeface="Open Sans"/>
                  <a:ea typeface="Open Sans"/>
                  <a:cs typeface="Open Sans"/>
                </a:rPr>
                <a:t>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lt-LT" sz="2000" b="1" dirty="0">
                  <a:solidFill>
                    <a:schemeClr val="bg1"/>
                  </a:solidFill>
                  <a:latin typeface="Open Sans"/>
                  <a:ea typeface="Open Sans"/>
                  <a:cs typeface="Open Sans"/>
                </a:rPr>
                <a:t>Skatinti</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55879" y="3363558"/>
              <a:ext cx="4108688" cy="490980"/>
            </a:xfrm>
            <a:prstGeom prst="rect">
              <a:avLst/>
            </a:prstGeom>
            <a:noFill/>
          </p:spPr>
          <p:txBody>
            <a:bodyPr wrap="square" lIns="91440" tIns="45720" rIns="91440" bIns="45720" anchor="t">
              <a:spAutoFit/>
            </a:bodyPr>
            <a:lstStyle/>
            <a:p>
              <a:pPr algn="ctr"/>
              <a:r>
                <a:rPr lang="lt-LT" sz="2000" b="1" dirty="0">
                  <a:solidFill>
                    <a:schemeClr val="bg1"/>
                  </a:solidFill>
                  <a:latin typeface="Open Sans"/>
                  <a:ea typeface="Open Sans"/>
                  <a:cs typeface="Open Sans"/>
                </a:rPr>
                <a:t>Sujungti piliečius</a:t>
              </a:r>
            </a:p>
          </p:txBody>
        </p:sp>
      </p:grpSp>
      <p:sp>
        <p:nvSpPr>
          <p:cNvPr id="17" name="TextBox 16">
            <a:extLst>
              <a:ext uri="{FF2B5EF4-FFF2-40B4-BE49-F238E27FC236}">
                <a16:creationId xmlns:a16="http://schemas.microsoft.com/office/drawing/2014/main" id="{3D622FEF-AAC0-7CAA-D66D-DFA050FD54C7}"/>
              </a:ext>
            </a:extLst>
          </p:cNvPr>
          <p:cNvSpPr txBox="1"/>
          <p:nvPr/>
        </p:nvSpPr>
        <p:spPr>
          <a:xfrm>
            <a:off x="7247150" y="5460250"/>
            <a:ext cx="3651949" cy="6247864"/>
          </a:xfrm>
          <a:prstGeom prst="rect">
            <a:avLst/>
          </a:prstGeom>
          <a:noFill/>
        </p:spPr>
        <p:txBody>
          <a:bodyPr wrap="square">
            <a:spAutoFit/>
          </a:bodyPr>
          <a:lstStyle/>
          <a:p>
            <a:r>
              <a:rPr lang="en-GB" sz="40000" b="1" dirty="0">
                <a:solidFill>
                  <a:srgbClr val="3A64E8">
                    <a:alpha val="10000"/>
                  </a:srgbClr>
                </a:solidFill>
                <a:latin typeface="Lucida Sans" panose="020B0602030504020204" pitchFamily="34" charset="0"/>
                <a:ea typeface="Open Sans"/>
                <a:cs typeface="Arial" panose="020B0604020202020204" pitchFamily="34" charset="0"/>
              </a:rPr>
              <a:t>“</a:t>
            </a:r>
            <a:endParaRPr lang="en-GB" sz="40000" dirty="0">
              <a:solidFill>
                <a:srgbClr val="3A64E8">
                  <a:alpha val="10000"/>
                </a:srgbClr>
              </a:solidFill>
              <a:latin typeface="Lucida Sans" panose="020B0602030504020204" pitchFamily="34" charset="0"/>
              <a:cs typeface="Arial" panose="020B0604020202020204" pitchFamily="34" charset="0"/>
            </a:endParaRP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991568" cy="836159"/>
          </a:xfrm>
        </p:spPr>
        <p:txBody>
          <a:bodyPr wrap="square" lIns="216000" tIns="144000" rIns="180000" bIns="108000" anchor="t">
            <a:spAutoFit/>
          </a:bodyPr>
          <a:lstStyle/>
          <a:p>
            <a:r>
              <a:rPr lang="lt-LT">
                <a:latin typeface="Open Sans"/>
                <a:ea typeface="Open Sans"/>
                <a:cs typeface="Open Sans"/>
              </a:rPr>
              <a:t>    Prioritetinės sritys</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lt-LT" sz="2000" b="1">
                <a:latin typeface="Open Sans"/>
                <a:ea typeface="Open Sans"/>
                <a:cs typeface="Open Sans"/>
              </a:rPr>
              <a:t>Klimato politika ir praktiniai veiksmai</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lt-LT" sz="2000" b="1">
                <a:latin typeface="Open Sans"/>
                <a:ea typeface="Open Sans"/>
                <a:cs typeface="Open Sans"/>
              </a:rPr>
              <a:t>Prisitaikymas prie neišvengiamo </a:t>
            </a:r>
            <a:br>
              <a:rPr lang="lt-LT" sz="2000" b="1">
                <a:latin typeface="Open Sans"/>
                <a:ea typeface="Open Sans"/>
                <a:cs typeface="Open Sans"/>
              </a:rPr>
            </a:br>
            <a:r>
              <a:rPr lang="lt-LT" sz="2000" b="1">
                <a:latin typeface="Open Sans"/>
                <a:ea typeface="Open Sans"/>
                <a:cs typeface="Open Sans"/>
              </a:rPr>
              <a:t>klimato poveikio</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lt-LT" sz="2000" b="1">
                <a:latin typeface="Open Sans"/>
                <a:ea typeface="Open Sans"/>
                <a:cs typeface="Open Sans"/>
              </a:rPr>
              <a:t>Ekonomika ir</a:t>
            </a:r>
            <a:br>
              <a:rPr lang="lt-LT" sz="2000" b="1">
                <a:latin typeface="Open Sans"/>
                <a:ea typeface="Open Sans"/>
                <a:cs typeface="Open Sans"/>
              </a:rPr>
            </a:br>
            <a:r>
              <a:rPr lang="lt-LT" sz="2000" b="1">
                <a:latin typeface="Open Sans"/>
                <a:ea typeface="Open Sans"/>
                <a:cs typeface="Open Sans"/>
              </a:rPr>
              <a:t>teisinga pertvarka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lt-LT"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lt-LT"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lt-LT"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9532354" cy="836159"/>
          </a:xfrm>
        </p:spPr>
        <p:txBody>
          <a:bodyPr/>
          <a:lstStyle/>
          <a:p>
            <a:r>
              <a:rPr lang="lt-LT">
                <a:latin typeface="Open Sans"/>
                <a:ea typeface="Open Sans"/>
                <a:cs typeface="Open Sans"/>
              </a:rPr>
              <a:t>    </a:t>
            </a:r>
            <a:r>
              <a:rPr lang="lt-LT"/>
              <a:t>Klimato pakto bendruomenė</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lt-LT" sz="2000">
                <a:solidFill>
                  <a:schemeClr val="bg1"/>
                </a:solidFill>
                <a:latin typeface="Open Sans"/>
                <a:ea typeface="Open Sans"/>
                <a:cs typeface="Open Sans"/>
              </a:rPr>
              <a:t>sutelkia Pakto bendruomenę ir koordinuoja jos veiklą centriniu lygmeniu.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lt-LT" sz="2300" b="1">
                <a:solidFill>
                  <a:srgbClr val="3A64E8"/>
                </a:solidFill>
                <a:latin typeface="Open Sans"/>
                <a:ea typeface="Open Sans"/>
                <a:cs typeface="Open Sans"/>
              </a:rPr>
              <a:t>Sekretoriatas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16702" cy="2832329"/>
            <a:chOff x="7085649" y="2916442"/>
            <a:chExt cx="4116702"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093448" y="2916442"/>
              <a:ext cx="4108903"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lt-LT" sz="2000" b="1">
                  <a:latin typeface="Open Sans"/>
                  <a:ea typeface="Open Sans"/>
                  <a:cs typeface="Open Sans"/>
                </a:rPr>
                <a:t>Šalių koordinatoriai </a:t>
              </a:r>
              <a:r>
                <a:rPr lang="lt-LT" sz="2000">
                  <a:latin typeface="Open Sans"/>
                  <a:ea typeface="Open Sans"/>
                  <a:cs typeface="Open Sans"/>
                </a:rPr>
                <a:t>ir </a:t>
              </a:r>
              <a:r>
                <a:rPr lang="lt-LT" sz="2000" b="1">
                  <a:latin typeface="Open Sans"/>
                  <a:ea typeface="Open Sans"/>
                  <a:cs typeface="Open Sans"/>
                </a:rPr>
                <a:t>ryšių su visuomene agentūros </a:t>
              </a:r>
              <a:r>
                <a:rPr lang="lt-LT" sz="2000">
                  <a:latin typeface="Open Sans"/>
                  <a:ea typeface="Open Sans"/>
                  <a:cs typeface="Open Sans"/>
                </a:rPr>
                <a:t>daugiausia dėmesio skiria Pakto vizijos įgyvendinimui nacionaliniu lygmeniu.</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696" y="2951303"/>
              <a:ext cx="3494178" cy="707886"/>
            </a:xfrm>
            <a:prstGeom prst="rect">
              <a:avLst/>
            </a:prstGeom>
            <a:noFill/>
          </p:spPr>
          <p:txBody>
            <a:bodyPr wrap="square">
              <a:spAutoFit/>
            </a:bodyPr>
            <a:lstStyle/>
            <a:p>
              <a:pPr algn="ctr"/>
              <a:r>
                <a:rPr lang="lt-LT" sz="2000" b="1" dirty="0">
                  <a:solidFill>
                    <a:schemeClr val="bg1"/>
                  </a:solidFill>
                  <a:latin typeface="Open Sans"/>
                  <a:ea typeface="Open Sans"/>
                  <a:cs typeface="Open Sans"/>
                </a:rPr>
                <a:t>Šalių koordinatoriai ir ryšiai su visuomene</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lt-LT" sz="2000">
                  <a:solidFill>
                    <a:schemeClr val="bg1"/>
                  </a:solidFill>
                  <a:latin typeface="Open Sans"/>
                  <a:ea typeface="Open Sans"/>
                  <a:cs typeface="Open Sans"/>
                </a:rPr>
                <a:t>informuoja, įkvepia ir remia klimato politiką ir veiksmus savo bendruomenėse.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lt-LT" sz="2300" b="1">
                  <a:solidFill>
                    <a:srgbClr val="2A255A"/>
                  </a:solidFill>
                  <a:latin typeface="Open Sans"/>
                  <a:ea typeface="Open Sans"/>
                  <a:cs typeface="Open Sans"/>
                </a:rPr>
                <a:t>Klimato pakto ambasadoriai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225285"/>
              <a:ext cx="3813025" cy="1323439"/>
            </a:xfrm>
            <a:prstGeom prst="rect">
              <a:avLst/>
            </a:prstGeom>
            <a:noFill/>
          </p:spPr>
          <p:txBody>
            <a:bodyPr wrap="square">
              <a:spAutoFit/>
            </a:bodyPr>
            <a:lstStyle/>
            <a:p>
              <a:pPr algn="ctr"/>
              <a:r>
                <a:rPr lang="lt-LT" sz="2000">
                  <a:solidFill>
                    <a:schemeClr val="bg1"/>
                  </a:solidFill>
                  <a:latin typeface="Open Sans"/>
                  <a:ea typeface="Open Sans"/>
                  <a:cs typeface="Open Sans"/>
                </a:rPr>
                <a:t>yra organizacijos, įsipareigojusios spręsti klimato kaitos problemas ir prisidėti prie tvarios ateities kūrimo.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lt-LT" sz="2300" b="1">
                  <a:solidFill>
                    <a:srgbClr val="2743A8"/>
                  </a:solidFill>
                  <a:latin typeface="Open Sans"/>
                  <a:ea typeface="Open Sans"/>
                  <a:cs typeface="Open Sans"/>
                </a:rPr>
                <a:t>Klimato pakto </a:t>
              </a:r>
              <a:br>
                <a:rPr lang="lt-LT" sz="2300" b="1">
                  <a:solidFill>
                    <a:srgbClr val="2743A8"/>
                  </a:solidFill>
                  <a:latin typeface="Open Sans"/>
                  <a:ea typeface="Open Sans"/>
                  <a:cs typeface="Open Sans"/>
                </a:rPr>
              </a:br>
              <a:r>
                <a:rPr lang="lt-LT" sz="2300" b="1">
                  <a:solidFill>
                    <a:srgbClr val="2743A8"/>
                  </a:solidFill>
                  <a:latin typeface="Open Sans"/>
                  <a:ea typeface="Open Sans"/>
                  <a:cs typeface="Open Sans"/>
                </a:rPr>
                <a:t>partneriai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144000" y="7225285"/>
            <a:ext cx="4108688" cy="1015663"/>
          </a:xfrm>
          <a:prstGeom prst="rect">
            <a:avLst/>
          </a:prstGeom>
          <a:noFill/>
        </p:spPr>
        <p:txBody>
          <a:bodyPr wrap="square">
            <a:spAutoFit/>
          </a:bodyPr>
          <a:lstStyle/>
          <a:p>
            <a:pPr algn="ctr"/>
            <a:r>
              <a:rPr lang="lt-LT" sz="2000" dirty="0">
                <a:latin typeface="Open Sans"/>
                <a:ea typeface="Open Sans"/>
                <a:cs typeface="Open Sans"/>
              </a:rPr>
              <a:t>yra rėmėjai, norintys aktyviai dalyvauti sprendžiant su klimatu susijusius klausimus savo šalyje.</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lt-LT" sz="2300" b="1">
                <a:solidFill>
                  <a:schemeClr val="bg1"/>
                </a:solidFill>
                <a:latin typeface="Open Sans"/>
                <a:ea typeface="Open Sans"/>
                <a:cs typeface="Open Sans"/>
              </a:rPr>
              <a:t>Pakto draugai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lt-LT">
                <a:latin typeface="Open Sans"/>
                <a:ea typeface="Open Sans"/>
                <a:cs typeface="Open Sans"/>
              </a:rPr>
              <a:t>         Ambasadoriai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t-LT" sz="2200">
                <a:latin typeface="Open Sans"/>
                <a:ea typeface="Open Sans"/>
                <a:cs typeface="Open Sans"/>
              </a:rPr>
              <a:t>organizuoja vietos, nacionalinius, regioninius ar Europos renginius bei veiklą ir juose dalyvauja.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t-LT" sz="2400" b="1">
                <a:solidFill>
                  <a:srgbClr val="174C54"/>
                </a:solidFill>
                <a:latin typeface="Open Sans"/>
                <a:ea typeface="Open Sans"/>
                <a:cs typeface="Arial"/>
              </a:rPr>
              <a:t>Klimato pakto ambasadoriai </a:t>
            </a:r>
            <a:br>
              <a:rPr lang="lt-LT" sz="2400" b="1">
                <a:latin typeface="Open Sans"/>
                <a:ea typeface="Open Sans"/>
                <a:cs typeface="Arial"/>
              </a:rPr>
            </a:br>
            <a:r>
              <a:rPr lang="lt-LT" sz="2400">
                <a:latin typeface="Open Sans"/>
                <a:ea typeface="Open Sans"/>
                <a:cs typeface="Arial"/>
              </a:rPr>
              <a:t>yra organizacijų, bendruomenių, neformalių grupių ar judėjimų vadovai, vietos valdžios institucijos, kultūros institucijų atstovai, nuomonės formuotojai ir kt. Šiuo metu daugiau nei </a:t>
            </a:r>
            <a:r>
              <a:rPr lang="lt-LT" sz="2400" b="1">
                <a:solidFill>
                  <a:srgbClr val="187471"/>
                </a:solidFill>
                <a:latin typeface="Open Sans"/>
                <a:ea typeface="Open Sans"/>
                <a:cs typeface="Arial"/>
              </a:rPr>
              <a:t>800 ambasadorių</a:t>
            </a:r>
            <a:r>
              <a:rPr lang="lt-LT"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200">
                <a:latin typeface="Open Sans"/>
                <a:ea typeface="Open Sans"/>
                <a:cs typeface="Open Sans"/>
              </a:rPr>
              <a:t>savo tinkluose ir komunikacijos kanaluose dalijasi Pakto pranešimais;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t-LT" sz="2200">
                <a:latin typeface="Open Sans"/>
                <a:ea typeface="Open Sans"/>
                <a:cs typeface="Open Sans"/>
              </a:rPr>
              <a:t>rodo pavyzdį ir įkvepia kitus imtis </a:t>
            </a:r>
            <a:br>
              <a:rPr lang="lt-LT" sz="2200">
                <a:latin typeface="Open Sans"/>
                <a:ea typeface="Open Sans"/>
                <a:cs typeface="Open Sans"/>
              </a:rPr>
            </a:br>
            <a:r>
              <a:rPr lang="lt-LT" sz="2200">
                <a:latin typeface="Open Sans"/>
                <a:ea typeface="Open Sans"/>
                <a:cs typeface="Open Sans"/>
              </a:rPr>
              <a:t>klimato srities veiksmų;</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C4D39C96-16DC-9F28-6889-C14A090043F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5"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t-LT" sz="2200" dirty="0">
                <a:latin typeface="Open Sans"/>
                <a:ea typeface="Open Sans"/>
                <a:cs typeface="Open Sans"/>
              </a:rPr>
              <a:t>bendradarbiauja su ambasadoriais nacionaliniu ir regioniniu lygmenimis.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t-LT" sz="2400" b="1" dirty="0">
                <a:solidFill>
                  <a:srgbClr val="391A53"/>
                </a:solidFill>
                <a:latin typeface="Open Sans"/>
                <a:ea typeface="Open Sans"/>
                <a:cs typeface="Arial"/>
              </a:rPr>
              <a:t>Klimato pakto partneriai </a:t>
            </a:r>
            <a:r>
              <a:rPr lang="lt-LT" sz="2400" dirty="0">
                <a:latin typeface="Open Sans"/>
                <a:ea typeface="Open Sans"/>
                <a:cs typeface="Arial"/>
              </a:rPr>
              <a:t>yra organizacijos, įsipareigojusios kovoti su klimato kaita ir prisidėti prie tvarios ateities kūrimo. Kaip Pakto dalis, jos:</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t-LT" sz="2200" dirty="0">
                <a:latin typeface="Open Sans"/>
                <a:ea typeface="Open Sans"/>
                <a:cs typeface="Open Sans"/>
              </a:rPr>
              <a:t>dalyvauja išskirtiniuose renginiuose su ES politikos formuotojais;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t-LT" sz="2200">
                <a:latin typeface="Open Sans"/>
                <a:ea typeface="Open Sans"/>
                <a:cs typeface="Open Sans"/>
              </a:rPr>
              <a:t>didina Pakto matomumą savo svetainėse ir pristato laimėjimus oficialiais kanalais;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510209"/>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1097215"/>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0" y="822493"/>
            <a:ext cx="6070599" cy="836159"/>
          </a:xfrm>
          <a:solidFill>
            <a:srgbClr val="2A255A"/>
          </a:solidFill>
        </p:spPr>
        <p:txBody>
          <a:bodyPr wrap="square" lIns="216000" tIns="144000" rIns="180000" bIns="108000" anchor="t">
            <a:spAutoFit/>
          </a:bodyPr>
          <a:lstStyle/>
          <a:p>
            <a:pPr marL="904875" indent="-893445"/>
            <a:r>
              <a:rPr lang="lt-LT">
                <a:latin typeface="Open Sans"/>
                <a:ea typeface="Open Sans"/>
                <a:cs typeface="Open Sans"/>
              </a:rPr>
              <a:t>                  PARTNERIAI</a:t>
            </a:r>
          </a:p>
        </p:txBody>
      </p:sp>
      <p:pic>
        <p:nvPicPr>
          <p:cNvPr id="2" name="Picture 1" descr="A group of people laughing&#10;&#10;Description automatically generated">
            <a:extLst>
              <a:ext uri="{FF2B5EF4-FFF2-40B4-BE49-F238E27FC236}">
                <a16:creationId xmlns:a16="http://schemas.microsoft.com/office/drawing/2014/main" id="{2EE6E840-FFF5-89ED-5EBE-4BD0727B03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85221BD8-49E3-4F07-8D4D-66ADE87813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6668DBA6-8E76-4B1A-A68D-358A1B97586E}">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 ds:uri="http://purl.org/dc/dcmitype/"/>
    <ds:schemaRef ds:uri="119ae24b-acd2-4206-8a50-f24ff65407c3"/>
    <ds:schemaRef ds:uri="f75dc2e1-5a74-43f4-af9f-d866e04aa3cf"/>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1412</Words>
  <Application>Microsoft Office PowerPoint</Application>
  <PresentationFormat>Custom</PresentationFormat>
  <Paragraphs>163</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Apie Europos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Ačiū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96</cp:revision>
  <dcterms:created xsi:type="dcterms:W3CDTF">2023-09-22T15:24:24Z</dcterms:created>
  <dcterms:modified xsi:type="dcterms:W3CDTF">2024-08-26T12:25:11Z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