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72" r:id="rId30"/>
    <p:sldId id="4048" r:id="rId31"/>
    <p:sldId id="4050" r:id="rId32"/>
    <p:sldId id="4044" r:id="rId33"/>
    <p:sldId id="4073"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72"/>
            <p14:sldId id="4048"/>
            <p14:sldId id="4050"/>
            <p14:sldId id="4044"/>
            <p14:sldId id="4073"/>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BC3C96-FE17-4B6B-B8DD-CA5B0CEEFC43}" v="1" dt="2024-08-23T13:25:10.368"/>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500" y="2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111C7233-20D2-4E5B-AEB5-2EDF8B3E0E95}"/>
    <pc:docChg chg="modSld">
      <pc:chgData name="Carolina Bolelli" userId="d7926893-566e-4e7f-acc2-6407bb3f96bc" providerId="ADAL" clId="{111C7233-20D2-4E5B-AEB5-2EDF8B3E0E95}" dt="2024-07-17T07:53:58.924" v="208" actId="207"/>
      <pc:docMkLst>
        <pc:docMk/>
      </pc:docMkLst>
      <pc:sldChg chg="modSp mod">
        <pc:chgData name="Carolina Bolelli" userId="d7926893-566e-4e7f-acc2-6407bb3f96bc" providerId="ADAL" clId="{111C7233-20D2-4E5B-AEB5-2EDF8B3E0E95}" dt="2024-07-17T07:51:20.455" v="9" actId="1076"/>
        <pc:sldMkLst>
          <pc:docMk/>
          <pc:sldMk cId="2506826475" sldId="283"/>
        </pc:sldMkLst>
        <pc:spChg chg="mod">
          <ac:chgData name="Carolina Bolelli" userId="d7926893-566e-4e7f-acc2-6407bb3f96bc" providerId="ADAL" clId="{111C7233-20D2-4E5B-AEB5-2EDF8B3E0E95}" dt="2024-07-17T07:51:20.455" v="9" actId="1076"/>
          <ac:spMkLst>
            <pc:docMk/>
            <pc:sldMk cId="2506826475" sldId="283"/>
            <ac:spMk id="11" creationId="{7E632970-062C-FBAF-32ED-309F52C44EB7}"/>
          </ac:spMkLst>
        </pc:spChg>
      </pc:sldChg>
      <pc:sldChg chg="modSp mod">
        <pc:chgData name="Carolina Bolelli" userId="d7926893-566e-4e7f-acc2-6407bb3f96bc" providerId="ADAL" clId="{111C7233-20D2-4E5B-AEB5-2EDF8B3E0E95}" dt="2024-07-17T07:53:27.639" v="204" actId="1076"/>
        <pc:sldMkLst>
          <pc:docMk/>
          <pc:sldMk cId="1349106481" sldId="4044"/>
        </pc:sldMkLst>
        <pc:spChg chg="mod">
          <ac:chgData name="Carolina Bolelli" userId="d7926893-566e-4e7f-acc2-6407bb3f96bc" providerId="ADAL" clId="{111C7233-20D2-4E5B-AEB5-2EDF8B3E0E95}" dt="2024-07-17T07:53:16.218" v="202" actId="1076"/>
          <ac:spMkLst>
            <pc:docMk/>
            <pc:sldMk cId="1349106481" sldId="4044"/>
            <ac:spMk id="29" creationId="{F625924A-6A73-E3AC-20F2-8CA1FE9DC668}"/>
          </ac:spMkLst>
        </pc:spChg>
        <pc:spChg chg="mod">
          <ac:chgData name="Carolina Bolelli" userId="d7926893-566e-4e7f-acc2-6407bb3f96bc" providerId="ADAL" clId="{111C7233-20D2-4E5B-AEB5-2EDF8B3E0E95}" dt="2024-07-17T07:53:22.395" v="203" actId="1076"/>
          <ac:spMkLst>
            <pc:docMk/>
            <pc:sldMk cId="1349106481" sldId="4044"/>
            <ac:spMk id="32" creationId="{2681D1E7-94B0-2D7D-8A86-BF614FD0203B}"/>
          </ac:spMkLst>
        </pc:spChg>
        <pc:spChg chg="mod">
          <ac:chgData name="Carolina Bolelli" userId="d7926893-566e-4e7f-acc2-6407bb3f96bc" providerId="ADAL" clId="{111C7233-20D2-4E5B-AEB5-2EDF8B3E0E95}" dt="2024-07-17T07:53:27.639" v="204" actId="1076"/>
          <ac:spMkLst>
            <pc:docMk/>
            <pc:sldMk cId="1349106481" sldId="4044"/>
            <ac:spMk id="33" creationId="{1D30D8D0-D8A3-9D3B-1398-EF8B4B30C59F}"/>
          </ac:spMkLst>
        </pc:spChg>
      </pc:sldChg>
      <pc:sldChg chg="modSp mod">
        <pc:chgData name="Carolina Bolelli" userId="d7926893-566e-4e7f-acc2-6407bb3f96bc" providerId="ADAL" clId="{111C7233-20D2-4E5B-AEB5-2EDF8B3E0E95}" dt="2024-07-17T07:53:58.924" v="208" actId="207"/>
        <pc:sldMkLst>
          <pc:docMk/>
          <pc:sldMk cId="3885348669" sldId="4051"/>
        </pc:sldMkLst>
        <pc:spChg chg="mod">
          <ac:chgData name="Carolina Bolelli" userId="d7926893-566e-4e7f-acc2-6407bb3f96bc" providerId="ADAL" clId="{111C7233-20D2-4E5B-AEB5-2EDF8B3E0E95}" dt="2024-07-17T07:53:58.924" v="208" actId="207"/>
          <ac:spMkLst>
            <pc:docMk/>
            <pc:sldMk cId="3885348669" sldId="4051"/>
            <ac:spMk id="2" creationId="{3E674221-EFCE-2928-EC55-5735A8F72587}"/>
          </ac:spMkLst>
        </pc:spChg>
      </pc:sldChg>
      <pc:sldChg chg="modNotesTx">
        <pc:chgData name="Carolina Bolelli" userId="d7926893-566e-4e7f-acc2-6407bb3f96bc" providerId="ADAL" clId="{111C7233-20D2-4E5B-AEB5-2EDF8B3E0E95}" dt="2024-07-17T07:51:24.349" v="11" actId="5793"/>
        <pc:sldMkLst>
          <pc:docMk/>
          <pc:sldMk cId="1100750728" sldId="4054"/>
        </pc:sldMkLst>
      </pc:sldChg>
      <pc:sldChg chg="modSp mod modNotesTx">
        <pc:chgData name="Carolina Bolelli" userId="d7926893-566e-4e7f-acc2-6407bb3f96bc" providerId="ADAL" clId="{111C7233-20D2-4E5B-AEB5-2EDF8B3E0E95}" dt="2024-07-17T07:53:37.405" v="206" actId="20577"/>
        <pc:sldMkLst>
          <pc:docMk/>
          <pc:sldMk cId="2876997581" sldId="4058"/>
        </pc:sldMkLst>
        <pc:spChg chg="mod">
          <ac:chgData name="Carolina Bolelli" userId="d7926893-566e-4e7f-acc2-6407bb3f96bc" providerId="ADAL" clId="{111C7233-20D2-4E5B-AEB5-2EDF8B3E0E95}" dt="2024-07-10T08:13:49.731" v="8" actId="1076"/>
          <ac:spMkLst>
            <pc:docMk/>
            <pc:sldMk cId="2876997581" sldId="4058"/>
            <ac:spMk id="8" creationId="{1773F746-E837-26EB-515E-4F01F0796F29}"/>
          </ac:spMkLst>
        </pc:spChg>
      </pc:sldChg>
      <pc:sldChg chg="modNotesTx">
        <pc:chgData name="Carolina Bolelli" userId="d7926893-566e-4e7f-acc2-6407bb3f96bc" providerId="ADAL" clId="{111C7233-20D2-4E5B-AEB5-2EDF8B3E0E95}" dt="2024-07-17T07:53:34.485" v="205" actId="5793"/>
        <pc:sldMkLst>
          <pc:docMk/>
          <pc:sldMk cId="431233827" sldId="4059"/>
        </pc:sldMkLst>
      </pc:sldChg>
      <pc:sldChg chg="modSp mod modNotesTx">
        <pc:chgData name="Carolina Bolelli" userId="d7926893-566e-4e7f-acc2-6407bb3f96bc" providerId="ADAL" clId="{111C7233-20D2-4E5B-AEB5-2EDF8B3E0E95}" dt="2024-07-17T07:52:49.616" v="199" actId="20577"/>
        <pc:sldMkLst>
          <pc:docMk/>
          <pc:sldMk cId="4104792099" sldId="4064"/>
        </pc:sldMkLst>
        <pc:spChg chg="mod">
          <ac:chgData name="Carolina Bolelli" userId="d7926893-566e-4e7f-acc2-6407bb3f96bc" providerId="ADAL" clId="{111C7233-20D2-4E5B-AEB5-2EDF8B3E0E95}" dt="2024-07-17T07:52:49.616" v="199" actId="20577"/>
          <ac:spMkLst>
            <pc:docMk/>
            <pc:sldMk cId="4104792099" sldId="4064"/>
            <ac:spMk id="5" creationId="{5E15BD1E-94E7-BE78-88B7-93CF598B1297}"/>
          </ac:spMkLst>
        </pc:spChg>
      </pc:sldChg>
      <pc:sldChg chg="modNotesTx">
        <pc:chgData name="Carolina Bolelli" userId="d7926893-566e-4e7f-acc2-6407bb3f96bc" providerId="ADAL" clId="{111C7233-20D2-4E5B-AEB5-2EDF8B3E0E95}" dt="2024-07-17T07:52:53.858" v="200" actId="20577"/>
        <pc:sldMkLst>
          <pc:docMk/>
          <pc:sldMk cId="2306310982" sldId="4065"/>
        </pc:sldMkLst>
      </pc:sldChg>
      <pc:sldChg chg="modNotesTx">
        <pc:chgData name="Carolina Bolelli" userId="d7926893-566e-4e7f-acc2-6407bb3f96bc" providerId="ADAL" clId="{111C7233-20D2-4E5B-AEB5-2EDF8B3E0E95}" dt="2024-07-17T07:52:56.889" v="201" actId="20577"/>
        <pc:sldMkLst>
          <pc:docMk/>
          <pc:sldMk cId="2595785313" sldId="4066"/>
        </pc:sldMkLst>
      </pc:sldChg>
    </pc:docChg>
  </pc:docChgLst>
  <pc:docChgLst>
    <pc:chgData name="DI FILIPPO Leonardo (CLIMA)" userId="S::leonardo.di-filippo_ec.europa.eu#ext#@ecorys.onmicrosoft.com::674a4322-3945-4efb-a753-912302c20ac3" providerId="AD" clId="Web-{BCC5142F-10C5-0649-FC9C-DE76D3832AA4}"/>
    <pc:docChg chg="modSld">
      <pc:chgData name="DI FILIPPO Leonardo (CLIMA)" userId="S::leonardo.di-filippo_ec.europa.eu#ext#@ecorys.onmicrosoft.com::674a4322-3945-4efb-a753-912302c20ac3" providerId="AD" clId="Web-{BCC5142F-10C5-0649-FC9C-DE76D3832AA4}" dt="2024-07-31T09:04:20.679" v="136" actId="20577"/>
      <pc:docMkLst>
        <pc:docMk/>
      </pc:docMkLst>
      <pc:sldChg chg="modSp">
        <pc:chgData name="DI FILIPPO Leonardo (CLIMA)" userId="S::leonardo.di-filippo_ec.europa.eu#ext#@ecorys.onmicrosoft.com::674a4322-3945-4efb-a753-912302c20ac3" providerId="AD" clId="Web-{BCC5142F-10C5-0649-FC9C-DE76D3832AA4}" dt="2024-07-31T08:45:20.045" v="2" actId="1076"/>
        <pc:sldMkLst>
          <pc:docMk/>
          <pc:sldMk cId="1198655560" sldId="347"/>
        </pc:sldMkLst>
        <pc:spChg chg="mod">
          <ac:chgData name="DI FILIPPO Leonardo (CLIMA)" userId="S::leonardo.di-filippo_ec.europa.eu#ext#@ecorys.onmicrosoft.com::674a4322-3945-4efb-a753-912302c20ac3" providerId="AD" clId="Web-{BCC5142F-10C5-0649-FC9C-DE76D3832AA4}" dt="2024-07-31T08:45:20.045" v="2" actId="1076"/>
          <ac:spMkLst>
            <pc:docMk/>
            <pc:sldMk cId="1198655560" sldId="347"/>
            <ac:spMk id="6" creationId="{BAD96966-8F0A-7DFC-86C6-4AFB7768499A}"/>
          </ac:spMkLst>
        </pc:spChg>
      </pc:sldChg>
      <pc:sldChg chg="modSp">
        <pc:chgData name="DI FILIPPO Leonardo (CLIMA)" userId="S::leonardo.di-filippo_ec.europa.eu#ext#@ecorys.onmicrosoft.com::674a4322-3945-4efb-a753-912302c20ac3" providerId="AD" clId="Web-{BCC5142F-10C5-0649-FC9C-DE76D3832AA4}" dt="2024-07-31T08:54:52.651" v="10" actId="20577"/>
        <pc:sldMkLst>
          <pc:docMk/>
          <pc:sldMk cId="2963042633" sldId="4023"/>
        </pc:sldMkLst>
        <pc:spChg chg="mod">
          <ac:chgData name="DI FILIPPO Leonardo (CLIMA)" userId="S::leonardo.di-filippo_ec.europa.eu#ext#@ecorys.onmicrosoft.com::674a4322-3945-4efb-a753-912302c20ac3" providerId="AD" clId="Web-{BCC5142F-10C5-0649-FC9C-DE76D3832AA4}" dt="2024-07-31T08:52:17.991" v="8" actId="20577"/>
          <ac:spMkLst>
            <pc:docMk/>
            <pc:sldMk cId="2963042633" sldId="4023"/>
            <ac:spMk id="23" creationId="{A49FD6CD-72BA-1E11-0ABF-B0D2F10990B5}"/>
          </ac:spMkLst>
        </pc:spChg>
        <pc:spChg chg="mod">
          <ac:chgData name="DI FILIPPO Leonardo (CLIMA)" userId="S::leonardo.di-filippo_ec.europa.eu#ext#@ecorys.onmicrosoft.com::674a4322-3945-4efb-a753-912302c20ac3" providerId="AD" clId="Web-{BCC5142F-10C5-0649-FC9C-DE76D3832AA4}" dt="2024-07-31T08:54:52.651" v="10" actId="20577"/>
          <ac:spMkLst>
            <pc:docMk/>
            <pc:sldMk cId="2963042633" sldId="4023"/>
            <ac:spMk id="28" creationId="{2DDE491E-9155-DBE3-4FDE-30B311DB9956}"/>
          </ac:spMkLst>
        </pc:spChg>
      </pc:sldChg>
      <pc:sldChg chg="modSp">
        <pc:chgData name="DI FILIPPO Leonardo (CLIMA)" userId="S::leonardo.di-filippo_ec.europa.eu#ext#@ecorys.onmicrosoft.com::674a4322-3945-4efb-a753-912302c20ac3" providerId="AD" clId="Web-{BCC5142F-10C5-0649-FC9C-DE76D3832AA4}" dt="2024-07-31T09:03:30.287" v="117" actId="1076"/>
        <pc:sldMkLst>
          <pc:docMk/>
          <pc:sldMk cId="1349106481" sldId="4044"/>
        </pc:sldMkLst>
        <pc:spChg chg="mod">
          <ac:chgData name="DI FILIPPO Leonardo (CLIMA)" userId="S::leonardo.di-filippo_ec.europa.eu#ext#@ecorys.onmicrosoft.com::674a4322-3945-4efb-a753-912302c20ac3" providerId="AD" clId="Web-{BCC5142F-10C5-0649-FC9C-DE76D3832AA4}" dt="2024-07-31T09:02:23.004" v="84" actId="14100"/>
          <ac:spMkLst>
            <pc:docMk/>
            <pc:sldMk cId="1349106481" sldId="4044"/>
            <ac:spMk id="5" creationId="{4DE3713B-C8F3-F7C0-1E07-098DB149FFA5}"/>
          </ac:spMkLst>
        </pc:spChg>
        <pc:spChg chg="mod">
          <ac:chgData name="DI FILIPPO Leonardo (CLIMA)" userId="S::leonardo.di-filippo_ec.europa.eu#ext#@ecorys.onmicrosoft.com::674a4322-3945-4efb-a753-912302c20ac3" providerId="AD" clId="Web-{BCC5142F-10C5-0649-FC9C-DE76D3832AA4}" dt="2024-07-31T09:02:41.224" v="97" actId="1076"/>
          <ac:spMkLst>
            <pc:docMk/>
            <pc:sldMk cId="1349106481" sldId="4044"/>
            <ac:spMk id="9" creationId="{E07073B8-7CDE-FB10-926F-7ED9031BDC3E}"/>
          </ac:spMkLst>
        </pc:spChg>
        <pc:spChg chg="mod">
          <ac:chgData name="DI FILIPPO Leonardo (CLIMA)" userId="S::leonardo.di-filippo_ec.europa.eu#ext#@ecorys.onmicrosoft.com::674a4322-3945-4efb-a753-912302c20ac3" providerId="AD" clId="Web-{BCC5142F-10C5-0649-FC9C-DE76D3832AA4}" dt="2024-07-31T09:02:49.130" v="101" actId="20577"/>
          <ac:spMkLst>
            <pc:docMk/>
            <pc:sldMk cId="1349106481" sldId="4044"/>
            <ac:spMk id="29" creationId="{F625924A-6A73-E3AC-20F2-8CA1FE9DC668}"/>
          </ac:spMkLst>
        </pc:spChg>
        <pc:spChg chg="mod">
          <ac:chgData name="DI FILIPPO Leonardo (CLIMA)" userId="S::leonardo.di-filippo_ec.europa.eu#ext#@ecorys.onmicrosoft.com::674a4322-3945-4efb-a753-912302c20ac3" providerId="AD" clId="Web-{BCC5142F-10C5-0649-FC9C-DE76D3832AA4}" dt="2024-07-31T09:03:01.302" v="108" actId="14100"/>
          <ac:spMkLst>
            <pc:docMk/>
            <pc:sldMk cId="1349106481" sldId="4044"/>
            <ac:spMk id="35" creationId="{A932C58A-A893-B8FB-4D9F-87F44275FE5F}"/>
          </ac:spMkLst>
        </pc:spChg>
        <pc:spChg chg="mod">
          <ac:chgData name="DI FILIPPO Leonardo (CLIMA)" userId="S::leonardo.di-filippo_ec.europa.eu#ext#@ecorys.onmicrosoft.com::674a4322-3945-4efb-a753-912302c20ac3" providerId="AD" clId="Web-{BCC5142F-10C5-0649-FC9C-DE76D3832AA4}" dt="2024-07-31T09:03:07.990" v="109" actId="20577"/>
          <ac:spMkLst>
            <pc:docMk/>
            <pc:sldMk cId="1349106481" sldId="4044"/>
            <ac:spMk id="38" creationId="{B3179649-0E6C-74D5-97D6-197564822BA1}"/>
          </ac:spMkLst>
        </pc:spChg>
        <pc:spChg chg="mod">
          <ac:chgData name="DI FILIPPO Leonardo (CLIMA)" userId="S::leonardo.di-filippo_ec.europa.eu#ext#@ecorys.onmicrosoft.com::674a4322-3945-4efb-a753-912302c20ac3" providerId="AD" clId="Web-{BCC5142F-10C5-0649-FC9C-DE76D3832AA4}" dt="2024-07-31T09:03:13.240" v="110" actId="20577"/>
          <ac:spMkLst>
            <pc:docMk/>
            <pc:sldMk cId="1349106481" sldId="4044"/>
            <ac:spMk id="40" creationId="{B50B1BFB-6303-11A8-DC34-111A7F47CDF8}"/>
          </ac:spMkLst>
        </pc:spChg>
        <pc:spChg chg="mod">
          <ac:chgData name="DI FILIPPO Leonardo (CLIMA)" userId="S::leonardo.di-filippo_ec.europa.eu#ext#@ecorys.onmicrosoft.com::674a4322-3945-4efb-a753-912302c20ac3" providerId="AD" clId="Web-{BCC5142F-10C5-0649-FC9C-DE76D3832AA4}" dt="2024-07-31T09:03:30.287" v="117" actId="1076"/>
          <ac:spMkLst>
            <pc:docMk/>
            <pc:sldMk cId="1349106481" sldId="4044"/>
            <ac:spMk id="45" creationId="{6961F045-4012-A1F5-C54A-6C5AE3FBF0D4}"/>
          </ac:spMkLst>
        </pc:spChg>
      </pc:sldChg>
      <pc:sldChg chg="modSp">
        <pc:chgData name="DI FILIPPO Leonardo (CLIMA)" userId="S::leonardo.di-filippo_ec.europa.eu#ext#@ecorys.onmicrosoft.com::674a4322-3945-4efb-a753-912302c20ac3" providerId="AD" clId="Web-{BCC5142F-10C5-0649-FC9C-DE76D3832AA4}" dt="2024-07-31T08:59:42.767" v="56" actId="20577"/>
        <pc:sldMkLst>
          <pc:docMk/>
          <pc:sldMk cId="1828950171" sldId="4048"/>
        </pc:sldMkLst>
        <pc:spChg chg="mod">
          <ac:chgData name="DI FILIPPO Leonardo (CLIMA)" userId="S::leonardo.di-filippo_ec.europa.eu#ext#@ecorys.onmicrosoft.com::674a4322-3945-4efb-a753-912302c20ac3" providerId="AD" clId="Web-{BCC5142F-10C5-0649-FC9C-DE76D3832AA4}" dt="2024-07-31T08:59:42.767" v="56" actId="20577"/>
          <ac:spMkLst>
            <pc:docMk/>
            <pc:sldMk cId="1828950171" sldId="4048"/>
            <ac:spMk id="4" creationId="{FF83B9D5-BBC8-5BB7-3872-9FF50BB688E9}"/>
          </ac:spMkLst>
        </pc:spChg>
        <pc:spChg chg="mod">
          <ac:chgData name="DI FILIPPO Leonardo (CLIMA)" userId="S::leonardo.di-filippo_ec.europa.eu#ext#@ecorys.onmicrosoft.com::674a4322-3945-4efb-a753-912302c20ac3" providerId="AD" clId="Web-{BCC5142F-10C5-0649-FC9C-DE76D3832AA4}" dt="2024-07-31T08:59:39.735" v="55" actId="20577"/>
          <ac:spMkLst>
            <pc:docMk/>
            <pc:sldMk cId="1828950171" sldId="4048"/>
            <ac:spMk id="7" creationId="{2D27F6DB-468B-5353-5C25-622CF204267F}"/>
          </ac:spMkLst>
        </pc:spChg>
      </pc:sldChg>
      <pc:sldChg chg="modSp">
        <pc:chgData name="DI FILIPPO Leonardo (CLIMA)" userId="S::leonardo.di-filippo_ec.europa.eu#ext#@ecorys.onmicrosoft.com::674a4322-3945-4efb-a753-912302c20ac3" providerId="AD" clId="Web-{BCC5142F-10C5-0649-FC9C-DE76D3832AA4}" dt="2024-07-31T09:01:58.145" v="78" actId="20577"/>
        <pc:sldMkLst>
          <pc:docMk/>
          <pc:sldMk cId="2197149429" sldId="4050"/>
        </pc:sldMkLst>
        <pc:spChg chg="mod">
          <ac:chgData name="DI FILIPPO Leonardo (CLIMA)" userId="S::leonardo.di-filippo_ec.europa.eu#ext#@ecorys.onmicrosoft.com::674a4322-3945-4efb-a753-912302c20ac3" providerId="AD" clId="Web-{BCC5142F-10C5-0649-FC9C-DE76D3832AA4}" dt="2024-07-31T09:01:37.816" v="69" actId="20577"/>
          <ac:spMkLst>
            <pc:docMk/>
            <pc:sldMk cId="2197149429" sldId="4050"/>
            <ac:spMk id="5" creationId="{4DE3713B-C8F3-F7C0-1E07-098DB149FFA5}"/>
          </ac:spMkLst>
        </pc:spChg>
        <pc:spChg chg="mod">
          <ac:chgData name="DI FILIPPO Leonardo (CLIMA)" userId="S::leonardo.di-filippo_ec.europa.eu#ext#@ecorys.onmicrosoft.com::674a4322-3945-4efb-a753-912302c20ac3" providerId="AD" clId="Web-{BCC5142F-10C5-0649-FC9C-DE76D3832AA4}" dt="2024-07-31T09:01:37.707" v="67" actId="20577"/>
          <ac:spMkLst>
            <pc:docMk/>
            <pc:sldMk cId="2197149429" sldId="4050"/>
            <ac:spMk id="14" creationId="{9F8D9673-91A0-1544-A184-AA61F4F85039}"/>
          </ac:spMkLst>
        </pc:spChg>
        <pc:spChg chg="mod">
          <ac:chgData name="DI FILIPPO Leonardo (CLIMA)" userId="S::leonardo.di-filippo_ec.europa.eu#ext#@ecorys.onmicrosoft.com::674a4322-3945-4efb-a753-912302c20ac3" providerId="AD" clId="Web-{BCC5142F-10C5-0649-FC9C-DE76D3832AA4}" dt="2024-07-31T09:01:47.785" v="72" actId="20577"/>
          <ac:spMkLst>
            <pc:docMk/>
            <pc:sldMk cId="2197149429" sldId="4050"/>
            <ac:spMk id="16" creationId="{FC07EA14-D50A-701A-5C58-6B6E1766B66B}"/>
          </ac:spMkLst>
        </pc:spChg>
        <pc:spChg chg="mod">
          <ac:chgData name="DI FILIPPO Leonardo (CLIMA)" userId="S::leonardo.di-filippo_ec.europa.eu#ext#@ecorys.onmicrosoft.com::674a4322-3945-4efb-a753-912302c20ac3" providerId="AD" clId="Web-{BCC5142F-10C5-0649-FC9C-DE76D3832AA4}" dt="2024-07-31T09:01:47.910" v="74" actId="20577"/>
          <ac:spMkLst>
            <pc:docMk/>
            <pc:sldMk cId="2197149429" sldId="4050"/>
            <ac:spMk id="17" creationId="{9E74BAFF-A2A1-0DFE-4A6B-298994EFC4B6}"/>
          </ac:spMkLst>
        </pc:spChg>
        <pc:spChg chg="mod">
          <ac:chgData name="DI FILIPPO Leonardo (CLIMA)" userId="S::leonardo.di-filippo_ec.europa.eu#ext#@ecorys.onmicrosoft.com::674a4322-3945-4efb-a753-912302c20ac3" providerId="AD" clId="Web-{BCC5142F-10C5-0649-FC9C-DE76D3832AA4}" dt="2024-07-31T09:01:58.145" v="78" actId="20577"/>
          <ac:spMkLst>
            <pc:docMk/>
            <pc:sldMk cId="2197149429" sldId="4050"/>
            <ac:spMk id="18" creationId="{F0106F4C-08A7-1721-A19B-07BADBC4B748}"/>
          </ac:spMkLst>
        </pc:spChg>
      </pc:sldChg>
      <pc:sldChg chg="modSp">
        <pc:chgData name="DI FILIPPO Leonardo (CLIMA)" userId="S::leonardo.di-filippo_ec.europa.eu#ext#@ecorys.onmicrosoft.com::674a4322-3945-4efb-a753-912302c20ac3" providerId="AD" clId="Web-{BCC5142F-10C5-0649-FC9C-DE76D3832AA4}" dt="2024-07-31T08:49:53.301" v="6" actId="20577"/>
        <pc:sldMkLst>
          <pc:docMk/>
          <pc:sldMk cId="3030186180" sldId="4056"/>
        </pc:sldMkLst>
        <pc:spChg chg="mod">
          <ac:chgData name="DI FILIPPO Leonardo (CLIMA)" userId="S::leonardo.di-filippo_ec.europa.eu#ext#@ecorys.onmicrosoft.com::674a4322-3945-4efb-a753-912302c20ac3" providerId="AD" clId="Web-{BCC5142F-10C5-0649-FC9C-DE76D3832AA4}" dt="2024-07-31T08:49:53.301" v="6" actId="20577"/>
          <ac:spMkLst>
            <pc:docMk/>
            <pc:sldMk cId="3030186180" sldId="4056"/>
            <ac:spMk id="12" creationId="{E0D1646D-4926-2F02-B43C-B5BDA985F92F}"/>
          </ac:spMkLst>
        </pc:spChg>
      </pc:sldChg>
      <pc:sldChg chg="modSp">
        <pc:chgData name="DI FILIPPO Leonardo (CLIMA)" userId="S::leonardo.di-filippo_ec.europa.eu#ext#@ecorys.onmicrosoft.com::674a4322-3945-4efb-a753-912302c20ac3" providerId="AD" clId="Web-{BCC5142F-10C5-0649-FC9C-DE76D3832AA4}" dt="2024-07-31T08:58:13.405" v="52" actId="20577"/>
        <pc:sldMkLst>
          <pc:docMk/>
          <pc:sldMk cId="4104792099" sldId="4064"/>
        </pc:sldMkLst>
        <pc:spChg chg="mod">
          <ac:chgData name="DI FILIPPO Leonardo (CLIMA)" userId="S::leonardo.di-filippo_ec.europa.eu#ext#@ecorys.onmicrosoft.com::674a4322-3945-4efb-a753-912302c20ac3" providerId="AD" clId="Web-{BCC5142F-10C5-0649-FC9C-DE76D3832AA4}" dt="2024-07-31T08:58:13.405" v="52" actId="20577"/>
          <ac:spMkLst>
            <pc:docMk/>
            <pc:sldMk cId="4104792099" sldId="4064"/>
            <ac:spMk id="5" creationId="{5E15BD1E-94E7-BE78-88B7-93CF598B1297}"/>
          </ac:spMkLst>
        </pc:spChg>
      </pc:sldChg>
      <pc:sldChg chg="modSp">
        <pc:chgData name="DI FILIPPO Leonardo (CLIMA)" userId="S::leonardo.di-filippo_ec.europa.eu#ext#@ecorys.onmicrosoft.com::674a4322-3945-4efb-a753-912302c20ac3" providerId="AD" clId="Web-{BCC5142F-10C5-0649-FC9C-DE76D3832AA4}" dt="2024-07-31T09:00:21.017" v="63" actId="20577"/>
        <pc:sldMkLst>
          <pc:docMk/>
          <pc:sldMk cId="2730689921" sldId="4071"/>
        </pc:sldMkLst>
        <pc:spChg chg="mod">
          <ac:chgData name="DI FILIPPO Leonardo (CLIMA)" userId="S::leonardo.di-filippo_ec.europa.eu#ext#@ecorys.onmicrosoft.com::674a4322-3945-4efb-a753-912302c20ac3" providerId="AD" clId="Web-{BCC5142F-10C5-0649-FC9C-DE76D3832AA4}" dt="2024-07-31T09:00:21.017" v="63" actId="20577"/>
          <ac:spMkLst>
            <pc:docMk/>
            <pc:sldMk cId="2730689921" sldId="4071"/>
            <ac:spMk id="14" creationId="{6CC95BCF-60D2-6493-096E-A8A221C205C2}"/>
          </ac:spMkLst>
        </pc:spChg>
      </pc:sldChg>
      <pc:sldChg chg="modSp">
        <pc:chgData name="DI FILIPPO Leonardo (CLIMA)" userId="S::leonardo.di-filippo_ec.europa.eu#ext#@ecorys.onmicrosoft.com::674a4322-3945-4efb-a753-912302c20ac3" providerId="AD" clId="Web-{BCC5142F-10C5-0649-FC9C-DE76D3832AA4}" dt="2024-07-31T09:04:20.679" v="136" actId="20577"/>
        <pc:sldMkLst>
          <pc:docMk/>
          <pc:sldMk cId="3042285549" sldId="4073"/>
        </pc:sldMkLst>
        <pc:spChg chg="mod">
          <ac:chgData name="DI FILIPPO Leonardo (CLIMA)" userId="S::leonardo.di-filippo_ec.europa.eu#ext#@ecorys.onmicrosoft.com::674a4322-3945-4efb-a753-912302c20ac3" providerId="AD" clId="Web-{BCC5142F-10C5-0649-FC9C-DE76D3832AA4}" dt="2024-07-31T09:04:20.679" v="136" actId="20577"/>
          <ac:spMkLst>
            <pc:docMk/>
            <pc:sldMk cId="3042285549" sldId="4073"/>
            <ac:spMk id="20" creationId="{083B10B1-83E4-AB8C-25BA-96F641C0AC33}"/>
          </ac:spMkLst>
        </pc:spChg>
      </pc:sldChg>
    </pc:docChg>
  </pc:docChgLst>
  <pc:docChgLst>
    <pc:chgData name="Carolina Bolelli" userId="d7926893-566e-4e7f-acc2-6407bb3f96bc" providerId="ADAL" clId="{D9C5664B-44E3-40D7-8C1E-F212E7A5A03A}"/>
    <pc:docChg chg="modSld">
      <pc:chgData name="Carolina Bolelli" userId="d7926893-566e-4e7f-acc2-6407bb3f96bc" providerId="ADAL" clId="{D9C5664B-44E3-40D7-8C1E-F212E7A5A03A}" dt="2024-08-14T09:29:43.841" v="5" actId="14100"/>
      <pc:docMkLst>
        <pc:docMk/>
      </pc:docMkLst>
      <pc:sldChg chg="modSp mod">
        <pc:chgData name="Carolina Bolelli" userId="d7926893-566e-4e7f-acc2-6407bb3f96bc" providerId="ADAL" clId="{D9C5664B-44E3-40D7-8C1E-F212E7A5A03A}" dt="2024-08-14T09:29:43.841" v="5" actId="14100"/>
        <pc:sldMkLst>
          <pc:docMk/>
          <pc:sldMk cId="2963042633" sldId="4023"/>
        </pc:sldMkLst>
        <pc:spChg chg="mod">
          <ac:chgData name="Carolina Bolelli" userId="d7926893-566e-4e7f-acc2-6407bb3f96bc" providerId="ADAL" clId="{D9C5664B-44E3-40D7-8C1E-F212E7A5A03A}" dt="2024-08-14T09:29:43.841" v="5" actId="14100"/>
          <ac:spMkLst>
            <pc:docMk/>
            <pc:sldMk cId="2963042633" sldId="4023"/>
            <ac:spMk id="27" creationId="{AD8671B9-BD2A-AFC9-8D29-E5D42675A1C8}"/>
          </ac:spMkLst>
        </pc:spChg>
        <pc:spChg chg="mod">
          <ac:chgData name="Carolina Bolelli" userId="d7926893-566e-4e7f-acc2-6407bb3f96bc" providerId="ADAL" clId="{D9C5664B-44E3-40D7-8C1E-F212E7A5A03A}" dt="2024-08-14T09:29:40.543" v="4" actId="1076"/>
          <ac:spMkLst>
            <pc:docMk/>
            <pc:sldMk cId="2963042633" sldId="4023"/>
            <ac:spMk id="28" creationId="{2DDE491E-9155-DBE3-4FDE-30B311DB9956}"/>
          </ac:spMkLst>
        </pc:spChg>
      </pc:sldChg>
      <pc:sldChg chg="modSp mod">
        <pc:chgData name="Carolina Bolelli" userId="d7926893-566e-4e7f-acc2-6407bb3f96bc" providerId="ADAL" clId="{D9C5664B-44E3-40D7-8C1E-F212E7A5A03A}" dt="2024-08-14T09:29:12.254" v="3" actId="20577"/>
        <pc:sldMkLst>
          <pc:docMk/>
          <pc:sldMk cId="1349106481" sldId="4044"/>
        </pc:sldMkLst>
        <pc:spChg chg="mod">
          <ac:chgData name="Carolina Bolelli" userId="d7926893-566e-4e7f-acc2-6407bb3f96bc" providerId="ADAL" clId="{D9C5664B-44E3-40D7-8C1E-F212E7A5A03A}" dt="2024-08-14T09:29:12.254" v="3" actId="20577"/>
          <ac:spMkLst>
            <pc:docMk/>
            <pc:sldMk cId="1349106481" sldId="4044"/>
            <ac:spMk id="9" creationId="{E07073B8-7CDE-FB10-926F-7ED9031BDC3E}"/>
          </ac:spMkLst>
        </pc:spChg>
        <pc:spChg chg="mod">
          <ac:chgData name="Carolina Bolelli" userId="d7926893-566e-4e7f-acc2-6407bb3f96bc" providerId="ADAL" clId="{D9C5664B-44E3-40D7-8C1E-F212E7A5A03A}" dt="2024-08-14T09:29:03.531" v="0" actId="1076"/>
          <ac:spMkLst>
            <pc:docMk/>
            <pc:sldMk cId="1349106481" sldId="4044"/>
            <ac:spMk id="29" creationId="{F625924A-6A73-E3AC-20F2-8CA1FE9DC668}"/>
          </ac:spMkLst>
        </pc:spChg>
        <pc:spChg chg="mod">
          <ac:chgData name="Carolina Bolelli" userId="d7926893-566e-4e7f-acc2-6407bb3f96bc" providerId="ADAL" clId="{D9C5664B-44E3-40D7-8C1E-F212E7A5A03A}" dt="2024-08-14T09:29:06.321" v="1" actId="1076"/>
          <ac:spMkLst>
            <pc:docMk/>
            <pc:sldMk cId="1349106481" sldId="4044"/>
            <ac:spMk id="45" creationId="{6961F045-4012-A1F5-C54A-6C5AE3FBF0D4}"/>
          </ac:spMkLst>
        </pc:spChg>
      </pc:sldChg>
    </pc:docChg>
  </pc:docChgLst>
  <pc:docChgLst>
    <pc:chgData name="Carolina Bolelli" userId="d7926893-566e-4e7f-acc2-6407bb3f96bc" providerId="ADAL" clId="{77BC3C96-FE17-4B6B-B8DD-CA5B0CEEFC43}"/>
    <pc:docChg chg="modSld sldOrd">
      <pc:chgData name="Carolina Bolelli" userId="d7926893-566e-4e7f-acc2-6407bb3f96bc" providerId="ADAL" clId="{77BC3C96-FE17-4B6B-B8DD-CA5B0CEEFC43}" dt="2024-08-23T13:25:13.218" v="2"/>
      <pc:docMkLst>
        <pc:docMk/>
      </pc:docMkLst>
      <pc:sldChg chg="ord">
        <pc:chgData name="Carolina Bolelli" userId="d7926893-566e-4e7f-acc2-6407bb3f96bc" providerId="ADAL" clId="{77BC3C96-FE17-4B6B-B8DD-CA5B0CEEFC43}" dt="2024-08-23T13:25:13.218" v="2"/>
        <pc:sldMkLst>
          <pc:docMk/>
          <pc:sldMk cId="2963042633" sldId="4023"/>
        </pc:sldMkLst>
      </pc:sldChg>
      <pc:sldChg chg="modAnim">
        <pc:chgData name="Carolina Bolelli" userId="d7926893-566e-4e7f-acc2-6407bb3f96bc" providerId="ADAL" clId="{77BC3C96-FE17-4B6B-B8DD-CA5B0CEEFC43}" dt="2024-08-23T13:25:10.368" v="0"/>
        <pc:sldMkLst>
          <pc:docMk/>
          <pc:sldMk cId="4247028148" sldId="4047"/>
        </pc:sldMkLst>
      </pc:sldChg>
    </pc:docChg>
  </pc:docChgLst>
  <pc:docChgLst>
    <pc:chgData name="DI FILIPPO Leonardo (CLIMA)" userId="S::leonardo.di-filippo_ec.europa.eu#ext#@ecorys.onmicrosoft.com::674a4322-3945-4efb-a753-912302c20ac3" providerId="AD" clId="Web-{15AD75A5-202E-A102-1B66-369B3D302D79}"/>
    <pc:docChg chg="modSld">
      <pc:chgData name="DI FILIPPO Leonardo (CLIMA)" userId="S::leonardo.di-filippo_ec.europa.eu#ext#@ecorys.onmicrosoft.com::674a4322-3945-4efb-a753-912302c20ac3" providerId="AD" clId="Web-{15AD75A5-202E-A102-1B66-369B3D302D79}" dt="2024-07-31T12:06:32.395" v="15" actId="20577"/>
      <pc:docMkLst>
        <pc:docMk/>
      </pc:docMkLst>
      <pc:sldChg chg="modSp">
        <pc:chgData name="DI FILIPPO Leonardo (CLIMA)" userId="S::leonardo.di-filippo_ec.europa.eu#ext#@ecorys.onmicrosoft.com::674a4322-3945-4efb-a753-912302c20ac3" providerId="AD" clId="Web-{15AD75A5-202E-A102-1B66-369B3D302D79}" dt="2024-07-31T12:06:23.879" v="5" actId="20577"/>
        <pc:sldMkLst>
          <pc:docMk/>
          <pc:sldMk cId="3075327717" sldId="258"/>
        </pc:sldMkLst>
        <pc:spChg chg="mod">
          <ac:chgData name="DI FILIPPO Leonardo (CLIMA)" userId="S::leonardo.di-filippo_ec.europa.eu#ext#@ecorys.onmicrosoft.com::674a4322-3945-4efb-a753-912302c20ac3" providerId="AD" clId="Web-{15AD75A5-202E-A102-1B66-369B3D302D79}" dt="2024-07-31T12:06:23.879" v="5" actId="20577"/>
          <ac:spMkLst>
            <pc:docMk/>
            <pc:sldMk cId="3075327717" sldId="258"/>
            <ac:spMk id="13" creationId="{C81EDB5F-187A-0CED-0014-9139ECCE6289}"/>
          </ac:spMkLst>
        </pc:spChg>
      </pc:sldChg>
      <pc:sldChg chg="modSp">
        <pc:chgData name="DI FILIPPO Leonardo (CLIMA)" userId="S::leonardo.di-filippo_ec.europa.eu#ext#@ecorys.onmicrosoft.com::674a4322-3945-4efb-a753-912302c20ac3" providerId="AD" clId="Web-{15AD75A5-202E-A102-1B66-369B3D302D79}" dt="2024-07-31T12:06:32.395" v="15" actId="20577"/>
        <pc:sldMkLst>
          <pc:docMk/>
          <pc:sldMk cId="1519247399" sldId="348"/>
        </pc:sldMkLst>
        <pc:spChg chg="mod">
          <ac:chgData name="DI FILIPPO Leonardo (CLIMA)" userId="S::leonardo.di-filippo_ec.europa.eu#ext#@ecorys.onmicrosoft.com::674a4322-3945-4efb-a753-912302c20ac3" providerId="AD" clId="Web-{15AD75A5-202E-A102-1B66-369B3D302D79}" dt="2024-07-31T12:06:32.395" v="15" actId="20577"/>
          <ac:spMkLst>
            <pc:docMk/>
            <pc:sldMk cId="1519247399" sldId="348"/>
            <ac:spMk id="3" creationId="{2B8DEAF0-23CB-CCCC-5073-4839CEAFC57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23/08/2024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23/08/2024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1500"/>
              </a:spcBef>
              <a:buNone/>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b="0" dirty="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it"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it"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i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4" y="5698397"/>
            <a:ext cx="7243757" cy="1204909"/>
          </a:xfrm>
        </p:spPr>
        <p:txBody>
          <a:bodyPr/>
          <a:lstStyle/>
          <a:p>
            <a:r>
              <a:rPr lang="it-IT" sz="6600" dirty="0">
                <a:latin typeface="Open Sans"/>
                <a:ea typeface="Open Sans"/>
                <a:cs typeface="Open Sans"/>
              </a:rPr>
              <a:t>Patto europeo</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5" y="6773322"/>
            <a:ext cx="5925199" cy="1204909"/>
          </a:xfrm>
        </p:spPr>
        <p:txBody>
          <a:bodyPr/>
          <a:lstStyle/>
          <a:p>
            <a:r>
              <a:rPr lang="it-IT" sz="6600" dirty="0"/>
              <a:t>per il clima</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it-IT"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11039566" cy="1232609"/>
          </a:xfrm>
        </p:spPr>
        <p:txBody>
          <a:bodyPr/>
          <a:lstStyle/>
          <a:p>
            <a:r>
              <a:rPr lang="it-IT" sz="6800">
                <a:latin typeface="Open Sans"/>
                <a:ea typeface="Open Sans"/>
                <a:cs typeface="Open Sans"/>
              </a:rPr>
              <a:t> per il clima in azione</a:t>
            </a:r>
            <a:endParaRPr lang="it-IT" sz="6800" dirty="0">
              <a:latin typeface="Open Sans"/>
              <a:ea typeface="Open Sans"/>
              <a:cs typeface="Open Sans"/>
            </a:endParaRP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4" y="5252439"/>
            <a:ext cx="9006836"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it-IT" sz="6800">
                <a:latin typeface="Open Sans"/>
                <a:ea typeface="Open Sans"/>
                <a:cs typeface="Open Sans"/>
              </a:rPr>
              <a:t> IL PATTO EUROPEO</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6" y="1089193"/>
            <a:ext cx="13061218" cy="1610217"/>
          </a:xfrm>
        </p:spPr>
        <p:txBody>
          <a:bodyPr/>
          <a:lstStyle/>
          <a:p>
            <a:r>
              <a:rPr lang="it-IT" dirty="0"/>
              <a:t>Coinvolgere i cittadini nelle azioni per il </a:t>
            </a:r>
          </a:p>
          <a:p>
            <a:r>
              <a:rPr lang="it-IT" dirty="0"/>
              <a:t>clima</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9847385" y="6214939"/>
            <a:ext cx="625187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9988062" y="6422293"/>
            <a:ext cx="6252197"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it-IT" sz="2800" b="1" dirty="0">
                <a:solidFill>
                  <a:schemeClr val="accent2"/>
                </a:solidFill>
                <a:latin typeface="Open Sans"/>
                <a:ea typeface="Open Sans"/>
                <a:cs typeface="Open Sans"/>
              </a:rPr>
              <a:t>Gruppi locali di azione per il clima</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799043" y="4919481"/>
            <a:ext cx="3259607" cy="993313"/>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9096842" y="5059390"/>
            <a:ext cx="2664007" cy="605036"/>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lnSpc>
                <a:spcPts val="3000"/>
              </a:lnSpc>
              <a:buNone/>
            </a:pPr>
            <a:r>
              <a:rPr lang="it-IT" sz="2800" b="1" dirty="0">
                <a:solidFill>
                  <a:schemeClr val="tx2"/>
                </a:solidFill>
                <a:latin typeface="Open Sans"/>
                <a:ea typeface="Open Sans"/>
                <a:cs typeface="Open Sans"/>
              </a:rPr>
              <a:t>Passeggiate per il clima</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4919481"/>
            <a:ext cx="3762928" cy="993313"/>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806231" y="5232142"/>
            <a:ext cx="343402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it-IT" sz="2800" b="1" dirty="0">
                <a:solidFill>
                  <a:schemeClr val="accent3"/>
                </a:solidFill>
                <a:latin typeface="Open Sans"/>
                <a:ea typeface="Open Sans"/>
                <a:cs typeface="Open Sans"/>
              </a:rPr>
              <a:t>Peer Parliament</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5121457"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064251" y="7519271"/>
            <a:ext cx="5121457"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None/>
            </a:pPr>
            <a:r>
              <a:rPr lang="it-IT" sz="2800" b="1" dirty="0">
                <a:solidFill>
                  <a:schemeClr val="accent3">
                    <a:lumMod val="75000"/>
                  </a:schemeClr>
                </a:solidFill>
                <a:latin typeface="Open Sans"/>
                <a:ea typeface="Open Sans"/>
                <a:cs typeface="Open Sans"/>
              </a:rPr>
              <a:t>Laboratori di "photo story"</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979692"/>
          </a:xfrm>
          <a:prstGeom prst="rect">
            <a:avLst/>
          </a:prstGeom>
          <a:noFill/>
        </p:spPr>
        <p:txBody>
          <a:bodyPr wrap="square">
            <a:spAutoFit/>
          </a:bodyPr>
          <a:lstStyle/>
          <a:p>
            <a:pPr>
              <a:lnSpc>
                <a:spcPts val="3600"/>
              </a:lnSpc>
            </a:pPr>
            <a:r>
              <a:rPr lang="it-IT" sz="2400" b="1">
                <a:latin typeface="Open Sans"/>
                <a:ea typeface="Open Sans"/>
                <a:cs typeface="Open Sans"/>
              </a:rPr>
              <a:t>Il Patto per il clima </a:t>
            </a:r>
            <a:r>
              <a:rPr lang="it-IT" sz="2400">
                <a:latin typeface="Open Sans"/>
                <a:ea typeface="Open Sans"/>
                <a:cs typeface="Open Sans"/>
              </a:rPr>
              <a:t>invita i cittadini a scambiarsi opinioni sulle azioni da intraprendere per il clima, coinvolgendoli in attività come:</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it-IT" sz="2000" b="1">
                <a:solidFill>
                  <a:srgbClr val="184547"/>
                </a:solidFill>
                <a:latin typeface="Open Sans" panose="020B0606030504020204" pitchFamily="34" charset="0"/>
                <a:ea typeface="Open Sans" panose="020B0606030504020204" pitchFamily="34" charset="0"/>
                <a:cs typeface="Open Sans" panose="020B0606030504020204" pitchFamily="34" charset="0"/>
              </a:rPr>
              <a:t>Visitate il sito web </a:t>
            </a:r>
            <a:br>
              <a:rPr lang="it-IT"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it-IT" sz="2000" b="1">
                <a:solidFill>
                  <a:srgbClr val="184547"/>
                </a:solidFill>
                <a:latin typeface="Open Sans" panose="020B0606030504020204" pitchFamily="34" charset="0"/>
                <a:ea typeface="Open Sans" panose="020B0606030504020204" pitchFamily="34" charset="0"/>
                <a:cs typeface="Open Sans" panose="020B0606030504020204" pitchFamily="34" charset="0"/>
              </a:rPr>
              <a:t>per saperne di più</a:t>
            </a:r>
          </a:p>
        </p:txBody>
      </p:sp>
      <p:pic>
        <p:nvPicPr>
          <p:cNvPr id="3" name="Picture 2">
            <a:hlinkClick r:id="rId3"/>
            <a:extLst>
              <a:ext uri="{FF2B5EF4-FFF2-40B4-BE49-F238E27FC236}">
                <a16:creationId xmlns:a16="http://schemas.microsoft.com/office/drawing/2014/main" id="{C0100565-4823-1222-10F7-43E4BD6D56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1201400" cy="836159"/>
          </a:xfrm>
          <a:solidFill>
            <a:srgbClr val="174C54"/>
          </a:solidFill>
        </p:spPr>
        <p:txBody>
          <a:bodyPr wrap="square" lIns="216000" tIns="144000" rIns="180000" bIns="108000" anchor="t">
            <a:spAutoFit/>
          </a:bodyPr>
          <a:lstStyle/>
          <a:p>
            <a:pPr marL="904875" indent="-893445"/>
            <a:r>
              <a:rPr lang="it-IT">
                <a:latin typeface="Open Sans"/>
                <a:ea typeface="Open Sans"/>
                <a:cs typeface="Open Sans"/>
              </a:rPr>
              <a:t>    Attività negli stati membri dell'UE</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it-IT" sz="2400">
                <a:latin typeface="Open Sans"/>
                <a:ea typeface="Open Sans"/>
                <a:cs typeface="Arial"/>
              </a:rPr>
              <a:t>In ogni Stato membro, i </a:t>
            </a:r>
            <a:r>
              <a:rPr lang="it-IT" sz="2400" b="1">
                <a:latin typeface="Open Sans"/>
                <a:ea typeface="Open Sans"/>
                <a:cs typeface="Arial"/>
              </a:rPr>
              <a:t>coordinatori nazionali (CN) e le agenzie di pubbliche relazioni </a:t>
            </a:r>
            <a:r>
              <a:rPr lang="it-IT" sz="2400">
                <a:latin typeface="Open Sans"/>
                <a:ea typeface="Open Sans"/>
                <a:cs typeface="Arial"/>
              </a:rPr>
              <a:t>organizzano e promuovono eventi e attività per la comunità locale del Patto e per il pubblico, come ad esempio:</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8800567" y="4908417"/>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it-IT" sz="2400" b="1" dirty="0">
                <a:solidFill>
                  <a:srgbClr val="0E101A"/>
                </a:solidFill>
                <a:latin typeface="Open Sans"/>
                <a:cs typeface="Calibri" panose="020F0502020204030204"/>
              </a:rPr>
              <a:t>Attività per il coinvolgimento dei cittadini.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8101762"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8800569" y="5924902"/>
            <a:ext cx="785395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it-IT" sz="2400" b="1" dirty="0">
                <a:solidFill>
                  <a:srgbClr val="0E101A"/>
                </a:solidFill>
                <a:latin typeface="Open Sans"/>
                <a:cs typeface="Calibri" panose="020F0502020204030204"/>
              </a:rPr>
              <a:t>Eventi nazionali </a:t>
            </a:r>
            <a:r>
              <a:rPr lang="it-IT" sz="2400" dirty="0">
                <a:solidFill>
                  <a:srgbClr val="0E101A"/>
                </a:solidFill>
                <a:latin typeface="Open Sans"/>
                <a:cs typeface="Calibri" panose="020F0502020204030204"/>
              </a:rPr>
              <a:t>che riuniscono la comunità del Patto.</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8101762"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8800566" y="6940506"/>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it-IT" sz="2400" b="1" dirty="0">
                <a:solidFill>
                  <a:srgbClr val="0E101A"/>
                </a:solidFill>
                <a:latin typeface="Open Sans"/>
                <a:cs typeface="Calibri" panose="020F0502020204030204"/>
              </a:rPr>
              <a:t>Laboratori per lo sviluppo delle capacità.</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7079961"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8800565" y="7984125"/>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it-IT" sz="2400" b="1" dirty="0">
                <a:solidFill>
                  <a:srgbClr val="0E101A"/>
                </a:solidFill>
                <a:latin typeface="Open Sans"/>
                <a:cs typeface="Calibri" panose="020F0502020204030204"/>
              </a:rPr>
              <a:t>Sessioni di apprendimento e condivisione.</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7079961"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it-IT" sz="2000" b="1">
                <a:solidFill>
                  <a:srgbClr val="184547"/>
                </a:solidFill>
                <a:latin typeface="Open Sans" panose="020B0606030504020204" pitchFamily="34" charset="0"/>
                <a:ea typeface="Open Sans" panose="020B0606030504020204" pitchFamily="34" charset="0"/>
                <a:cs typeface="Open Sans" panose="020B0606030504020204" pitchFamily="34" charset="0"/>
              </a:rPr>
              <a:t>Mettetevi in contatto con </a:t>
            </a:r>
            <a:br>
              <a:rPr lang="it-IT"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it-IT" sz="2000" b="1">
                <a:solidFill>
                  <a:srgbClr val="184547"/>
                </a:solidFill>
                <a:latin typeface="Open Sans" panose="020B0606030504020204" pitchFamily="34" charset="0"/>
                <a:ea typeface="Open Sans" panose="020B0606030504020204" pitchFamily="34" charset="0"/>
                <a:cs typeface="Open Sans" panose="020B0606030504020204" pitchFamily="34" charset="0"/>
              </a:rPr>
              <a:t>i coordinatori nazionali del Patto</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8610600" cy="836159"/>
          </a:xfrm>
        </p:spPr>
        <p:txBody>
          <a:bodyPr wrap="square" lIns="216000" tIns="144000" rIns="180000" bIns="108000" anchor="t">
            <a:spAutoFit/>
          </a:bodyPr>
          <a:lstStyle/>
          <a:p>
            <a:pPr marL="904875" indent="-893445"/>
            <a:r>
              <a:rPr lang="it-IT">
                <a:latin typeface="Open Sans"/>
                <a:ea typeface="Open Sans"/>
                <a:cs typeface="Open Sans"/>
              </a:rPr>
              <a:t>    Attività nei paesi dell'UE</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1100504"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285724" y="2837727"/>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687637" y="7429227"/>
            <a:ext cx="16598132"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1700" b="1" i="1" dirty="0">
                <a:solidFill>
                  <a:srgbClr val="81270E"/>
                </a:solidFill>
                <a:latin typeface="Open Sans"/>
              </a:rPr>
              <a:t>      Evento di </a:t>
            </a:r>
            <a:r>
              <a:rPr lang="it-IT" sz="1700" b="1" i="1" dirty="0" err="1">
                <a:solidFill>
                  <a:srgbClr val="81270E"/>
                </a:solidFill>
                <a:latin typeface="Open Sans"/>
              </a:rPr>
              <a:t>capacity</a:t>
            </a:r>
            <a:r>
              <a:rPr lang="it-IT" sz="1700" b="1" i="1" dirty="0">
                <a:solidFill>
                  <a:srgbClr val="81270E"/>
                </a:solidFill>
                <a:latin typeface="Open Sans"/>
              </a:rPr>
              <a:t> building in Belgio </a:t>
            </a:r>
            <a:r>
              <a:rPr lang="it-IT" sz="1700" b="1" i="1" dirty="0">
                <a:solidFill>
                  <a:srgbClr val="FF9D02"/>
                </a:solidFill>
                <a:latin typeface="Open Sans"/>
              </a:rPr>
              <a:t>​                           </a:t>
            </a:r>
            <a:r>
              <a:rPr lang="it-IT" sz="1700" b="1" i="1" dirty="0">
                <a:solidFill>
                  <a:srgbClr val="174C54"/>
                </a:solidFill>
                <a:latin typeface="Open Sans"/>
              </a:rPr>
              <a:t>Evento nazionale in Bulgaria </a:t>
            </a:r>
            <a:r>
              <a:rPr lang="it-IT" sz="2000" b="1" i="1" dirty="0">
                <a:solidFill>
                  <a:srgbClr val="174C54"/>
                </a:solidFill>
                <a:latin typeface="Open Sans"/>
              </a:rPr>
              <a:t>           		          </a:t>
            </a:r>
            <a:r>
              <a:rPr lang="it-IT" sz="1700" b="1" i="1" dirty="0">
                <a:solidFill>
                  <a:srgbClr val="3D2658"/>
                </a:solidFill>
                <a:latin typeface="Open Sans"/>
              </a:rPr>
              <a:t>Evento per il coinvolgimento dei cittadini in Estonia															    </a:t>
            </a:r>
            <a:endParaRPr lang="en-US" dirty="0"/>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9249507" cy="836159"/>
          </a:xfrm>
        </p:spPr>
        <p:txBody>
          <a:bodyPr wrap="square" lIns="216000" tIns="144000" rIns="180000" bIns="108000" anchor="t">
            <a:spAutoFit/>
          </a:bodyPr>
          <a:lstStyle/>
          <a:p>
            <a:r>
              <a:rPr lang="it-IT" dirty="0">
                <a:latin typeface="Open Sans"/>
                <a:ea typeface="Open Sans"/>
                <a:cs typeface="Open Sans"/>
              </a:rPr>
              <a:t>    Attività degli Ambasciatori</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091024" y="2992931"/>
            <a:ext cx="4694812"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it-IT" sz="2800" dirty="0">
                <a:latin typeface="Open Sans"/>
                <a:ea typeface="Open Sans"/>
                <a:cs typeface="Arial"/>
              </a:rPr>
              <a:t>Per promuovere il cambiamento e sensibilizzare le persone sul tema, gli Ambasciatori del Patto organizzano </a:t>
            </a:r>
            <a:r>
              <a:rPr lang="it-IT" sz="2800" b="1" dirty="0">
                <a:solidFill>
                  <a:srgbClr val="174C54"/>
                </a:solidFill>
                <a:latin typeface="Open Sans"/>
                <a:ea typeface="Open Sans"/>
                <a:cs typeface="Arial"/>
              </a:rPr>
              <a:t>tantissime attività a livello locale</a:t>
            </a:r>
            <a:r>
              <a:rPr lang="it-IT" sz="2800" dirty="0">
                <a:latin typeface="Open Sans"/>
                <a:ea typeface="Open Sans"/>
                <a:cs typeface="Arial"/>
              </a:rPr>
              <a:t>: laboratori, seminari, dibattiti, campagne sui social media e molto altro ancora.</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it-IT">
                <a:latin typeface="Open Sans"/>
                <a:ea typeface="Open Sans"/>
                <a:cs typeface="Open Sans"/>
              </a:rPr>
              <a:t>ATTIVITÀ DEI PARTNER</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sz="2000" i="1">
                <a:latin typeface="Open Sans"/>
              </a:rPr>
              <a:t>Mobilità urbana e città sostenibili Lombardia-Europa, incontro locale e formazione per amministratori locali a Milano, Italia.</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6838950" cy="836159"/>
          </a:xfrm>
        </p:spPr>
        <p:txBody>
          <a:bodyPr wrap="square" lIns="216000" tIns="144000" rIns="180000" bIns="108000" anchor="t">
            <a:spAutoFit/>
          </a:bodyPr>
          <a:lstStyle/>
          <a:p>
            <a:r>
              <a:rPr lang="it-IT">
                <a:latin typeface="Open Sans"/>
                <a:ea typeface="Open Sans"/>
                <a:cs typeface="Open Sans"/>
              </a:rPr>
              <a:t>    ATTIVITÀ DEI PARTNER</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03443"/>
            <a:ext cx="12942277" cy="836159"/>
          </a:xfrm>
          <a:solidFill>
            <a:srgbClr val="174C54"/>
          </a:solidFill>
        </p:spPr>
        <p:txBody>
          <a:bodyPr wrap="square" lIns="216000" tIns="144000" rIns="180000" bIns="108000" anchor="t">
            <a:spAutoFit/>
          </a:bodyPr>
          <a:lstStyle/>
          <a:p>
            <a:pPr marL="904875" indent="-893445"/>
            <a:r>
              <a:rPr lang="it-IT">
                <a:latin typeface="Open Sans"/>
                <a:ea typeface="Open Sans"/>
                <a:cs typeface="Open Sans"/>
              </a:rPr>
              <a:t>    Collaborazione con le autorità locali</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293650"/>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it-IT" sz="2400" dirty="0">
                <a:latin typeface="Open Sans"/>
                <a:ea typeface="Open Sans"/>
                <a:cs typeface="Arial"/>
              </a:rPr>
              <a:t>Il Patto per il clima lavora a stretto contatto con le autorità locali per promuovere una maggiore visibilità degli eventi, con:</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599393" y="4947848"/>
            <a:ext cx="7441217" cy="53070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it-IT" sz="2400" b="1" dirty="0">
                <a:solidFill>
                  <a:srgbClr val="0E101A"/>
                </a:solidFill>
                <a:latin typeface="Open Sans"/>
                <a:cs typeface="Calibri" panose="020F0502020204030204"/>
              </a:rPr>
              <a:t>Il Comitato europeo delle regioni.</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2" y="4850923"/>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591470" y="5962647"/>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it-IT" sz="2400" b="1" dirty="0">
                <a:solidFill>
                  <a:srgbClr val="0E101A"/>
                </a:solidFill>
                <a:latin typeface="Open Sans"/>
                <a:cs typeface="Calibri" panose="020F0502020204030204"/>
              </a:rPr>
              <a:t>Incontri locali del Patto per il clima.</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2" y="5865590"/>
            <a:ext cx="6753179"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591469" y="721827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it-IT" sz="2400" b="1" dirty="0">
                <a:solidFill>
                  <a:srgbClr val="0E101A"/>
                </a:solidFill>
                <a:latin typeface="Open Sans"/>
                <a:cs typeface="Calibri" panose="020F0502020204030204"/>
              </a:rPr>
              <a:t>La Piattaforma di attuazione della missione per l'adattamento climatico </a:t>
            </a:r>
            <a:r>
              <a:rPr lang="it-IT" sz="2400" dirty="0">
                <a:solidFill>
                  <a:srgbClr val="0E101A"/>
                </a:solidFill>
                <a:latin typeface="Open Sans"/>
                <a:cs typeface="Calibri" panose="020F0502020204030204"/>
              </a:rPr>
              <a:t>(MIP4ADAPT).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8353380"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trolley on tracks&#10;&#10;Description automatically generated">
            <a:extLst>
              <a:ext uri="{FF2B5EF4-FFF2-40B4-BE49-F238E27FC236}">
                <a16:creationId xmlns:a16="http://schemas.microsoft.com/office/drawing/2014/main" id="{D08D380D-6DC0-50D3-F252-FE5D92D652F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6" y="7041654"/>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71600" rtl="0" eaLnBrk="1" fontAlgn="auto" latinLnBrk="0" hangingPunct="1">
              <a:lnSpc>
                <a:spcPts val="3600"/>
              </a:lnSpc>
              <a:spcBef>
                <a:spcPts val="1500"/>
              </a:spcBef>
              <a:spcAft>
                <a:spcPts val="0"/>
              </a:spcAft>
              <a:buClrTx/>
              <a:buSzTx/>
              <a:buFont typeface="Arial" panose="020B0604020202020204" pitchFamily="34" charset="0"/>
              <a:buNone/>
              <a:tabLst/>
              <a:defRPr/>
            </a:pPr>
            <a:r>
              <a:rPr kumimoji="0" lang="it-IT" sz="2200" b="0" i="0" u="none" strike="noStrike" kern="1200" cap="none" spc="0" normalizeH="0" baseline="0" noProof="0" dirty="0">
                <a:ln>
                  <a:noFill/>
                </a:ln>
                <a:solidFill>
                  <a:srgbClr val="262626"/>
                </a:solidFill>
                <a:effectLst/>
                <a:uLnTx/>
                <a:uFillTx/>
                <a:latin typeface="Open Sans"/>
                <a:ea typeface="Open Sans"/>
                <a:cs typeface="Open Sans"/>
              </a:rPr>
              <a:t>L'evento annuale del Patto per il clima riunisce membri della comunità provenienti da tutta Europa, invitandoli a lavorare insieme per trovare nuovi modi con cui avviare iniziative contro il cambiamento climatico nelle loro comunità locali. </a:t>
            </a:r>
          </a:p>
          <a:p>
            <a:pPr marL="0" marR="0" lvl="0" indent="0" algn="l" defTabSz="1371600" rtl="0" eaLnBrk="1" fontAlgn="auto" latinLnBrk="0" hangingPunct="1">
              <a:lnSpc>
                <a:spcPts val="3600"/>
              </a:lnSpc>
              <a:spcBef>
                <a:spcPts val="1500"/>
              </a:spcBef>
              <a:spcAft>
                <a:spcPts val="0"/>
              </a:spcAft>
              <a:buClrTx/>
              <a:buSzTx/>
              <a:buFont typeface="Arial" panose="020B0604020202020204" pitchFamily="34" charset="0"/>
              <a:buNone/>
              <a:tabLst/>
              <a:defRPr/>
            </a:pPr>
            <a:r>
              <a:rPr kumimoji="0" lang="it-IT" sz="2200" b="1" i="0" u="none" strike="noStrike" kern="1200" cap="none" spc="0" normalizeH="0" baseline="0" noProof="0" dirty="0">
                <a:ln>
                  <a:noFill/>
                </a:ln>
                <a:solidFill>
                  <a:srgbClr val="184547"/>
                </a:solidFill>
                <a:effectLst/>
                <a:uLnTx/>
                <a:uFillTx/>
                <a:latin typeface="Open Sans"/>
                <a:ea typeface="Open Sans"/>
                <a:cs typeface="Open Sans"/>
                <a:hlinkClick r:id="rId4">
                  <a:extLst>
                    <a:ext uri="{A12FA001-AC4F-418D-AE19-62706E023703}">
                      <ahyp:hlinkClr xmlns:ahyp="http://schemas.microsoft.com/office/drawing/2018/hyperlinkcolor" val="tx"/>
                    </a:ext>
                  </a:extLst>
                </a:hlinkClick>
              </a:rPr>
              <a:t>Qui</a:t>
            </a:r>
            <a:r>
              <a:rPr kumimoji="0" lang="it-IT" sz="2200" b="0" i="0" u="none" strike="noStrike" kern="1200" cap="none" spc="0" normalizeH="0" baseline="0" noProof="0" dirty="0">
                <a:ln>
                  <a:noFill/>
                </a:ln>
                <a:solidFill>
                  <a:srgbClr val="262626"/>
                </a:solidFill>
                <a:effectLst/>
                <a:uLnTx/>
                <a:uFillTx/>
                <a:latin typeface="Open Sans"/>
                <a:ea typeface="Open Sans"/>
                <a:cs typeface="Open Sans"/>
              </a:rPr>
              <a:t> troverete maggiori informazioni sull'evento del 2024.</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6362700" cy="836159"/>
          </a:xfrm>
        </p:spPr>
        <p:txBody>
          <a:bodyPr wrap="square" lIns="216000" tIns="144000" rIns="180000" bIns="108000" anchor="t">
            <a:spAutoFit/>
          </a:bodyPr>
          <a:lstStyle/>
          <a:p>
            <a:r>
              <a:rPr lang="it-IT">
                <a:latin typeface="Open Sans"/>
                <a:ea typeface="Open Sans"/>
                <a:cs typeface="Open Sans"/>
              </a:rPr>
              <a:t>    ATTIVITÀ PRINCIPALI</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569861"/>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71600" rtl="0" eaLnBrk="1" fontAlgn="auto" latinLnBrk="0" hangingPunct="1">
              <a:lnSpc>
                <a:spcPts val="3600"/>
              </a:lnSpc>
              <a:spcBef>
                <a:spcPts val="1500"/>
              </a:spcBef>
              <a:spcAft>
                <a:spcPts val="0"/>
              </a:spcAft>
              <a:buClrTx/>
              <a:buSzTx/>
              <a:buFont typeface="Arial" panose="020B0604020202020204" pitchFamily="34" charset="0"/>
              <a:buNone/>
              <a:tabLst/>
              <a:defRPr/>
            </a:pPr>
            <a:r>
              <a:rPr kumimoji="0" lang="it-IT" sz="2200" b="0" i="0" u="none" strike="noStrike" kern="1200" cap="none" spc="0" normalizeH="0" baseline="0" noProof="0" dirty="0">
                <a:ln>
                  <a:noFill/>
                </a:ln>
                <a:solidFill>
                  <a:srgbClr val="262626"/>
                </a:solidFill>
                <a:effectLst/>
                <a:uLnTx/>
                <a:uFillTx/>
                <a:latin typeface="Open Sans"/>
                <a:ea typeface="Open Sans"/>
                <a:cs typeface="Open Sans"/>
              </a:rPr>
              <a:t>Il Patto pubblica regolarmente nuove </a:t>
            </a:r>
            <a:r>
              <a:rPr kumimoji="0" lang="it-IT" sz="2200" b="1" i="0" u="none" strike="noStrike" kern="1200" cap="none" spc="0" normalizeH="0" baseline="0" noProof="0" dirty="0">
                <a:ln>
                  <a:noFill/>
                </a:ln>
                <a:solidFill>
                  <a:srgbClr val="184547"/>
                </a:solidFill>
                <a:effectLst/>
                <a:uLnTx/>
                <a:uFillTx/>
                <a:latin typeface="Open Sans"/>
                <a:ea typeface="Open Sans"/>
                <a:cs typeface="Open Sans"/>
                <a:hlinkClick r:id="rId5">
                  <a:extLst>
                    <a:ext uri="{A12FA001-AC4F-418D-AE19-62706E023703}">
                      <ahyp:hlinkClr xmlns:ahyp="http://schemas.microsoft.com/office/drawing/2018/hyperlinkcolor" val="tx"/>
                    </a:ext>
                  </a:extLst>
                </a:hlinkClick>
              </a:rPr>
              <a:t>risorse</a:t>
            </a:r>
            <a:r>
              <a:rPr kumimoji="0" lang="it-IT" sz="2200" b="0" i="0" u="none" strike="noStrike" kern="1200" cap="none" spc="0" normalizeH="0" baseline="0" noProof="0" dirty="0">
                <a:ln>
                  <a:noFill/>
                </a:ln>
                <a:solidFill>
                  <a:srgbClr val="184547"/>
                </a:solidFill>
                <a:effectLst/>
                <a:uLnTx/>
                <a:uFillTx/>
                <a:latin typeface="Open Sans"/>
                <a:ea typeface="Open Sans"/>
                <a:cs typeface="Open Sans"/>
              </a:rPr>
              <a:t> </a:t>
            </a:r>
            <a:r>
              <a:rPr kumimoji="0" lang="it-IT" sz="2200" b="0" i="0" u="none" strike="noStrike" kern="1200" cap="none" spc="0" normalizeH="0" baseline="0" noProof="0" dirty="0">
                <a:ln>
                  <a:noFill/>
                </a:ln>
                <a:solidFill>
                  <a:srgbClr val="262626"/>
                </a:solidFill>
                <a:effectLst/>
                <a:uLnTx/>
                <a:uFillTx/>
                <a:latin typeface="Open Sans"/>
                <a:ea typeface="Open Sans"/>
                <a:cs typeface="Open Sans"/>
              </a:rPr>
              <a:t>sul</a:t>
            </a:r>
            <a:r>
              <a:rPr kumimoji="0" lang="it-IT" sz="2200" b="0" i="0" u="none" strike="noStrike" kern="1200" cap="none" spc="0" normalizeH="0" baseline="0" noProof="0" dirty="0">
                <a:ln>
                  <a:noFill/>
                </a:ln>
                <a:solidFill>
                  <a:srgbClr val="184547"/>
                </a:solidFill>
                <a:effectLst/>
                <a:uLnTx/>
                <a:uFillTx/>
                <a:latin typeface="Open Sans"/>
                <a:ea typeface="Open Sans"/>
                <a:cs typeface="Open Sans"/>
              </a:rPr>
              <a:t> </a:t>
            </a:r>
            <a:r>
              <a:rPr kumimoji="0" lang="it-IT" sz="2200" b="0" i="0" u="none" strike="noStrike" kern="1200" cap="none" spc="0" normalizeH="0" baseline="0" noProof="0" dirty="0">
                <a:ln>
                  <a:noFill/>
                </a:ln>
                <a:solidFill>
                  <a:srgbClr val="262626"/>
                </a:solidFill>
                <a:effectLst/>
                <a:uLnTx/>
                <a:uFillTx/>
                <a:latin typeface="Open Sans"/>
                <a:ea typeface="Open Sans"/>
                <a:cs typeface="Open Sans"/>
              </a:rPr>
              <a:t>sito per tutti coloro che desiderano</a:t>
            </a:r>
            <a:r>
              <a:rPr kumimoji="0" lang="it-IT" sz="2200" b="0" i="0" u="none" strike="noStrike" kern="1200" cap="none" spc="0" normalizeH="0" baseline="0" noProof="0" dirty="0">
                <a:ln>
                  <a:noFill/>
                </a:ln>
                <a:solidFill>
                  <a:srgbClr val="000000"/>
                </a:solidFill>
                <a:effectLst/>
                <a:uLnTx/>
                <a:uFillTx/>
                <a:latin typeface="Open Sans"/>
                <a:ea typeface="Open Sans"/>
                <a:cs typeface="Open Sans"/>
              </a:rPr>
              <a:t> approfondire le conoscenze sulle problematiche legate al clima. Per rimanere sempre informati sulle ultime attività intraprese dal Patto, visitate le sezioni </a:t>
            </a:r>
            <a:r>
              <a:rPr kumimoji="0" lang="it-IT" sz="2200" b="1" i="0" u="none" strike="noStrike" kern="1200" cap="none" spc="0" normalizeH="0" baseline="0" noProof="0" dirty="0">
                <a:ln>
                  <a:noFill/>
                </a:ln>
                <a:solidFill>
                  <a:srgbClr val="184547"/>
                </a:solidFill>
                <a:effectLst/>
                <a:uLnTx/>
                <a:uFillTx/>
                <a:latin typeface="Open Sans"/>
                <a:ea typeface="Open Sans"/>
                <a:cs typeface="Open Sans"/>
                <a:hlinkClick r:id="rId6">
                  <a:extLst>
                    <a:ext uri="{A12FA001-AC4F-418D-AE19-62706E023703}">
                      <ahyp:hlinkClr xmlns:ahyp="http://schemas.microsoft.com/office/drawing/2018/hyperlinkcolor" val="tx"/>
                    </a:ext>
                  </a:extLst>
                </a:hlinkClick>
              </a:rPr>
              <a:t>notizie</a:t>
            </a:r>
            <a:r>
              <a:rPr kumimoji="0" lang="it-IT" sz="2200" b="0" i="0" u="none" strike="noStrike" kern="1200" cap="none" spc="0" normalizeH="0" baseline="0" noProof="0" dirty="0">
                <a:ln>
                  <a:noFill/>
                </a:ln>
                <a:solidFill>
                  <a:srgbClr val="000000"/>
                </a:solidFill>
                <a:effectLst/>
                <a:uLnTx/>
                <a:uFillTx/>
                <a:latin typeface="Open Sans"/>
                <a:ea typeface="Open Sans"/>
                <a:cs typeface="Open Sans"/>
              </a:rPr>
              <a:t> ed </a:t>
            </a:r>
            <a:r>
              <a:rPr kumimoji="0" lang="it-IT" sz="2200" b="1" i="0" u="none" strike="noStrike" kern="1200" cap="none" spc="0" normalizeH="0" baseline="0" noProof="0" dirty="0">
                <a:ln>
                  <a:noFill/>
                </a:ln>
                <a:solidFill>
                  <a:srgbClr val="184547"/>
                </a:solidFill>
                <a:effectLst/>
                <a:uLnTx/>
                <a:uFillTx/>
                <a:latin typeface="Open Sans"/>
                <a:ea typeface="Open Sans"/>
                <a:cs typeface="Open Sans"/>
                <a:hlinkClick r:id="rId7">
                  <a:extLst>
                    <a:ext uri="{A12FA001-AC4F-418D-AE19-62706E023703}">
                      <ahyp:hlinkClr xmlns:ahyp="http://schemas.microsoft.com/office/drawing/2018/hyperlinkcolor" val="tx"/>
                    </a:ext>
                  </a:extLst>
                </a:hlinkClick>
              </a:rPr>
              <a:t>eventi</a:t>
            </a:r>
            <a:r>
              <a:rPr kumimoji="0" lang="it-IT" sz="2200" b="1" i="0" u="none" strike="noStrike" kern="1200" cap="none" spc="0" normalizeH="0" baseline="0" noProof="0" dirty="0">
                <a:ln>
                  <a:noFill/>
                </a:ln>
                <a:solidFill>
                  <a:srgbClr val="184547"/>
                </a:solidFill>
                <a:effectLst/>
                <a:uLnTx/>
                <a:uFillTx/>
                <a:latin typeface="Open Sans"/>
                <a:ea typeface="Open Sans"/>
                <a:cs typeface="Open Sans"/>
              </a:rPr>
              <a:t> </a:t>
            </a:r>
            <a:r>
              <a:rPr kumimoji="0" lang="it-IT" sz="2200" b="0" i="0" u="none" strike="noStrike" kern="1200" cap="none" spc="0" normalizeH="0" baseline="0" noProof="0" dirty="0">
                <a:ln>
                  <a:noFill/>
                </a:ln>
                <a:solidFill>
                  <a:srgbClr val="000000"/>
                </a:solidFill>
                <a:effectLst/>
                <a:uLnTx/>
                <a:uFillTx/>
                <a:latin typeface="Open Sans"/>
                <a:ea typeface="Open Sans"/>
                <a:cs typeface="Open Sans"/>
              </a:rPr>
              <a:t>o iscrivetevi alla </a:t>
            </a:r>
            <a:r>
              <a:rPr kumimoji="0" lang="it-IT" sz="2200" b="1" i="0" u="none" strike="noStrike" kern="1200" cap="none" spc="0" normalizeH="0" baseline="0" noProof="0" dirty="0">
                <a:ln>
                  <a:noFill/>
                </a:ln>
                <a:solidFill>
                  <a:srgbClr val="184547"/>
                </a:solidFill>
                <a:effectLst/>
                <a:uLnTx/>
                <a:uFillTx/>
                <a:latin typeface="Open Sans"/>
                <a:ea typeface="Open Sans"/>
                <a:cs typeface="Open Sans"/>
                <a:hlinkClick r:id="rId8">
                  <a:extLst>
                    <a:ext uri="{A12FA001-AC4F-418D-AE19-62706E023703}">
                      <ahyp:hlinkClr xmlns:ahyp="http://schemas.microsoft.com/office/drawing/2018/hyperlinkcolor" val="tx"/>
                    </a:ext>
                  </a:extLst>
                </a:hlinkClick>
              </a:rPr>
              <a:t>newsletter</a:t>
            </a:r>
            <a:r>
              <a:rPr kumimoji="0" lang="it-IT" sz="2200" b="1" i="0" u="none" strike="noStrike" kern="1200" cap="none" spc="0" normalizeH="0" baseline="0" noProof="0" dirty="0">
                <a:ln>
                  <a:noFill/>
                </a:ln>
                <a:solidFill>
                  <a:srgbClr val="184547"/>
                </a:solidFill>
                <a:effectLst/>
                <a:uLnTx/>
                <a:uFillTx/>
                <a:latin typeface="Open Sans"/>
                <a:ea typeface="Open Sans"/>
                <a:cs typeface="Open Sans"/>
              </a:rPr>
              <a:t> </a:t>
            </a:r>
            <a:r>
              <a:rPr kumimoji="0" lang="it-IT" sz="2200" b="0" i="0" u="none" strike="noStrike" kern="1200" cap="none" spc="0" normalizeH="0" baseline="0" noProof="0" dirty="0">
                <a:ln>
                  <a:noFill/>
                </a:ln>
                <a:solidFill>
                  <a:srgbClr val="000000"/>
                </a:solidFill>
                <a:effectLst/>
                <a:uLnTx/>
                <a:uFillTx/>
                <a:latin typeface="Open Sans"/>
                <a:ea typeface="Open Sans"/>
                <a:cs typeface="Open Sans"/>
              </a:rPr>
              <a:t>del Patto e seguiteci su </a:t>
            </a:r>
            <a:r>
              <a:rPr kumimoji="0" lang="it-IT" sz="2200" b="1" i="0" u="none" strike="noStrike" kern="1200" cap="none" spc="0" normalizeH="0" baseline="0" noProof="0" dirty="0">
                <a:ln>
                  <a:noFill/>
                </a:ln>
                <a:solidFill>
                  <a:srgbClr val="184547"/>
                </a:solidFill>
                <a:effectLst/>
                <a:uLnTx/>
                <a:uFillTx/>
                <a:latin typeface="Open Sans"/>
                <a:ea typeface="Open Sans"/>
                <a:cs typeface="Open Sans"/>
                <a:hlinkClick r:id="rId9">
                  <a:extLst>
                    <a:ext uri="{A12FA001-AC4F-418D-AE19-62706E023703}">
                      <ahyp:hlinkClr xmlns:ahyp="http://schemas.microsoft.com/office/drawing/2018/hyperlinkcolor" val="tx"/>
                    </a:ext>
                  </a:extLst>
                </a:hlinkClick>
              </a:rPr>
              <a:t>Facebook</a:t>
            </a:r>
            <a:r>
              <a:rPr kumimoji="0" lang="it-IT" sz="2200" b="0" i="0" u="none" strike="noStrike" kern="1200" cap="none" spc="0" normalizeH="0" baseline="0" noProof="0" dirty="0">
                <a:ln>
                  <a:noFill/>
                </a:ln>
                <a:solidFill>
                  <a:srgbClr val="000000"/>
                </a:solidFill>
                <a:effectLst/>
                <a:uLnTx/>
                <a:uFillTx/>
                <a:latin typeface="Open Sans"/>
                <a:ea typeface="Open Sans"/>
                <a:cs typeface="Open Sans"/>
              </a:rPr>
              <a:t>, </a:t>
            </a:r>
            <a:r>
              <a:rPr kumimoji="0" lang="it-IT" sz="2200" b="1" i="0" u="none" strike="noStrike" kern="1200" cap="none" spc="0" normalizeH="0" baseline="0" noProof="0" dirty="0">
                <a:ln>
                  <a:noFill/>
                </a:ln>
                <a:solidFill>
                  <a:srgbClr val="184547"/>
                </a:solidFill>
                <a:effectLst/>
                <a:uLnTx/>
                <a:uFillTx/>
                <a:latin typeface="Open Sans"/>
                <a:ea typeface="Open Sans"/>
                <a:cs typeface="Open Sans"/>
                <a:hlinkClick r:id="rId10">
                  <a:extLst>
                    <a:ext uri="{A12FA001-AC4F-418D-AE19-62706E023703}">
                      <ahyp:hlinkClr xmlns:ahyp="http://schemas.microsoft.com/office/drawing/2018/hyperlinkcolor" val="tx"/>
                    </a:ext>
                  </a:extLst>
                </a:hlinkClick>
              </a:rPr>
              <a:t>X</a:t>
            </a:r>
            <a:r>
              <a:rPr kumimoji="0" lang="it-IT" sz="2200" b="0" i="0" u="none" strike="noStrike" kern="1200" cap="none" spc="0" normalizeH="0" baseline="0" noProof="0" dirty="0">
                <a:ln>
                  <a:noFill/>
                </a:ln>
                <a:solidFill>
                  <a:srgbClr val="000000"/>
                </a:solidFill>
                <a:effectLst/>
                <a:uLnTx/>
                <a:uFillTx/>
                <a:latin typeface="Open Sans"/>
                <a:ea typeface="Open Sans"/>
                <a:cs typeface="Open Sans"/>
              </a:rPr>
              <a:t>, </a:t>
            </a:r>
            <a:r>
              <a:rPr kumimoji="0" lang="it-IT" sz="2200" b="1" i="0" u="none" strike="noStrike" kern="1200" cap="none" spc="0" normalizeH="0" baseline="0" noProof="0" dirty="0">
                <a:ln>
                  <a:noFill/>
                </a:ln>
                <a:solidFill>
                  <a:srgbClr val="184547"/>
                </a:solidFill>
                <a:effectLst/>
                <a:uLnTx/>
                <a:uFillTx/>
                <a:latin typeface="Open Sans"/>
                <a:ea typeface="Open Sans"/>
                <a:cs typeface="Open Sans"/>
                <a:hlinkClick r:id="rId11">
                  <a:extLst>
                    <a:ext uri="{A12FA001-AC4F-418D-AE19-62706E023703}">
                      <ahyp:hlinkClr xmlns:ahyp="http://schemas.microsoft.com/office/drawing/2018/hyperlinkcolor" val="tx"/>
                    </a:ext>
                  </a:extLst>
                </a:hlinkClick>
              </a:rPr>
              <a:t>LinkedIn</a:t>
            </a:r>
            <a:r>
              <a:rPr kumimoji="0" lang="it-IT" sz="2200" b="0" i="0" u="none" strike="noStrike" kern="1200" cap="none" spc="0" normalizeH="0" baseline="0" noProof="0" dirty="0">
                <a:ln>
                  <a:noFill/>
                </a:ln>
                <a:solidFill>
                  <a:srgbClr val="000000"/>
                </a:solidFill>
                <a:effectLst/>
                <a:uLnTx/>
                <a:uFillTx/>
                <a:latin typeface="Open Sans"/>
                <a:ea typeface="Open Sans"/>
                <a:cs typeface="Open Sans"/>
              </a:rPr>
              <a:t> e </a:t>
            </a:r>
            <a:r>
              <a:rPr kumimoji="0" lang="it-IT" sz="2200" b="1" i="0" u="none" strike="noStrike" kern="1200" cap="none" spc="0" normalizeH="0" baseline="0" noProof="0" dirty="0">
                <a:ln>
                  <a:noFill/>
                </a:ln>
                <a:solidFill>
                  <a:srgbClr val="184547"/>
                </a:solidFill>
                <a:effectLst/>
                <a:uLnTx/>
                <a:uFillTx/>
                <a:latin typeface="Open Sans"/>
                <a:ea typeface="Open Sans"/>
                <a:cs typeface="Open Sans"/>
                <a:hlinkClick r:id="rId12">
                  <a:extLst>
                    <a:ext uri="{A12FA001-AC4F-418D-AE19-62706E023703}">
                      <ahyp:hlinkClr xmlns:ahyp="http://schemas.microsoft.com/office/drawing/2018/hyperlinkcolor" val="tx"/>
                    </a:ext>
                  </a:extLst>
                </a:hlinkClick>
              </a:rPr>
              <a:t>Instagram</a:t>
            </a:r>
            <a:r>
              <a:rPr kumimoji="0" lang="it-IT" sz="2200" b="0" i="0" u="none" strike="noStrike" kern="1200" cap="none" spc="0" normalizeH="0" baseline="0" noProof="0" dirty="0">
                <a:ln>
                  <a:noFill/>
                </a:ln>
                <a:solidFill>
                  <a:srgbClr val="000000"/>
                </a:solidFill>
                <a:effectLst/>
                <a:uLnTx/>
                <a:uFillTx/>
                <a:latin typeface="Open Sans"/>
                <a:ea typeface="Open Sans"/>
                <a:cs typeface="Open Sans"/>
              </a:rPr>
              <a:t>.</a:t>
            </a:r>
          </a:p>
          <a:p>
            <a:pPr marL="0" marR="0" lvl="0" indent="0" algn="l" defTabSz="1371600" rtl="0" eaLnBrk="1" fontAlgn="auto" latinLnBrk="0" hangingPunct="1">
              <a:lnSpc>
                <a:spcPts val="3600"/>
              </a:lnSpc>
              <a:spcBef>
                <a:spcPts val="1500"/>
              </a:spcBef>
              <a:spcAft>
                <a:spcPts val="0"/>
              </a:spcAft>
              <a:buClrTx/>
              <a:buSzTx/>
              <a:buFont typeface="Arial" panose="020B0604020202020204" pitchFamily="34" charset="0"/>
              <a:buNone/>
              <a:tabLst/>
              <a:defRPr/>
            </a:pPr>
            <a:r>
              <a:rPr kumimoji="0" lang="it-IT" sz="2200" b="0" i="0" u="none" strike="noStrike" kern="1200" cap="none" spc="0" normalizeH="0" baseline="0" noProof="0" dirty="0">
                <a:ln>
                  <a:noFill/>
                </a:ln>
                <a:solidFill>
                  <a:srgbClr val="000000"/>
                </a:solidFill>
                <a:effectLst/>
                <a:uLnTx/>
                <a:uFillTx/>
                <a:latin typeface="Open Sans"/>
                <a:ea typeface="Open Sans"/>
                <a:cs typeface="Open Sans"/>
              </a:rPr>
              <a:t>Inoltre, i membri della comunità sono invitati a partecipare ai nostri </a:t>
            </a:r>
            <a:r>
              <a:rPr kumimoji="0" lang="it-IT" sz="2200" b="1" i="0" u="none" strike="noStrike" kern="1200" cap="none" spc="0" normalizeH="0" baseline="0" noProof="0" dirty="0">
                <a:ln>
                  <a:noFill/>
                </a:ln>
                <a:solidFill>
                  <a:srgbClr val="184547"/>
                </a:solidFill>
                <a:effectLst/>
                <a:uLnTx/>
                <a:uFillTx/>
                <a:latin typeface="Open Sans"/>
                <a:ea typeface="Open Sans"/>
                <a:cs typeface="Open Sans"/>
              </a:rPr>
              <a:t>Community Talk</a:t>
            </a:r>
            <a:r>
              <a:rPr kumimoji="0" lang="it-IT" sz="2200" b="0" i="0" u="none" strike="noStrike" kern="1200" cap="none" spc="0" normalizeH="0" baseline="0" noProof="0" dirty="0">
                <a:ln>
                  <a:noFill/>
                </a:ln>
                <a:solidFill>
                  <a:srgbClr val="184547"/>
                </a:solidFill>
                <a:effectLst/>
                <a:uLnTx/>
                <a:uFillTx/>
                <a:latin typeface="Open Sans"/>
                <a:ea typeface="Open Sans"/>
                <a:cs typeface="Open Sans"/>
              </a:rPr>
              <a:t> </a:t>
            </a:r>
            <a:r>
              <a:rPr kumimoji="0" lang="it-IT" sz="2200" b="0" i="0" u="none" strike="noStrike" kern="1200" cap="none" spc="0" normalizeH="0" baseline="0" noProof="0" dirty="0">
                <a:ln>
                  <a:noFill/>
                </a:ln>
                <a:solidFill>
                  <a:srgbClr val="000000"/>
                </a:solidFill>
                <a:effectLst/>
                <a:uLnTx/>
                <a:uFillTx/>
                <a:latin typeface="Open Sans"/>
                <a:ea typeface="Open Sans"/>
                <a:cs typeface="Open Sans"/>
              </a:rPr>
              <a:t>(incontri mensili online) e al nostro </a:t>
            </a:r>
            <a:r>
              <a:rPr kumimoji="0" lang="it-IT" sz="2200" b="1" i="0" u="none" strike="noStrike" kern="1200" cap="none" spc="0" normalizeH="0" baseline="0" noProof="0" dirty="0">
                <a:ln>
                  <a:noFill/>
                </a:ln>
                <a:solidFill>
                  <a:srgbClr val="184547"/>
                </a:solidFill>
                <a:effectLst/>
                <a:uLnTx/>
                <a:uFillTx/>
                <a:latin typeface="Open Sans"/>
                <a:ea typeface="Open Sans"/>
                <a:cs typeface="Open Sans"/>
              </a:rPr>
              <a:t>Community Forum</a:t>
            </a:r>
            <a:r>
              <a:rPr kumimoji="0" lang="it-IT" sz="2200" b="0" i="0" u="none" strike="noStrike" kern="1200" cap="none" spc="0" normalizeH="0" baseline="0" noProof="0" dirty="0">
                <a:ln>
                  <a:noFill/>
                </a:ln>
                <a:solidFill>
                  <a:srgbClr val="184547"/>
                </a:solidFill>
                <a:effectLst/>
                <a:uLnTx/>
                <a:uFillTx/>
                <a:latin typeface="Open Sans"/>
                <a:ea typeface="Open Sans"/>
                <a:cs typeface="Open Sans"/>
              </a:rPr>
              <a:t> </a:t>
            </a:r>
            <a:r>
              <a:rPr kumimoji="0" lang="it-IT" sz="2200" b="0" i="0" u="none" strike="noStrike" kern="1200" cap="none" spc="0" normalizeH="0" baseline="0" noProof="0" dirty="0">
                <a:ln>
                  <a:noFill/>
                </a:ln>
                <a:solidFill>
                  <a:srgbClr val="000000"/>
                </a:solidFill>
                <a:effectLst/>
                <a:uLnTx/>
                <a:uFillTx/>
                <a:latin typeface="Open Sans"/>
                <a:ea typeface="Open Sans"/>
                <a:cs typeface="Open Sans"/>
              </a:rPr>
              <a:t>(forum con cadenza biennale) per conoscere altri Ambasciatori e Partner e imparare gli uni dagli altri.</a:t>
            </a:r>
          </a:p>
        </p:txBody>
      </p:sp>
    </p:spTree>
    <p:extLst>
      <p:ext uri="{BB962C8B-B14F-4D97-AF65-F5344CB8AC3E}">
        <p14:creationId xmlns:p14="http://schemas.microsoft.com/office/powerpoint/2010/main" val="4193820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1"/>
          </p:nvPr>
        </p:nvSpPr>
        <p:spPr>
          <a:xfrm>
            <a:off x="972553" y="6212652"/>
            <a:ext cx="8769324" cy="1288009"/>
          </a:xfrm>
        </p:spPr>
        <p:txBody>
          <a:bodyPr/>
          <a:lstStyle/>
          <a:p>
            <a:r>
              <a:rPr lang="it-IT" dirty="0">
                <a:latin typeface="Open Sans"/>
                <a:ea typeface="Open Sans"/>
                <a:cs typeface="Open Sans"/>
              </a:rPr>
              <a:t> parte del patto</a:t>
            </a:r>
          </a:p>
        </p:txBody>
      </p:sp>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it-IT"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6237140"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it-IT" dirty="0">
                <a:latin typeface="Open Sans"/>
                <a:ea typeface="Open Sans"/>
                <a:cs typeface="Open Sans"/>
              </a:rPr>
              <a:t> </a:t>
            </a:r>
            <a:r>
              <a:rPr lang="it-IT" dirty="0" err="1">
                <a:latin typeface="Open Sans"/>
                <a:ea typeface="Open Sans"/>
                <a:cs typeface="Open Sans"/>
              </a:rPr>
              <a:t>DiventaRe</a:t>
            </a:r>
            <a:endParaRPr lang="it-IT" dirty="0" err="1"/>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8162103"/>
            <a:ext cx="8059298" cy="1421511"/>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518960"/>
            <a:ext cx="8059298" cy="1446421"/>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4840046"/>
            <a:ext cx="8059298" cy="1514161"/>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285641"/>
            <a:ext cx="8059298" cy="1389651"/>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1" y="803443"/>
            <a:ext cx="8247185" cy="836159"/>
          </a:xfrm>
        </p:spPr>
        <p:txBody>
          <a:bodyPr/>
          <a:lstStyle/>
          <a:p>
            <a:r>
              <a:rPr lang="it-IT" dirty="0"/>
              <a:t>    Perché aderire al patto?</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2010725" y="3450395"/>
            <a:ext cx="7552375" cy="952500"/>
          </a:xfrm>
          <a:prstGeom prst="rect">
            <a:avLst/>
          </a:prstGeom>
        </p:spPr>
        <p:txBody>
          <a:bodyPr lIns="0" tIns="0" rIns="0" bIns="0" anchor="t"/>
          <a:lstStyle/>
          <a:p>
            <a:pPr marL="0" lvl="0" indent="0">
              <a:lnSpc>
                <a:spcPts val="3000"/>
              </a:lnSpc>
              <a:buNone/>
            </a:pPr>
            <a:r>
              <a:rPr lang="it-IT" sz="2400" b="1" dirty="0">
                <a:solidFill>
                  <a:srgbClr val="184547"/>
                </a:solidFill>
                <a:latin typeface="Open Sans"/>
                <a:ea typeface="Open Sans"/>
                <a:cs typeface="Open Sans"/>
              </a:rPr>
              <a:t>Accedere agli strumenti di comunicazione </a:t>
            </a:r>
            <a:br>
              <a:rPr lang="it-IT" sz="2800" b="1" i="1" dirty="0">
                <a:latin typeface="Open Sans"/>
                <a:ea typeface="Open Sans"/>
                <a:cs typeface="Open Sans"/>
              </a:rPr>
            </a:br>
            <a:r>
              <a:rPr lang="it-IT" sz="2000" dirty="0">
                <a:latin typeface="Open Sans"/>
                <a:ea typeface="Open Sans"/>
                <a:cs typeface="Open Sans"/>
              </a:rPr>
              <a:t>per informare, istruire ed essere fonte di ispirazione per la vostra comunità.</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1" y="2553036"/>
            <a:ext cx="15739169"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None/>
            </a:pPr>
            <a:r>
              <a:rPr lang="it-IT" sz="2800" dirty="0">
                <a:latin typeface="Open Sans Semibold"/>
                <a:ea typeface="Open Sans Semibold"/>
                <a:cs typeface="Open Sans Semibold"/>
              </a:rPr>
              <a:t>In qualità di rappresentanti di un'organizzazione, associazione, regione o città, potrete:</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2010725" y="5029035"/>
            <a:ext cx="7552375" cy="1156155"/>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it-IT" sz="2000" dirty="0">
                <a:latin typeface="Open Sans"/>
                <a:ea typeface="Open Sans"/>
                <a:cs typeface="Open Sans"/>
              </a:rPr>
              <a:t>Approfittare delle opportunità </a:t>
            </a:r>
            <a:r>
              <a:rPr lang="it-IT" sz="2000" dirty="0">
                <a:solidFill>
                  <a:srgbClr val="184547"/>
                </a:solidFill>
                <a:latin typeface="Open Sans"/>
                <a:ea typeface="Open Sans"/>
                <a:cs typeface="Open Sans"/>
              </a:rPr>
              <a:t>messe a disposizione per </a:t>
            </a:r>
            <a:r>
              <a:rPr lang="it-IT" sz="2400" b="1" dirty="0">
                <a:solidFill>
                  <a:srgbClr val="184547"/>
                </a:solidFill>
                <a:latin typeface="Open Sans"/>
                <a:ea typeface="Open Sans"/>
                <a:cs typeface="Open Sans"/>
              </a:rPr>
              <a:t>creare una rete di contatti, imparare dagli altri </a:t>
            </a:r>
            <a:r>
              <a:rPr lang="it-IT" sz="2400" dirty="0">
                <a:latin typeface="Open Sans"/>
                <a:ea typeface="Open Sans"/>
                <a:cs typeface="Open Sans"/>
              </a:rPr>
              <a:t>e</a:t>
            </a:r>
            <a:r>
              <a:rPr lang="it-IT" sz="2400" b="1" dirty="0">
                <a:solidFill>
                  <a:srgbClr val="00B23B"/>
                </a:solidFill>
                <a:latin typeface="Open Sans"/>
                <a:ea typeface="Open Sans"/>
                <a:cs typeface="Open Sans"/>
              </a:rPr>
              <a:t> </a:t>
            </a:r>
            <a:r>
              <a:rPr lang="it-IT" sz="2400" b="1" dirty="0">
                <a:solidFill>
                  <a:srgbClr val="184547"/>
                </a:solidFill>
                <a:latin typeface="Open Sans"/>
                <a:ea typeface="Open Sans"/>
                <a:cs typeface="Open Sans"/>
              </a:rPr>
              <a:t>condividere le proprie conoscenze.</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2010725" y="6684581"/>
            <a:ext cx="7398732" cy="977566"/>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it-IT" sz="2000" dirty="0">
                <a:latin typeface="Open Sans"/>
                <a:ea typeface="Open Sans"/>
                <a:cs typeface="Open Sans"/>
              </a:rPr>
              <a:t>Dimostrare il vostro </a:t>
            </a:r>
            <a:br>
              <a:rPr lang="it-IT" sz="2000" dirty="0">
                <a:latin typeface="Open Sans"/>
                <a:ea typeface="Open Sans"/>
                <a:cs typeface="Open Sans"/>
              </a:rPr>
            </a:br>
            <a:r>
              <a:rPr lang="it-IT" sz="2400" b="1" dirty="0">
                <a:solidFill>
                  <a:srgbClr val="26155F"/>
                </a:solidFill>
                <a:latin typeface="Open Sans"/>
                <a:ea typeface="Open Sans"/>
                <a:cs typeface="Open Sans"/>
              </a:rPr>
              <a:t>impegno nelle azioni intraprese a favore del clima.</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2010726" y="8363496"/>
            <a:ext cx="739873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it-IT" sz="2400" b="1" dirty="0">
                <a:solidFill>
                  <a:srgbClr val="391A53"/>
                </a:solidFill>
                <a:latin typeface="Open Sans"/>
                <a:ea typeface="Open Sans"/>
                <a:cs typeface="Open Sans"/>
              </a:rPr>
              <a:t>Dare l'esempio e ispirare gli altri </a:t>
            </a:r>
            <a:br>
              <a:rPr lang="it-IT" sz="2400" b="1" dirty="0">
                <a:latin typeface="Open Sans"/>
                <a:ea typeface="Open Sans"/>
                <a:cs typeface="Open Sans"/>
              </a:rPr>
            </a:br>
            <a:r>
              <a:rPr lang="it-IT" sz="2000" dirty="0">
                <a:latin typeface="Open Sans"/>
                <a:ea typeface="Open Sans"/>
                <a:cs typeface="Open Sans"/>
              </a:rPr>
              <a:t>in veste di partner del Patto. I bandi per i partner vengono annunciati regolarmente.</a:t>
            </a:r>
          </a:p>
        </p:txBody>
      </p:sp>
      <p:pic>
        <p:nvPicPr>
          <p:cNvPr id="4" name="Picture 3">
            <a:hlinkClick r:id="rId2"/>
            <a:extLst>
              <a:ext uri="{FF2B5EF4-FFF2-40B4-BE49-F238E27FC236}">
                <a16:creationId xmlns:a16="http://schemas.microsoft.com/office/drawing/2014/main" id="{F5BF34F8-A883-247A-BC45-2A634BFFF917}"/>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3334502" cy="836159"/>
          </a:xfrm>
        </p:spPr>
        <p:txBody>
          <a:bodyPr/>
          <a:lstStyle/>
          <a:p>
            <a:r>
              <a:rPr lang="it-IT"/>
              <a:t>Indice</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5860825"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320124" y="6428055"/>
            <a:ext cx="5290368" cy="845035"/>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it-IT" sz="2800" b="1" dirty="0">
                <a:solidFill>
                  <a:schemeClr val="accent2"/>
                </a:solidFill>
                <a:latin typeface="Open Sans"/>
                <a:ea typeface="Open Sans"/>
                <a:cs typeface="Open Sans"/>
              </a:rPr>
              <a:t>3. Diventate parte del Patto!</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3780692"/>
            <a:ext cx="8649794" cy="1012462"/>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04081" y="4086529"/>
            <a:ext cx="8649793"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it-IT" sz="2800" b="1" dirty="0">
                <a:solidFill>
                  <a:schemeClr val="bg1"/>
                </a:solidFill>
                <a:latin typeface="Open Sans"/>
                <a:ea typeface="Open Sans"/>
                <a:cs typeface="Open Sans"/>
              </a:rPr>
              <a:t>1. Informazioni sul Patto europeo per il clima</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750645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None/>
            </a:pPr>
            <a:r>
              <a:rPr lang="it-IT" sz="2800" b="1">
                <a:solidFill>
                  <a:schemeClr val="accent3"/>
                </a:solidFill>
                <a:latin typeface="Open Sans"/>
                <a:ea typeface="Open Sans"/>
                <a:cs typeface="Open Sans"/>
              </a:rPr>
              <a:t>2. Il Patto europeo per il clima in azione</a:t>
            </a:r>
          </a:p>
        </p:txBody>
      </p:sp>
      <p:pic>
        <p:nvPicPr>
          <p:cNvPr id="5" name="Picture 4" descr="A group of people standing around a whiteboard&#10;&#10;Description automatically generated">
            <a:extLst>
              <a:ext uri="{FF2B5EF4-FFF2-40B4-BE49-F238E27FC236}">
                <a16:creationId xmlns:a16="http://schemas.microsoft.com/office/drawing/2014/main" id="{D432EA32-D83A-C292-E302-C5F13CFDF50C}"/>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8221958" cy="836159"/>
          </a:xfrm>
        </p:spPr>
        <p:txBody>
          <a:bodyPr/>
          <a:lstStyle/>
          <a:p>
            <a:r>
              <a:rPr lang="it-IT"/>
              <a:t>    Perché aderire al patto?</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538824" y="2514884"/>
            <a:ext cx="4295775" cy="483281"/>
          </a:xfrm>
          <a:prstGeom prst="rect">
            <a:avLst/>
          </a:prstGeom>
        </p:spPr>
        <p:txBody>
          <a:bodyPr lIns="0" tIns="0" rIns="0" bIns="0" anchor="t"/>
          <a:lstStyle/>
          <a:p>
            <a:pPr marL="0" indent="0">
              <a:lnSpc>
                <a:spcPct val="150000"/>
              </a:lnSpc>
              <a:spcAft>
                <a:spcPts val="800"/>
              </a:spcAft>
              <a:buNone/>
            </a:pPr>
            <a:r>
              <a:rPr lang="it-IT" sz="2800" b="1" dirty="0">
                <a:solidFill>
                  <a:srgbClr val="104B2B"/>
                </a:solidFill>
                <a:latin typeface="Open Sans"/>
                <a:ea typeface="Open Sans"/>
                <a:cs typeface="Open Sans"/>
              </a:rPr>
              <a:t>Come individuo, potrai: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690461"/>
            <a:ext cx="2176605" cy="830997"/>
          </a:xfrm>
          <a:prstGeom prst="rect">
            <a:avLst/>
          </a:prstGeom>
          <a:noFill/>
        </p:spPr>
        <p:txBody>
          <a:bodyPr wrap="square" lIns="91440" tIns="45720" rIns="91440" bIns="45720" anchor="t">
            <a:spAutoFit/>
          </a:bodyPr>
          <a:lstStyle/>
          <a:p>
            <a:pPr algn="r"/>
            <a:r>
              <a:rPr lang="it-IT" sz="2400" b="1" dirty="0">
                <a:solidFill>
                  <a:srgbClr val="104B2B"/>
                </a:solidFill>
                <a:latin typeface="Open Sans"/>
                <a:ea typeface="Open Sans"/>
                <a:cs typeface="Open Sans"/>
              </a:rPr>
              <a:t>Tenerti informato</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643811"/>
            <a:ext cx="3296405" cy="707886"/>
          </a:xfrm>
          <a:prstGeom prst="rect">
            <a:avLst/>
          </a:prstGeom>
          <a:noFill/>
        </p:spPr>
        <p:txBody>
          <a:bodyPr wrap="square">
            <a:spAutoFit/>
          </a:bodyPr>
          <a:lstStyle/>
          <a:p>
            <a:pPr lvl="0"/>
            <a:r>
              <a:rPr lang="it-IT" sz="2000" dirty="0">
                <a:latin typeface="Open Sans" panose="020B0606030504020204" pitchFamily="34" charset="0"/>
                <a:ea typeface="Open Sans" panose="020B0606030504020204" pitchFamily="34" charset="0"/>
                <a:cs typeface="Open Sans" panose="020B0606030504020204" pitchFamily="34" charset="0"/>
              </a:rPr>
              <a:t>sul cambiamento climatico e scopri che valore ha per te.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772768"/>
            <a:ext cx="7581793" cy="175046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600963" y="4755450"/>
            <a:ext cx="2713978" cy="1785104"/>
          </a:xfrm>
          <a:prstGeom prst="rect">
            <a:avLst/>
          </a:prstGeom>
          <a:noFill/>
        </p:spPr>
        <p:txBody>
          <a:bodyPr wrap="square" lIns="91440" tIns="45720" rIns="91440" bIns="45720" anchor="t">
            <a:spAutoFit/>
          </a:bodyPr>
          <a:lstStyle/>
          <a:p>
            <a:pPr algn="r"/>
            <a:r>
              <a:rPr lang="it-IT" sz="2200" b="1" dirty="0">
                <a:solidFill>
                  <a:srgbClr val="26155F"/>
                </a:solidFill>
                <a:latin typeface="Open Sans"/>
                <a:ea typeface="Open Sans"/>
                <a:cs typeface="Open Sans"/>
              </a:rPr>
              <a:t>Entrare in contatto con persone </a:t>
            </a:r>
            <a:br>
              <a:rPr lang="it-IT" sz="2200" b="1" dirty="0">
                <a:solidFill>
                  <a:srgbClr val="26155F"/>
                </a:solidFill>
                <a:latin typeface="Open Sans"/>
                <a:ea typeface="Open Sans"/>
                <a:cs typeface="Open Sans"/>
              </a:rPr>
            </a:br>
            <a:r>
              <a:rPr lang="it-IT" sz="2200" b="1" dirty="0">
                <a:solidFill>
                  <a:srgbClr val="26155F"/>
                </a:solidFill>
                <a:latin typeface="Open Sans"/>
                <a:ea typeface="Open Sans"/>
                <a:cs typeface="Open Sans"/>
              </a:rPr>
              <a:t>che la pensano come te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25553" y="4981055"/>
            <a:ext cx="3872923" cy="1015663"/>
          </a:xfrm>
          <a:prstGeom prst="rect">
            <a:avLst/>
          </a:prstGeom>
          <a:noFill/>
        </p:spPr>
        <p:txBody>
          <a:bodyPr wrap="square">
            <a:spAutoFit/>
          </a:bodyPr>
          <a:lstStyle/>
          <a:p>
            <a:pPr lvl="0"/>
            <a:r>
              <a:rPr lang="it-IT" sz="2000" dirty="0">
                <a:latin typeface="Open Sans" panose="020B0606030504020204" pitchFamily="34" charset="0"/>
                <a:ea typeface="Open Sans" panose="020B0606030504020204" pitchFamily="34" charset="0"/>
                <a:cs typeface="Open Sans" panose="020B0606030504020204" pitchFamily="34" charset="0"/>
              </a:rPr>
              <a:t>per promuovere un cambiamento reale a livello locale e trovare soluzioni ai problemi relativi al clima.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800639"/>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7010172"/>
            <a:ext cx="3296405" cy="707886"/>
          </a:xfrm>
          <a:prstGeom prst="rect">
            <a:avLst/>
          </a:prstGeom>
          <a:noFill/>
        </p:spPr>
        <p:txBody>
          <a:bodyPr wrap="square">
            <a:spAutoFit/>
          </a:bodyPr>
          <a:lstStyle/>
          <a:p>
            <a:pPr lvl="0"/>
            <a:r>
              <a:rPr lang="it-IT" sz="2000" dirty="0">
                <a:latin typeface="Open Sans" panose="020B0606030504020204" pitchFamily="34" charset="0"/>
                <a:ea typeface="Open Sans" panose="020B0606030504020204" pitchFamily="34" charset="0"/>
                <a:cs typeface="Open Sans" panose="020B0606030504020204" pitchFamily="34" charset="0"/>
              </a:rPr>
              <a:t>con i responsabili delle politiche europei, locali e regionali.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1661446" y="6955803"/>
            <a:ext cx="2620559" cy="1200329"/>
          </a:xfrm>
          <a:prstGeom prst="rect">
            <a:avLst/>
          </a:prstGeom>
          <a:noFill/>
        </p:spPr>
        <p:txBody>
          <a:bodyPr wrap="square" lIns="91440" tIns="45720" rIns="91440" bIns="45720" anchor="t">
            <a:spAutoFit/>
          </a:bodyPr>
          <a:lstStyle/>
          <a:p>
            <a:pPr algn="r"/>
            <a:r>
              <a:rPr lang="it-IT" sz="2400" b="1" dirty="0">
                <a:solidFill>
                  <a:srgbClr val="184547"/>
                </a:solidFill>
                <a:latin typeface="Open Sans"/>
                <a:ea typeface="Open Sans"/>
                <a:cs typeface="Open Sans"/>
              </a:rPr>
              <a:t>Condividere le tue opinioni e collaborare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052593"/>
            <a:ext cx="7317319" cy="1693448"/>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733167" y="3327446"/>
            <a:ext cx="2546173" cy="1200329"/>
          </a:xfrm>
          <a:prstGeom prst="rect">
            <a:avLst/>
          </a:prstGeom>
          <a:noFill/>
        </p:spPr>
        <p:txBody>
          <a:bodyPr wrap="square" lIns="91440" tIns="45720" rIns="91440" bIns="45720" anchor="t">
            <a:spAutoFit/>
          </a:bodyPr>
          <a:lstStyle/>
          <a:p>
            <a:pPr algn="r"/>
            <a:r>
              <a:rPr lang="it-IT" sz="2400" b="1" dirty="0">
                <a:solidFill>
                  <a:srgbClr val="26155F"/>
                </a:solidFill>
                <a:latin typeface="Open Sans"/>
                <a:ea typeface="Open Sans"/>
                <a:cs typeface="Open Sans"/>
              </a:rPr>
              <a:t>Partecipare a eventi e </a:t>
            </a:r>
            <a:br>
              <a:rPr lang="it-IT" sz="2400" b="1" dirty="0">
                <a:solidFill>
                  <a:srgbClr val="26155F"/>
                </a:solidFill>
                <a:latin typeface="Open Sans"/>
                <a:ea typeface="Open Sans"/>
                <a:cs typeface="Open Sans"/>
              </a:rPr>
            </a:br>
            <a:r>
              <a:rPr lang="it-IT" sz="2400" b="1" dirty="0">
                <a:solidFill>
                  <a:srgbClr val="26155F"/>
                </a:solidFill>
                <a:latin typeface="Open Sans"/>
                <a:ea typeface="Open Sans"/>
                <a:cs typeface="Open Sans"/>
              </a:rPr>
              <a:t>attività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64521" y="3720754"/>
            <a:ext cx="3930443" cy="400110"/>
          </a:xfrm>
          <a:prstGeom prst="rect">
            <a:avLst/>
          </a:prstGeom>
          <a:noFill/>
        </p:spPr>
        <p:txBody>
          <a:bodyPr wrap="square" lIns="91440" tIns="45720" rIns="91440" bIns="45720" anchor="t">
            <a:spAutoFit/>
          </a:bodyPr>
          <a:lstStyle/>
          <a:p>
            <a:pPr lvl="0"/>
            <a:r>
              <a:rPr lang="it-IT" sz="2000" dirty="0">
                <a:latin typeface="Open Sans"/>
                <a:ea typeface="Open Sans"/>
                <a:cs typeface="Open Sans"/>
              </a:rPr>
              <a:t>o organizzare le tue iniziative.</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561849"/>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143500"/>
            <a:ext cx="3972427" cy="1015663"/>
          </a:xfrm>
          <a:prstGeom prst="rect">
            <a:avLst/>
          </a:prstGeom>
          <a:noFill/>
        </p:spPr>
        <p:txBody>
          <a:bodyPr wrap="square">
            <a:spAutoFit/>
          </a:bodyPr>
          <a:lstStyle/>
          <a:p>
            <a:pPr lvl="0"/>
            <a:r>
              <a:rPr lang="it-IT" sz="2000" dirty="0">
                <a:latin typeface="Open Sans" panose="020B0606030504020204" pitchFamily="34" charset="0"/>
                <a:ea typeface="Open Sans" panose="020B0606030504020204" pitchFamily="34" charset="0"/>
                <a:cs typeface="Open Sans" panose="020B0606030504020204" pitchFamily="34" charset="0"/>
              </a:rPr>
              <a:t>in veste di Ambasciatore. </a:t>
            </a:r>
            <a:br>
              <a:rPr lang="it-IT" sz="2000" dirty="0">
                <a:latin typeface="Open Sans" panose="020B0606030504020204" pitchFamily="34" charset="0"/>
                <a:ea typeface="Open Sans" panose="020B0606030504020204" pitchFamily="34" charset="0"/>
                <a:cs typeface="Open Sans" panose="020B0606030504020204" pitchFamily="34" charset="0"/>
              </a:rPr>
            </a:br>
            <a:r>
              <a:rPr lang="it-IT" sz="2000" dirty="0">
                <a:latin typeface="Open Sans" panose="020B0606030504020204" pitchFamily="34" charset="0"/>
                <a:ea typeface="Open Sans" panose="020B0606030504020204" pitchFamily="34" charset="0"/>
                <a:cs typeface="Open Sans" panose="020B0606030504020204" pitchFamily="34" charset="0"/>
              </a:rPr>
              <a:t>I bandi per gli Ambasciatori vengono annunciati regolarmente.</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715212" y="5143500"/>
            <a:ext cx="2597446" cy="1200329"/>
          </a:xfrm>
          <a:prstGeom prst="rect">
            <a:avLst/>
          </a:prstGeom>
          <a:noFill/>
        </p:spPr>
        <p:txBody>
          <a:bodyPr wrap="square" lIns="91440" tIns="45720" rIns="91440" bIns="45720" anchor="t">
            <a:spAutoFit/>
          </a:bodyPr>
          <a:lstStyle/>
          <a:p>
            <a:pPr algn="r"/>
            <a:r>
              <a:rPr lang="it-IT" sz="2400" b="1" dirty="0">
                <a:solidFill>
                  <a:srgbClr val="812604"/>
                </a:solidFill>
                <a:latin typeface="Open Sans"/>
                <a:ea typeface="Open Sans"/>
                <a:cs typeface="Open Sans"/>
              </a:rPr>
              <a:t>Dare l'esempio </a:t>
            </a:r>
            <a:br>
              <a:rPr lang="it-IT" sz="2400" b="1" dirty="0">
                <a:solidFill>
                  <a:srgbClr val="812604"/>
                </a:solidFill>
                <a:latin typeface="Open Sans"/>
                <a:ea typeface="Open Sans"/>
                <a:cs typeface="Open Sans"/>
              </a:rPr>
            </a:br>
            <a:r>
              <a:rPr lang="it-IT" sz="2400" b="1" dirty="0">
                <a:solidFill>
                  <a:srgbClr val="812604"/>
                </a:solidFill>
                <a:latin typeface="Open Sans"/>
                <a:ea typeface="Open Sans"/>
                <a:cs typeface="Open Sans"/>
              </a:rPr>
              <a:t>e ispirare gli altri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9144000" cy="836159"/>
          </a:xfrm>
        </p:spPr>
        <p:txBody>
          <a:bodyPr wrap="square" lIns="216000" tIns="144000" rIns="180000" bIns="108000" anchor="t">
            <a:spAutoFit/>
          </a:bodyPr>
          <a:lstStyle/>
          <a:p>
            <a:r>
              <a:rPr lang="it-IT">
                <a:latin typeface="Open Sans"/>
                <a:ea typeface="Open Sans"/>
                <a:cs typeface="Open Sans"/>
              </a:rPr>
              <a:t>    Come puoi partecipare?</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215662" y="2865379"/>
            <a:ext cx="6804323"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71600" rtl="0" eaLnBrk="1" fontAlgn="auto" latinLnBrk="0" hangingPunct="1">
              <a:lnSpc>
                <a:spcPct val="107000"/>
              </a:lnSpc>
              <a:spcBef>
                <a:spcPts val="1500"/>
              </a:spcBef>
              <a:spcAft>
                <a:spcPts val="0"/>
              </a:spcAft>
              <a:buClrTx/>
              <a:buSzTx/>
              <a:buFont typeface="Arial" panose="020B0604020202020204" pitchFamily="34" charset="0"/>
              <a:buNone/>
              <a:tabLst/>
              <a:defRPr/>
            </a:pPr>
            <a:r>
              <a:rPr kumimoji="0" lang="it-IT" sz="1800" b="0" i="0" u="none" strike="noStrike" kern="1200" cap="none" spc="0" normalizeH="0" baseline="0" noProof="0" dirty="0">
                <a:ln>
                  <a:noFill/>
                </a:ln>
                <a:solidFill>
                  <a:srgbClr val="262626"/>
                </a:solidFill>
                <a:effectLst/>
                <a:uLnTx/>
                <a:uFillTx/>
                <a:latin typeface="Open Sans"/>
                <a:ea typeface="Open Sans"/>
                <a:cs typeface="Open Sans"/>
              </a:rPr>
              <a:t>Diventando un </a:t>
            </a:r>
            <a:r>
              <a:rPr kumimoji="0" lang="it-IT" sz="1800" b="1" i="0" u="none" strike="noStrike" kern="1200" cap="none" spc="0" normalizeH="0" baseline="0" noProof="0" dirty="0">
                <a:ln>
                  <a:noFill/>
                </a:ln>
                <a:solidFill>
                  <a:srgbClr val="184547"/>
                </a:solidFill>
                <a:effectLst/>
                <a:uLnTx/>
                <a:uFillTx/>
                <a:latin typeface="Open Sans"/>
                <a:ea typeface="Open Sans"/>
                <a:cs typeface="Arial"/>
                <a:hlinkClick r:id="rId2">
                  <a:extLst>
                    <a:ext uri="{A12FA001-AC4F-418D-AE19-62706E023703}">
                      <ahyp:hlinkClr xmlns:ahyp="http://schemas.microsoft.com/office/drawing/2018/hyperlinkcolor" val="tx"/>
                    </a:ext>
                  </a:extLst>
                </a:hlinkClick>
              </a:rPr>
              <a:t>Ambasciatore del Patto per il clima</a:t>
            </a:r>
            <a:r>
              <a:rPr kumimoji="0" lang="it-IT" sz="1800" b="1" i="0" u="none" strike="noStrike" kern="1200" cap="none" spc="0" normalizeH="0" baseline="0" noProof="0" dirty="0">
                <a:ln>
                  <a:noFill/>
                </a:ln>
                <a:solidFill>
                  <a:srgbClr val="184547"/>
                </a:solidFill>
                <a:effectLst/>
                <a:uLnTx/>
                <a:uFillTx/>
                <a:latin typeface="Open Sans"/>
                <a:ea typeface="Open Sans"/>
                <a:cs typeface="Arial"/>
              </a:rPr>
              <a:t> </a:t>
            </a:r>
            <a:r>
              <a:rPr kumimoji="0" lang="it-IT" sz="1800" b="0" i="0" u="none" strike="noStrike" kern="1200" cap="none" spc="0" normalizeH="0" baseline="0" noProof="0" dirty="0">
                <a:ln>
                  <a:noFill/>
                </a:ln>
                <a:solidFill>
                  <a:srgbClr val="262626"/>
                </a:solidFill>
                <a:effectLst/>
                <a:uLnTx/>
                <a:uFillTx/>
                <a:latin typeface="Open Sans"/>
                <a:ea typeface="Open Sans"/>
                <a:cs typeface="Arial"/>
              </a:rPr>
              <a:t>e </a:t>
            </a:r>
            <a:br>
              <a:rPr kumimoji="0" lang="it-IT" sz="1800" b="0" i="0" u="none" strike="noStrike" kern="1200" cap="none" spc="0" normalizeH="0" baseline="0" noProof="0" dirty="0">
                <a:ln>
                  <a:noFill/>
                </a:ln>
                <a:solidFill>
                  <a:srgbClr val="262626"/>
                </a:solidFill>
                <a:effectLst/>
                <a:uLnTx/>
                <a:uFillTx/>
                <a:latin typeface="Open Sans"/>
                <a:ea typeface="Open Sans"/>
                <a:cs typeface="Arial"/>
              </a:rPr>
            </a:br>
            <a:r>
              <a:rPr kumimoji="0" lang="it-IT" sz="1800" b="0" i="0" u="none" strike="noStrike" kern="1200" cap="none" spc="0" normalizeH="0" baseline="0" noProof="0" dirty="0">
                <a:ln>
                  <a:noFill/>
                </a:ln>
                <a:solidFill>
                  <a:srgbClr val="262626"/>
                </a:solidFill>
                <a:effectLst/>
                <a:uLnTx/>
                <a:uFillTx/>
                <a:latin typeface="Open Sans"/>
                <a:ea typeface="Open Sans"/>
                <a:cs typeface="Arial"/>
              </a:rPr>
              <a:t>sostenendo l'azione per il clima</a:t>
            </a:r>
            <a:r>
              <a:rPr kumimoji="0" lang="it-IT" sz="1800" b="0" i="0" u="none" strike="noStrike" kern="1200" cap="none" spc="0" normalizeH="0" baseline="0" noProof="0" dirty="0">
                <a:ln>
                  <a:noFill/>
                </a:ln>
                <a:solidFill>
                  <a:srgbClr val="262626"/>
                </a:solidFill>
                <a:effectLst/>
                <a:uLnTx/>
                <a:uFillTx/>
                <a:latin typeface="Open Sans"/>
                <a:ea typeface="Open Sans"/>
                <a:cs typeface="Open Sans"/>
              </a:rPr>
              <a:t> nella tua comunità.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215663" y="4295771"/>
            <a:ext cx="6444848"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71600" rtl="0" eaLnBrk="1" fontAlgn="auto" latinLnBrk="0" hangingPunct="1">
              <a:lnSpc>
                <a:spcPct val="107000"/>
              </a:lnSpc>
              <a:spcBef>
                <a:spcPts val="1500"/>
              </a:spcBef>
              <a:spcAft>
                <a:spcPts val="0"/>
              </a:spcAft>
              <a:buClrTx/>
              <a:buSzTx/>
              <a:buFont typeface="Arial" panose="020B0604020202020204" pitchFamily="34" charset="0"/>
              <a:buNone/>
              <a:tabLst/>
              <a:defRPr/>
            </a:pPr>
            <a:r>
              <a:rPr kumimoji="0" lang="it-IT" sz="1800" b="0" i="0" u="none" strike="noStrike" kern="1200" cap="none" spc="0" normalizeH="0" baseline="0" noProof="0" dirty="0">
                <a:ln>
                  <a:noFill/>
                </a:ln>
                <a:solidFill>
                  <a:srgbClr val="262626"/>
                </a:solidFill>
                <a:effectLst/>
                <a:uLnTx/>
                <a:uFillTx/>
                <a:latin typeface="Open Sans"/>
                <a:ea typeface="Open Sans"/>
                <a:cs typeface="Open Sans"/>
              </a:rPr>
              <a:t>Diventando </a:t>
            </a:r>
            <a:r>
              <a:rPr kumimoji="0" lang="it-IT" sz="1800" b="1" i="0" u="none" strike="noStrike" kern="1200" cap="none" spc="0" normalizeH="0" baseline="0" noProof="0" dirty="0">
                <a:ln>
                  <a:noFill/>
                </a:ln>
                <a:solidFill>
                  <a:srgbClr val="00B23B"/>
                </a:solidFill>
                <a:effectLst/>
                <a:uLnTx/>
                <a:uFillTx/>
                <a:latin typeface="Open Sans"/>
                <a:ea typeface="Open Sans"/>
                <a:cs typeface="Arial"/>
                <a:hlinkClick r:id="rId3">
                  <a:extLst>
                    <a:ext uri="{A12FA001-AC4F-418D-AE19-62706E023703}">
                      <ahyp:hlinkClr xmlns:ahyp="http://schemas.microsoft.com/office/drawing/2018/hyperlinkcolor" val="tx"/>
                    </a:ext>
                  </a:extLst>
                </a:hlinkClick>
              </a:rPr>
              <a:t>Partner del Patto</a:t>
            </a:r>
            <a:r>
              <a:rPr kumimoji="0" lang="it-IT" sz="1800" b="0" i="0" u="none" strike="noStrike" kern="1200" cap="none" spc="0" normalizeH="0" baseline="0" noProof="0" dirty="0">
                <a:ln>
                  <a:noFill/>
                </a:ln>
                <a:solidFill>
                  <a:srgbClr val="262626"/>
                </a:solidFill>
                <a:effectLst/>
                <a:uLnTx/>
                <a:uFillTx/>
                <a:latin typeface="Open Sans"/>
                <a:ea typeface="Open Sans"/>
                <a:cs typeface="Open Sans"/>
              </a:rPr>
              <a:t> e aumentando la visibilità della tua organizzazione quando intraprendi azioni per il clima.</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215662" y="5814880"/>
            <a:ext cx="6113362" cy="1198785"/>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71600" rtl="0" eaLnBrk="1" fontAlgn="auto" latinLnBrk="0" hangingPunct="1">
              <a:lnSpc>
                <a:spcPct val="107000"/>
              </a:lnSpc>
              <a:spcBef>
                <a:spcPts val="1500"/>
              </a:spcBef>
              <a:spcAft>
                <a:spcPts val="0"/>
              </a:spcAft>
              <a:buClrTx/>
              <a:buSzTx/>
              <a:buFont typeface="Arial" panose="020B0604020202020204" pitchFamily="34" charset="0"/>
              <a:buNone/>
              <a:tabLst/>
              <a:defRPr/>
            </a:pPr>
            <a:r>
              <a:rPr kumimoji="0" lang="it-IT" sz="1800" b="0" i="0" u="none" strike="noStrike" kern="1200" cap="none" spc="0" normalizeH="0" baseline="0" noProof="0" dirty="0">
                <a:ln>
                  <a:noFill/>
                </a:ln>
                <a:solidFill>
                  <a:srgbClr val="262626"/>
                </a:solidFill>
                <a:effectLst/>
                <a:uLnTx/>
                <a:uFillTx/>
                <a:latin typeface="Open Sans"/>
                <a:ea typeface="Open Sans"/>
                <a:cs typeface="Open Sans"/>
              </a:rPr>
              <a:t>Entrando a far parte degli </a:t>
            </a:r>
            <a:r>
              <a:rPr kumimoji="0" lang="it-IT" sz="1800" b="1" i="0" u="sng" strike="noStrike" kern="1200" cap="none" spc="0" normalizeH="0" baseline="0" noProof="0" dirty="0">
                <a:ln>
                  <a:noFill/>
                </a:ln>
                <a:solidFill>
                  <a:srgbClr val="262626"/>
                </a:solidFill>
                <a:effectLst/>
                <a:uLnTx/>
                <a:uFillTx/>
                <a:latin typeface="Open Sans"/>
                <a:ea typeface="Open Sans"/>
                <a:cs typeface="Open Sans"/>
                <a:hlinkClick r:id="rId2">
                  <a:extLst>
                    <a:ext uri="{A12FA001-AC4F-418D-AE19-62706E023703}">
                      <ahyp:hlinkClr xmlns:ahyp="http://schemas.microsoft.com/office/drawing/2018/hyperlinkcolor" val="tx"/>
                    </a:ext>
                  </a:extLst>
                </a:hlinkClick>
              </a:rPr>
              <a:t>Amici del Patto</a:t>
            </a:r>
            <a:r>
              <a:rPr kumimoji="0" lang="it-IT" sz="1800" b="0" i="0" u="none" strike="noStrike" kern="1200" cap="none" spc="0" normalizeH="0" baseline="0" noProof="0" dirty="0">
                <a:ln>
                  <a:noFill/>
                </a:ln>
                <a:solidFill>
                  <a:srgbClr val="262626"/>
                </a:solidFill>
                <a:effectLst/>
                <a:uLnTx/>
                <a:uFillTx/>
                <a:latin typeface="Open Sans"/>
                <a:ea typeface="Open Sans"/>
                <a:cs typeface="Open Sans"/>
              </a:rPr>
              <a:t> se desideri avere una guida per iniziare ad agire più concretamente per il clima.</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210953" y="7394520"/>
            <a:ext cx="522231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71600" rtl="0" eaLnBrk="1" fontAlgn="auto" latinLnBrk="0" hangingPunct="1">
              <a:lnSpc>
                <a:spcPct val="107000"/>
              </a:lnSpc>
              <a:spcBef>
                <a:spcPts val="1500"/>
              </a:spcBef>
              <a:spcAft>
                <a:spcPts val="0"/>
              </a:spcAft>
              <a:buClrTx/>
              <a:buSzTx/>
              <a:buFont typeface="Arial" panose="020B0604020202020204" pitchFamily="34" charset="0"/>
              <a:buNone/>
              <a:tabLst/>
              <a:defRPr/>
            </a:pPr>
            <a:r>
              <a:rPr kumimoji="0" lang="it-IT" sz="1800" b="0" i="0" u="none" strike="noStrike" kern="1200" cap="none" spc="0" normalizeH="0" baseline="0" noProof="0" dirty="0">
                <a:ln>
                  <a:noFill/>
                </a:ln>
                <a:solidFill>
                  <a:srgbClr val="262626"/>
                </a:solidFill>
                <a:effectLst/>
                <a:uLnTx/>
                <a:uFillTx/>
                <a:latin typeface="Open Sans"/>
                <a:ea typeface="Open Sans"/>
                <a:cs typeface="Open Sans"/>
              </a:rPr>
              <a:t>Registra il tuo </a:t>
            </a:r>
            <a:r>
              <a:rPr kumimoji="0" lang="it-IT" sz="1800" b="1" i="0" u="sng" strike="noStrike" kern="1200" cap="none" spc="0" normalizeH="0" baseline="0" noProof="0" dirty="0">
                <a:ln>
                  <a:noFill/>
                </a:ln>
                <a:solidFill>
                  <a:srgbClr val="00B23B"/>
                </a:solidFill>
                <a:effectLst/>
                <a:uLnTx/>
                <a:uFillTx/>
                <a:latin typeface="Open Sans"/>
                <a:ea typeface="Open Sans"/>
                <a:cs typeface="Open Sans"/>
                <a:hlinkClick r:id="rId4">
                  <a:extLst>
                    <a:ext uri="{A12FA001-AC4F-418D-AE19-62706E023703}">
                      <ahyp:hlinkClr xmlns:ahyp="http://schemas.microsoft.com/office/drawing/2018/hyperlinkcolor" val="tx"/>
                    </a:ext>
                  </a:extLst>
                </a:hlinkClick>
              </a:rPr>
              <a:t>Evento satellite del Patto per il clima</a:t>
            </a:r>
            <a:r>
              <a:rPr kumimoji="0" lang="it-IT" sz="1800" b="0" i="0" u="none" strike="noStrike" kern="1200" cap="none" spc="0" normalizeH="0" baseline="0" noProof="0" dirty="0">
                <a:ln>
                  <a:noFill/>
                </a:ln>
                <a:solidFill>
                  <a:srgbClr val="262626"/>
                </a:solidFill>
                <a:effectLst/>
                <a:uLnTx/>
                <a:uFillTx/>
                <a:latin typeface="Open Sans"/>
                <a:ea typeface="Open Sans"/>
                <a:cs typeface="Open Sans"/>
              </a:rPr>
              <a:t> per vederlo pubblicato sul sito web del Patto per il clima.</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640449"/>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defRPr/>
            </a:pPr>
            <a:r>
              <a:rPr kumimoji="0" lang="it-IT" sz="1800" b="0" i="0" u="none" strike="noStrike" kern="1200" cap="none" spc="0" normalizeH="0" baseline="0" noProof="0" dirty="0">
                <a:ln>
                  <a:noFill/>
                </a:ln>
                <a:solidFill>
                  <a:prstClr val="white"/>
                </a:solidFill>
                <a:effectLst/>
                <a:uLnTx/>
                <a:uFillTx/>
                <a:latin typeface="Open Sans"/>
                <a:ea typeface="Open Sans"/>
                <a:cs typeface="Open Sans"/>
              </a:rPr>
              <a:t>Utilizza </a:t>
            </a:r>
            <a:r>
              <a:rPr lang="it-IT" sz="1800" dirty="0">
                <a:solidFill>
                  <a:prstClr val="white"/>
                </a:solidFill>
                <a:latin typeface="Open Sans"/>
                <a:ea typeface="Open Sans"/>
                <a:cs typeface="Open Sans"/>
              </a:rPr>
              <a:t>materiali e  </a:t>
            </a:r>
            <a:r>
              <a:rPr kumimoji="0" lang="it-IT" sz="1800" b="1" i="0" u="none" strike="noStrike" kern="1200" cap="none" spc="0" normalizeH="0" baseline="0" noProof="0" dirty="0">
                <a:ln>
                  <a:noFill/>
                </a:ln>
                <a:solidFill>
                  <a:prstClr val="white"/>
                </a:solidFill>
                <a:effectLst/>
                <a:uLnTx/>
                <a:uFillTx/>
                <a:latin typeface="Open Sans"/>
                <a:ea typeface="Open Sans"/>
                <a:cs typeface="Open Sans"/>
                <a:hlinkClick r:id="rId5">
                  <a:extLst>
                    <a:ext uri="{A12FA001-AC4F-418D-AE19-62706E023703}">
                      <ahyp:hlinkClr xmlns:ahyp="http://schemas.microsoft.com/office/drawing/2018/hyperlinkcolor" val="tx"/>
                    </a:ext>
                  </a:extLst>
                </a:hlinkClick>
              </a:rPr>
              <a:t>risorse</a:t>
            </a:r>
            <a:r>
              <a:rPr kumimoji="0" lang="it-IT" sz="1800" b="1" i="0" u="none" strike="noStrike" kern="1200" cap="none" spc="0" normalizeH="0" baseline="0" noProof="0" dirty="0">
                <a:ln>
                  <a:noFill/>
                </a:ln>
                <a:solidFill>
                  <a:prstClr val="white"/>
                </a:solidFill>
                <a:effectLst/>
                <a:uLnTx/>
                <a:uFillTx/>
                <a:latin typeface="Open Sans"/>
                <a:ea typeface="Open Sans"/>
                <a:cs typeface="Open Sans"/>
              </a:rPr>
              <a:t> </a:t>
            </a:r>
            <a:r>
              <a:rPr kumimoji="0" lang="it-IT" sz="1800" b="0" i="0" u="none" strike="noStrike" kern="1200" cap="none" spc="0" normalizeH="0" baseline="0" noProof="0" dirty="0">
                <a:ln>
                  <a:noFill/>
                </a:ln>
                <a:solidFill>
                  <a:prstClr val="white"/>
                </a:solidFill>
                <a:effectLst/>
                <a:uLnTx/>
                <a:uFillTx/>
                <a:latin typeface="Open Sans"/>
                <a:ea typeface="Open Sans"/>
                <a:cs typeface="Open Sans"/>
              </a:rPr>
              <a:t>per diffondere informazioni precise e trasparenti sul cambiamento climatico e sulle azioni per il clima.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4000" y="2887601"/>
            <a:ext cx="4780547"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71600" rtl="0" eaLnBrk="1" fontAlgn="auto" latinLnBrk="0" hangingPunct="1">
              <a:lnSpc>
                <a:spcPct val="107000"/>
              </a:lnSpc>
              <a:spcBef>
                <a:spcPts val="1500"/>
              </a:spcBef>
              <a:spcAft>
                <a:spcPts val="0"/>
              </a:spcAft>
              <a:buClrTx/>
              <a:buSzTx/>
              <a:buFont typeface="Arial" panose="020B0604020202020204" pitchFamily="34" charset="0"/>
              <a:buNone/>
              <a:tabLst/>
              <a:defRPr/>
            </a:pPr>
            <a:r>
              <a:rPr kumimoji="0" lang="it-IT" sz="1800" b="0" i="0" u="none" strike="noStrike" kern="1200" cap="none" spc="0" normalizeH="0" baseline="0" noProof="0" dirty="0">
                <a:ln>
                  <a:noFill/>
                </a:ln>
                <a:solidFill>
                  <a:prstClr val="white"/>
                </a:solidFill>
                <a:effectLst/>
                <a:uLnTx/>
                <a:uFillTx/>
                <a:latin typeface="Open Sans"/>
                <a:ea typeface="Open Sans"/>
                <a:cs typeface="Open Sans"/>
              </a:rPr>
              <a:t>Organizza le </a:t>
            </a:r>
            <a:r>
              <a:rPr kumimoji="0" lang="it-IT" sz="1800" b="1" i="0" u="none" strike="noStrike" kern="1200" cap="none" spc="0" normalizeH="0" baseline="0" noProof="0" dirty="0">
                <a:ln>
                  <a:noFill/>
                </a:ln>
                <a:solidFill>
                  <a:prstClr val="white"/>
                </a:solidFill>
                <a:effectLst/>
                <a:uLnTx/>
                <a:uFillTx/>
                <a:latin typeface="Open Sans"/>
                <a:ea typeface="Open Sans"/>
                <a:cs typeface="Open Sans"/>
                <a:hlinkClick r:id="rId6">
                  <a:extLst>
                    <a:ext uri="{A12FA001-AC4F-418D-AE19-62706E023703}">
                      <ahyp:hlinkClr xmlns:ahyp="http://schemas.microsoft.com/office/drawing/2018/hyperlinkcolor" val="tx"/>
                    </a:ext>
                  </a:extLst>
                </a:hlinkClick>
              </a:rPr>
              <a:t>attività del tuo gruppo di azione per il clima </a:t>
            </a:r>
            <a:r>
              <a:rPr kumimoji="0" lang="it-IT" sz="1800" b="0" i="0" u="none" strike="noStrike" kern="1200" cap="none" spc="0" normalizeH="0" baseline="0" noProof="0" dirty="0">
                <a:ln>
                  <a:noFill/>
                </a:ln>
                <a:solidFill>
                  <a:prstClr val="white"/>
                </a:solidFill>
                <a:effectLst/>
                <a:uLnTx/>
                <a:uFillTx/>
                <a:latin typeface="Open Sans"/>
                <a:ea typeface="Open Sans"/>
                <a:cs typeface="Open Sans"/>
              </a:rPr>
              <a:t>e lasciati ispirare dalle nostre </a:t>
            </a:r>
            <a:r>
              <a:rPr kumimoji="0" lang="it-IT" sz="1800" b="1" i="0" u="none" strike="noStrike" kern="1200" cap="none" spc="0" normalizeH="0" baseline="0" noProof="0" dirty="0">
                <a:ln>
                  <a:noFill/>
                </a:ln>
                <a:solidFill>
                  <a:prstClr val="white"/>
                </a:solidFill>
                <a:effectLst/>
                <a:uLnTx/>
                <a:uFillTx/>
                <a:latin typeface="Open Sans"/>
                <a:ea typeface="Open Sans"/>
                <a:cs typeface="Open Sans"/>
                <a:hlinkClick r:id="rId7">
                  <a:extLst>
                    <a:ext uri="{A12FA001-AC4F-418D-AE19-62706E023703}">
                      <ahyp:hlinkClr xmlns:ahyp="http://schemas.microsoft.com/office/drawing/2018/hyperlinkcolor" val="tx"/>
                    </a:ext>
                  </a:extLst>
                </a:hlinkClick>
              </a:rPr>
              <a:t>proposte per coinvolgere i cittadini</a:t>
            </a:r>
            <a:r>
              <a:rPr kumimoji="0" lang="it-IT" sz="1800" b="0" i="0" u="none" strike="noStrike" kern="1200" cap="none" spc="0" normalizeH="0" baseline="0" noProof="0" dirty="0">
                <a:ln>
                  <a:noFill/>
                </a:ln>
                <a:solidFill>
                  <a:prstClr val="white"/>
                </a:solidFill>
                <a:effectLst/>
                <a:uLnTx/>
                <a:uFillTx/>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44912" y="6546846"/>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71600" rtl="0" eaLnBrk="1" fontAlgn="auto" latinLnBrk="0" hangingPunct="1">
              <a:lnSpc>
                <a:spcPct val="107000"/>
              </a:lnSpc>
              <a:spcBef>
                <a:spcPts val="1500"/>
              </a:spcBef>
              <a:spcAft>
                <a:spcPts val="800"/>
              </a:spcAft>
              <a:buClrTx/>
              <a:buSzTx/>
              <a:buFont typeface="Arial" panose="020B0604020202020204" pitchFamily="34" charset="0"/>
              <a:buNone/>
              <a:tabLst/>
              <a:defRPr/>
            </a:pPr>
            <a:r>
              <a:rPr kumimoji="0" lang="it-IT" sz="1800" b="0" i="0" u="none" strike="noStrike" kern="1200" cap="none" spc="0" normalizeH="0" baseline="0" noProof="0" dirty="0">
                <a:ln>
                  <a:noFill/>
                </a:ln>
                <a:solidFill>
                  <a:prstClr val="white"/>
                </a:solidFill>
                <a:effectLst/>
                <a:uLnTx/>
                <a:uFillTx/>
                <a:latin typeface="Open Sans"/>
                <a:ea typeface="Open Sans"/>
                <a:cs typeface="Open Sans"/>
              </a:rPr>
              <a:t>Unisciti al team del Patto nella campagna ActNow delle Nazioni Unite direttamente dall'</a:t>
            </a:r>
            <a:r>
              <a:rPr kumimoji="0" lang="it-IT" sz="1800" b="1" i="0" u="none" strike="noStrike" kern="1200" cap="none" spc="0" normalizeH="0" baseline="0" noProof="0" dirty="0">
                <a:ln>
                  <a:noFill/>
                </a:ln>
                <a:solidFill>
                  <a:prstClr val="white"/>
                </a:solidFill>
                <a:effectLst/>
                <a:uLnTx/>
                <a:uFillTx/>
                <a:latin typeface="Open Sans"/>
                <a:ea typeface="Open Sans"/>
                <a:cs typeface="Open Sans"/>
                <a:hlinkClick r:id="rId8">
                  <a:extLst>
                    <a:ext uri="{A12FA001-AC4F-418D-AE19-62706E023703}">
                      <ahyp:hlinkClr xmlns:ahyp="http://schemas.microsoft.com/office/drawing/2018/hyperlinkcolor" val="tx"/>
                    </a:ext>
                  </a:extLst>
                </a:hlinkClick>
              </a:rPr>
              <a:t>app AWorld</a:t>
            </a:r>
            <a:r>
              <a:rPr kumimoji="0" lang="it-IT" sz="1800" b="0" i="0" u="none" strike="noStrike" kern="1200" cap="none" spc="0" normalizeH="0" baseline="0" noProof="0" dirty="0">
                <a:ln>
                  <a:noFill/>
                </a:ln>
                <a:solidFill>
                  <a:prstClr val="white"/>
                </a:solidFill>
                <a:effectLst/>
                <a:uLnTx/>
                <a:uFillTx/>
                <a:latin typeface="Open Sans"/>
                <a:ea typeface="Open Sans"/>
                <a:cs typeface="Open Sans"/>
              </a:rPr>
              <a:t>! Riduci la tua impronta di carbonio attraverso semplici attività quotidiane e intraprendi azioni concrete e misurabili a favore degli Obiettivi di Sviluppo Sostenibile.  </a:t>
            </a:r>
          </a:p>
        </p:txBody>
      </p:sp>
    </p:spTree>
    <p:extLst>
      <p:ext uri="{BB962C8B-B14F-4D97-AF65-F5344CB8AC3E}">
        <p14:creationId xmlns:p14="http://schemas.microsoft.com/office/powerpoint/2010/main" val="3042285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3210174"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1" y="4208734"/>
            <a:ext cx="5746890"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9283709"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9" y="7494010"/>
            <a:ext cx="9283708"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9" y="3219508"/>
            <a:ext cx="8378674" cy="400110"/>
          </a:xfrm>
          <a:prstGeom prst="rect">
            <a:avLst/>
          </a:prstGeom>
          <a:noFill/>
        </p:spPr>
        <p:txBody>
          <a:bodyPr wrap="square">
            <a:spAutoFit/>
          </a:bodyPr>
          <a:lstStyle/>
          <a:p>
            <a:pPr lvl="0">
              <a:lnSpc>
                <a:spcPct val="100000"/>
              </a:lnSpc>
            </a:pPr>
            <a:r>
              <a:rPr lang="it-IT" sz="2000" b="0" dirty="0">
                <a:solidFill>
                  <a:schemeClr val="tx1"/>
                </a:solidFill>
                <a:latin typeface="Open Sans"/>
                <a:ea typeface="Open Sans"/>
                <a:cs typeface="Open Sans"/>
              </a:rPr>
              <a:t>Lasciati ispirare dalle nostre</a:t>
            </a:r>
            <a:r>
              <a:rPr lang="it-IT" sz="2000" b="0" dirty="0">
                <a:solidFill>
                  <a:schemeClr val="accent1"/>
                </a:solidFill>
                <a:latin typeface="Open Sans"/>
                <a:ea typeface="Open Sans"/>
                <a:cs typeface="Open Sans"/>
              </a:rPr>
              <a:t> </a:t>
            </a:r>
            <a:r>
              <a:rPr lang="it-IT"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proposte</a:t>
            </a:r>
            <a:r>
              <a:rPr lang="it-IT" sz="2000" b="1" dirty="0">
                <a:solidFill>
                  <a:schemeClr val="accent1"/>
                </a:solidFill>
                <a:latin typeface="Open Sans"/>
                <a:ea typeface="Open Sans"/>
                <a:cs typeface="Open Sans"/>
              </a:rPr>
              <a:t> </a:t>
            </a:r>
            <a:r>
              <a:rPr lang="it-IT" sz="2000" b="0" dirty="0">
                <a:solidFill>
                  <a:schemeClr val="tx1"/>
                </a:solidFill>
                <a:latin typeface="Open Sans"/>
                <a:ea typeface="Open Sans"/>
                <a:cs typeface="Open Sans"/>
              </a:rPr>
              <a:t>pubblicate </a:t>
            </a:r>
            <a:r>
              <a:rPr lang="it-IT" sz="2000" b="0" dirty="0">
                <a:solidFill>
                  <a:schemeClr val="accent1"/>
                </a:solidFill>
                <a:latin typeface="Open Sans"/>
                <a:ea typeface="Open Sans"/>
                <a:cs typeface="Open Sans"/>
              </a:rPr>
              <a:t>sul </a:t>
            </a:r>
            <a:r>
              <a:rPr lang="it-IT" sz="2000" b="1" u="sng" dirty="0">
                <a:solidFill>
                  <a:schemeClr val="accent1"/>
                </a:solidFill>
                <a:latin typeface="Open Sans"/>
                <a:ea typeface="Open Sans"/>
                <a:cs typeface="Open Sans"/>
              </a:rPr>
              <a:t>sito web del Patto</a:t>
            </a:r>
            <a:r>
              <a:rPr lang="it-IT" sz="2000" dirty="0">
                <a:latin typeface="Open Sans"/>
                <a:ea typeface="Open Sans"/>
                <a:cs typeface="Open Sans"/>
              </a:rPr>
              <a:t>.</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5186647" cy="400110"/>
          </a:xfrm>
          <a:prstGeom prst="rect">
            <a:avLst/>
          </a:prstGeom>
          <a:noFill/>
        </p:spPr>
        <p:txBody>
          <a:bodyPr wrap="square">
            <a:spAutoFit/>
          </a:bodyPr>
          <a:lstStyle/>
          <a:p>
            <a:pPr>
              <a:lnSpc>
                <a:spcPct val="100000"/>
              </a:lnSpc>
            </a:pPr>
            <a:r>
              <a:rPr lang="it-IT" sz="2000" b="0">
                <a:solidFill>
                  <a:schemeClr val="tx1"/>
                </a:solidFill>
                <a:latin typeface="Open Sans"/>
                <a:ea typeface="Open Sans"/>
                <a:cs typeface="Open Sans"/>
              </a:rPr>
              <a:t>Registra l'attività che vuoi ospitare.</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9" y="5454564"/>
            <a:ext cx="2897226" cy="400110"/>
          </a:xfrm>
          <a:prstGeom prst="rect">
            <a:avLst/>
          </a:prstGeom>
          <a:noFill/>
        </p:spPr>
        <p:txBody>
          <a:bodyPr wrap="square">
            <a:spAutoFit/>
          </a:bodyPr>
          <a:lstStyle/>
          <a:p>
            <a:pPr lvl="0">
              <a:lnSpc>
                <a:spcPct val="100000"/>
              </a:lnSpc>
            </a:pPr>
            <a:r>
              <a:rPr lang="it-IT" sz="2000" b="0">
                <a:solidFill>
                  <a:schemeClr val="tx1"/>
                </a:solidFill>
                <a:latin typeface="Open Sans"/>
                <a:ea typeface="Open Sans"/>
                <a:cs typeface="Open Sans"/>
              </a:rPr>
              <a:t>Ospita la tua attività.</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it-IT" sz="2000" b="0">
                <a:solidFill>
                  <a:schemeClr val="tx1"/>
                </a:solidFill>
                <a:latin typeface="Open Sans"/>
                <a:ea typeface="Open Sans"/>
                <a:cs typeface="Open Sans"/>
              </a:rPr>
              <a:t>Condividi i risultati con il Patto europeo per il clima.</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611661"/>
            <a:ext cx="8378675" cy="400110"/>
          </a:xfrm>
          <a:prstGeom prst="rect">
            <a:avLst/>
          </a:prstGeom>
          <a:noFill/>
        </p:spPr>
        <p:txBody>
          <a:bodyPr wrap="square">
            <a:spAutoFit/>
          </a:bodyPr>
          <a:lstStyle/>
          <a:p>
            <a:pPr lvl="0">
              <a:lnSpc>
                <a:spcPct val="100000"/>
              </a:lnSpc>
            </a:pPr>
            <a:r>
              <a:rPr lang="it-IT" sz="2000" b="0" dirty="0">
                <a:solidFill>
                  <a:schemeClr val="tx1"/>
                </a:solidFill>
                <a:latin typeface="Open Sans"/>
                <a:ea typeface="Open Sans"/>
                <a:cs typeface="Open Sans"/>
              </a:rPr>
              <a:t>Diffondi la tua attività e i risultati ottenuti e invita altre persone a ospitare.</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371599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it-IT">
                <a:latin typeface="Open Sans"/>
                <a:ea typeface="Open Sans"/>
                <a:cs typeface="Arial"/>
              </a:rPr>
              <a:t>    Proposte per coinvolgere i cittadini</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17743" y="3261332"/>
              <a:ext cx="3494178" cy="492443"/>
            </a:xfrm>
            <a:prstGeom prst="rect">
              <a:avLst/>
            </a:prstGeom>
            <a:noFill/>
          </p:spPr>
          <p:txBody>
            <a:bodyPr wrap="square">
              <a:spAutoFit/>
            </a:bodyPr>
            <a:lstStyle/>
            <a:p>
              <a:pPr algn="ctr"/>
              <a:r>
                <a:rPr lang="it-IT" sz="2600" b="1" dirty="0">
                  <a:solidFill>
                    <a:srgbClr val="184547"/>
                  </a:solidFill>
                  <a:latin typeface="Open Sans"/>
                  <a:ea typeface="Open Sans"/>
                  <a:cs typeface="Open Sans"/>
                </a:rPr>
                <a:t>Marcia per il clima</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it-IT" sz="2600" b="1">
                  <a:solidFill>
                    <a:srgbClr val="26155F"/>
                  </a:solidFill>
                  <a:latin typeface="Open Sans"/>
                  <a:ea typeface="Open Sans"/>
                  <a:cs typeface="Open Sans"/>
                </a:rPr>
                <a:t>Fotografia</a:t>
              </a:r>
            </a:p>
          </p:txBody>
        </p:sp>
        <p:sp>
          <p:nvSpPr>
            <p:cNvPr id="10" name="TextBox 9">
              <a:extLst>
                <a:ext uri="{FF2B5EF4-FFF2-40B4-BE49-F238E27FC236}">
                  <a16:creationId xmlns:a16="http://schemas.microsoft.com/office/drawing/2014/main" id="{30059BD6-34BE-372F-DC9C-9F183DC458C4}"/>
                </a:ext>
              </a:extLst>
            </p:cNvPr>
            <p:cNvSpPr txBox="1"/>
            <p:nvPr/>
          </p:nvSpPr>
          <p:spPr>
            <a:xfrm>
              <a:off x="9322991" y="3037523"/>
              <a:ext cx="3494178" cy="892552"/>
            </a:xfrm>
            <a:prstGeom prst="rect">
              <a:avLst/>
            </a:prstGeom>
            <a:noFill/>
          </p:spPr>
          <p:txBody>
            <a:bodyPr wrap="square">
              <a:spAutoFit/>
            </a:bodyPr>
            <a:lstStyle/>
            <a:p>
              <a:pPr algn="ctr"/>
              <a:r>
                <a:rPr lang="it-IT" sz="2600" b="1">
                  <a:solidFill>
                    <a:srgbClr val="16683B"/>
                  </a:solidFill>
                  <a:latin typeface="Open Sans"/>
                  <a:ea typeface="Open Sans"/>
                  <a:cs typeface="Open Sans"/>
                </a:rPr>
                <a:t>Gruppo locale di azione per il clima</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266123"/>
              <a:ext cx="3494178" cy="492443"/>
            </a:xfrm>
            <a:prstGeom prst="rect">
              <a:avLst/>
            </a:prstGeom>
            <a:noFill/>
          </p:spPr>
          <p:txBody>
            <a:bodyPr wrap="square">
              <a:spAutoFit/>
            </a:bodyPr>
            <a:lstStyle/>
            <a:p>
              <a:pPr algn="ctr"/>
              <a:r>
                <a:rPr lang="it-IT" sz="2600" b="1">
                  <a:solidFill>
                    <a:srgbClr val="391A53"/>
                  </a:solidFill>
                  <a:latin typeface="Open Sans"/>
                  <a:ea typeface="Open Sans"/>
                  <a:cs typeface="Open Sans"/>
                </a:rPr>
                <a:t>Peer Parliament</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it-IT" sz="2000">
                  <a:latin typeface="Open Sans" panose="020B0606030504020204" pitchFamily="34" charset="0"/>
                  <a:ea typeface="Open Sans" panose="020B0606030504020204" pitchFamily="34" charset="0"/>
                  <a:cs typeface="Open Sans" panose="020B0606030504020204" pitchFamily="34" charset="0"/>
                </a:rPr>
                <a:t>Visite guidate nei quartieri della città per presentare le pratiche sostenibili e le iniziative adottate a favore di una transizione verde.</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3016210"/>
            </a:xfrm>
            <a:prstGeom prst="rect">
              <a:avLst/>
            </a:prstGeom>
            <a:noFill/>
          </p:spPr>
          <p:txBody>
            <a:bodyPr wrap="square">
              <a:spAutoFit/>
            </a:bodyPr>
            <a:lstStyle/>
            <a:p>
              <a:pPr lvl="0" algn="ctr"/>
              <a:r>
                <a:rPr lang="it-IT" sz="1900" dirty="0">
                  <a:latin typeface="Open Sans" panose="020B0606030504020204" pitchFamily="34" charset="0"/>
                  <a:ea typeface="Open Sans" panose="020B0606030504020204" pitchFamily="34" charset="0"/>
                  <a:cs typeface="Open Sans" panose="020B0606030504020204" pitchFamily="34" charset="0"/>
                </a:rPr>
                <a:t>Laboratori fotografici in cui i partecipanti immortalano e riflettono sui temi legati al cambiamento climatico e sulle soluzioni da adottare. I risultati ottenuti possono avere un forte impatto sul processo decisionale e guidare il cambiamento.</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it-IT" sz="2000">
                  <a:latin typeface="Open Sans" panose="020B0606030504020204" pitchFamily="34" charset="0"/>
                  <a:ea typeface="Open Sans" panose="020B0606030504020204" pitchFamily="34" charset="0"/>
                  <a:cs typeface="Open Sans" panose="020B0606030504020204" pitchFamily="34" charset="0"/>
                </a:rPr>
                <a:t>Un gruppo di persone che si impegna per raggiungere un obiettivo comune, come ad esempio la creazione di un orto cittadino, di un bar dove poter riparare i propri oggetti o di una comunità energetica locale.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it-IT" sz="2000">
                  <a:latin typeface="Open Sans" panose="020B0606030504020204" pitchFamily="34" charset="0"/>
                  <a:ea typeface="Open Sans" panose="020B0606030504020204" pitchFamily="34" charset="0"/>
                  <a:cs typeface="Open Sans" panose="020B0606030504020204" pitchFamily="34" charset="0"/>
                </a:rPr>
                <a:t>Si discute su come la transizione verso la neutralità climatica sia possibile nella vita di tutti i giorni e su quali politiche dovrebbero essere messe in atto per incoraggiarci a continuare.</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371599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it-IT">
                <a:latin typeface="Open Sans"/>
                <a:ea typeface="Open Sans"/>
                <a:cs typeface="Arial"/>
              </a:rPr>
              <a:t>    Proposte per coinvolgere i cittadini</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it-IT"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t>Visitate il sito web </a:t>
            </a:r>
            <a:br>
              <a:rPr lang="it-IT"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it-IT"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t>per saperne di più</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it-IT" sz="2800" dirty="0">
                <a:latin typeface="Open Sans"/>
                <a:ea typeface="Open Sans"/>
                <a:cs typeface="Open Sans"/>
              </a:rPr>
              <a:t>Il Patto europeo per il clima collabora con </a:t>
            </a:r>
            <a:r>
              <a:rPr lang="it-IT" sz="2800" b="1" dirty="0">
                <a:latin typeface="Open Sans"/>
                <a:ea typeface="Open Sans"/>
                <a:cs typeface="Open Sans"/>
              </a:rPr>
              <a:t>ActNow</a:t>
            </a:r>
            <a:r>
              <a:rPr lang="it-IT" sz="2800" dirty="0">
                <a:latin typeface="Open Sans"/>
                <a:ea typeface="Open Sans"/>
                <a:cs typeface="Open Sans"/>
              </a:rPr>
              <a:t>, la campagna delle Nazioni Unite, e con </a:t>
            </a:r>
            <a:r>
              <a:rPr lang="it-IT" sz="2800" b="1" dirty="0">
                <a:latin typeface="Open Sans"/>
                <a:ea typeface="Open Sans"/>
                <a:cs typeface="Open Sans"/>
              </a:rPr>
              <a:t>AWorld</a:t>
            </a:r>
            <a:r>
              <a:rPr lang="it-IT" sz="2800" dirty="0">
                <a:latin typeface="Open Sans"/>
                <a:ea typeface="Open Sans"/>
                <a:cs typeface="Open Sans"/>
              </a:rPr>
              <a:t>, la sua app per dispositivi mobili che ispira le persone a intraprendere attività a favore del clima.</a:t>
            </a:r>
            <a:br>
              <a:rPr lang="it-IT" sz="2800" dirty="0">
                <a:latin typeface="Open Sans"/>
                <a:ea typeface="Open Sans"/>
                <a:cs typeface="Open Sans"/>
              </a:rPr>
            </a:br>
            <a:endParaRPr lang="it-IT" sz="2800" dirty="0">
              <a:latin typeface="Open Sans"/>
              <a:ea typeface="Open Sans"/>
              <a:cs typeface="Open Sans"/>
            </a:endParaRPr>
          </a:p>
          <a:p>
            <a:pPr>
              <a:lnSpc>
                <a:spcPts val="4200"/>
              </a:lnSpc>
            </a:pPr>
            <a:r>
              <a:rPr lang="it-IT" sz="2800" b="1" dirty="0">
                <a:solidFill>
                  <a:srgbClr val="02B23D"/>
                </a:solidFill>
                <a:latin typeface="Open Sans"/>
                <a:ea typeface="Open Sans"/>
                <a:cs typeface="Open Sans"/>
              </a:rPr>
              <a:t>Gli utenti hanno intrapreso oltre </a:t>
            </a:r>
            <a:r>
              <a:rPr lang="it-IT" sz="2800" b="1" u="sng" dirty="0">
                <a:solidFill>
                  <a:srgbClr val="02B23D"/>
                </a:solidFill>
                <a:latin typeface="Open Sans"/>
                <a:ea typeface="Open Sans"/>
                <a:cs typeface="Open Sans"/>
              </a:rPr>
              <a:t>900.000</a:t>
            </a:r>
            <a:r>
              <a:rPr lang="it-IT" sz="2800" b="1" dirty="0">
                <a:solidFill>
                  <a:srgbClr val="02B23D"/>
                </a:solidFill>
                <a:latin typeface="Open Sans"/>
                <a:ea typeface="Open Sans"/>
                <a:cs typeface="Open Sans"/>
              </a:rPr>
              <a:t> azioni per il clima partecipando alla sfida del Team del Patto europeo per il clima lanciata su AWorld.</a:t>
            </a:r>
          </a:p>
          <a:p>
            <a:endParaRPr lang="en-GB" sz="3200" dirty="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1" y="803443"/>
            <a:ext cx="11078309" cy="1417856"/>
          </a:xfrm>
          <a:solidFill>
            <a:srgbClr val="104B2B"/>
          </a:solidFill>
        </p:spPr>
        <p:txBody>
          <a:bodyPr wrap="square" lIns="216000" tIns="144000" rIns="180000" bIns="108000" anchor="t">
            <a:spAutoFit/>
          </a:bodyPr>
          <a:lstStyle/>
          <a:p>
            <a:r>
              <a:rPr lang="it-IT" dirty="0">
                <a:latin typeface="Open Sans"/>
                <a:ea typeface="Open Sans"/>
                <a:cs typeface="Open Sans"/>
              </a:rPr>
              <a:t>Il Patto e le Nazioni Unite entrano in azione</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2980863"/>
            <a:ext cx="8110947" cy="4697042"/>
          </a:xfrm>
        </p:spPr>
        <p:txBody>
          <a:bodyPr lIns="0" tIns="0" rIns="0" bIns="0" anchor="t"/>
          <a:lstStyle/>
          <a:p>
            <a:pPr>
              <a:lnSpc>
                <a:spcPts val="4000"/>
              </a:lnSpc>
            </a:pPr>
            <a:r>
              <a:rPr lang="it-IT" sz="2400" dirty="0">
                <a:latin typeface="Open Sans"/>
                <a:ea typeface="Open Sans"/>
                <a:cs typeface="Open Sans"/>
              </a:rPr>
              <a:t>Ognuno di noi può contribuire a costruire un futuro più sostenibile. </a:t>
            </a:r>
            <a:r>
              <a:rPr lang="it-IT" sz="2400" dirty="0">
                <a:solidFill>
                  <a:srgbClr val="000000"/>
                </a:solidFill>
                <a:latin typeface="Open Sans"/>
                <a:ea typeface="Open Sans"/>
                <a:cs typeface="Open Sans"/>
              </a:rPr>
              <a:t>La condivisione</a:t>
            </a:r>
            <a:r>
              <a:rPr lang="it-IT" sz="2400" dirty="0">
                <a:solidFill>
                  <a:srgbClr val="104B2B"/>
                </a:solidFill>
                <a:latin typeface="Open Sans"/>
                <a:ea typeface="Open Sans"/>
                <a:cs typeface="Open Sans"/>
              </a:rPr>
              <a:t> </a:t>
            </a:r>
            <a:r>
              <a:rPr lang="it-IT" sz="2400"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delle suggestive storie dei successi, </a:t>
            </a:r>
            <a:r>
              <a:rPr lang="it-IT" sz="2400" u="sng"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delle soluzioni e delle azioni</a:t>
            </a:r>
            <a:r>
              <a:rPr lang="it-IT" sz="2400" dirty="0">
                <a:solidFill>
                  <a:srgbClr val="104B2B"/>
                </a:solidFill>
                <a:latin typeface="Open Sans"/>
                <a:ea typeface="Open Sans"/>
                <a:cs typeface="Open Sans"/>
              </a:rPr>
              <a:t> </a:t>
            </a:r>
            <a:r>
              <a:rPr lang="it-IT" sz="2400" dirty="0">
                <a:solidFill>
                  <a:srgbClr val="000000"/>
                </a:solidFill>
                <a:latin typeface="Open Sans"/>
                <a:ea typeface="Open Sans"/>
                <a:cs typeface="Open Sans"/>
              </a:rPr>
              <a:t>della variegata comunità del Patto rappresenta il fulcro delle nostre campagne di comunicazione. </a:t>
            </a:r>
            <a:br>
              <a:rPr lang="it-IT" sz="2400" dirty="0">
                <a:solidFill>
                  <a:srgbClr val="000000"/>
                </a:solidFill>
                <a:latin typeface="Open Sans"/>
                <a:ea typeface="Open Sans"/>
                <a:cs typeface="Open Sans"/>
              </a:rPr>
            </a:br>
            <a:r>
              <a:rPr lang="it-IT" sz="900" dirty="0">
                <a:solidFill>
                  <a:srgbClr val="000000"/>
                </a:solidFill>
                <a:latin typeface="Open Sans"/>
                <a:ea typeface="Open Sans"/>
                <a:cs typeface="Open Sans"/>
              </a:rPr>
              <a:t> </a:t>
            </a:r>
          </a:p>
          <a:p>
            <a:pPr>
              <a:lnSpc>
                <a:spcPts val="4500"/>
              </a:lnSpc>
            </a:pPr>
            <a:r>
              <a:rPr lang="it-IT" sz="3200" dirty="0">
                <a:solidFill>
                  <a:srgbClr val="104B2B"/>
                </a:solidFill>
                <a:latin typeface="Open Sans"/>
                <a:ea typeface="Open Sans"/>
                <a:cs typeface="Open Sans"/>
              </a:rPr>
              <a:t>Condividete con noi le vostre storie tramite</a:t>
            </a:r>
            <a:r>
              <a:rPr lang="it-IT" sz="3200" i="0" u="none" strike="noStrike" baseline="0" dirty="0">
                <a:solidFill>
                  <a:srgbClr val="104B2B"/>
                </a:solidFill>
                <a:latin typeface="Open Sans"/>
                <a:ea typeface="Open Sans"/>
                <a:cs typeface="Open Sans"/>
              </a:rPr>
              <a:t>: </a:t>
            </a:r>
            <a:r>
              <a:rPr lang="it-IT" sz="3200" dirty="0">
                <a:solidFill>
                  <a:srgbClr val="104B2B"/>
                </a:solidFill>
                <a:latin typeface="Open Sans"/>
                <a:ea typeface="Open Sans"/>
                <a:cs typeface="Open Sans"/>
                <a:hlinkClick r:id="rId3"/>
              </a:rPr>
              <a:t>stories@euclimatepact.eu</a:t>
            </a:r>
            <a:br>
              <a:rPr lang="it-IT" sz="3200" b="0" i="0" u="none" strike="noStrike" baseline="0" dirty="0">
                <a:latin typeface="Open Sans"/>
                <a:ea typeface="Open Sans"/>
                <a:cs typeface="Open Sans"/>
              </a:rPr>
            </a:br>
            <a:r>
              <a:rPr lang="it-IT" sz="3200" b="1" i="0" u="sng" strike="noStrike" baseline="0"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it-IT" sz="3200" b="1" u="sng"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it-IT" sz="3200" dirty="0">
                <a:solidFill>
                  <a:srgbClr val="104B2B"/>
                </a:solidFill>
                <a:latin typeface="Open Sans"/>
                <a:ea typeface="Open Sans"/>
                <a:cs typeface="Open Sans"/>
              </a:rPr>
              <a:t>. </a:t>
            </a:r>
          </a:p>
          <a:p>
            <a:pPr>
              <a:lnSpc>
                <a:spcPts val="2200"/>
              </a:lnSpc>
            </a:pPr>
            <a:r>
              <a:rPr lang="it-IT" sz="1800" dirty="0">
                <a:latin typeface="Open Sans"/>
                <a:ea typeface="Open Sans"/>
                <a:cs typeface="Open Sans"/>
              </a:rPr>
              <a:t>Includete link, allegati, immagini o dettagli rilevanti che ci aiutino a comprendere e condividere la vostra storia. </a:t>
            </a:r>
          </a:p>
          <a:p>
            <a:endParaRPr lang="en-GB" sz="2400" b="1" i="0" u="sng" strike="noStrike" baseline="0" dirty="0">
              <a:latin typeface="Open Sans"/>
              <a:ea typeface="Open Sans"/>
              <a:cs typeface="Open Sans"/>
            </a:endParaRPr>
          </a:p>
          <a:p>
            <a:endParaRPr lang="en-GB" sz="2400"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1" y="803443"/>
            <a:ext cx="12203722" cy="836159"/>
          </a:xfrm>
        </p:spPr>
        <p:txBody>
          <a:bodyPr wrap="square" lIns="216000" tIns="144000" rIns="180000" bIns="108000" anchor="t">
            <a:spAutoFit/>
          </a:bodyPr>
          <a:lstStyle/>
          <a:p>
            <a:r>
              <a:rPr lang="it-IT" dirty="0">
                <a:latin typeface="Open Sans"/>
                <a:ea typeface="Open Sans"/>
                <a:cs typeface="Open Sans"/>
              </a:rPr>
              <a:t>    Condividete con noi le vostre storie!</a:t>
            </a:r>
          </a:p>
        </p:txBody>
      </p:sp>
      <p:pic>
        <p:nvPicPr>
          <p:cNvPr id="5" name="Picture 4" descr="A group of women looking at a paper&#10;&#10;Description automatically generated">
            <a:extLst>
              <a:ext uri="{FF2B5EF4-FFF2-40B4-BE49-F238E27FC236}">
                <a16:creationId xmlns:a16="http://schemas.microsoft.com/office/drawing/2014/main" id="{8BE31A76-5A02-2BD1-4109-3B0B6A1C90B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9347628" cy="836159"/>
          </a:xfrm>
        </p:spPr>
        <p:txBody>
          <a:bodyPr/>
          <a:lstStyle/>
          <a:p>
            <a:r>
              <a:rPr lang="it-IT" dirty="0"/>
              <a:t>    Per maggiori informazioni</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it-IT" sz="2800"/>
                        <a:t>Piattaforma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it-IT" sz="2800"/>
                        <a:t>Tag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it-IT"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2400"/>
                        <a:t>              </a:t>
                      </a:r>
                      <a:r>
                        <a:rPr lang="it-IT"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it-IT"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it-IT" sz="2400"/>
                        <a:t>             </a:t>
                      </a:r>
                      <a:r>
                        <a:rPr lang="it-IT"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it-IT"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it-IT" sz="2400"/>
                        <a:t>            </a:t>
                      </a:r>
                      <a:r>
                        <a:rPr lang="it-IT" sz="2000"/>
                        <a:t>@EU Environment </a:t>
                      </a:r>
                      <a:br>
                        <a:rPr lang="it-IT" sz="2000"/>
                      </a:br>
                      <a:r>
                        <a:rPr lang="it-IT"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it-IT"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it-IT" sz="2400"/>
                        <a:t>         </a:t>
                      </a:r>
                      <a:r>
                        <a:rPr lang="it-IT" sz="200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179698" y="2907273"/>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it-IT" sz="2300" dirty="0">
                <a:solidFill>
                  <a:prstClr val="black"/>
                </a:solidFill>
                <a:latin typeface="Open Sans"/>
                <a:ea typeface="Open Sans"/>
                <a:cs typeface="Open Sans"/>
              </a:rPr>
              <a:t>Visitate </a:t>
            </a:r>
            <a:r>
              <a:rPr lang="it-IT" sz="2300" dirty="0">
                <a:latin typeface="Open Sans"/>
                <a:ea typeface="Open Sans"/>
                <a:cs typeface="Open Sans"/>
              </a:rPr>
              <a:t>il </a:t>
            </a:r>
            <a:r>
              <a:rPr lang="it-IT" sz="2300" u="sng" dirty="0">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Sito web del Patto per il clima</a:t>
            </a:r>
            <a:r>
              <a:rPr lang="it-IT" sz="2300" dirty="0">
                <a:solidFill>
                  <a:srgbClr val="104B2B"/>
                </a:solidFill>
                <a:latin typeface="Open Sans"/>
                <a:ea typeface="Open Sans"/>
                <a:cs typeface="Open Sans"/>
              </a:rPr>
              <a:t> </a:t>
            </a:r>
            <a:r>
              <a:rPr lang="it-IT" sz="2300" dirty="0">
                <a:solidFill>
                  <a:prstClr val="black"/>
                </a:solidFill>
                <a:latin typeface="Open Sans"/>
                <a:ea typeface="Open Sans"/>
                <a:cs typeface="Open Sans"/>
              </a:rPr>
              <a:t>per leggere le storie della comunità del Patto e scoprire risorse e materiali utili per ispirare </a:t>
            </a:r>
            <a:br>
              <a:rPr lang="it-IT" sz="2300" dirty="0">
                <a:solidFill>
                  <a:prstClr val="black"/>
                </a:solidFill>
                <a:latin typeface="Open Sans"/>
                <a:ea typeface="Open Sans"/>
                <a:cs typeface="Open Sans"/>
              </a:rPr>
            </a:br>
            <a:r>
              <a:rPr lang="it-IT" sz="2300" dirty="0">
                <a:solidFill>
                  <a:prstClr val="black"/>
                </a:solidFill>
                <a:latin typeface="Open Sans"/>
                <a:ea typeface="Open Sans"/>
                <a:cs typeface="Open Sans"/>
              </a:rPr>
              <a:t>altre persone ad agire. </a:t>
            </a:r>
          </a:p>
          <a:p>
            <a:pPr marL="0" indent="0">
              <a:lnSpc>
                <a:spcPts val="3800"/>
              </a:lnSpc>
              <a:spcAft>
                <a:spcPts val="800"/>
              </a:spcAft>
              <a:buFont typeface="Arial" panose="020B0604020202020204" pitchFamily="34" charset="0"/>
              <a:buNone/>
              <a:defRPr/>
            </a:pPr>
            <a:r>
              <a:rPr lang="it-IT" sz="2300" dirty="0">
                <a:solidFill>
                  <a:prstClr val="black"/>
                </a:solidFill>
                <a:latin typeface="Open Sans"/>
                <a:ea typeface="Open Sans"/>
                <a:cs typeface="Open Sans"/>
              </a:rPr>
              <a:t>Potete </a:t>
            </a:r>
            <a:r>
              <a:rPr lang="it-IT" sz="2300" dirty="0">
                <a:latin typeface="Open Sans"/>
                <a:ea typeface="Open Sans"/>
                <a:cs typeface="Open Sans"/>
              </a:rPr>
              <a:t>anche </a:t>
            </a:r>
            <a:r>
              <a:rPr lang="it-IT" sz="2300" u="sng" dirty="0">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iscrivervi alla nostra newsletter</a:t>
            </a:r>
            <a:r>
              <a:rPr lang="it-IT" sz="2300" dirty="0">
                <a:solidFill>
                  <a:srgbClr val="104B2B"/>
                </a:solidFill>
                <a:latin typeface="Open Sans"/>
                <a:ea typeface="Open Sans"/>
                <a:cs typeface="Open Sans"/>
              </a:rPr>
              <a:t> </a:t>
            </a:r>
            <a:r>
              <a:rPr lang="it-IT" sz="2300" dirty="0">
                <a:solidFill>
                  <a:prstClr val="black"/>
                </a:solidFill>
                <a:latin typeface="Open Sans"/>
                <a:ea typeface="Open Sans"/>
                <a:cs typeface="Open Sans"/>
              </a:rPr>
              <a:t>e seguirci sui social per non perdere aggiornamenti delle nostre azioni per il clima.</a:t>
            </a:r>
          </a:p>
          <a:p>
            <a:pPr marL="0" indent="0">
              <a:lnSpc>
                <a:spcPts val="3800"/>
              </a:lnSpc>
              <a:spcAft>
                <a:spcPts val="800"/>
              </a:spcAft>
              <a:buNone/>
              <a:defRPr/>
            </a:pPr>
            <a:r>
              <a:rPr lang="it-IT" sz="2300" dirty="0">
                <a:solidFill>
                  <a:prstClr val="black"/>
                </a:solidFill>
                <a:latin typeface="Open Sans"/>
                <a:ea typeface="Open Sans"/>
                <a:cs typeface="Open Sans"/>
              </a:rPr>
              <a:t>Trovate i nostri contenuti utilizzando gli hashtag: </a:t>
            </a:r>
            <a:br>
              <a:rPr lang="it-IT" sz="2300" dirty="0">
                <a:solidFill>
                  <a:prstClr val="black"/>
                </a:solidFill>
                <a:latin typeface="Open Sans"/>
                <a:ea typeface="Open Sans"/>
                <a:cs typeface="Open Sans"/>
              </a:rPr>
            </a:br>
            <a:r>
              <a:rPr lang="it-IT" sz="2300" b="1" dirty="0">
                <a:solidFill>
                  <a:srgbClr val="104B2B"/>
                </a:solidFill>
                <a:latin typeface="Open Sans"/>
                <a:ea typeface="Open Sans"/>
                <a:cs typeface="Open Sans"/>
              </a:rPr>
              <a:t>#EUClimatePact #MyWorldOurPlanet </a:t>
            </a:r>
            <a:br>
              <a:rPr lang="it-IT" sz="2400" b="1" dirty="0">
                <a:solidFill>
                  <a:srgbClr val="104B2B"/>
                </a:solidFill>
                <a:latin typeface="Open Sans"/>
                <a:ea typeface="Open Sans"/>
                <a:cs typeface="Open Sans"/>
              </a:rPr>
            </a:br>
            <a:endParaRPr lang="it-IT" sz="2400" b="1" dirty="0">
              <a:solidFill>
                <a:srgbClr val="104B2B"/>
              </a:solidFill>
              <a:latin typeface="Open Sans"/>
              <a:ea typeface="Open Sans"/>
              <a:cs typeface="Open Sans"/>
            </a:endParaRPr>
          </a:p>
          <a:p>
            <a:pPr marL="0" indent="0">
              <a:lnSpc>
                <a:spcPts val="4400"/>
              </a:lnSpc>
              <a:spcAft>
                <a:spcPts val="800"/>
              </a:spcAft>
              <a:buNone/>
              <a:defRPr/>
            </a:pPr>
            <a:r>
              <a:rPr lang="it-IT" sz="3200" dirty="0">
                <a:solidFill>
                  <a:srgbClr val="104B2B"/>
                </a:solidFill>
                <a:latin typeface="Open Sans"/>
                <a:ea typeface="Open Sans"/>
                <a:cs typeface="Open Sans"/>
              </a:rPr>
              <a:t>Domande, dubbi o perplessità? Contattate il Segretariato generale via e-mail: </a:t>
            </a:r>
            <a:r>
              <a:rPr lang="it-IT" sz="3200" b="1" dirty="0">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dirty="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13671030" y="2416393"/>
            <a:ext cx="3797216" cy="1288009"/>
          </a:xfrm>
        </p:spPr>
        <p:txBody>
          <a:bodyPr/>
          <a:lstStyle/>
          <a:p>
            <a:r>
              <a:rPr lang="it-IT" dirty="0"/>
              <a:t>Grazie</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3717562" y="3666302"/>
            <a:ext cx="13750686" cy="1288009"/>
          </a:xfrm>
        </p:spPr>
        <p:txBody>
          <a:bodyPr/>
          <a:lstStyle/>
          <a:p>
            <a:r>
              <a:rPr lang="it-IT" dirty="0"/>
              <a:t>per la vostra attenzione!</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16456948" cy="1232609"/>
          </a:xfrm>
        </p:spPr>
        <p:txBody>
          <a:bodyPr/>
          <a:lstStyle/>
          <a:p>
            <a:r>
              <a:rPr lang="it-IT" sz="6800" dirty="0"/>
              <a:t> Informazioni sul Patto europeo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6323597" cy="1232609"/>
          </a:xfrm>
        </p:spPr>
        <p:txBody>
          <a:bodyPr/>
          <a:lstStyle/>
          <a:p>
            <a:r>
              <a:rPr lang="it-IT" sz="6800">
                <a:latin typeface="Open Sans"/>
                <a:ea typeface="Open Sans"/>
                <a:cs typeface="Open Sans"/>
              </a:rPr>
              <a:t> per il clima</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it-IT"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it-IT" sz="2800">
                <a:solidFill>
                  <a:schemeClr val="bg1"/>
                </a:solidFill>
                <a:latin typeface="Open Sans"/>
                <a:ea typeface="Open Sans"/>
                <a:cs typeface="Open Sans"/>
              </a:rPr>
              <a:t>Il </a:t>
            </a:r>
            <a:r>
              <a:rPr lang="it-IT" sz="280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Patto europeo per il clima</a:t>
            </a:r>
            <a:r>
              <a:rPr lang="it-IT" sz="2800">
                <a:solidFill>
                  <a:srgbClr val="9EBCF8"/>
                </a:solidFill>
                <a:latin typeface="Open Sans"/>
                <a:ea typeface="Open Sans"/>
                <a:cs typeface="Open Sans"/>
              </a:rPr>
              <a:t> </a:t>
            </a:r>
            <a:r>
              <a:rPr lang="it-IT" sz="2800">
                <a:solidFill>
                  <a:schemeClr val="bg1"/>
                </a:solidFill>
                <a:latin typeface="Open Sans"/>
                <a:ea typeface="Open Sans"/>
                <a:cs typeface="Open Sans"/>
              </a:rPr>
              <a:t>è un'iniziativa promossa dalla Commissione europea con l'obiettivo di creare un movimento di persone unite per una causa comune: </a:t>
            </a:r>
            <a:r>
              <a:rPr lang="it-IT" sz="2800" b="1">
                <a:solidFill>
                  <a:schemeClr val="bg1"/>
                </a:solidFill>
                <a:latin typeface="Open Sans"/>
                <a:ea typeface="Open Sans"/>
                <a:cs typeface="Open Sans"/>
              </a:rPr>
              <a:t>agire per il clima</a:t>
            </a:r>
            <a:r>
              <a:rPr lang="it-IT" sz="280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it-IT" sz="2800">
                <a:solidFill>
                  <a:schemeClr val="bg1"/>
                </a:solidFill>
                <a:latin typeface="Open Sans"/>
                <a:ea typeface="Open Sans"/>
                <a:cs typeface="Open Sans"/>
              </a:rPr>
              <a:t>Si tratta di una delle misure del </a:t>
            </a:r>
            <a:r>
              <a:rPr lang="it-IT" sz="280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Green Deal europeo</a:t>
            </a:r>
            <a:r>
              <a:rPr lang="it-IT" sz="2800">
                <a:solidFill>
                  <a:schemeClr val="bg1"/>
                </a:solidFill>
                <a:latin typeface="Open Sans"/>
                <a:ea typeface="Open Sans"/>
                <a:cs typeface="Open Sans"/>
              </a:rPr>
              <a:t> per aiutare l'UE a raggiungere l'obiettivo della neutralità climatica entro il 2050.</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it-IT" sz="60000" b="1">
                <a:solidFill>
                  <a:schemeClr val="bg1">
                    <a:alpha val="3000"/>
                  </a:schemeClr>
                </a:solidFill>
                <a:latin typeface="Open Sans"/>
                <a:ea typeface="Open Sans"/>
                <a:cs typeface="Open Sans"/>
              </a:rPr>
              <a:t>20        </a:t>
            </a:r>
            <a:br>
              <a:rPr lang="it-IT" sz="60000" b="1">
                <a:solidFill>
                  <a:schemeClr val="bg1">
                    <a:alpha val="3000"/>
                  </a:schemeClr>
                </a:solidFill>
                <a:latin typeface="Open Sans"/>
                <a:ea typeface="Open Sans"/>
                <a:cs typeface="Open Sans"/>
              </a:rPr>
            </a:br>
            <a:endParaRPr lang="it-IT" sz="60000" b="1">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it-IT"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4319504" cy="836159"/>
          </a:xfrm>
          <a:prstGeom prst="rect">
            <a:avLst/>
          </a:prstGeom>
          <a:solidFill>
            <a:srgbClr val="3C64E7"/>
          </a:solidFill>
        </p:spPr>
        <p:txBody>
          <a:bodyPr/>
          <a:lstStyle/>
          <a:p>
            <a:r>
              <a:rPr lang="it-IT" dirty="0"/>
              <a:t>                  </a:t>
            </a:r>
            <a:r>
              <a:rPr lang="it-IT" b="0" dirty="0"/>
              <a:t>Che cos'è </a:t>
            </a:r>
            <a:r>
              <a:rPr lang="it-IT" dirty="0"/>
              <a:t>il Patto europeo per il clima?</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it-IT" sz="3200">
                <a:solidFill>
                  <a:srgbClr val="2A255A"/>
                </a:solidFill>
                <a:latin typeface="Open Sans"/>
                <a:ea typeface="Open Sans"/>
                <a:cs typeface="Open Sans"/>
              </a:rPr>
              <a:t>Il motto del Patto è:  </a:t>
            </a:r>
            <a:br>
              <a:rPr lang="it-IT" sz="3200">
                <a:solidFill>
                  <a:srgbClr val="2A255A"/>
                </a:solidFill>
                <a:latin typeface="Open Sans"/>
                <a:ea typeface="Open Sans"/>
                <a:cs typeface="Open Sans"/>
              </a:rPr>
            </a:br>
            <a:r>
              <a:rPr lang="it-IT" sz="3600" b="1" i="1">
                <a:solidFill>
                  <a:srgbClr val="2A255A"/>
                </a:solidFill>
                <a:latin typeface="Open Sans"/>
                <a:ea typeface="Open Sans"/>
                <a:cs typeface="Open Sans"/>
              </a:rPr>
              <a:t>"Il mio mondo. Le mie azioni. Il nostro pianeta"</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4108688" cy="836159"/>
          </a:xfrm>
        </p:spPr>
        <p:txBody>
          <a:bodyPr wrap="square" lIns="216000" tIns="144000" rIns="180000" bIns="108000" anchor="t">
            <a:spAutoFit/>
          </a:bodyPr>
          <a:lstStyle/>
          <a:p>
            <a:r>
              <a:rPr lang="it-IT">
                <a:latin typeface="Open Sans"/>
                <a:ea typeface="Open Sans"/>
                <a:cs typeface="Open Sans"/>
              </a:rPr>
              <a:t>    Obiettivi</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458489"/>
            <a:ext cx="9488471" cy="2791620"/>
            <a:chOff x="1484396" y="3363558"/>
            <a:chExt cx="14002703" cy="2620758"/>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925116" y="3374118"/>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780556" y="3374118"/>
              <a:ext cx="3227248" cy="714455"/>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7" y="4206892"/>
              <a:ext cx="3494178" cy="1519433"/>
            </a:xfrm>
            <a:prstGeom prst="rect">
              <a:avLst/>
            </a:prstGeom>
            <a:noFill/>
          </p:spPr>
          <p:txBody>
            <a:bodyPr wrap="square" lIns="91440" tIns="45720" rIns="91440" bIns="45720" anchor="t">
              <a:spAutoFit/>
            </a:bodyPr>
            <a:lstStyle/>
            <a:p>
              <a:pPr algn="ctr">
                <a:lnSpc>
                  <a:spcPts val="2400"/>
                </a:lnSpc>
              </a:pPr>
              <a:r>
                <a:rPr lang="it-IT" sz="2000">
                  <a:latin typeface="Open Sans"/>
                  <a:ea typeface="Open Sans"/>
                  <a:cs typeface="Open Sans"/>
                </a:rPr>
                <a:t>sulle questioni climatiche e </a:t>
              </a:r>
              <a:br>
                <a:rPr lang="it-IT" sz="2000">
                  <a:latin typeface="Open Sans"/>
                  <a:ea typeface="Open Sans"/>
                  <a:cs typeface="Open Sans"/>
                </a:rPr>
              </a:br>
              <a:r>
                <a:rPr lang="it-IT" sz="2000">
                  <a:latin typeface="Open Sans"/>
                  <a:ea typeface="Open Sans"/>
                  <a:cs typeface="Open Sans"/>
                </a:rPr>
                <a:t>sulle azioni intraprese dall'UE.</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56992" y="4295214"/>
              <a:ext cx="3494178" cy="1519433"/>
            </a:xfrm>
            <a:prstGeom prst="rect">
              <a:avLst/>
            </a:prstGeom>
            <a:noFill/>
          </p:spPr>
          <p:txBody>
            <a:bodyPr wrap="square" lIns="91440" tIns="45720" rIns="91440" bIns="45720" anchor="t">
              <a:spAutoFit/>
            </a:bodyPr>
            <a:lstStyle/>
            <a:p>
              <a:pPr algn="ctr">
                <a:lnSpc>
                  <a:spcPts val="2400"/>
                </a:lnSpc>
              </a:pPr>
              <a:r>
                <a:rPr lang="it-IT" sz="2000" dirty="0">
                  <a:latin typeface="Open Sans"/>
                  <a:ea typeface="Open Sans"/>
                  <a:cs typeface="Open Sans"/>
                </a:rPr>
                <a:t>le azioni per il clima e catalizzare la partecipazione.</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082648"/>
              <a:ext cx="4108686" cy="1820316"/>
            </a:xfrm>
            <a:prstGeom prst="rect">
              <a:avLst/>
            </a:prstGeom>
            <a:noFill/>
          </p:spPr>
          <p:txBody>
            <a:bodyPr wrap="square" lIns="91440" tIns="45720" rIns="91440" bIns="45720" anchor="t">
              <a:spAutoFit/>
            </a:bodyPr>
            <a:lstStyle/>
            <a:p>
              <a:pPr algn="ctr">
                <a:lnSpc>
                  <a:spcPts val="2400"/>
                </a:lnSpc>
              </a:pPr>
              <a:r>
                <a:rPr lang="it-IT" sz="2000" dirty="0">
                  <a:latin typeface="Open Sans"/>
                  <a:ea typeface="Open Sans"/>
                  <a:cs typeface="Open Sans"/>
                </a:rPr>
                <a:t>e le organizzazioni che</a:t>
              </a:r>
              <a:br>
                <a:rPr lang="it-IT" sz="2000" dirty="0">
                  <a:latin typeface="Open Sans"/>
                  <a:ea typeface="Open Sans"/>
                  <a:cs typeface="Open Sans"/>
                </a:rPr>
              </a:br>
              <a:r>
                <a:rPr lang="it-IT" sz="2000" dirty="0">
                  <a:latin typeface="Open Sans"/>
                  <a:ea typeface="Open Sans"/>
                  <a:cs typeface="Open Sans"/>
                </a:rPr>
                <a:t>agiscono per il clima e aiutarli </a:t>
              </a:r>
              <a:br>
                <a:rPr lang="it-IT" sz="2000" dirty="0">
                  <a:latin typeface="Open Sans"/>
                  <a:ea typeface="Open Sans"/>
                  <a:cs typeface="Open Sans"/>
                </a:rPr>
              </a:br>
              <a:r>
                <a:rPr lang="it-IT" sz="2000" dirty="0">
                  <a:latin typeface="Open Sans"/>
                  <a:ea typeface="Open Sans"/>
                  <a:cs typeface="Open Sans"/>
                </a:rPr>
                <a:t>ad apprendere </a:t>
              </a:r>
              <a:br>
                <a:rPr lang="it-IT" sz="2000" dirty="0">
                  <a:latin typeface="Open Sans"/>
                  <a:ea typeface="Open Sans"/>
                  <a:cs typeface="Open Sans"/>
                </a:rPr>
              </a:br>
              <a:r>
                <a:rPr lang="it-IT" sz="2000" dirty="0">
                  <a:latin typeface="Open Sans"/>
                  <a:ea typeface="Open Sans"/>
                  <a:cs typeface="Open Sans"/>
                </a:rPr>
                <a:t>gli uni dagli altri.</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766057" y="3363561"/>
              <a:ext cx="3494178" cy="1012954"/>
            </a:xfrm>
            <a:prstGeom prst="rect">
              <a:avLst/>
            </a:prstGeom>
            <a:noFill/>
          </p:spPr>
          <p:txBody>
            <a:bodyPr wrap="square" lIns="91440" tIns="45720" rIns="91440" bIns="45720" anchor="t">
              <a:spAutoFit/>
            </a:bodyPr>
            <a:lstStyle/>
            <a:p>
              <a:pPr algn="ctr"/>
              <a:r>
                <a:rPr lang="it-IT" sz="1900" b="1">
                  <a:solidFill>
                    <a:schemeClr val="bg1"/>
                  </a:solidFill>
                  <a:latin typeface="Open Sans"/>
                  <a:ea typeface="Open Sans"/>
                  <a:cs typeface="Open Sans"/>
                </a:rPr>
                <a:t>Sensibilizzare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56993" y="3363559"/>
              <a:ext cx="3494178" cy="598565"/>
            </a:xfrm>
            <a:prstGeom prst="rect">
              <a:avLst/>
            </a:prstGeom>
            <a:noFill/>
          </p:spPr>
          <p:txBody>
            <a:bodyPr wrap="square" lIns="91440" tIns="45720" rIns="91440" bIns="45720" anchor="t">
              <a:spAutoFit/>
            </a:bodyPr>
            <a:lstStyle/>
            <a:p>
              <a:pPr algn="ctr"/>
              <a:r>
                <a:rPr lang="it-IT" sz="2000" b="1">
                  <a:solidFill>
                    <a:schemeClr val="bg1"/>
                  </a:solidFill>
                  <a:latin typeface="Open Sans"/>
                  <a:ea typeface="Open Sans"/>
                  <a:cs typeface="Open Sans"/>
                </a:rPr>
                <a:t>Promuovere</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732329" y="3363558"/>
              <a:ext cx="3494178" cy="1058998"/>
            </a:xfrm>
            <a:prstGeom prst="rect">
              <a:avLst/>
            </a:prstGeom>
            <a:noFill/>
          </p:spPr>
          <p:txBody>
            <a:bodyPr wrap="square" lIns="91440" tIns="45720" rIns="91440" bIns="45720" anchor="t">
              <a:spAutoFit/>
            </a:bodyPr>
            <a:lstStyle/>
            <a:p>
              <a:pPr algn="ctr"/>
              <a:r>
                <a:rPr lang="it-IT" sz="2000" b="1">
                  <a:solidFill>
                    <a:schemeClr val="bg1"/>
                  </a:solidFill>
                  <a:latin typeface="Open Sans"/>
                  <a:ea typeface="Open Sans"/>
                  <a:cs typeface="Open Sans"/>
                </a:rPr>
                <a:t>Collegare i cittadini</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408363" y="5537339"/>
            <a:ext cx="3651949" cy="6247864"/>
          </a:xfrm>
          <a:prstGeom prst="rect">
            <a:avLst/>
          </a:prstGeom>
          <a:noFill/>
        </p:spPr>
        <p:txBody>
          <a:bodyPr wrap="square">
            <a:spAutoFit/>
          </a:bodyPr>
          <a:lstStyle/>
          <a:p>
            <a:r>
              <a:rPr lang="it-IT" sz="40000" b="1">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0" y="803443"/>
            <a:ext cx="6111664" cy="836159"/>
          </a:xfrm>
        </p:spPr>
        <p:txBody>
          <a:bodyPr wrap="square" lIns="216000" tIns="144000" rIns="180000" bIns="108000" anchor="t">
            <a:spAutoFit/>
          </a:bodyPr>
          <a:lstStyle/>
          <a:p>
            <a:r>
              <a:rPr lang="it-IT">
                <a:latin typeface="Open Sans"/>
                <a:ea typeface="Open Sans"/>
                <a:cs typeface="Open Sans"/>
              </a:rPr>
              <a:t>    Aree prioritarie</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655710"/>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406479"/>
            <a:ext cx="3053459" cy="707886"/>
          </a:xfrm>
          <a:prstGeom prst="rect">
            <a:avLst/>
          </a:prstGeom>
          <a:noFill/>
        </p:spPr>
        <p:txBody>
          <a:bodyPr wrap="square">
            <a:spAutoFit/>
          </a:bodyPr>
          <a:lstStyle/>
          <a:p>
            <a:pPr algn="ctr"/>
            <a:r>
              <a:rPr lang="it-IT" sz="2000" b="1">
                <a:latin typeface="Open Sans"/>
                <a:ea typeface="Open Sans"/>
                <a:cs typeface="Open Sans"/>
              </a:rPr>
              <a:t>Politica climatica e azioni sul campo</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it-IT" sz="2000" b="1" dirty="0">
                <a:latin typeface="Open Sans"/>
                <a:ea typeface="Open Sans"/>
                <a:cs typeface="Open Sans"/>
              </a:rPr>
              <a:t>Adattamento agli effetti inevitabili del cambiamento </a:t>
            </a:r>
            <a:br>
              <a:rPr lang="it-IT" sz="2000" b="1" dirty="0">
                <a:latin typeface="Open Sans"/>
                <a:ea typeface="Open Sans"/>
                <a:cs typeface="Open Sans"/>
              </a:rPr>
            </a:br>
            <a:r>
              <a:rPr lang="it-IT" sz="2000" b="1" dirty="0">
                <a:latin typeface="Open Sans"/>
                <a:ea typeface="Open Sans"/>
                <a:cs typeface="Open Sans"/>
              </a:rPr>
              <a:t>climatico</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it-IT" sz="2000" b="1">
                <a:latin typeface="Open Sans"/>
                <a:ea typeface="Open Sans"/>
                <a:cs typeface="Open Sans"/>
              </a:rPr>
              <a:t>Economia e </a:t>
            </a:r>
            <a:br>
              <a:rPr lang="it-IT" sz="2000" b="1">
                <a:latin typeface="Open Sans"/>
                <a:ea typeface="Open Sans"/>
                <a:cs typeface="Open Sans"/>
              </a:rPr>
            </a:br>
            <a:r>
              <a:rPr lang="it-IT" sz="2000" b="1">
                <a:latin typeface="Open Sans"/>
                <a:ea typeface="Open Sans"/>
                <a:cs typeface="Open Sans"/>
              </a:rPr>
              <a:t>transizione giusta</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it-IT"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it-IT"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it-IT"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10445262" cy="836159"/>
          </a:xfrm>
        </p:spPr>
        <p:txBody>
          <a:bodyPr/>
          <a:lstStyle/>
          <a:p>
            <a:r>
              <a:rPr lang="it-IT">
                <a:latin typeface="Open Sans"/>
                <a:ea typeface="Open Sans"/>
                <a:cs typeface="Open Sans"/>
              </a:rPr>
              <a:t>    </a:t>
            </a:r>
            <a:r>
              <a:rPr lang="it-IT"/>
              <a:t>Comunità del Patto per il clima</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750104"/>
            <a:ext cx="3227248" cy="880793"/>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it-IT" sz="2000">
                <a:solidFill>
                  <a:schemeClr val="bg1"/>
                </a:solidFill>
                <a:latin typeface="Open Sans"/>
                <a:ea typeface="Open Sans"/>
                <a:cs typeface="Open Sans"/>
              </a:rPr>
              <a:t>mobilita la comunità del Patto e ne coordina le attività dall'interno.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90555" y="2967818"/>
            <a:ext cx="3494178" cy="446276"/>
          </a:xfrm>
          <a:prstGeom prst="rect">
            <a:avLst/>
          </a:prstGeom>
          <a:noFill/>
        </p:spPr>
        <p:txBody>
          <a:bodyPr wrap="square" lIns="91440" tIns="45720" rIns="91440" bIns="45720" anchor="t">
            <a:spAutoFit/>
          </a:bodyPr>
          <a:lstStyle/>
          <a:p>
            <a:pPr algn="ctr"/>
            <a:r>
              <a:rPr lang="it-IT" sz="2300" b="1" dirty="0">
                <a:solidFill>
                  <a:srgbClr val="3A64E8"/>
                </a:solidFill>
                <a:latin typeface="Open Sans"/>
                <a:ea typeface="Open Sans"/>
                <a:cs typeface="Open Sans"/>
              </a:rPr>
              <a:t>Il Segretariato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16542" y="3822421"/>
              <a:ext cx="3659954" cy="1631216"/>
            </a:xfrm>
            <a:prstGeom prst="rect">
              <a:avLst/>
            </a:prstGeom>
            <a:noFill/>
          </p:spPr>
          <p:txBody>
            <a:bodyPr wrap="square">
              <a:spAutoFit/>
            </a:bodyPr>
            <a:lstStyle/>
            <a:p>
              <a:pPr algn="ctr"/>
              <a:r>
                <a:rPr lang="it-IT" sz="2000">
                  <a:latin typeface="Open Sans"/>
                  <a:ea typeface="Open Sans"/>
                  <a:cs typeface="Open Sans"/>
                </a:rPr>
                <a:t>sono i </a:t>
              </a:r>
              <a:r>
                <a:rPr lang="it-IT" sz="2000" b="1">
                  <a:latin typeface="Open Sans"/>
                  <a:ea typeface="Open Sans"/>
                  <a:cs typeface="Open Sans"/>
                </a:rPr>
                <a:t>coordinatori nazionali (CN) </a:t>
              </a:r>
              <a:r>
                <a:rPr lang="it-IT" sz="2000">
                  <a:latin typeface="Open Sans"/>
                  <a:ea typeface="Open Sans"/>
                  <a:cs typeface="Open Sans"/>
                </a:rPr>
                <a:t>e le </a:t>
              </a:r>
              <a:r>
                <a:rPr lang="it-IT" sz="2000" b="1">
                  <a:latin typeface="Open Sans"/>
                  <a:ea typeface="Open Sans"/>
                  <a:cs typeface="Open Sans"/>
                </a:rPr>
                <a:t>agenzie di pubbliche relazioni (PR) </a:t>
              </a:r>
              <a:r>
                <a:rPr lang="it-IT" sz="2000">
                  <a:latin typeface="Open Sans"/>
                  <a:ea typeface="Open Sans"/>
                  <a:cs typeface="Open Sans"/>
                </a:rPr>
                <a:t>e mirano ad attuare, a livello nazionale, gli obiettivi del Patto.</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911" y="3028020"/>
              <a:ext cx="3494178" cy="461665"/>
            </a:xfrm>
            <a:prstGeom prst="rect">
              <a:avLst/>
            </a:prstGeom>
            <a:noFill/>
          </p:spPr>
          <p:txBody>
            <a:bodyPr wrap="square">
              <a:spAutoFit/>
            </a:bodyPr>
            <a:lstStyle/>
            <a:p>
              <a:pPr algn="ctr"/>
              <a:r>
                <a:rPr lang="it-IT" sz="2300" b="1">
                  <a:solidFill>
                    <a:schemeClr val="bg1"/>
                  </a:solidFill>
                  <a:latin typeface="Open Sans"/>
                  <a:ea typeface="Open Sans"/>
                  <a:cs typeface="Open Sans"/>
                </a:rPr>
                <a:t>CN e PR</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09062" y="4008957"/>
              <a:ext cx="3494178" cy="1015663"/>
            </a:xfrm>
            <a:prstGeom prst="rect">
              <a:avLst/>
            </a:prstGeom>
            <a:noFill/>
          </p:spPr>
          <p:txBody>
            <a:bodyPr wrap="square">
              <a:spAutoFit/>
            </a:bodyPr>
            <a:lstStyle/>
            <a:p>
              <a:pPr algn="ctr"/>
              <a:r>
                <a:rPr lang="it-IT" sz="2000">
                  <a:solidFill>
                    <a:schemeClr val="bg1"/>
                  </a:solidFill>
                  <a:latin typeface="Open Sans"/>
                  <a:ea typeface="Open Sans"/>
                  <a:cs typeface="Open Sans"/>
                </a:rPr>
                <a:t>si occupano di informare, incoraggiare e sostenere le politiche e le azioni per il clima nelle loro comunità.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it-IT" sz="2300" b="1">
                  <a:solidFill>
                    <a:srgbClr val="2A255A"/>
                  </a:solidFill>
                  <a:latin typeface="Open Sans"/>
                  <a:ea typeface="Open Sans"/>
                  <a:cs typeface="Open Sans"/>
                </a:rPr>
                <a:t>Gli Ambasciatori del Patto per il clima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1" y="7131629"/>
              <a:ext cx="3813025" cy="1323439"/>
            </a:xfrm>
            <a:prstGeom prst="rect">
              <a:avLst/>
            </a:prstGeom>
            <a:noFill/>
          </p:spPr>
          <p:txBody>
            <a:bodyPr wrap="square">
              <a:spAutoFit/>
            </a:bodyPr>
            <a:lstStyle/>
            <a:p>
              <a:pPr algn="ctr"/>
              <a:r>
                <a:rPr lang="it-IT" sz="2000" dirty="0">
                  <a:solidFill>
                    <a:schemeClr val="bg1"/>
                  </a:solidFill>
                  <a:latin typeface="Open Sans"/>
                  <a:ea typeface="Open Sans"/>
                  <a:cs typeface="Open Sans"/>
                </a:rPr>
                <a:t>sono organizzazioni dedicate alla lotta contro il cambiamento climatico e alla creazione di un futuro sostenibile.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63859"/>
              <a:ext cx="3494178" cy="662233"/>
            </a:xfrm>
            <a:prstGeom prst="rect">
              <a:avLst/>
            </a:prstGeom>
            <a:noFill/>
          </p:spPr>
          <p:txBody>
            <a:bodyPr wrap="square">
              <a:spAutoFit/>
            </a:bodyPr>
            <a:lstStyle/>
            <a:p>
              <a:pPr algn="ctr">
                <a:lnSpc>
                  <a:spcPts val="2200"/>
                </a:lnSpc>
              </a:pPr>
              <a:r>
                <a:rPr lang="it-IT" sz="2300" b="1">
                  <a:solidFill>
                    <a:srgbClr val="2743A8"/>
                  </a:solidFill>
                  <a:latin typeface="Open Sans"/>
                  <a:ea typeface="Open Sans"/>
                  <a:cs typeface="Open Sans"/>
                </a:rPr>
                <a:t>I Partner del Patto </a:t>
              </a:r>
              <a:br>
                <a:rPr lang="it-IT" sz="2300" b="1">
                  <a:solidFill>
                    <a:srgbClr val="2743A8"/>
                  </a:solidFill>
                  <a:latin typeface="Open Sans"/>
                  <a:ea typeface="Open Sans"/>
                  <a:cs typeface="Open Sans"/>
                </a:rPr>
              </a:br>
              <a:r>
                <a:rPr lang="it-IT" sz="2300" b="1">
                  <a:solidFill>
                    <a:srgbClr val="2743A8"/>
                  </a:solidFill>
                  <a:latin typeface="Open Sans"/>
                  <a:ea typeface="Open Sans"/>
                  <a:cs typeface="Open Sans"/>
                </a:rPr>
                <a:t>per il clima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519609" y="7157196"/>
            <a:ext cx="3349455" cy="1323439"/>
          </a:xfrm>
          <a:prstGeom prst="rect">
            <a:avLst/>
          </a:prstGeom>
          <a:noFill/>
        </p:spPr>
        <p:txBody>
          <a:bodyPr wrap="square">
            <a:spAutoFit/>
          </a:bodyPr>
          <a:lstStyle/>
          <a:p>
            <a:pPr algn="ctr"/>
            <a:r>
              <a:rPr lang="it-IT" sz="2000" dirty="0">
                <a:latin typeface="Open Sans"/>
                <a:ea typeface="Open Sans"/>
                <a:cs typeface="Open Sans"/>
              </a:rPr>
              <a:t>sono sostenitori desiderosi di impegnarsi attivamente per le problematiche ambientali nel loro Paese.</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it-IT" sz="2300" b="1">
                <a:solidFill>
                  <a:schemeClr val="bg1"/>
                </a:solidFill>
                <a:latin typeface="Open Sans"/>
                <a:ea typeface="Open Sans"/>
                <a:cs typeface="Open Sans"/>
              </a:rPr>
              <a:t>Gli Amici del Patto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it-IT">
                <a:latin typeface="Open Sans"/>
                <a:ea typeface="Open Sans"/>
                <a:cs typeface="Open Sans"/>
              </a:rPr>
              <a:t>         Ambasciatori</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it-IT" sz="2200">
                <a:latin typeface="Open Sans"/>
                <a:ea typeface="Open Sans"/>
                <a:cs typeface="Open Sans"/>
              </a:rPr>
              <a:t>organizzano e partecipano a eventi e attività locali, nazionali, regionali o europei.</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it-IT" sz="2400" b="1">
                <a:solidFill>
                  <a:srgbClr val="174C54"/>
                </a:solidFill>
                <a:latin typeface="Open Sans"/>
                <a:ea typeface="Open Sans"/>
                <a:cs typeface="Arial"/>
              </a:rPr>
              <a:t>Gli Ambasciatori del Patto per il clima </a:t>
            </a:r>
            <a:br>
              <a:rPr lang="it-IT" sz="2400" b="1">
                <a:latin typeface="Open Sans"/>
                <a:ea typeface="Open Sans"/>
                <a:cs typeface="Arial"/>
              </a:rPr>
            </a:br>
            <a:r>
              <a:rPr lang="it-IT" sz="2400">
                <a:latin typeface="Open Sans"/>
                <a:ea typeface="Open Sans"/>
                <a:cs typeface="Arial"/>
              </a:rPr>
              <a:t>sono personalità a capo di organizzazioni, comunità, gruppi o movimenti informali, autorità locali, esponenti di istituzioni culturali, influencer (ecc.) Attualmente sono più di </a:t>
            </a:r>
            <a:r>
              <a:rPr lang="it-IT" sz="2400" b="1">
                <a:solidFill>
                  <a:srgbClr val="187471"/>
                </a:solidFill>
                <a:latin typeface="Open Sans"/>
                <a:ea typeface="Open Sans"/>
                <a:cs typeface="Arial"/>
              </a:rPr>
              <a:t>800 gli Ambasciatori</a:t>
            </a:r>
            <a:r>
              <a:rPr lang="it-IT" sz="2400">
                <a:latin typeface="Open Sans"/>
                <a:ea typeface="Open Sans"/>
                <a:cs typeface="Arial"/>
              </a:rPr>
              <a:t> che:</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None/>
            </a:pPr>
            <a:r>
              <a:rPr lang="it-IT" sz="2200" dirty="0">
                <a:latin typeface="Open Sans"/>
                <a:ea typeface="Open Sans"/>
                <a:cs typeface="Open Sans"/>
              </a:rPr>
              <a:t>Promuovono i messaggi del Patto usufruendo delle proprie reti e dei propri mezzi di comunicazione;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it-IT" sz="2200">
                <a:latin typeface="Open Sans"/>
                <a:ea typeface="Open Sans"/>
                <a:cs typeface="Open Sans"/>
              </a:rPr>
              <a:t>danno l'esempio e stimolano gli altri a intraprendere </a:t>
            </a:r>
            <a:br>
              <a:rPr lang="it-IT" sz="2200">
                <a:latin typeface="Open Sans"/>
                <a:ea typeface="Open Sans"/>
                <a:cs typeface="Open Sans"/>
              </a:rPr>
            </a:br>
            <a:r>
              <a:rPr lang="it-IT" sz="2200">
                <a:latin typeface="Open Sans"/>
                <a:ea typeface="Open Sans"/>
                <a:cs typeface="Open Sans"/>
              </a:rPr>
              <a:t>azioni per il clima;</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7860631"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20589643-18DA-F182-5615-EEC6433021A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5" y="742747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it-IT" sz="2200" dirty="0">
                <a:latin typeface="Open Sans"/>
                <a:ea typeface="Open Sans"/>
                <a:cs typeface="Open Sans"/>
              </a:rPr>
              <a:t>collaborare con gli Ambasciatori a livello nazionale e regionale.</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827885"/>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it-IT" sz="2400">
                <a:latin typeface="Open Sans"/>
                <a:ea typeface="Open Sans"/>
                <a:cs typeface="Arial"/>
              </a:rPr>
              <a:t>I </a:t>
            </a:r>
            <a:r>
              <a:rPr lang="it-IT" sz="2400" b="1">
                <a:solidFill>
                  <a:srgbClr val="391A53"/>
                </a:solidFill>
                <a:latin typeface="Open Sans"/>
                <a:ea typeface="Open Sans"/>
                <a:cs typeface="Arial"/>
              </a:rPr>
              <a:t>Partner del Patto per il clima</a:t>
            </a:r>
            <a:r>
              <a:rPr lang="it-IT" sz="2400">
                <a:latin typeface="Open Sans"/>
                <a:ea typeface="Open Sans"/>
                <a:cs typeface="Arial"/>
              </a:rPr>
              <a:t> sono organizzazioni che si dedicano alla lotta contro il cambiamento climatico e alla creazione di un futuro sostenibile. Il loro ruolo in qualità di Partner del Patto è:</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136995"/>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it-IT" sz="2200" dirty="0">
                <a:latin typeface="Open Sans"/>
                <a:ea typeface="Open Sans"/>
                <a:cs typeface="Open Sans"/>
              </a:rPr>
              <a:t>partecipare a eventi esclusivi con i responsabili europei delle politiche;</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869104"/>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it-IT" sz="2200">
                <a:latin typeface="Open Sans"/>
                <a:ea typeface="Open Sans"/>
                <a:cs typeface="Open Sans"/>
              </a:rPr>
              <a:t>aumentare la visibilità del Patto sui rispettivi siti web e diffondere i risultati ottenuti sui canali ufficiali;</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218984"/>
            <a:ext cx="7860631" cy="1053484"/>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5961185"/>
            <a:ext cx="7860631" cy="1053484"/>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719519"/>
            <a:ext cx="7860631" cy="1053484"/>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people laughing&#10;&#10;Description automatically generated">
            <a:extLst>
              <a:ext uri="{FF2B5EF4-FFF2-40B4-BE49-F238E27FC236}">
                <a16:creationId xmlns:a16="http://schemas.microsoft.com/office/drawing/2014/main" id="{01B0C34E-76AE-920B-97C3-4B3F8A6D3DD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it-IT">
                <a:latin typeface="Open Sans"/>
                <a:ea typeface="Open Sans"/>
                <a:cs typeface="Open Sans"/>
              </a:rPr>
              <a:t>                  PARTNER</a:t>
            </a:r>
          </a:p>
        </p:txBody>
      </p:sp>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68DBA6-8E76-4B1A-A68D-358A1B97586E}">
  <ds:schemaRefs>
    <ds:schemaRef ds:uri="http://purl.org/dc/dcmitype/"/>
    <ds:schemaRef ds:uri="http://schemas.microsoft.com/office/2006/documentManagement/types"/>
    <ds:schemaRef ds:uri="119ae24b-acd2-4206-8a50-f24ff65407c3"/>
    <ds:schemaRef ds:uri="http://schemas.microsoft.com/office/2006/metadata/properties"/>
    <ds:schemaRef ds:uri="f75dc2e1-5a74-43f4-af9f-d866e04aa3cf"/>
    <ds:schemaRef ds:uri="http://purl.org/dc/term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8A4137DE-9DF0-43C6-8734-0D09BF16A4FD}">
  <ds:schemaRefs>
    <ds:schemaRef ds:uri="http://schemas.microsoft.com/sharepoint/v3/contenttype/forms"/>
  </ds:schemaRefs>
</ds:datastoreItem>
</file>

<file path=customXml/itemProps3.xml><?xml version="1.0" encoding="utf-8"?>
<ds:datastoreItem xmlns:ds="http://schemas.openxmlformats.org/officeDocument/2006/customXml" ds:itemID="{3A689969-EA92-4AFC-9BAD-528A3ECCFE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1848</Words>
  <Application>Microsoft Office PowerPoint</Application>
  <PresentationFormat>Custom</PresentationFormat>
  <Paragraphs>165</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Lucida Sans</vt:lpstr>
      <vt:lpstr>Open Sans Semibold</vt:lpstr>
      <vt:lpstr>Open Sans</vt:lpstr>
      <vt:lpstr>Myriad Pro</vt:lpstr>
      <vt:lpstr>Arial</vt:lpstr>
      <vt:lpstr>Calibri</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Informazioni sul Patto europeo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158</cp:revision>
  <dcterms:created xsi:type="dcterms:W3CDTF">2023-09-22T15:24:24Z</dcterms:created>
  <dcterms:modified xsi:type="dcterms:W3CDTF">2024-08-23T13:25:22Z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