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B9956D-50ED-46BD-A194-ECFE7EB5CE5E}" v="1" dt="2024-08-23T13:24:32.742"/>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6" d="100"/>
          <a:sy n="26" d="100"/>
        </p:scale>
        <p:origin x="84" y="7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8FB9956D-50ED-46BD-A194-ECFE7EB5CE5E}"/>
    <pc:docChg chg="undo custSel modSld sldOrd">
      <pc:chgData name="Carolina Bolelli" userId="d7926893-566e-4e7f-acc2-6407bb3f96bc" providerId="ADAL" clId="{8FB9956D-50ED-46BD-A194-ECFE7EB5CE5E}" dt="2024-08-26T12:10:47.410" v="12" actId="14100"/>
      <pc:docMkLst>
        <pc:docMk/>
      </pc:docMkLst>
      <pc:sldChg chg="modSp mod ord">
        <pc:chgData name="Carolina Bolelli" userId="d7926893-566e-4e7f-acc2-6407bb3f96bc" providerId="ADAL" clId="{8FB9956D-50ED-46BD-A194-ECFE7EB5CE5E}" dt="2024-08-26T12:09:52.251" v="7" actId="1076"/>
        <pc:sldMkLst>
          <pc:docMk/>
          <pc:sldMk cId="2963042633" sldId="4023"/>
        </pc:sldMkLst>
        <pc:picChg chg="mod">
          <ac:chgData name="Carolina Bolelli" userId="d7926893-566e-4e7f-acc2-6407bb3f96bc" providerId="ADAL" clId="{8FB9956D-50ED-46BD-A194-ECFE7EB5CE5E}" dt="2024-08-26T12:09:52.251" v="7" actId="1076"/>
          <ac:picMkLst>
            <pc:docMk/>
            <pc:sldMk cId="2963042633" sldId="4023"/>
            <ac:picMk id="3" creationId="{4E8AF245-A713-B61E-D945-E337F6ED9858}"/>
          </ac:picMkLst>
        </pc:picChg>
      </pc:sldChg>
      <pc:sldChg chg="modSp mod">
        <pc:chgData name="Carolina Bolelli" userId="d7926893-566e-4e7f-acc2-6407bb3f96bc" providerId="ADAL" clId="{8FB9956D-50ED-46BD-A194-ECFE7EB5CE5E}" dt="2024-08-26T12:10:07.875" v="8" actId="1076"/>
        <pc:sldMkLst>
          <pc:docMk/>
          <pc:sldMk cId="2219721471" sldId="4041"/>
        </pc:sldMkLst>
        <pc:spChg chg="mod">
          <ac:chgData name="Carolina Bolelli" userId="d7926893-566e-4e7f-acc2-6407bb3f96bc" providerId="ADAL" clId="{8FB9956D-50ED-46BD-A194-ECFE7EB5CE5E}" dt="2024-08-26T12:10:07.875" v="8" actId="1076"/>
          <ac:spMkLst>
            <pc:docMk/>
            <pc:sldMk cId="2219721471" sldId="4041"/>
            <ac:spMk id="2" creationId="{5B252B0B-A384-CBF8-0748-E0C2DDF8437A}"/>
          </ac:spMkLst>
        </pc:spChg>
      </pc:sldChg>
      <pc:sldChg chg="modAnim">
        <pc:chgData name="Carolina Bolelli" userId="d7926893-566e-4e7f-acc2-6407bb3f96bc" providerId="ADAL" clId="{8FB9956D-50ED-46BD-A194-ECFE7EB5CE5E}" dt="2024-08-23T13:24:32.742" v="0"/>
        <pc:sldMkLst>
          <pc:docMk/>
          <pc:sldMk cId="4247028148" sldId="4047"/>
        </pc:sldMkLst>
      </pc:sldChg>
      <pc:sldChg chg="modSp mod">
        <pc:chgData name="Carolina Bolelli" userId="d7926893-566e-4e7f-acc2-6407bb3f96bc" providerId="ADAL" clId="{8FB9956D-50ED-46BD-A194-ECFE7EB5CE5E}" dt="2024-08-26T12:10:47.410" v="12" actId="14100"/>
        <pc:sldMkLst>
          <pc:docMk/>
          <pc:sldMk cId="2109967429" sldId="4062"/>
        </pc:sldMkLst>
        <pc:picChg chg="mod">
          <ac:chgData name="Carolina Bolelli" userId="d7926893-566e-4e7f-acc2-6407bb3f96bc" providerId="ADAL" clId="{8FB9956D-50ED-46BD-A194-ECFE7EB5CE5E}" dt="2024-08-26T12:10:47.410" v="12" actId="14100"/>
          <ac:picMkLst>
            <pc:docMk/>
            <pc:sldMk cId="2109967429" sldId="4062"/>
            <ac:picMk id="7" creationId="{B6F82516-69B4-B734-6C5A-346B9F93771B}"/>
          </ac:picMkLst>
        </pc:picChg>
        <pc:picChg chg="mod">
          <ac:chgData name="Carolina Bolelli" userId="d7926893-566e-4e7f-acc2-6407bb3f96bc" providerId="ADAL" clId="{8FB9956D-50ED-46BD-A194-ECFE7EB5CE5E}" dt="2024-08-26T12:10:33.063" v="9" actId="1076"/>
          <ac:picMkLst>
            <pc:docMk/>
            <pc:sldMk cId="2109967429" sldId="4062"/>
            <ac:picMk id="9" creationId="{A571F59C-E997-317B-23A0-DEAE01B3C415}"/>
          </ac:picMkLst>
        </pc:picChg>
      </pc:sldChg>
    </pc:docChg>
  </pc:docChgLst>
  <pc:docChgLst>
    <pc:chgData name="Carolina Bolelli" userId="d7926893-566e-4e7f-acc2-6407bb3f96bc" providerId="ADAL" clId="{19C71447-1E6B-4E9B-B87A-D8372E6762C1}"/>
    <pc:docChg chg="undo custSel modSld sldOrd">
      <pc:chgData name="Carolina Bolelli" userId="d7926893-566e-4e7f-acc2-6407bb3f96bc" providerId="ADAL" clId="{19C71447-1E6B-4E9B-B87A-D8372E6762C1}" dt="2024-07-17T07:56:04.593" v="38" actId="20577"/>
      <pc:docMkLst>
        <pc:docMk/>
      </pc:docMkLst>
      <pc:sldChg chg="modSp mod">
        <pc:chgData name="Carolina Bolelli" userId="d7926893-566e-4e7f-acc2-6407bb3f96bc" providerId="ADAL" clId="{19C71447-1E6B-4E9B-B87A-D8372E6762C1}" dt="2024-07-10T09:02:34.421" v="2" actId="1076"/>
        <pc:sldMkLst>
          <pc:docMk/>
          <pc:sldMk cId="2506826475" sldId="283"/>
        </pc:sldMkLst>
        <pc:spChg chg="mod">
          <ac:chgData name="Carolina Bolelli" userId="d7926893-566e-4e7f-acc2-6407bb3f96bc" providerId="ADAL" clId="{19C71447-1E6B-4E9B-B87A-D8372E6762C1}" dt="2024-07-10T09:02:34.421" v="2" actId="1076"/>
          <ac:spMkLst>
            <pc:docMk/>
            <pc:sldMk cId="2506826475" sldId="283"/>
            <ac:spMk id="21" creationId="{DF209D5E-A230-6C99-83EB-9E024B0FE42D}"/>
          </ac:spMkLst>
        </pc:spChg>
      </pc:sldChg>
      <pc:sldChg chg="modSp mod">
        <pc:chgData name="Carolina Bolelli" userId="d7926893-566e-4e7f-acc2-6407bb3f96bc" providerId="ADAL" clId="{19C71447-1E6B-4E9B-B87A-D8372E6762C1}" dt="2024-07-17T07:55:09.514" v="32" actId="1076"/>
        <pc:sldMkLst>
          <pc:docMk/>
          <pc:sldMk cId="1198655560" sldId="347"/>
        </pc:sldMkLst>
        <pc:spChg chg="mod">
          <ac:chgData name="Carolina Bolelli" userId="d7926893-566e-4e7f-acc2-6407bb3f96bc" providerId="ADAL" clId="{19C71447-1E6B-4E9B-B87A-D8372E6762C1}" dt="2024-07-17T07:55:09.514" v="32" actId="1076"/>
          <ac:spMkLst>
            <pc:docMk/>
            <pc:sldMk cId="1198655560" sldId="347"/>
            <ac:spMk id="10" creationId="{A5A8C71E-7B9B-9F13-5A0B-783577C78531}"/>
          </ac:spMkLst>
        </pc:spChg>
        <pc:spChg chg="mod">
          <ac:chgData name="Carolina Bolelli" userId="d7926893-566e-4e7f-acc2-6407bb3f96bc" providerId="ADAL" clId="{19C71447-1E6B-4E9B-B87A-D8372E6762C1}" dt="2024-07-10T09:02:47.442" v="4" actId="1076"/>
          <ac:spMkLst>
            <pc:docMk/>
            <pc:sldMk cId="1198655560" sldId="347"/>
            <ac:spMk id="14" creationId="{86951F79-9988-2A13-E234-99C55EB46E87}"/>
          </ac:spMkLst>
        </pc:spChg>
        <pc:spChg chg="mod">
          <ac:chgData name="Carolina Bolelli" userId="d7926893-566e-4e7f-acc2-6407bb3f96bc" providerId="ADAL" clId="{19C71447-1E6B-4E9B-B87A-D8372E6762C1}" dt="2024-07-10T09:02:50.528" v="5" actId="1076"/>
          <ac:spMkLst>
            <pc:docMk/>
            <pc:sldMk cId="1198655560" sldId="347"/>
            <ac:spMk id="22" creationId="{47133778-64CF-F8EC-D35C-23DEE4E6AF6E}"/>
          </ac:spMkLst>
        </pc:spChg>
      </pc:sldChg>
      <pc:sldChg chg="modSp mod">
        <pc:chgData name="Carolina Bolelli" userId="d7926893-566e-4e7f-acc2-6407bb3f96bc" providerId="ADAL" clId="{19C71447-1E6B-4E9B-B87A-D8372E6762C1}" dt="2024-07-10T09:04:17.247" v="11" actId="1076"/>
        <pc:sldMkLst>
          <pc:docMk/>
          <pc:sldMk cId="1349106481" sldId="4044"/>
        </pc:sldMkLst>
        <pc:spChg chg="mod">
          <ac:chgData name="Carolina Bolelli" userId="d7926893-566e-4e7f-acc2-6407bb3f96bc" providerId="ADAL" clId="{19C71447-1E6B-4E9B-B87A-D8372E6762C1}" dt="2024-07-10T09:04:13.194" v="10" actId="1076"/>
          <ac:spMkLst>
            <pc:docMk/>
            <pc:sldMk cId="1349106481" sldId="4044"/>
            <ac:spMk id="37" creationId="{38456044-398D-49DC-94D1-3061EC0F19FA}"/>
          </ac:spMkLst>
        </pc:spChg>
        <pc:spChg chg="mod">
          <ac:chgData name="Carolina Bolelli" userId="d7926893-566e-4e7f-acc2-6407bb3f96bc" providerId="ADAL" clId="{19C71447-1E6B-4E9B-B87A-D8372E6762C1}" dt="2024-07-10T09:04:17.247" v="11" actId="1076"/>
          <ac:spMkLst>
            <pc:docMk/>
            <pc:sldMk cId="1349106481" sldId="4044"/>
            <ac:spMk id="40" creationId="{B50B1BFB-6303-11A8-DC34-111A7F47CDF8}"/>
          </ac:spMkLst>
        </pc:spChg>
      </pc:sldChg>
      <pc:sldChg chg="modSp mod">
        <pc:chgData name="Carolina Bolelli" userId="d7926893-566e-4e7f-acc2-6407bb3f96bc" providerId="ADAL" clId="{19C71447-1E6B-4E9B-B87A-D8372E6762C1}" dt="2024-07-10T09:04:58.718" v="21" actId="1076"/>
        <pc:sldMkLst>
          <pc:docMk/>
          <pc:sldMk cId="447753583" sldId="4045"/>
        </pc:sldMkLst>
        <pc:spChg chg="mod">
          <ac:chgData name="Carolina Bolelli" userId="d7926893-566e-4e7f-acc2-6407bb3f96bc" providerId="ADAL" clId="{19C71447-1E6B-4E9B-B87A-D8372E6762C1}" dt="2024-07-10T09:04:26.730" v="12" actId="1076"/>
          <ac:spMkLst>
            <pc:docMk/>
            <pc:sldMk cId="447753583" sldId="4045"/>
            <ac:spMk id="4" creationId="{714A5999-0B16-F44D-3A45-FE5A3B93E0E4}"/>
          </ac:spMkLst>
        </pc:spChg>
        <pc:spChg chg="mod">
          <ac:chgData name="Carolina Bolelli" userId="d7926893-566e-4e7f-acc2-6407bb3f96bc" providerId="ADAL" clId="{19C71447-1E6B-4E9B-B87A-D8372E6762C1}" dt="2024-07-10T09:04:53.890" v="20" actId="1076"/>
          <ac:spMkLst>
            <pc:docMk/>
            <pc:sldMk cId="447753583" sldId="4045"/>
            <ac:spMk id="20" creationId="{083B10B1-83E4-AB8C-25BA-96F641C0AC33}"/>
          </ac:spMkLst>
        </pc:spChg>
        <pc:spChg chg="mod">
          <ac:chgData name="Carolina Bolelli" userId="d7926893-566e-4e7f-acc2-6407bb3f96bc" providerId="ADAL" clId="{19C71447-1E6B-4E9B-B87A-D8372E6762C1}" dt="2024-07-10T09:04:50.831" v="19" actId="1076"/>
          <ac:spMkLst>
            <pc:docMk/>
            <pc:sldMk cId="447753583" sldId="4045"/>
            <ac:spMk id="24" creationId="{F7856897-A45B-0FB2-8871-5141C8E4ED78}"/>
          </ac:spMkLst>
        </pc:spChg>
        <pc:spChg chg="mod">
          <ac:chgData name="Carolina Bolelli" userId="d7926893-566e-4e7f-acc2-6407bb3f96bc" providerId="ADAL" clId="{19C71447-1E6B-4E9B-B87A-D8372E6762C1}" dt="2024-07-10T09:04:58.718" v="21" actId="1076"/>
          <ac:spMkLst>
            <pc:docMk/>
            <pc:sldMk cId="447753583" sldId="4045"/>
            <ac:spMk id="35" creationId="{09968629-3978-6834-EDBD-5022F0EA2DBE}"/>
          </ac:spMkLst>
        </pc:spChg>
      </pc:sldChg>
      <pc:sldChg chg="modSp mod">
        <pc:chgData name="Carolina Bolelli" userId="d7926893-566e-4e7f-acc2-6407bb3f96bc" providerId="ADAL" clId="{19C71447-1E6B-4E9B-B87A-D8372E6762C1}" dt="2024-07-17T07:56:04.593" v="38" actId="20577"/>
        <pc:sldMkLst>
          <pc:docMk/>
          <pc:sldMk cId="98133796" sldId="4049"/>
        </pc:sldMkLst>
        <pc:spChg chg="mod">
          <ac:chgData name="Carolina Bolelli" userId="d7926893-566e-4e7f-acc2-6407bb3f96bc" providerId="ADAL" clId="{19C71447-1E6B-4E9B-B87A-D8372E6762C1}" dt="2024-07-17T07:56:04.593" v="38" actId="20577"/>
          <ac:spMkLst>
            <pc:docMk/>
            <pc:sldMk cId="98133796" sldId="4049"/>
            <ac:spMk id="15" creationId="{D8A8FF61-0AD1-33C7-DE30-31E996F0CD7F}"/>
          </ac:spMkLst>
        </pc:spChg>
        <pc:graphicFrameChg chg="modGraphic">
          <ac:chgData name="Carolina Bolelli" userId="d7926893-566e-4e7f-acc2-6407bb3f96bc" providerId="ADAL" clId="{19C71447-1E6B-4E9B-B87A-D8372E6762C1}" dt="2024-07-10T09:05:57.821" v="29" actId="20577"/>
          <ac:graphicFrameMkLst>
            <pc:docMk/>
            <pc:sldMk cId="98133796" sldId="4049"/>
            <ac:graphicFrameMk id="3" creationId="{39D5CED6-8733-A150-953A-14150F2744E0}"/>
          </ac:graphicFrameMkLst>
        </pc:graphicFrameChg>
      </pc:sldChg>
      <pc:sldChg chg="modSp mod">
        <pc:chgData name="Carolina Bolelli" userId="d7926893-566e-4e7f-acc2-6407bb3f96bc" providerId="ADAL" clId="{19C71447-1E6B-4E9B-B87A-D8372E6762C1}" dt="2024-07-10T09:03:40.564" v="8" actId="6549"/>
        <pc:sldMkLst>
          <pc:docMk/>
          <pc:sldMk cId="2197149429" sldId="4050"/>
        </pc:sldMkLst>
        <pc:spChg chg="mod">
          <ac:chgData name="Carolina Bolelli" userId="d7926893-566e-4e7f-acc2-6407bb3f96bc" providerId="ADAL" clId="{19C71447-1E6B-4E9B-B87A-D8372E6762C1}" dt="2024-07-10T09:03:40.564" v="8" actId="6549"/>
          <ac:spMkLst>
            <pc:docMk/>
            <pc:sldMk cId="2197149429" sldId="4050"/>
            <ac:spMk id="5" creationId="{4DE3713B-C8F3-F7C0-1E07-098DB149FFA5}"/>
          </ac:spMkLst>
        </pc:spChg>
        <pc:spChg chg="mod">
          <ac:chgData name="Carolina Bolelli" userId="d7926893-566e-4e7f-acc2-6407bb3f96bc" providerId="ADAL" clId="{19C71447-1E6B-4E9B-B87A-D8372E6762C1}" dt="2024-07-10T09:03:35.568" v="6" actId="6549"/>
          <ac:spMkLst>
            <pc:docMk/>
            <pc:sldMk cId="2197149429" sldId="4050"/>
            <ac:spMk id="17" creationId="{9E74BAFF-A2A1-0DFE-4A6B-298994EFC4B6}"/>
          </ac:spMkLst>
        </pc:spChg>
      </pc:sldChg>
      <pc:sldChg chg="ord modNotesTx">
        <pc:chgData name="Carolina Bolelli" userId="d7926893-566e-4e7f-acc2-6407bb3f96bc" providerId="ADAL" clId="{19C71447-1E6B-4E9B-B87A-D8372E6762C1}" dt="2024-07-17T07:54:55.007" v="31" actId="5793"/>
        <pc:sldMkLst>
          <pc:docMk/>
          <pc:sldMk cId="1100750728" sldId="4054"/>
        </pc:sldMkLst>
      </pc:sldChg>
      <pc:sldChg chg="modSp mod modNotesTx">
        <pc:chgData name="Carolina Bolelli" userId="d7926893-566e-4e7f-acc2-6407bb3f96bc" providerId="ADAL" clId="{19C71447-1E6B-4E9B-B87A-D8372E6762C1}" dt="2024-07-17T07:55:47.965" v="37" actId="20577"/>
        <pc:sldMkLst>
          <pc:docMk/>
          <pc:sldMk cId="2876997581" sldId="4058"/>
        </pc:sldMkLst>
        <pc:spChg chg="mod">
          <ac:chgData name="Carolina Bolelli" userId="d7926893-566e-4e7f-acc2-6407bb3f96bc" providerId="ADAL" clId="{19C71447-1E6B-4E9B-B87A-D8372E6762C1}" dt="2024-07-10T09:05:27.604" v="25" actId="1076"/>
          <ac:spMkLst>
            <pc:docMk/>
            <pc:sldMk cId="2876997581" sldId="4058"/>
            <ac:spMk id="8" creationId="{1773F746-E837-26EB-515E-4F01F0796F29}"/>
          </ac:spMkLst>
        </pc:spChg>
        <pc:spChg chg="mod">
          <ac:chgData name="Carolina Bolelli" userId="d7926893-566e-4e7f-acc2-6407bb3f96bc" providerId="ADAL" clId="{19C71447-1E6B-4E9B-B87A-D8372E6762C1}" dt="2024-07-10T09:05:22.730" v="24" actId="1076"/>
          <ac:spMkLst>
            <pc:docMk/>
            <pc:sldMk cId="2876997581" sldId="4058"/>
            <ac:spMk id="9" creationId="{D43A8BC1-1230-5C5B-B10C-066797D2C5D9}"/>
          </ac:spMkLst>
        </pc:spChg>
      </pc:sldChg>
      <pc:sldChg chg="modSp mod modNotesTx">
        <pc:chgData name="Carolina Bolelli" userId="d7926893-566e-4e7f-acc2-6407bb3f96bc" providerId="ADAL" clId="{19C71447-1E6B-4E9B-B87A-D8372E6762C1}" dt="2024-07-17T07:55:44.076" v="36" actId="5793"/>
        <pc:sldMkLst>
          <pc:docMk/>
          <pc:sldMk cId="431233827" sldId="4059"/>
        </pc:sldMkLst>
        <pc:spChg chg="mod">
          <ac:chgData name="Carolina Bolelli" userId="d7926893-566e-4e7f-acc2-6407bb3f96bc" providerId="ADAL" clId="{19C71447-1E6B-4E9B-B87A-D8372E6762C1}" dt="2024-07-10T09:05:13.233" v="23" actId="6549"/>
          <ac:spMkLst>
            <pc:docMk/>
            <pc:sldMk cId="431233827" sldId="4059"/>
            <ac:spMk id="15" creationId="{AD1941F0-528D-8BF0-4949-F645B74D7CDB}"/>
          </ac:spMkLst>
        </pc:spChg>
      </pc:sldChg>
      <pc:sldChg chg="modNotesTx">
        <pc:chgData name="Carolina Bolelli" userId="d7926893-566e-4e7f-acc2-6407bb3f96bc" providerId="ADAL" clId="{19C71447-1E6B-4E9B-B87A-D8372E6762C1}" dt="2024-07-17T07:55:23.129" v="33" actId="20577"/>
        <pc:sldMkLst>
          <pc:docMk/>
          <pc:sldMk cId="4104792099" sldId="4064"/>
        </pc:sldMkLst>
      </pc:sldChg>
      <pc:sldChg chg="modNotesTx">
        <pc:chgData name="Carolina Bolelli" userId="d7926893-566e-4e7f-acc2-6407bb3f96bc" providerId="ADAL" clId="{19C71447-1E6B-4E9B-B87A-D8372E6762C1}" dt="2024-07-17T07:55:26.303" v="34" actId="20577"/>
        <pc:sldMkLst>
          <pc:docMk/>
          <pc:sldMk cId="2306310982" sldId="4065"/>
        </pc:sldMkLst>
      </pc:sldChg>
      <pc:sldChg chg="modNotesTx">
        <pc:chgData name="Carolina Bolelli" userId="d7926893-566e-4e7f-acc2-6407bb3f96bc" providerId="ADAL" clId="{19C71447-1E6B-4E9B-B87A-D8372E6762C1}" dt="2024-07-17T07:55:29.623" v="35" actId="20577"/>
        <pc:sldMkLst>
          <pc:docMk/>
          <pc:sldMk cId="2595785313" sldId="40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26/08/2024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en"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en"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5" y="5698397"/>
            <a:ext cx="5317265" cy="1204909"/>
          </a:xfrm>
        </p:spPr>
        <p:txBody>
          <a:bodyPr/>
          <a:lstStyle/>
          <a:p>
            <a:r>
              <a:rPr lang="hu-HU" sz="6600">
                <a:latin typeface="Open Sans"/>
                <a:ea typeface="Open Sans"/>
                <a:cs typeface="Open Sans"/>
              </a:rPr>
              <a:t>Az európai</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4" y="6773322"/>
            <a:ext cx="8619265" cy="1204909"/>
          </a:xfrm>
        </p:spPr>
        <p:txBody>
          <a:bodyPr/>
          <a:lstStyle/>
          <a:p>
            <a:r>
              <a:rPr lang="hu-HU" sz="6600" dirty="0"/>
              <a:t>éghajlati paktum</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hu-HU"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12114797" cy="1232609"/>
          </a:xfrm>
        </p:spPr>
        <p:txBody>
          <a:bodyPr/>
          <a:lstStyle/>
          <a:p>
            <a:r>
              <a:rPr lang="hu-HU" sz="6800" dirty="0">
                <a:latin typeface="Open Sans"/>
                <a:ea typeface="Open Sans"/>
                <a:cs typeface="Open Sans"/>
              </a:rPr>
              <a:t> PAKTUM a gyakorlatban</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079399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hu-HU" sz="6800" dirty="0">
                <a:latin typeface="Open Sans"/>
                <a:ea typeface="Open Sans"/>
                <a:cs typeface="Open Sans"/>
              </a:rPr>
              <a:t> AZ EURÓPAI ÉGHAJLATI</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1434939" cy="1417856"/>
          </a:xfrm>
        </p:spPr>
        <p:txBody>
          <a:bodyPr/>
          <a:lstStyle/>
          <a:p>
            <a:r>
              <a:rPr lang="hu-HU" dirty="0"/>
              <a:t>Az állampolgárok bevonása az </a:t>
            </a:r>
            <a:br>
              <a:rPr lang="fr-BE" dirty="0"/>
            </a:br>
            <a:r>
              <a:rPr lang="hu-HU" dirty="0"/>
              <a:t>éghajlatváltozás elleni küzdelembe</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8824895" y="6214939"/>
            <a:ext cx="7253305"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9360754" y="6451811"/>
            <a:ext cx="6317794" cy="52945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hu-HU" sz="2800" b="1" dirty="0">
                <a:solidFill>
                  <a:schemeClr val="accent2"/>
                </a:solidFill>
                <a:latin typeface="Open Sans"/>
                <a:ea typeface="Open Sans"/>
                <a:cs typeface="Open Sans"/>
              </a:rPr>
              <a:t>Helyi klímavédelmi akciócsoportok</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305801" y="5143500"/>
            <a:ext cx="3752850"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553449" y="5164760"/>
            <a:ext cx="3505200" cy="40427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hu-HU" sz="2000" b="1" dirty="0">
                <a:solidFill>
                  <a:schemeClr val="tx2"/>
                </a:solidFill>
                <a:latin typeface="Open Sans"/>
                <a:ea typeface="Open Sans"/>
                <a:cs typeface="Open Sans"/>
              </a:rPr>
              <a:t>Séták az éghajlatvédelem érdekében</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3762928"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343402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hu-HU" sz="2800" b="1">
                <a:solidFill>
                  <a:schemeClr val="accent3"/>
                </a:solidFill>
                <a:latin typeface="Open Sans"/>
                <a:ea typeface="Open Sans"/>
                <a:cs typeface="Open Sans"/>
              </a:rPr>
              <a:t>Vitaprogramok</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5246705"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hu-HU" sz="2800" b="1">
                <a:solidFill>
                  <a:schemeClr val="accent3">
                    <a:lumMod val="75000"/>
                  </a:schemeClr>
                </a:solidFill>
                <a:latin typeface="Open Sans"/>
                <a:ea typeface="Open Sans"/>
                <a:cs typeface="Open Sans"/>
              </a:rPr>
              <a:t>Fotótörténeti workshopok</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hu-HU" sz="2400" b="1">
                <a:latin typeface="Open Sans"/>
                <a:ea typeface="Open Sans"/>
                <a:cs typeface="Open Sans"/>
              </a:rPr>
              <a:t>Az éghajlati paktum </a:t>
            </a:r>
            <a:r>
              <a:rPr lang="hu-HU" sz="2400">
                <a:latin typeface="Open Sans"/>
                <a:ea typeface="Open Sans"/>
                <a:cs typeface="Open Sans"/>
              </a:rPr>
              <a:t>különböző tevékenységek révén vonja be az állampolgárokat az </a:t>
            </a:r>
            <a:br>
              <a:rPr lang="hu-HU" sz="2400">
                <a:latin typeface="Open Sans"/>
                <a:ea typeface="Open Sans"/>
                <a:cs typeface="Open Sans"/>
              </a:rPr>
            </a:br>
            <a:r>
              <a:rPr lang="hu-HU" sz="2400">
                <a:latin typeface="Open Sans"/>
                <a:ea typeface="Open Sans"/>
                <a:cs typeface="Open Sans"/>
              </a:rPr>
              <a:t>éghajlatváltozással kapcsolatos vitákba, mint például:</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hu-HU" sz="2000" b="1">
                <a:solidFill>
                  <a:srgbClr val="184547"/>
                </a:solidFill>
                <a:latin typeface="Open Sans" panose="020B0606030504020204" pitchFamily="34" charset="0"/>
                <a:ea typeface="Open Sans" panose="020B0606030504020204" pitchFamily="34" charset="0"/>
                <a:cs typeface="Open Sans" panose="020B0606030504020204" pitchFamily="34" charset="0"/>
              </a:rPr>
              <a:t>Látogass el a weboldalra </a:t>
            </a:r>
            <a:br>
              <a:rPr lang="hu-HU"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hu-HU" sz="2000" b="1">
                <a:solidFill>
                  <a:srgbClr val="184547"/>
                </a:solidFill>
                <a:latin typeface="Open Sans" panose="020B0606030504020204" pitchFamily="34" charset="0"/>
                <a:ea typeface="Open Sans" panose="020B0606030504020204" pitchFamily="34" charset="0"/>
                <a:cs typeface="Open Sans" panose="020B0606030504020204" pitchFamily="34" charset="0"/>
              </a:rPr>
              <a:t>a további részletekért</a:t>
            </a:r>
          </a:p>
        </p:txBody>
      </p:sp>
      <p:pic>
        <p:nvPicPr>
          <p:cNvPr id="3" name="Picture 2">
            <a:hlinkClick r:id="rId3"/>
            <a:extLst>
              <a:ext uri="{FF2B5EF4-FFF2-40B4-BE49-F238E27FC236}">
                <a16:creationId xmlns:a16="http://schemas.microsoft.com/office/drawing/2014/main" id="{4E8AF245-A713-B61E-D945-E337F6ED98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3055959"/>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1887200" cy="836159"/>
          </a:xfrm>
          <a:solidFill>
            <a:srgbClr val="174C54"/>
          </a:solidFill>
        </p:spPr>
        <p:txBody>
          <a:bodyPr wrap="square" lIns="216000" tIns="144000" rIns="180000" bIns="108000" anchor="t">
            <a:spAutoFit/>
          </a:bodyPr>
          <a:lstStyle/>
          <a:p>
            <a:pPr marL="904875" indent="-893445"/>
            <a:r>
              <a:rPr lang="hu-HU">
                <a:latin typeface="Open Sans"/>
                <a:ea typeface="Open Sans"/>
                <a:cs typeface="Open Sans"/>
              </a:rPr>
              <a:t>    Tevékenységek az EU TAGÁLLAMOKBAN</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hu-HU" sz="2400">
                <a:latin typeface="Open Sans"/>
                <a:ea typeface="Open Sans"/>
                <a:cs typeface="Arial"/>
              </a:rPr>
              <a:t>Minden tagállamban az </a:t>
            </a:r>
            <a:r>
              <a:rPr lang="hu-HU" sz="2400" b="1">
                <a:latin typeface="Open Sans"/>
                <a:ea typeface="Open Sans"/>
                <a:cs typeface="Arial"/>
              </a:rPr>
              <a:t>országkoordinátorok és a PR-ügynökségek </a:t>
            </a:r>
            <a:r>
              <a:rPr lang="hu-HU" sz="2400">
                <a:latin typeface="Open Sans"/>
                <a:ea typeface="Open Sans"/>
                <a:cs typeface="Arial"/>
              </a:rPr>
              <a:t>rendezvényeket és tevékenységeket szerveznek és népszerűsítenek a paktumban részt vevő helyi közösség és a nyilvánosság számára, mint például:</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hu-HU" sz="2000" b="1" dirty="0">
                <a:solidFill>
                  <a:srgbClr val="0E101A"/>
                </a:solidFill>
                <a:latin typeface="Open Sans"/>
                <a:cs typeface="Calibri" panose="020F0502020204030204"/>
              </a:rPr>
              <a:t>Az állampolgárok bevonását célzó tevékenységek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5924902"/>
            <a:ext cx="8388893" cy="67906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hu-HU" sz="2000" b="1" dirty="0">
                <a:solidFill>
                  <a:srgbClr val="0E101A"/>
                </a:solidFill>
                <a:latin typeface="Open Sans"/>
                <a:cs typeface="Calibri" panose="020F0502020204030204"/>
              </a:rPr>
              <a:t>Országos szintű események</a:t>
            </a:r>
            <a:r>
              <a:rPr lang="hu-HU" sz="2000" dirty="0">
                <a:solidFill>
                  <a:srgbClr val="0E101A"/>
                </a:solidFill>
                <a:latin typeface="Open Sans"/>
                <a:cs typeface="Calibri" panose="020F0502020204030204"/>
              </a:rPr>
              <a:t>, ahol a paktum közössége találkozhat</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8820838"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hu-HU" sz="2400" b="1">
                <a:solidFill>
                  <a:srgbClr val="0E101A"/>
                </a:solidFill>
                <a:latin typeface="Open Sans"/>
                <a:cs typeface="Calibri" panose="020F0502020204030204"/>
              </a:rPr>
              <a:t>Kapacitásfejlesztési workshopok</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hu-HU" sz="2400" b="1" dirty="0">
                <a:solidFill>
                  <a:srgbClr val="0E101A"/>
                </a:solidFill>
                <a:latin typeface="Open Sans"/>
                <a:cs typeface="Calibri" panose="020F0502020204030204"/>
              </a:rPr>
              <a:t>Tanulást és tudásmegosztást célzó találkozók</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7860631"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hu-HU" sz="2000" b="1">
                <a:solidFill>
                  <a:srgbClr val="184547"/>
                </a:solidFill>
                <a:latin typeface="Open Sans" panose="020B0606030504020204" pitchFamily="34" charset="0"/>
                <a:ea typeface="Open Sans" panose="020B0606030504020204" pitchFamily="34" charset="0"/>
                <a:cs typeface="Open Sans" panose="020B0606030504020204" pitchFamily="34" charset="0"/>
              </a:rPr>
              <a:t>Lépj kapcsolatba a </a:t>
            </a:r>
            <a:br>
              <a:rPr lang="hu-HU"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hu-HU" sz="2000" b="1">
                <a:solidFill>
                  <a:srgbClr val="184547"/>
                </a:solidFill>
                <a:latin typeface="Open Sans" panose="020B0606030504020204" pitchFamily="34" charset="0"/>
                <a:ea typeface="Open Sans" panose="020B0606030504020204" pitchFamily="34" charset="0"/>
                <a:cs typeface="Open Sans" panose="020B0606030504020204" pitchFamily="34" charset="0"/>
              </a:rPr>
              <a:t>paktum országkoordinátoraival</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11887200" cy="836159"/>
          </a:xfrm>
        </p:spPr>
        <p:txBody>
          <a:bodyPr wrap="square" lIns="216000" tIns="144000" rIns="180000" bIns="108000" anchor="t">
            <a:spAutoFit/>
          </a:bodyPr>
          <a:lstStyle/>
          <a:p>
            <a:pPr marL="904875" indent="-893445"/>
            <a:r>
              <a:rPr lang="hu-HU">
                <a:latin typeface="Open Sans"/>
                <a:ea typeface="Open Sans"/>
                <a:cs typeface="Open Sans"/>
              </a:rPr>
              <a:t>    TEVÉKENYSÉGEK AZ EU tagállamokban</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619250" y="7538084"/>
            <a:ext cx="146621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2000" b="1" i="1" dirty="0">
                <a:solidFill>
                  <a:srgbClr val="81270E"/>
                </a:solidFill>
                <a:latin typeface="Open Sans"/>
              </a:rPr>
              <a:t> Kapacitásbővítés Belgiumban </a:t>
            </a:r>
            <a:r>
              <a:rPr lang="hu-HU" sz="2000" b="1" i="1" dirty="0">
                <a:solidFill>
                  <a:srgbClr val="FF9D02"/>
                </a:solidFill>
                <a:latin typeface="Open Sans"/>
              </a:rPr>
              <a:t>​       </a:t>
            </a:r>
            <a:r>
              <a:rPr lang="fr-BE" sz="2000" b="1" i="1" dirty="0">
                <a:solidFill>
                  <a:srgbClr val="FF9D02"/>
                </a:solidFill>
                <a:latin typeface="Open Sans"/>
              </a:rPr>
              <a:t>	      </a:t>
            </a:r>
            <a:r>
              <a:rPr lang="hu-HU" sz="2000" b="1" i="1" dirty="0">
                <a:solidFill>
                  <a:srgbClr val="174C54"/>
                </a:solidFill>
                <a:latin typeface="Open Sans"/>
              </a:rPr>
              <a:t>Országos esemény Bulgáriában                </a:t>
            </a:r>
            <a:r>
              <a:rPr lang="hu-HU" sz="2000" b="1" i="1" dirty="0">
                <a:solidFill>
                  <a:srgbClr val="3D2658"/>
                </a:solidFill>
                <a:latin typeface="Open Sans"/>
              </a:rPr>
              <a:t>Az állampolgárok bevonását célzó </a:t>
            </a:r>
            <a:r>
              <a:rPr lang="fr-BE" sz="2000" b="1" i="1" dirty="0">
                <a:solidFill>
                  <a:srgbClr val="3D2658"/>
                </a:solidFill>
                <a:latin typeface="Open Sans"/>
              </a:rPr>
              <a:t>																						   </a:t>
            </a:r>
            <a:r>
              <a:rPr lang="hu-HU" sz="2000" b="1" i="1" dirty="0">
                <a:solidFill>
                  <a:srgbClr val="3D2658"/>
                </a:solidFill>
                <a:latin typeface="Open Sans"/>
              </a:rPr>
              <a:t>esemény Észtországban</a:t>
            </a:r>
            <a:r>
              <a:rPr lang="hu-HU" sz="2000" i="1" dirty="0">
                <a:latin typeface="Open Sans"/>
              </a:rPr>
              <a:t>​</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9775639" cy="836159"/>
          </a:xfrm>
        </p:spPr>
        <p:txBody>
          <a:bodyPr wrap="square" lIns="216000" tIns="144000" rIns="180000" bIns="108000" anchor="t">
            <a:spAutoFit/>
          </a:bodyPr>
          <a:lstStyle/>
          <a:p>
            <a:r>
              <a:rPr lang="hu-HU">
                <a:latin typeface="Open Sans"/>
                <a:ea typeface="Open Sans"/>
                <a:cs typeface="Open Sans"/>
              </a:rPr>
              <a:t>    A nagykövetek tevékenységei</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9164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hu-HU" sz="2800" dirty="0">
                <a:latin typeface="Open Sans"/>
                <a:ea typeface="Open Sans"/>
                <a:cs typeface="Arial"/>
              </a:rPr>
              <a:t>A paktum nagykövetei </a:t>
            </a:r>
            <a:r>
              <a:rPr lang="hu-HU" sz="2800" b="1" dirty="0">
                <a:solidFill>
                  <a:srgbClr val="174C54"/>
                </a:solidFill>
                <a:latin typeface="Open Sans"/>
                <a:ea typeface="Open Sans"/>
                <a:cs typeface="Arial"/>
              </a:rPr>
              <a:t>helyi szinten számos tevékenységet szerveznek </a:t>
            </a:r>
            <a:r>
              <a:rPr lang="hu-HU" sz="2800" dirty="0">
                <a:latin typeface="Open Sans"/>
                <a:ea typeface="Open Sans"/>
                <a:cs typeface="Arial"/>
              </a:rPr>
              <a:t>a változás előmozdítása és a tudatosság növelése érdekében: workshopokat, szemináriumokat, vitákat, közösségi médiakampányokat...</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hu-HU">
                <a:latin typeface="Open Sans"/>
                <a:ea typeface="Open Sans"/>
                <a:cs typeface="Open Sans"/>
              </a:rPr>
              <a:t>A PARTNEREK TEVÉKENYSÉGEI</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hu-HU" sz="2000" i="1">
                <a:latin typeface="Open Sans"/>
              </a:rPr>
              <a:t>Városi mobilitás és fenntartható városok Lombardia-Európa helyi beszélgetés és képzés a helyi közigazgatási tisztviselők számára Milánóban, Olaszországban.</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9042400" cy="836159"/>
          </a:xfrm>
        </p:spPr>
        <p:txBody>
          <a:bodyPr wrap="square" lIns="216000" tIns="144000" rIns="180000" bIns="108000" anchor="t">
            <a:spAutoFit/>
          </a:bodyPr>
          <a:lstStyle/>
          <a:p>
            <a:r>
              <a:rPr lang="hu-HU">
                <a:latin typeface="Open Sans"/>
                <a:ea typeface="Open Sans"/>
                <a:cs typeface="Open Sans"/>
              </a:rPr>
              <a:t>    A PARTNEREK TEVÉKENYSÉGEI</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2446000" cy="836159"/>
          </a:xfrm>
          <a:solidFill>
            <a:srgbClr val="174C54"/>
          </a:solidFill>
        </p:spPr>
        <p:txBody>
          <a:bodyPr wrap="square" lIns="216000" tIns="144000" rIns="180000" bIns="108000" anchor="t">
            <a:spAutoFit/>
          </a:bodyPr>
          <a:lstStyle/>
          <a:p>
            <a:pPr marL="904875" indent="-893445"/>
            <a:r>
              <a:rPr lang="hu-HU">
                <a:latin typeface="Open Sans"/>
                <a:ea typeface="Open Sans"/>
                <a:cs typeface="Open Sans"/>
              </a:rPr>
              <a:t>    együttműködés a helyi hatóságokkal</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140424"/>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hu-HU" sz="2400" dirty="0">
                <a:latin typeface="Open Sans"/>
                <a:ea typeface="Open Sans"/>
                <a:cs typeface="Arial"/>
              </a:rPr>
              <a:t>Az éghajlati paktum az alábbi tevékenységeken keresztül működik együtt a helyi hatóságokkal, hogy elősegítse rendezvényeik további ismertségét:</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hu-HU" sz="2400" b="1">
                <a:solidFill>
                  <a:srgbClr val="0E101A"/>
                </a:solidFill>
                <a:latin typeface="Open Sans"/>
                <a:cs typeface="Calibri" panose="020F0502020204030204"/>
              </a:rPr>
              <a:t>Regionális bizottságokon keresztül</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798343" cy="44520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hu-HU" sz="2400" b="1" dirty="0">
                <a:solidFill>
                  <a:srgbClr val="0E101A"/>
                </a:solidFill>
                <a:latin typeface="Open Sans"/>
                <a:cs typeface="Calibri" panose="020F0502020204030204"/>
              </a:rPr>
              <a:t>Az éghajlati paktumról szóló helyi beszélgetésekkel</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2" y="5865590"/>
            <a:ext cx="8636687"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hu-HU" sz="2400" b="1" dirty="0">
                <a:solidFill>
                  <a:srgbClr val="0E101A"/>
                </a:solidFill>
                <a:latin typeface="Open Sans"/>
                <a:cs typeface="Calibri" panose="020F0502020204030204"/>
              </a:rPr>
              <a:t>Az éghajlatváltozáshoz való alkalmazkodást célzó misszió végrehajtási platformján </a:t>
            </a:r>
            <a:r>
              <a:rPr lang="hu-HU" sz="2400" dirty="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7860631" cy="1659161"/>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75819EA8-8281-DA8D-38DC-53C22F82CD7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041654"/>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hu-HU" sz="2200" dirty="0">
                <a:latin typeface="Open Sans"/>
                <a:ea typeface="Open Sans"/>
                <a:cs typeface="Open Sans"/>
              </a:rPr>
              <a:t>A paktum éves rendezvényére gyűlnek össze az éghajlati paktum közösség tagjai Európa-szerte, hogy közösen dolgozzanak azokon az új módszereken, amelyekkel helyi közösségeikben ösztönözhetik az éghajlatváltozás elleni fellépést. </a:t>
            </a:r>
          </a:p>
          <a:p>
            <a:pPr>
              <a:lnSpc>
                <a:spcPts val="3600"/>
              </a:lnSpc>
            </a:pPr>
            <a:r>
              <a:rPr lang="hu-HU" sz="2200" dirty="0">
                <a:latin typeface="Open Sans"/>
                <a:ea typeface="Open Sans"/>
                <a:cs typeface="Open Sans"/>
              </a:rPr>
              <a:t>A 2024-es eseményről bővebben </a:t>
            </a:r>
            <a:r>
              <a:rPr lang="hu-HU" sz="2200" b="1" dirty="0">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itt</a:t>
            </a:r>
            <a:r>
              <a:rPr lang="hu-HU" sz="2200" dirty="0">
                <a:latin typeface="Open Sans"/>
                <a:ea typeface="Open Sans"/>
                <a:cs typeface="Open Sans"/>
              </a:rPr>
              <a:t> olvashatsz.</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8204200" cy="836159"/>
          </a:xfrm>
        </p:spPr>
        <p:txBody>
          <a:bodyPr wrap="square" lIns="216000" tIns="144000" rIns="180000" bIns="108000" anchor="t">
            <a:spAutoFit/>
          </a:bodyPr>
          <a:lstStyle/>
          <a:p>
            <a:r>
              <a:rPr lang="hu-HU">
                <a:latin typeface="Open Sans"/>
                <a:ea typeface="Open Sans"/>
                <a:cs typeface="Open Sans"/>
              </a:rPr>
              <a:t>    KÖZPONTI TEVÉKENYSÉGEK</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1255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hu-HU" sz="2200" dirty="0">
                <a:latin typeface="Open Sans"/>
                <a:ea typeface="Open Sans"/>
                <a:cs typeface="Open Sans"/>
              </a:rPr>
              <a:t>A paktum rendszeresen új </a:t>
            </a:r>
            <a:r>
              <a:rPr lang="hu-HU"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erőforrásokat</a:t>
            </a:r>
            <a:r>
              <a:rPr lang="hu-HU" sz="2200" dirty="0">
                <a:solidFill>
                  <a:schemeClr val="accent1"/>
                </a:solidFill>
                <a:latin typeface="Open Sans"/>
                <a:ea typeface="Open Sans"/>
                <a:cs typeface="Open Sans"/>
              </a:rPr>
              <a:t> </a:t>
            </a:r>
            <a:r>
              <a:rPr lang="hu-HU" sz="2200" dirty="0">
                <a:latin typeface="Open Sans"/>
                <a:ea typeface="Open Sans"/>
                <a:cs typeface="Open Sans"/>
              </a:rPr>
              <a:t>tesz közzé a</a:t>
            </a:r>
            <a:r>
              <a:rPr lang="hu-HU" sz="2200" dirty="0">
                <a:solidFill>
                  <a:schemeClr val="accent1"/>
                </a:solidFill>
                <a:latin typeface="Open Sans"/>
                <a:ea typeface="Open Sans"/>
                <a:cs typeface="Open Sans"/>
              </a:rPr>
              <a:t> </a:t>
            </a:r>
            <a:r>
              <a:rPr lang="hu-HU" sz="2200" dirty="0">
                <a:latin typeface="Open Sans"/>
                <a:ea typeface="Open Sans"/>
                <a:cs typeface="Open Sans"/>
              </a:rPr>
              <a:t>weboldalon azok számára, akik többet szeretnének </a:t>
            </a:r>
            <a:r>
              <a:rPr lang="hu-HU" sz="2200" dirty="0">
                <a:solidFill>
                  <a:srgbClr val="000000"/>
                </a:solidFill>
                <a:latin typeface="Open Sans"/>
                <a:ea typeface="Open Sans"/>
                <a:cs typeface="Open Sans"/>
              </a:rPr>
              <a:t>megtudni az éghajlattal kapcsolatos kérdésekről A paktum tevékenységeiről a </a:t>
            </a:r>
            <a:r>
              <a:rPr lang="hu-HU"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hírek</a:t>
            </a:r>
            <a:r>
              <a:rPr lang="hu-HU" sz="2200" dirty="0">
                <a:solidFill>
                  <a:srgbClr val="000000"/>
                </a:solidFill>
                <a:latin typeface="Open Sans"/>
                <a:ea typeface="Open Sans"/>
                <a:cs typeface="Open Sans"/>
              </a:rPr>
              <a:t> és </a:t>
            </a:r>
            <a:r>
              <a:rPr lang="hu-HU"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események</a:t>
            </a:r>
            <a:r>
              <a:rPr lang="hu-HU" sz="2200" b="1" dirty="0">
                <a:solidFill>
                  <a:srgbClr val="184547"/>
                </a:solidFill>
                <a:latin typeface="Open Sans"/>
                <a:ea typeface="Open Sans"/>
                <a:cs typeface="Open Sans"/>
              </a:rPr>
              <a:t> </a:t>
            </a:r>
            <a:r>
              <a:rPr lang="hu-HU" sz="2200" dirty="0">
                <a:solidFill>
                  <a:srgbClr val="000000"/>
                </a:solidFill>
                <a:latin typeface="Open Sans"/>
                <a:ea typeface="Open Sans"/>
                <a:cs typeface="Open Sans"/>
              </a:rPr>
              <a:t>rovaton keresztül is tájékozódhatsz, feliratkozhatsz a paktum </a:t>
            </a:r>
            <a:r>
              <a:rPr lang="hu-HU"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hírlevelére</a:t>
            </a:r>
            <a:r>
              <a:rPr lang="hu-HU" sz="2200" b="1" dirty="0">
                <a:solidFill>
                  <a:srgbClr val="184547"/>
                </a:solidFill>
                <a:latin typeface="Open Sans"/>
                <a:ea typeface="Open Sans"/>
                <a:cs typeface="Open Sans"/>
              </a:rPr>
              <a:t> </a:t>
            </a:r>
            <a:r>
              <a:rPr lang="hu-HU" sz="2200" dirty="0">
                <a:solidFill>
                  <a:srgbClr val="000000"/>
                </a:solidFill>
                <a:latin typeface="Open Sans"/>
                <a:ea typeface="Open Sans"/>
                <a:cs typeface="Open Sans"/>
              </a:rPr>
              <a:t>, és követheted a paktum tevékenységét a </a:t>
            </a:r>
            <a:r>
              <a:rPr lang="hu-HU"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Facebookon</a:t>
            </a:r>
            <a:r>
              <a:rPr lang="hu-HU" sz="2200" dirty="0">
                <a:solidFill>
                  <a:srgbClr val="000000"/>
                </a:solidFill>
                <a:latin typeface="Open Sans"/>
                <a:ea typeface="Open Sans"/>
                <a:cs typeface="Open Sans"/>
              </a:rPr>
              <a:t>, az </a:t>
            </a:r>
            <a:r>
              <a:rPr lang="hu-HU"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X-en</a:t>
            </a:r>
            <a:r>
              <a:rPr lang="hu-HU" sz="2200" dirty="0">
                <a:solidFill>
                  <a:srgbClr val="000000"/>
                </a:solidFill>
                <a:latin typeface="Open Sans"/>
                <a:ea typeface="Open Sans"/>
                <a:cs typeface="Open Sans"/>
              </a:rPr>
              <a:t>, a </a:t>
            </a:r>
            <a:r>
              <a:rPr lang="hu-HU"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LinkedInen</a:t>
            </a:r>
            <a:r>
              <a:rPr lang="hu-HU" sz="2200" dirty="0">
                <a:solidFill>
                  <a:srgbClr val="000000"/>
                </a:solidFill>
                <a:latin typeface="Open Sans"/>
                <a:ea typeface="Open Sans"/>
                <a:cs typeface="Open Sans"/>
              </a:rPr>
              <a:t> és az </a:t>
            </a:r>
            <a:r>
              <a:rPr lang="hu-HU"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Instagramon</a:t>
            </a:r>
            <a:r>
              <a:rPr lang="hu-HU" sz="2200" dirty="0">
                <a:solidFill>
                  <a:srgbClr val="000000"/>
                </a:solidFill>
                <a:latin typeface="Open Sans"/>
                <a:ea typeface="Open Sans"/>
                <a:cs typeface="Open Sans"/>
              </a:rPr>
              <a:t>.</a:t>
            </a:r>
          </a:p>
          <a:p>
            <a:pPr marL="0" indent="0">
              <a:lnSpc>
                <a:spcPts val="3600"/>
              </a:lnSpc>
              <a:buNone/>
            </a:pPr>
            <a:r>
              <a:rPr lang="hu-HU" sz="2200" dirty="0">
                <a:solidFill>
                  <a:srgbClr val="000000"/>
                </a:solidFill>
                <a:latin typeface="Open Sans"/>
                <a:ea typeface="Open Sans"/>
                <a:cs typeface="Open Sans"/>
              </a:rPr>
              <a:t>Emellett a közösség tagjait meghívjuk a havonta megrendezésre kerülő online </a:t>
            </a:r>
            <a:r>
              <a:rPr lang="hu-HU" sz="2200" b="1" dirty="0">
                <a:solidFill>
                  <a:srgbClr val="184547"/>
                </a:solidFill>
                <a:latin typeface="Open Sans"/>
                <a:ea typeface="Open Sans"/>
                <a:cs typeface="Open Sans"/>
              </a:rPr>
              <a:t>közösségi beszélgetéseinkre</a:t>
            </a:r>
            <a:r>
              <a:rPr lang="hu-HU" sz="2200" dirty="0">
                <a:solidFill>
                  <a:srgbClr val="184547"/>
                </a:solidFill>
                <a:latin typeface="Open Sans"/>
                <a:ea typeface="Open Sans"/>
                <a:cs typeface="Open Sans"/>
              </a:rPr>
              <a:t> </a:t>
            </a:r>
            <a:r>
              <a:rPr lang="hu-HU" sz="2200" dirty="0">
                <a:solidFill>
                  <a:srgbClr val="000000"/>
                </a:solidFill>
                <a:latin typeface="Open Sans"/>
                <a:ea typeface="Open Sans"/>
                <a:cs typeface="Open Sans"/>
              </a:rPr>
              <a:t>és a kétévente megrendezésre kerülő </a:t>
            </a:r>
            <a:r>
              <a:rPr lang="hu-HU" sz="2200" b="1" dirty="0">
                <a:solidFill>
                  <a:srgbClr val="184547"/>
                </a:solidFill>
                <a:latin typeface="Open Sans"/>
                <a:ea typeface="Open Sans"/>
                <a:cs typeface="Open Sans"/>
              </a:rPr>
              <a:t>közösségi fórumunkra</a:t>
            </a:r>
            <a:r>
              <a:rPr lang="hu-HU" sz="2200" dirty="0">
                <a:solidFill>
                  <a:srgbClr val="184547"/>
                </a:solidFill>
                <a:latin typeface="Open Sans"/>
                <a:ea typeface="Open Sans"/>
                <a:cs typeface="Open Sans"/>
              </a:rPr>
              <a:t> </a:t>
            </a:r>
            <a:r>
              <a:rPr lang="hu-HU" sz="2200" dirty="0">
                <a:solidFill>
                  <a:srgbClr val="000000"/>
                </a:solidFill>
                <a:latin typeface="Open Sans"/>
                <a:ea typeface="Open Sans"/>
                <a:cs typeface="Open Sans"/>
              </a:rPr>
              <a:t>, ahol megismerkedhetnek más nagykövetekkel és partnerekkel, és tanulhatnak egymástól.</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hu-HU"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6698248"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hu-HU" dirty="0"/>
              <a:t> Csatlakozz!</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4"/>
            <a:ext cx="8059298" cy="1489896"/>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331"/>
            <a:ext cx="8059298"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5"/>
            <a:ext cx="8059298"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059298"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10288148" cy="836159"/>
          </a:xfrm>
        </p:spPr>
        <p:txBody>
          <a:bodyPr/>
          <a:lstStyle/>
          <a:p>
            <a:r>
              <a:rPr lang="hu-HU" dirty="0"/>
              <a:t>    Miért csatlakozz a paktumhoz?</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114550" y="3735388"/>
            <a:ext cx="7752012" cy="952500"/>
          </a:xfrm>
          <a:prstGeom prst="rect">
            <a:avLst/>
          </a:prstGeom>
        </p:spPr>
        <p:txBody>
          <a:bodyPr lIns="0" tIns="0" rIns="0" bIns="0" anchor="t"/>
          <a:lstStyle/>
          <a:p>
            <a:pPr marL="0" lvl="0" indent="0">
              <a:lnSpc>
                <a:spcPts val="3000"/>
              </a:lnSpc>
              <a:buNone/>
            </a:pPr>
            <a:r>
              <a:rPr lang="hu-HU" sz="2000" b="1" dirty="0">
                <a:solidFill>
                  <a:srgbClr val="184547"/>
                </a:solidFill>
                <a:latin typeface="Open Sans"/>
                <a:ea typeface="Open Sans"/>
                <a:cs typeface="Open Sans"/>
              </a:rPr>
              <a:t>Hozzáférést kapsz olyan kommunikációs eszközökhöz</a:t>
            </a:r>
            <a:r>
              <a:rPr lang="hu-HU" sz="1800" dirty="0">
                <a:latin typeface="Open Sans"/>
                <a:ea typeface="Open Sans"/>
                <a:cs typeface="Open Sans"/>
              </a:rPr>
              <a:t>, amelyek segítenek tájékoztatni, oktatni és inspirálni a közösséget.</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hu-HU" sz="2800">
                <a:latin typeface="Open Sans Semibold" panose="020B0706030804020204" pitchFamily="34" charset="0"/>
                <a:ea typeface="Open Sans Semibold" panose="020B0706030804020204" pitchFamily="34" charset="0"/>
                <a:cs typeface="Open Sans Semibold" panose="020B0706030804020204" pitchFamily="34" charset="0"/>
              </a:rPr>
              <a:t>Egy szervezet, egyesület, régió vagy város képviselőjeként:</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259147"/>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hu-HU" sz="1800" dirty="0">
                <a:latin typeface="Open Sans"/>
                <a:ea typeface="Open Sans"/>
                <a:cs typeface="Open Sans"/>
              </a:rPr>
              <a:t>Kihasználhatod </a:t>
            </a:r>
            <a:r>
              <a:rPr lang="hu-HU" sz="1800" dirty="0">
                <a:solidFill>
                  <a:srgbClr val="184547"/>
                </a:solidFill>
                <a:latin typeface="Open Sans"/>
                <a:ea typeface="Open Sans"/>
                <a:cs typeface="Open Sans"/>
              </a:rPr>
              <a:t>a </a:t>
            </a:r>
            <a:r>
              <a:rPr lang="hu-HU" sz="2000" b="1" dirty="0">
                <a:solidFill>
                  <a:srgbClr val="184547"/>
                </a:solidFill>
                <a:latin typeface="Open Sans"/>
                <a:ea typeface="Open Sans"/>
                <a:cs typeface="Open Sans"/>
              </a:rPr>
              <a:t>hálózatépítési lehetőségeket, </a:t>
            </a:r>
            <a:br>
              <a:rPr lang="hu-HU" sz="2000" b="1" dirty="0">
                <a:latin typeface="Open Sans"/>
                <a:ea typeface="Open Sans"/>
                <a:cs typeface="Open Sans"/>
              </a:rPr>
            </a:br>
            <a:r>
              <a:rPr lang="hu-HU" sz="2000" b="1" dirty="0">
                <a:solidFill>
                  <a:srgbClr val="184547"/>
                </a:solidFill>
                <a:latin typeface="Open Sans"/>
                <a:ea typeface="Open Sans"/>
                <a:cs typeface="Open Sans"/>
              </a:rPr>
              <a:t>tanulhatsz másoktól </a:t>
            </a:r>
            <a:r>
              <a:rPr lang="hu-HU" sz="2000" dirty="0">
                <a:latin typeface="Open Sans"/>
                <a:ea typeface="Open Sans"/>
                <a:cs typeface="Open Sans"/>
              </a:rPr>
              <a:t>és</a:t>
            </a:r>
            <a:r>
              <a:rPr lang="hu-HU" sz="2000" b="1" dirty="0">
                <a:solidFill>
                  <a:srgbClr val="00B23B"/>
                </a:solidFill>
                <a:latin typeface="Open Sans"/>
                <a:ea typeface="Open Sans"/>
                <a:cs typeface="Open Sans"/>
              </a:rPr>
              <a:t> </a:t>
            </a:r>
            <a:r>
              <a:rPr lang="hu-HU" sz="2000" b="1" dirty="0">
                <a:solidFill>
                  <a:srgbClr val="184547"/>
                </a:solidFill>
                <a:latin typeface="Open Sans"/>
                <a:ea typeface="Open Sans"/>
                <a:cs typeface="Open Sans"/>
              </a:rPr>
              <a:t>megoszthatod a tudásodat.</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114550" y="6782347"/>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hu-HU" sz="1800" dirty="0">
                <a:latin typeface="Open Sans"/>
                <a:ea typeface="Open Sans"/>
                <a:cs typeface="Open Sans"/>
              </a:rPr>
              <a:t>Megmutathatod, hogy </a:t>
            </a:r>
            <a:r>
              <a:rPr lang="hu-HU" sz="2000" b="1" dirty="0">
                <a:solidFill>
                  <a:srgbClr val="26155F"/>
                </a:solidFill>
                <a:latin typeface="Open Sans"/>
                <a:ea typeface="Open Sans"/>
                <a:cs typeface="Open Sans"/>
              </a:rPr>
              <a:t>elkötelezett vagy a klímavédelmi intézkedések mellett.</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5" y="8363496"/>
            <a:ext cx="86572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hu-HU" sz="2000" b="1" dirty="0">
                <a:solidFill>
                  <a:srgbClr val="391A53"/>
                </a:solidFill>
                <a:latin typeface="Open Sans"/>
                <a:ea typeface="Open Sans"/>
                <a:cs typeface="Open Sans"/>
              </a:rPr>
              <a:t>Példát mutathatsz és inspirálhatsz másokat is </a:t>
            </a:r>
            <a:br>
              <a:rPr lang="hu-HU" sz="2000" b="1" dirty="0">
                <a:latin typeface="Open Sans"/>
                <a:ea typeface="Open Sans"/>
                <a:cs typeface="Open Sans"/>
              </a:rPr>
            </a:br>
            <a:r>
              <a:rPr lang="hu-HU" sz="1800" dirty="0">
                <a:latin typeface="Open Sans"/>
                <a:ea typeface="Open Sans"/>
                <a:cs typeface="Open Sans"/>
              </a:rPr>
              <a:t>a paktum partnereként. A partnereknek szóló </a:t>
            </a:r>
            <a:br>
              <a:rPr lang="fr-BE" sz="1800" dirty="0">
                <a:latin typeface="Open Sans"/>
                <a:ea typeface="Open Sans"/>
                <a:cs typeface="Open Sans"/>
              </a:rPr>
            </a:br>
            <a:r>
              <a:rPr lang="hu-HU" sz="1800" dirty="0">
                <a:latin typeface="Open Sans"/>
                <a:ea typeface="Open Sans"/>
                <a:cs typeface="Open Sans"/>
              </a:rPr>
              <a:t>felhívásokat rendszeresen közzétesszük.</a:t>
            </a:r>
          </a:p>
        </p:txBody>
      </p:sp>
      <p:pic>
        <p:nvPicPr>
          <p:cNvPr id="4" name="Picture 3">
            <a:hlinkClick r:id="rId2"/>
            <a:extLst>
              <a:ext uri="{FF2B5EF4-FFF2-40B4-BE49-F238E27FC236}">
                <a16:creationId xmlns:a16="http://schemas.microsoft.com/office/drawing/2014/main" id="{6C16A05C-0972-7C62-F0F8-46618593BCD8}"/>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3334502" cy="836159"/>
          </a:xfrm>
        </p:spPr>
        <p:txBody>
          <a:bodyPr/>
          <a:lstStyle/>
          <a:p>
            <a:r>
              <a:rPr lang="hu-HU"/>
              <a:t>tartalom</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664702"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589802" cy="54289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hu-HU" sz="2800" b="1">
                <a:solidFill>
                  <a:schemeClr val="accent2"/>
                </a:solidFill>
                <a:latin typeface="Open Sans"/>
                <a:ea typeface="Open Sans"/>
                <a:cs typeface="Open Sans"/>
              </a:rPr>
              <a:t>3. Csatlakozz te is!</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6915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hu-HU" sz="2800" b="1">
                <a:solidFill>
                  <a:schemeClr val="bg1"/>
                </a:solidFill>
                <a:latin typeface="Open Sans"/>
                <a:ea typeface="Open Sans"/>
                <a:cs typeface="Open Sans"/>
              </a:rPr>
              <a:t>1. Az európai éghajlati paktumról</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866850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739318" cy="54589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hu-HU" sz="2800" b="1" dirty="0">
                <a:solidFill>
                  <a:schemeClr val="accent3"/>
                </a:solidFill>
                <a:latin typeface="Open Sans"/>
                <a:ea typeface="Open Sans"/>
                <a:cs typeface="Open Sans"/>
              </a:rPr>
              <a:t>2. Az európai éghajlati paktum a gyakorlatban</a:t>
            </a:r>
          </a:p>
        </p:txBody>
      </p:sp>
      <p:pic>
        <p:nvPicPr>
          <p:cNvPr id="5" name="Picture 4" descr="A group of people standing around a whiteboard&#10;&#10;Description automatically generated">
            <a:extLst>
              <a:ext uri="{FF2B5EF4-FFF2-40B4-BE49-F238E27FC236}">
                <a16:creationId xmlns:a16="http://schemas.microsoft.com/office/drawing/2014/main" id="{A3EBC9A1-1FE2-026C-E8B8-D7327AE25532}"/>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10337800" cy="836159"/>
          </a:xfrm>
        </p:spPr>
        <p:txBody>
          <a:bodyPr/>
          <a:lstStyle/>
          <a:p>
            <a:r>
              <a:rPr lang="hu-HU" dirty="0"/>
              <a:t>    Miért csatlakozz a paktumhoz?</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4179804" cy="635006"/>
          </a:xfrm>
          <a:prstGeom prst="rect">
            <a:avLst/>
          </a:prstGeom>
        </p:spPr>
        <p:txBody>
          <a:bodyPr lIns="0" tIns="0" rIns="0" bIns="0" anchor="t"/>
          <a:lstStyle/>
          <a:p>
            <a:pPr marL="0" indent="0">
              <a:lnSpc>
                <a:spcPct val="150000"/>
              </a:lnSpc>
              <a:spcAft>
                <a:spcPts val="800"/>
              </a:spcAft>
              <a:buNone/>
            </a:pPr>
            <a:r>
              <a:rPr lang="hu-HU" sz="2800" b="1" dirty="0">
                <a:solidFill>
                  <a:srgbClr val="104B2B"/>
                </a:solidFill>
                <a:latin typeface="Open Sans"/>
                <a:ea typeface="Open Sans"/>
                <a:cs typeface="Open Sans"/>
              </a:rPr>
              <a:t>Magánszemélyként: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hu-HU" sz="2400" b="1">
                <a:solidFill>
                  <a:srgbClr val="104B2B"/>
                </a:solidFill>
                <a:latin typeface="Open Sans"/>
                <a:ea typeface="Open Sans"/>
                <a:cs typeface="Open Sans"/>
              </a:rPr>
              <a:t>Tanulhatsz</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641555"/>
            <a:ext cx="3296405" cy="707886"/>
          </a:xfrm>
          <a:prstGeom prst="rect">
            <a:avLst/>
          </a:prstGeom>
          <a:noFill/>
        </p:spPr>
        <p:txBody>
          <a:bodyPr wrap="square">
            <a:spAutoFit/>
          </a:bodyPr>
          <a:lstStyle/>
          <a:p>
            <a:pPr lvl="0"/>
            <a:r>
              <a:rPr lang="hu-HU" sz="2000" dirty="0">
                <a:latin typeface="Open Sans" panose="020B0606030504020204" pitchFamily="34" charset="0"/>
                <a:ea typeface="Open Sans" panose="020B0606030504020204" pitchFamily="34" charset="0"/>
                <a:cs typeface="Open Sans" panose="020B0606030504020204" pitchFamily="34" charset="0"/>
              </a:rPr>
              <a:t>a klímaváltozásról és arról, hogy mit jelent mindez számodra.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401823" y="5223790"/>
            <a:ext cx="3133838" cy="1015663"/>
          </a:xfrm>
          <a:prstGeom prst="rect">
            <a:avLst/>
          </a:prstGeom>
          <a:noFill/>
        </p:spPr>
        <p:txBody>
          <a:bodyPr wrap="square">
            <a:spAutoFit/>
          </a:bodyPr>
          <a:lstStyle/>
          <a:p>
            <a:pPr algn="r"/>
            <a:r>
              <a:rPr lang="hu-HU" sz="2000" b="1" dirty="0">
                <a:solidFill>
                  <a:srgbClr val="26155F"/>
                </a:solidFill>
                <a:latin typeface="Open Sans"/>
                <a:ea typeface="Open Sans"/>
                <a:cs typeface="Open Sans"/>
              </a:rPr>
              <a:t>Kapcsolatba léphez </a:t>
            </a:r>
            <a:br>
              <a:rPr lang="hu-HU" sz="2000" b="1" dirty="0">
                <a:solidFill>
                  <a:srgbClr val="26155F"/>
                </a:solidFill>
                <a:latin typeface="Open Sans"/>
                <a:ea typeface="Open Sans"/>
                <a:cs typeface="Open Sans"/>
              </a:rPr>
            </a:br>
            <a:r>
              <a:rPr lang="hu-HU" sz="2000" b="1" dirty="0">
                <a:solidFill>
                  <a:srgbClr val="26155F"/>
                </a:solidFill>
                <a:latin typeface="Open Sans"/>
                <a:ea typeface="Open Sans"/>
                <a:cs typeface="Open Sans"/>
              </a:rPr>
              <a:t>hasogondolkodónlóan emberekkel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3" y="5121719"/>
            <a:ext cx="3872923" cy="1015663"/>
          </a:xfrm>
          <a:prstGeom prst="rect">
            <a:avLst/>
          </a:prstGeom>
          <a:noFill/>
        </p:spPr>
        <p:txBody>
          <a:bodyPr wrap="square">
            <a:spAutoFit/>
          </a:bodyPr>
          <a:lstStyle/>
          <a:p>
            <a:pPr lvl="0"/>
            <a:r>
              <a:rPr lang="hu-HU" sz="2000" dirty="0">
                <a:latin typeface="Open Sans" panose="020B0606030504020204" pitchFamily="34" charset="0"/>
                <a:ea typeface="Open Sans" panose="020B0606030504020204" pitchFamily="34" charset="0"/>
                <a:cs typeface="Open Sans" panose="020B0606030504020204" pitchFamily="34" charset="0"/>
              </a:rPr>
              <a:t>hogy valódi változásokat érj el helyi szinten, és megoldásokat találj az éghajlattal kapcsolatos kihívásokra.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6992089"/>
            <a:ext cx="3296405" cy="707886"/>
          </a:xfrm>
          <a:prstGeom prst="rect">
            <a:avLst/>
          </a:prstGeom>
          <a:noFill/>
        </p:spPr>
        <p:txBody>
          <a:bodyPr wrap="square">
            <a:spAutoFit/>
          </a:bodyPr>
          <a:lstStyle/>
          <a:p>
            <a:pPr lvl="0"/>
            <a:r>
              <a:rPr lang="hu-HU" sz="2000" dirty="0">
                <a:latin typeface="Open Sans" panose="020B0606030504020204" pitchFamily="34" charset="0"/>
                <a:ea typeface="Open Sans" panose="020B0606030504020204" pitchFamily="34" charset="0"/>
                <a:cs typeface="Open Sans" panose="020B0606030504020204" pitchFamily="34" charset="0"/>
              </a:rPr>
              <a:t>az európai, helyi és regionális politikai döntéshozókkal.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484396" y="6992089"/>
            <a:ext cx="2797609" cy="1015663"/>
          </a:xfrm>
          <a:prstGeom prst="rect">
            <a:avLst/>
          </a:prstGeom>
          <a:noFill/>
        </p:spPr>
        <p:txBody>
          <a:bodyPr wrap="square">
            <a:spAutoFit/>
          </a:bodyPr>
          <a:lstStyle/>
          <a:p>
            <a:pPr algn="r"/>
            <a:r>
              <a:rPr lang="hu-HU" sz="2000" b="1" dirty="0">
                <a:solidFill>
                  <a:srgbClr val="184547"/>
                </a:solidFill>
                <a:latin typeface="Open Sans"/>
                <a:ea typeface="Open Sans"/>
                <a:cs typeface="Open Sans"/>
              </a:rPr>
              <a:t>Megoszthatod a véleményedet és együttműködhetsz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523758" y="3778549"/>
            <a:ext cx="2755584" cy="923330"/>
          </a:xfrm>
          <a:prstGeom prst="rect">
            <a:avLst/>
          </a:prstGeom>
          <a:noFill/>
        </p:spPr>
        <p:txBody>
          <a:bodyPr wrap="square">
            <a:spAutoFit/>
          </a:bodyPr>
          <a:lstStyle/>
          <a:p>
            <a:pPr algn="r"/>
            <a:r>
              <a:rPr lang="hu-HU" b="1" dirty="0">
                <a:solidFill>
                  <a:srgbClr val="26155F"/>
                </a:solidFill>
                <a:latin typeface="Open Sans"/>
                <a:ea typeface="Open Sans"/>
                <a:cs typeface="Open Sans"/>
              </a:rPr>
              <a:t>Tevékenységekhez és </a:t>
            </a:r>
            <a:br>
              <a:rPr lang="hu-HU" b="1" dirty="0">
                <a:solidFill>
                  <a:srgbClr val="26155F"/>
                </a:solidFill>
                <a:latin typeface="Open Sans"/>
                <a:ea typeface="Open Sans"/>
                <a:cs typeface="Open Sans"/>
              </a:rPr>
            </a:br>
            <a:r>
              <a:rPr lang="hu-HU" b="1" dirty="0">
                <a:solidFill>
                  <a:srgbClr val="26155F"/>
                </a:solidFill>
                <a:latin typeface="Open Sans"/>
                <a:ea typeface="Open Sans"/>
                <a:cs typeface="Open Sans"/>
              </a:rPr>
              <a:t>eseményekhez csatlakozhatsz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27041" y="3795443"/>
            <a:ext cx="3930443" cy="400110"/>
          </a:xfrm>
          <a:prstGeom prst="rect">
            <a:avLst/>
          </a:prstGeom>
          <a:noFill/>
        </p:spPr>
        <p:txBody>
          <a:bodyPr wrap="square">
            <a:spAutoFit/>
          </a:bodyPr>
          <a:lstStyle/>
          <a:p>
            <a:pPr lvl="0"/>
            <a:r>
              <a:rPr lang="hu-HU" sz="2000" dirty="0">
                <a:latin typeface="Open Sans" panose="020B0606030504020204" pitchFamily="34" charset="0"/>
                <a:ea typeface="Open Sans" panose="020B0606030504020204" pitchFamily="34" charset="0"/>
                <a:cs typeface="Open Sans" panose="020B0606030504020204" pitchFamily="34" charset="0"/>
              </a:rPr>
              <a:t>vagy otthont adhatsz a saját kezdeményezésednek.</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hu-HU" sz="2000">
                <a:latin typeface="Open Sans" panose="020B0606030504020204" pitchFamily="34" charset="0"/>
                <a:ea typeface="Open Sans" panose="020B0606030504020204" pitchFamily="34" charset="0"/>
                <a:cs typeface="Open Sans" panose="020B0606030504020204" pitchFamily="34" charset="0"/>
              </a:rPr>
              <a:t>nagykövetként. </a:t>
            </a:r>
            <a:br>
              <a:rPr lang="hu-HU" sz="2000">
                <a:latin typeface="Open Sans" panose="020B0606030504020204" pitchFamily="34" charset="0"/>
                <a:ea typeface="Open Sans" panose="020B0606030504020204" pitchFamily="34" charset="0"/>
                <a:cs typeface="Open Sans" panose="020B0606030504020204" pitchFamily="34" charset="0"/>
              </a:rPr>
            </a:br>
            <a:r>
              <a:rPr lang="hu-HU" sz="2000">
                <a:latin typeface="Open Sans" panose="020B0606030504020204" pitchFamily="34" charset="0"/>
                <a:ea typeface="Open Sans" panose="020B0606030504020204" pitchFamily="34" charset="0"/>
                <a:cs typeface="Open Sans" panose="020B0606030504020204" pitchFamily="34" charset="0"/>
              </a:rPr>
              <a:t>A nagyköveti felhívásokat rendszeresen közzétesszük.</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90037" y="5174802"/>
            <a:ext cx="2889304" cy="1015663"/>
          </a:xfrm>
          <a:prstGeom prst="rect">
            <a:avLst/>
          </a:prstGeom>
          <a:noFill/>
        </p:spPr>
        <p:txBody>
          <a:bodyPr wrap="square">
            <a:spAutoFit/>
          </a:bodyPr>
          <a:lstStyle/>
          <a:p>
            <a:pPr algn="r"/>
            <a:r>
              <a:rPr lang="hu-HU" sz="2000" b="1" dirty="0">
                <a:solidFill>
                  <a:srgbClr val="812604"/>
                </a:solidFill>
                <a:latin typeface="Open Sans"/>
                <a:ea typeface="Open Sans"/>
                <a:cs typeface="Open Sans"/>
              </a:rPr>
              <a:t>Példát mutathatsz </a:t>
            </a:r>
            <a:br>
              <a:rPr lang="hu-HU" sz="2000" b="1" dirty="0">
                <a:solidFill>
                  <a:srgbClr val="812604"/>
                </a:solidFill>
                <a:latin typeface="Open Sans"/>
                <a:ea typeface="Open Sans"/>
                <a:cs typeface="Open Sans"/>
              </a:rPr>
            </a:br>
            <a:r>
              <a:rPr lang="hu-HU" sz="2000" b="1" dirty="0">
                <a:solidFill>
                  <a:srgbClr val="812604"/>
                </a:solidFill>
                <a:latin typeface="Open Sans"/>
                <a:ea typeface="Open Sans"/>
                <a:cs typeface="Open Sans"/>
              </a:rPr>
              <a:t>és inspirálhatsz másokat is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9144000" cy="836159"/>
          </a:xfrm>
        </p:spPr>
        <p:txBody>
          <a:bodyPr wrap="square" lIns="216000" tIns="144000" rIns="180000" bIns="108000" anchor="t">
            <a:spAutoFit/>
          </a:bodyPr>
          <a:lstStyle/>
          <a:p>
            <a:r>
              <a:rPr lang="hu-HU">
                <a:latin typeface="Open Sans"/>
                <a:ea typeface="Open Sans"/>
                <a:cs typeface="Open Sans"/>
              </a:rPr>
              <a:t>    Hogyan csatlakozhatsz?</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461855" y="2865379"/>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hu-HU" sz="1600" dirty="0">
                <a:latin typeface="Open Sans"/>
                <a:ea typeface="Open Sans"/>
                <a:cs typeface="Open Sans"/>
              </a:rPr>
              <a:t>Legyél az </a:t>
            </a:r>
            <a:r>
              <a:rPr lang="hu-HU" sz="1600" b="1" dirty="0">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éghajlati paktum nagykövete</a:t>
            </a:r>
            <a:r>
              <a:rPr lang="hu-HU" sz="1600" b="1" dirty="0">
                <a:solidFill>
                  <a:srgbClr val="184547"/>
                </a:solidFill>
                <a:latin typeface="Open Sans"/>
                <a:ea typeface="Open Sans"/>
                <a:cs typeface="Arial"/>
              </a:rPr>
              <a:t> </a:t>
            </a:r>
            <a:r>
              <a:rPr lang="hu-HU" sz="1600" dirty="0">
                <a:latin typeface="Open Sans"/>
                <a:ea typeface="Open Sans"/>
                <a:cs typeface="Arial"/>
              </a:rPr>
              <a:t>és </a:t>
            </a:r>
            <a:br>
              <a:rPr lang="hu-HU" sz="1600" dirty="0">
                <a:latin typeface="Open Sans"/>
                <a:ea typeface="Open Sans"/>
                <a:cs typeface="Arial"/>
              </a:rPr>
            </a:br>
            <a:r>
              <a:rPr lang="hu-HU" sz="1600" dirty="0">
                <a:latin typeface="Open Sans"/>
                <a:ea typeface="Open Sans"/>
                <a:cs typeface="Arial"/>
              </a:rPr>
              <a:t>támogasd a</a:t>
            </a:r>
            <a:r>
              <a:rPr lang="hu-HU" sz="1600" dirty="0">
                <a:latin typeface="Open Sans"/>
                <a:ea typeface="Open Sans"/>
                <a:cs typeface="Open Sans"/>
              </a:rPr>
              <a:t> klímavédelmi politikát a saját közösségedben.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445889" y="4421222"/>
            <a:ext cx="621462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hu-HU" sz="1800" dirty="0">
                <a:latin typeface="Open Sans"/>
                <a:ea typeface="Open Sans"/>
                <a:cs typeface="Open Sans"/>
              </a:rPr>
              <a:t>Legyél a</a:t>
            </a:r>
            <a:r>
              <a:rPr lang="hu-HU" sz="1800" dirty="0">
                <a:solidFill>
                  <a:srgbClr val="00B23B"/>
                </a:solidFill>
                <a:latin typeface="Open Sans"/>
                <a:ea typeface="Open Sans"/>
                <a:cs typeface="Open Sans"/>
              </a:rPr>
              <a:t> </a:t>
            </a:r>
            <a:r>
              <a:rPr lang="hu-HU" sz="18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paktum partnere</a:t>
            </a:r>
            <a:r>
              <a:rPr lang="hu-HU" sz="1800" b="1" dirty="0">
                <a:solidFill>
                  <a:srgbClr val="00B23B"/>
                </a:solidFill>
                <a:latin typeface="Open Sans"/>
                <a:ea typeface="Open Sans"/>
                <a:cs typeface="Arial"/>
              </a:rPr>
              <a:t> </a:t>
            </a:r>
            <a:r>
              <a:rPr lang="hu-HU" sz="1800" dirty="0">
                <a:latin typeface="Open Sans"/>
                <a:ea typeface="Open Sans"/>
                <a:cs typeface="Open Sans"/>
              </a:rPr>
              <a:t>és növeld a szervezeted láthatóságát az éghajlatváltozás elleni fellépés terén.</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461855" y="5866511"/>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hu-HU" sz="1600" dirty="0">
                <a:latin typeface="Open Sans"/>
                <a:ea typeface="Open Sans"/>
                <a:cs typeface="Open Sans"/>
              </a:rPr>
              <a:t>Legyél </a:t>
            </a:r>
            <a:r>
              <a:rPr lang="hu-HU" sz="1600" b="1" u="sng" dirty="0">
                <a:latin typeface="Open Sans"/>
                <a:ea typeface="Open Sans"/>
                <a:cs typeface="Open Sans"/>
                <a:hlinkClick r:id="rId2">
                  <a:extLst>
                    <a:ext uri="{A12FA001-AC4F-418D-AE19-62706E023703}">
                      <ahyp:hlinkClr xmlns:ahyp="http://schemas.microsoft.com/office/drawing/2018/hyperlinkcolor" val="tx"/>
                    </a:ext>
                  </a:extLst>
                </a:hlinkClick>
              </a:rPr>
              <a:t>a paktum barátja</a:t>
            </a:r>
            <a:r>
              <a:rPr lang="hu-HU" sz="1600" b="1" dirty="0">
                <a:latin typeface="Open Sans"/>
                <a:ea typeface="Open Sans"/>
                <a:cs typeface="Open Sans"/>
                <a:hlinkClick r:id="rId2">
                  <a:extLst>
                    <a:ext uri="{A12FA001-AC4F-418D-AE19-62706E023703}">
                      <ahyp:hlinkClr xmlns:ahyp="http://schemas.microsoft.com/office/drawing/2018/hyperlinkcolor" val="tx"/>
                    </a:ext>
                  </a:extLst>
                </a:hlinkClick>
              </a:rPr>
              <a:t> </a:t>
            </a:r>
            <a:r>
              <a:rPr lang="hu-HU" sz="1600" dirty="0">
                <a:latin typeface="Open Sans"/>
                <a:ea typeface="Open Sans"/>
                <a:cs typeface="Open Sans"/>
              </a:rPr>
              <a:t>, ha szeretnél </a:t>
            </a:r>
            <a:br>
              <a:rPr lang="hu-HU" sz="1600" dirty="0">
                <a:latin typeface="Open Sans"/>
                <a:ea typeface="Open Sans"/>
                <a:cs typeface="Open Sans"/>
              </a:rPr>
            </a:br>
            <a:r>
              <a:rPr lang="hu-HU" sz="1600" dirty="0">
                <a:latin typeface="Open Sans"/>
                <a:ea typeface="Open Sans"/>
                <a:cs typeface="Open Sans"/>
              </a:rPr>
              <a:t>útmutatást kapni az éghajlatváltozással kapcsolatos további lépésekhez.</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461855" y="7436337"/>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hu-HU" sz="1800">
                <a:latin typeface="Open Sans"/>
                <a:ea typeface="Open Sans"/>
                <a:cs typeface="Open Sans"/>
              </a:rPr>
              <a:t>Regisztráld a saját </a:t>
            </a:r>
            <a:r>
              <a:rPr lang="hu-HU" sz="1800" b="1" u="sng">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éghajlati paktum eseményedet</a:t>
            </a:r>
            <a:r>
              <a:rPr lang="hu-HU" sz="1800" b="1">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 </a:t>
            </a:r>
            <a:r>
              <a:rPr lang="hu-HU" sz="1800">
                <a:latin typeface="Open Sans"/>
                <a:ea typeface="Open Sans"/>
                <a:cs typeface="Open Sans"/>
              </a:rPr>
              <a:t>, hogy az felkerüljön az éghajlati paktum weboldalára is.</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557919"/>
            <a:ext cx="4945599" cy="133567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hu-HU" sz="1800" dirty="0">
                <a:solidFill>
                  <a:schemeClr val="bg1"/>
                </a:solidFill>
                <a:latin typeface="Open Sans"/>
                <a:ea typeface="Open Sans"/>
                <a:cs typeface="Open Sans"/>
              </a:rPr>
              <a:t>Használd az</a:t>
            </a:r>
            <a:r>
              <a:rPr lang="hu-HU" sz="1800" b="1" dirty="0">
                <a:solidFill>
                  <a:schemeClr val="bg1"/>
                </a:solidFill>
                <a:latin typeface="Open Sans"/>
                <a:ea typeface="Open Sans"/>
                <a:cs typeface="Open Sans"/>
              </a:rPr>
              <a:t> </a:t>
            </a:r>
            <a:r>
              <a:rPr lang="hu-HU" sz="18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erőforrásainkat</a:t>
            </a:r>
            <a:r>
              <a:rPr lang="hu-HU" sz="1800" dirty="0">
                <a:solidFill>
                  <a:schemeClr val="bg1"/>
                </a:solidFill>
                <a:latin typeface="Open Sans"/>
                <a:ea typeface="Open Sans"/>
                <a:cs typeface="Open Sans"/>
              </a:rPr>
              <a:t>, hogy világos és pontos információkat adj át az éghajlatváltozásról és az éghajlatváltozás elleni fellépésről.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07285" y="2780414"/>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hu-HU" sz="1800" dirty="0">
                <a:solidFill>
                  <a:schemeClr val="bg1"/>
                </a:solidFill>
                <a:latin typeface="Open Sans"/>
                <a:ea typeface="Open Sans"/>
                <a:cs typeface="Open Sans"/>
              </a:rPr>
              <a:t>Szervezd meg az </a:t>
            </a:r>
            <a:r>
              <a:rPr lang="hu-HU"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éghajlatvédelmi akciócsoport tevékenységét </a:t>
            </a:r>
            <a:r>
              <a:rPr lang="hu-HU" sz="1800" dirty="0">
                <a:solidFill>
                  <a:schemeClr val="bg1"/>
                </a:solidFill>
                <a:latin typeface="Open Sans"/>
                <a:ea typeface="Open Sans"/>
                <a:cs typeface="Open Sans"/>
              </a:rPr>
              <a:t>és inspirálódj </a:t>
            </a:r>
            <a:r>
              <a:rPr lang="hu-HU"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az állampolgárok bevonását elősegítő „Quick-start” eszközökből</a:t>
            </a:r>
            <a:r>
              <a:rPr lang="hu-HU" sz="18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44000" y="6479736"/>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hu-HU" sz="1800" dirty="0">
                <a:solidFill>
                  <a:schemeClr val="bg1"/>
                </a:solidFill>
                <a:latin typeface="Open Sans"/>
                <a:ea typeface="Open Sans"/>
                <a:cs typeface="Open Sans"/>
              </a:rPr>
              <a:t>Csatlakozz a paktum csapatához a UN ActNow kampányban az </a:t>
            </a:r>
            <a:r>
              <a:rPr lang="hu-HU" sz="1800" b="1" dirty="0">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AWorld app</a:t>
            </a:r>
            <a:r>
              <a:rPr lang="hu-HU" sz="1800" dirty="0">
                <a:solidFill>
                  <a:schemeClr val="bg1"/>
                </a:solidFill>
                <a:latin typeface="Open Sans"/>
                <a:ea typeface="Open Sans"/>
                <a:cs typeface="Open Sans"/>
              </a:rPr>
              <a:t> alkalmazáson keresztül! Csökkentsd a szénlábnyomodat a mindennapi tevékenységeiddel és tegyél mérhető lépéseket a fenntartható fejlődési célok elérése érdekében.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8" y="5240161"/>
            <a:ext cx="3635001"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1" y="4208734"/>
            <a:ext cx="5746890"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1077239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13213848"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8" y="3317080"/>
            <a:ext cx="10282991" cy="400110"/>
          </a:xfrm>
          <a:prstGeom prst="rect">
            <a:avLst/>
          </a:prstGeom>
          <a:noFill/>
        </p:spPr>
        <p:txBody>
          <a:bodyPr wrap="square">
            <a:spAutoFit/>
          </a:bodyPr>
          <a:lstStyle/>
          <a:p>
            <a:pPr lvl="0">
              <a:lnSpc>
                <a:spcPct val="100000"/>
              </a:lnSpc>
            </a:pPr>
            <a:r>
              <a:rPr lang="hu-HU" sz="2000" b="0" dirty="0">
                <a:solidFill>
                  <a:schemeClr val="tx1"/>
                </a:solidFill>
                <a:latin typeface="Open Sans"/>
                <a:ea typeface="Open Sans"/>
                <a:cs typeface="Open Sans"/>
              </a:rPr>
              <a:t>Inspirálódj a</a:t>
            </a:r>
            <a:r>
              <a:rPr lang="hu-HU" sz="2000" b="0" dirty="0">
                <a:solidFill>
                  <a:schemeClr val="accent1"/>
                </a:solidFill>
                <a:latin typeface="Open Sans"/>
                <a:ea typeface="Open Sans"/>
                <a:cs typeface="Open Sans"/>
              </a:rPr>
              <a:t> </a:t>
            </a:r>
            <a:r>
              <a:rPr lang="hu-HU"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„Quick-start” eszközökből</a:t>
            </a:r>
            <a:r>
              <a:rPr lang="hu-HU" sz="2000" b="0" dirty="0">
                <a:solidFill>
                  <a:schemeClr val="tx1"/>
                </a:solidFill>
                <a:latin typeface="Open Sans"/>
                <a:ea typeface="Open Sans"/>
                <a:cs typeface="Open Sans"/>
              </a:rPr>
              <a:t>, amelyeket a </a:t>
            </a:r>
            <a:r>
              <a:rPr lang="hu-HU" sz="2000" b="1" u="sng" dirty="0">
                <a:solidFill>
                  <a:schemeClr val="accent1"/>
                </a:solidFill>
                <a:latin typeface="Open Sans"/>
                <a:ea typeface="Open Sans"/>
                <a:cs typeface="Open Sans"/>
              </a:rPr>
              <a:t>paktum weboldalán találsz</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5186647" cy="400110"/>
          </a:xfrm>
          <a:prstGeom prst="rect">
            <a:avLst/>
          </a:prstGeom>
          <a:noFill/>
        </p:spPr>
        <p:txBody>
          <a:bodyPr wrap="square">
            <a:spAutoFit/>
          </a:bodyPr>
          <a:lstStyle/>
          <a:p>
            <a:pPr>
              <a:lnSpc>
                <a:spcPct val="100000"/>
              </a:lnSpc>
            </a:pPr>
            <a:r>
              <a:rPr lang="hu-HU" sz="2000" b="0">
                <a:solidFill>
                  <a:schemeClr val="tx1"/>
                </a:solidFill>
                <a:latin typeface="Open Sans"/>
                <a:ea typeface="Open Sans"/>
                <a:cs typeface="Open Sans"/>
              </a:rPr>
              <a:t>Regisztráld az általad szervezett eseményt</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8" y="5454564"/>
            <a:ext cx="3577391" cy="400110"/>
          </a:xfrm>
          <a:prstGeom prst="rect">
            <a:avLst/>
          </a:prstGeom>
          <a:noFill/>
        </p:spPr>
        <p:txBody>
          <a:bodyPr wrap="square">
            <a:spAutoFit/>
          </a:bodyPr>
          <a:lstStyle/>
          <a:p>
            <a:pPr lvl="0">
              <a:lnSpc>
                <a:spcPct val="100000"/>
              </a:lnSpc>
            </a:pPr>
            <a:r>
              <a:rPr lang="hu-HU" sz="2000" b="0" dirty="0">
                <a:solidFill>
                  <a:schemeClr val="tx1"/>
                </a:solidFill>
                <a:latin typeface="Open Sans"/>
                <a:ea typeface="Open Sans"/>
                <a:cs typeface="Open Sans"/>
              </a:rPr>
              <a:t>Tartsd meg az eseményt</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hu-HU" sz="2000" b="0">
                <a:solidFill>
                  <a:schemeClr val="tx1"/>
                </a:solidFill>
                <a:latin typeface="Open Sans"/>
                <a:ea typeface="Open Sans"/>
                <a:cs typeface="Open Sans"/>
              </a:rPr>
              <a:t>Oszd meg az eredményeket az európai éghajlati paktummal</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12949160" cy="400110"/>
          </a:xfrm>
          <a:prstGeom prst="rect">
            <a:avLst/>
          </a:prstGeom>
          <a:noFill/>
        </p:spPr>
        <p:txBody>
          <a:bodyPr wrap="square">
            <a:spAutoFit/>
          </a:bodyPr>
          <a:lstStyle/>
          <a:p>
            <a:pPr lvl="0">
              <a:lnSpc>
                <a:spcPct val="100000"/>
              </a:lnSpc>
            </a:pPr>
            <a:r>
              <a:rPr lang="hu-HU" sz="2000" b="0" dirty="0">
                <a:solidFill>
                  <a:schemeClr val="tx1"/>
                </a:solidFill>
                <a:latin typeface="Open Sans"/>
                <a:ea typeface="Open Sans"/>
                <a:cs typeface="Open Sans"/>
              </a:rPr>
              <a:t>Terjeszd a tevékenységed és annak eredményeit, és kérj fel másokat is, hogy szervezzenek eseményeket!</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2" y="803443"/>
            <a:ext cx="15315708" cy="7530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hu-HU" sz="3600" dirty="0">
                <a:latin typeface="Open Sans"/>
                <a:ea typeface="Open Sans"/>
                <a:cs typeface="Arial"/>
              </a:rPr>
              <a:t>    „Quick-start” eszközök az állampolgárok bevonásához</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178232"/>
              <a:ext cx="3494178" cy="707886"/>
            </a:xfrm>
            <a:prstGeom prst="rect">
              <a:avLst/>
            </a:prstGeom>
            <a:noFill/>
          </p:spPr>
          <p:txBody>
            <a:bodyPr wrap="square">
              <a:spAutoFit/>
            </a:bodyPr>
            <a:lstStyle/>
            <a:p>
              <a:pPr algn="ctr"/>
              <a:r>
                <a:rPr lang="hu-HU" sz="2000" b="1" dirty="0">
                  <a:solidFill>
                    <a:srgbClr val="184547"/>
                  </a:solidFill>
                  <a:latin typeface="Open Sans"/>
                  <a:ea typeface="Open Sans"/>
                  <a:cs typeface="Open Sans"/>
                </a:rPr>
                <a:t>Séták az éghajlatvédelem érdekében</a:t>
              </a:r>
            </a:p>
          </p:txBody>
        </p:sp>
        <p:sp>
          <p:nvSpPr>
            <p:cNvPr id="9" name="TextBox 8">
              <a:extLst>
                <a:ext uri="{FF2B5EF4-FFF2-40B4-BE49-F238E27FC236}">
                  <a16:creationId xmlns:a16="http://schemas.microsoft.com/office/drawing/2014/main" id="{D43A8BC1-1230-5C5B-B10C-066797D2C5D9}"/>
                </a:ext>
              </a:extLst>
            </p:cNvPr>
            <p:cNvSpPr txBox="1"/>
            <p:nvPr/>
          </p:nvSpPr>
          <p:spPr>
            <a:xfrm>
              <a:off x="5420245" y="3051084"/>
              <a:ext cx="3494178" cy="492443"/>
            </a:xfrm>
            <a:prstGeom prst="rect">
              <a:avLst/>
            </a:prstGeom>
            <a:noFill/>
          </p:spPr>
          <p:txBody>
            <a:bodyPr wrap="square">
              <a:spAutoFit/>
            </a:bodyPr>
            <a:lstStyle/>
            <a:p>
              <a:pPr algn="ctr"/>
              <a:r>
                <a:rPr lang="hu-HU" sz="2600" b="1" dirty="0">
                  <a:solidFill>
                    <a:srgbClr val="26155F"/>
                  </a:solidFill>
                  <a:latin typeface="Open Sans"/>
                  <a:ea typeface="Open Sans"/>
                  <a:cs typeface="Open Sans"/>
                </a:rPr>
                <a:t>Fotótörténeti workshopok</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hu-HU" sz="2600" b="1" dirty="0">
                  <a:solidFill>
                    <a:srgbClr val="16683B"/>
                  </a:solidFill>
                  <a:latin typeface="Open Sans"/>
                  <a:ea typeface="Open Sans"/>
                  <a:cs typeface="Open Sans"/>
                </a:rPr>
                <a:t>Helyi klímavédelmi akciócsoport</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hu-HU" sz="2600" b="1">
                  <a:solidFill>
                    <a:srgbClr val="391A53"/>
                  </a:solidFill>
                  <a:latin typeface="Open Sans"/>
                  <a:ea typeface="Open Sans"/>
                  <a:cs typeface="Open Sans"/>
                </a:rPr>
                <a:t>Vitaprogramok</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hu-HU" sz="2000">
                  <a:latin typeface="Open Sans" panose="020B0606030504020204" pitchFamily="34" charset="0"/>
                  <a:ea typeface="Open Sans" panose="020B0606030504020204" pitchFamily="34" charset="0"/>
                  <a:cs typeface="Open Sans" panose="020B0606030504020204" pitchFamily="34" charset="0"/>
                </a:rPr>
                <a:t>Vezetett túrák a helyi városrészekben a fenntartható gyakorlatok és a zöld átmenetet támogató kezdeményezések bemutatására.</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hu-HU" sz="2000">
                  <a:latin typeface="Open Sans" panose="020B0606030504020204" pitchFamily="34" charset="0"/>
                  <a:ea typeface="Open Sans" panose="020B0606030504020204" pitchFamily="34" charset="0"/>
                  <a:cs typeface="Open Sans" panose="020B0606030504020204" pitchFamily="34" charset="0"/>
                </a:rPr>
                <a:t>Fotó workshopok, ahol a résztvevők megörökítik az éghajlati problémákat és megoldásokat, és reflektálnak rájuk. Az eredmények befolyásolhatják a döntéshozatalt és ösztönözhetik a változásokat.</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hu-HU" sz="2000">
                  <a:latin typeface="Open Sans" panose="020B0606030504020204" pitchFamily="34" charset="0"/>
                  <a:ea typeface="Open Sans" panose="020B0606030504020204" pitchFamily="34" charset="0"/>
                  <a:cs typeface="Open Sans" panose="020B0606030504020204" pitchFamily="34" charset="0"/>
                </a:rPr>
                <a:t>Olyan emberek csoportja, akik egy közös célért dolgoznak, például egy közös kert, egy javító műhely vagy egy helyi energiaközösség létrehozásáért.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hu-HU" sz="2000">
                  <a:latin typeface="Open Sans" panose="020B0606030504020204" pitchFamily="34" charset="0"/>
                  <a:ea typeface="Open Sans" panose="020B0606030504020204" pitchFamily="34" charset="0"/>
                  <a:cs typeface="Open Sans" panose="020B0606030504020204" pitchFamily="34" charset="0"/>
                </a:rPr>
                <a:t>Beszélgetések arról, hogy a klímasemlegességre való áttérés hogyan működhet a gyakorlatban, a mindennapi életünkben, és milyen politikákat kellene bevezetni a jövőre nézve.</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5341599" cy="7530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hu-HU" sz="3600" dirty="0">
                <a:latin typeface="Open Sans"/>
                <a:ea typeface="Open Sans"/>
                <a:cs typeface="Arial"/>
              </a:rPr>
              <a:t>    „Quick-start” eszközök az állampolgárok bevonásához</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hu-HU" sz="2000" b="1">
                <a:solidFill>
                  <a:srgbClr val="184547"/>
                </a:solidFill>
                <a:latin typeface="Open Sans" panose="020B0606030504020204" pitchFamily="34" charset="0"/>
                <a:ea typeface="Open Sans" panose="020B0606030504020204" pitchFamily="34" charset="0"/>
                <a:cs typeface="Open Sans" panose="020B0606030504020204" pitchFamily="34" charset="0"/>
              </a:rPr>
              <a:t>Látogass el a weboldalra </a:t>
            </a:r>
            <a:br>
              <a:rPr lang="hu-HU"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hu-HU" sz="2000" b="1">
                <a:solidFill>
                  <a:srgbClr val="184547"/>
                </a:solidFill>
                <a:latin typeface="Open Sans" panose="020B0606030504020204" pitchFamily="34" charset="0"/>
                <a:ea typeface="Open Sans" panose="020B0606030504020204" pitchFamily="34" charset="0"/>
                <a:cs typeface="Open Sans" panose="020B0606030504020204" pitchFamily="34" charset="0"/>
              </a:rPr>
              <a:t>a további részletekért</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hu-HU" sz="2800">
                <a:latin typeface="Open Sans"/>
                <a:ea typeface="Open Sans"/>
                <a:cs typeface="Open Sans"/>
              </a:rPr>
              <a:t>Az európai éghajlati paktum egyesítette erőforrásait az</a:t>
            </a:r>
            <a:r>
              <a:rPr lang="hu-HU" sz="2800" b="1">
                <a:latin typeface="Open Sans"/>
                <a:ea typeface="Open Sans"/>
                <a:cs typeface="Open Sans"/>
              </a:rPr>
              <a:t> ActNow</a:t>
            </a:r>
            <a:r>
              <a:rPr lang="hu-HU" sz="2800">
                <a:latin typeface="Open Sans"/>
                <a:ea typeface="Open Sans"/>
                <a:cs typeface="Open Sans"/>
              </a:rPr>
              <a:t> programmal, az ENSZ kampányával, valamint a kampány mobilalkalmazásával, az </a:t>
            </a:r>
            <a:r>
              <a:rPr lang="hu-HU" sz="2800" b="1">
                <a:latin typeface="Open Sans"/>
                <a:ea typeface="Open Sans"/>
                <a:cs typeface="Open Sans"/>
              </a:rPr>
              <a:t>AWorld</a:t>
            </a:r>
            <a:r>
              <a:rPr lang="hu-HU" sz="2800">
                <a:latin typeface="Open Sans"/>
                <a:ea typeface="Open Sans"/>
                <a:cs typeface="Open Sans"/>
              </a:rPr>
              <a:t> alkalmazással, amely klímavédelmi cselekvésre ösztönzi az embereket.</a:t>
            </a:r>
            <a:br>
              <a:rPr lang="hu-HU" sz="2800">
                <a:latin typeface="Open Sans"/>
                <a:ea typeface="Open Sans"/>
                <a:cs typeface="Open Sans"/>
              </a:rPr>
            </a:br>
            <a:endParaRPr lang="hu-HU" sz="2800">
              <a:latin typeface="Open Sans"/>
              <a:ea typeface="Open Sans"/>
              <a:cs typeface="Open Sans"/>
            </a:endParaRPr>
          </a:p>
          <a:p>
            <a:pPr>
              <a:lnSpc>
                <a:spcPts val="4200"/>
              </a:lnSpc>
            </a:pPr>
            <a:r>
              <a:rPr lang="hu-HU" sz="2800" b="1">
                <a:solidFill>
                  <a:srgbClr val="02B23D"/>
                </a:solidFill>
                <a:latin typeface="Open Sans"/>
                <a:ea typeface="Open Sans"/>
                <a:cs typeface="Open Sans"/>
              </a:rPr>
              <a:t>Több mint </a:t>
            </a:r>
            <a:r>
              <a:rPr lang="hu-HU" sz="2800" b="1" u="sng">
                <a:solidFill>
                  <a:srgbClr val="02B23D"/>
                </a:solidFill>
                <a:latin typeface="Open Sans"/>
                <a:ea typeface="Open Sans"/>
                <a:cs typeface="Open Sans"/>
              </a:rPr>
              <a:t>900 000</a:t>
            </a:r>
            <a:r>
              <a:rPr lang="hu-HU" sz="2800" b="1">
                <a:solidFill>
                  <a:srgbClr val="02B23D"/>
                </a:solidFill>
                <a:latin typeface="Open Sans"/>
                <a:ea typeface="Open Sans"/>
                <a:cs typeface="Open Sans"/>
              </a:rPr>
              <a:t> cselekvést valósítottak meg az AWorld alkalmazás használatával az európai éghajlati paktum csapat kihívásához csatlakozó felhasználók.</a:t>
            </a:r>
          </a:p>
          <a:p>
            <a:endParaRPr lang="en-GB" sz="320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12395200" cy="836159"/>
          </a:xfrm>
          <a:solidFill>
            <a:srgbClr val="104B2B"/>
          </a:solidFill>
        </p:spPr>
        <p:txBody>
          <a:bodyPr wrap="square" lIns="216000" tIns="144000" rIns="180000" bIns="108000" anchor="t">
            <a:spAutoFit/>
          </a:bodyPr>
          <a:lstStyle/>
          <a:p>
            <a:r>
              <a:rPr lang="hu-HU">
                <a:latin typeface="Open Sans"/>
                <a:ea typeface="Open Sans"/>
                <a:cs typeface="Open Sans"/>
              </a:rPr>
              <a:t>    A paktum és az ENSZ ActNow kampánya</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994293" y="1774595"/>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214746" y="3964221"/>
            <a:ext cx="3297691" cy="3297691"/>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110947" cy="4697042"/>
          </a:xfrm>
        </p:spPr>
        <p:txBody>
          <a:bodyPr lIns="0" tIns="0" rIns="0" bIns="0" anchor="t"/>
          <a:lstStyle/>
          <a:p>
            <a:pPr>
              <a:lnSpc>
                <a:spcPts val="4000"/>
              </a:lnSpc>
            </a:pPr>
            <a:r>
              <a:rPr lang="hu-HU" sz="2400">
                <a:latin typeface="Open Sans"/>
                <a:ea typeface="Open Sans"/>
                <a:cs typeface="Open Sans"/>
              </a:rPr>
              <a:t>Mindannyian segíthetünk egy fenntarthatóbb jövő építésében. </a:t>
            </a:r>
            <a:r>
              <a:rPr lang="hu-HU" sz="2400">
                <a:solidFill>
                  <a:srgbClr val="000000"/>
                </a:solidFill>
                <a:latin typeface="Open Sans"/>
                <a:ea typeface="Open Sans"/>
                <a:cs typeface="Open Sans"/>
              </a:rPr>
              <a:t>Kommunikációnk elsődleges célja, hogy megosszuk a paktum köré épülő közösségek inspiráló</a:t>
            </a:r>
            <a:r>
              <a:rPr lang="hu-HU" sz="2400">
                <a:solidFill>
                  <a:schemeClr val="accent1"/>
                </a:solidFill>
                <a:latin typeface="Open Sans"/>
                <a:ea typeface="Open Sans"/>
                <a:cs typeface="Open Sans"/>
              </a:rPr>
              <a:t> </a:t>
            </a:r>
            <a:r>
              <a:rPr lang="hu-HU" sz="240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sikertörténeteit</a:t>
            </a:r>
            <a:r>
              <a:rPr lang="hu-HU" sz="2400">
                <a:solidFill>
                  <a:srgbClr val="104B2B"/>
                </a:solidFill>
                <a:latin typeface="Open Sans"/>
                <a:ea typeface="Open Sans"/>
                <a:cs typeface="Open Sans"/>
              </a:rPr>
              <a:t>, </a:t>
            </a:r>
            <a:r>
              <a:rPr lang="hu-HU" sz="2400" u="sng">
                <a:solidFill>
                  <a:srgbClr val="104B2B"/>
                </a:solidFill>
                <a:latin typeface="Open Sans"/>
                <a:ea typeface="Open Sans"/>
                <a:cs typeface="Open Sans"/>
              </a:rPr>
              <a:t>megoldásait és akcióit</a:t>
            </a:r>
            <a:r>
              <a:rPr lang="hu-HU" sz="2400">
                <a:solidFill>
                  <a:srgbClr val="104B2B"/>
                </a:solidFill>
                <a:latin typeface="Open Sans"/>
                <a:ea typeface="Open Sans"/>
                <a:cs typeface="Open Sans"/>
              </a:rPr>
              <a:t> </a:t>
            </a:r>
            <a:r>
              <a:rPr lang="hu-HU" sz="2400">
                <a:solidFill>
                  <a:srgbClr val="000000"/>
                </a:solidFill>
                <a:latin typeface="Open Sans"/>
                <a:ea typeface="Open Sans"/>
                <a:cs typeface="Open Sans"/>
              </a:rPr>
              <a:t>. </a:t>
            </a:r>
            <a:br>
              <a:rPr lang="hu-HU" sz="2400">
                <a:solidFill>
                  <a:srgbClr val="000000"/>
                </a:solidFill>
                <a:latin typeface="Open Sans"/>
                <a:ea typeface="Open Sans"/>
                <a:cs typeface="Open Sans"/>
              </a:rPr>
            </a:br>
            <a:r>
              <a:rPr lang="hu-HU" sz="900">
                <a:solidFill>
                  <a:srgbClr val="000000"/>
                </a:solidFill>
                <a:latin typeface="Open Sans"/>
                <a:ea typeface="Open Sans"/>
                <a:cs typeface="Open Sans"/>
              </a:rPr>
              <a:t> </a:t>
            </a:r>
          </a:p>
          <a:p>
            <a:pPr>
              <a:lnSpc>
                <a:spcPts val="4500"/>
              </a:lnSpc>
            </a:pPr>
            <a:r>
              <a:rPr lang="hu-HU" sz="3200">
                <a:solidFill>
                  <a:srgbClr val="104B2B"/>
                </a:solidFill>
                <a:latin typeface="Open Sans"/>
                <a:ea typeface="Open Sans"/>
                <a:cs typeface="Open Sans"/>
              </a:rPr>
              <a:t>Oszd meg velünk a történeted</a:t>
            </a:r>
            <a:r>
              <a:rPr lang="hu-HU" sz="3200" i="0" u="none" strike="noStrike" baseline="0">
                <a:solidFill>
                  <a:srgbClr val="104B2B"/>
                </a:solidFill>
                <a:latin typeface="Open Sans"/>
                <a:ea typeface="Open Sans"/>
                <a:cs typeface="Open Sans"/>
              </a:rPr>
              <a:t>: </a:t>
            </a:r>
            <a:br>
              <a:rPr lang="hu-HU" sz="3200" b="0" i="0" u="none" strike="noStrike" baseline="0">
                <a:latin typeface="Open Sans"/>
                <a:ea typeface="Open Sans"/>
                <a:cs typeface="Open Sans"/>
              </a:rPr>
            </a:br>
            <a:r>
              <a:rPr lang="hu-HU" sz="3200" b="1" i="0" u="sng" strike="noStrike" baseline="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hu-HU" sz="3200" b="1" u="sng">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hu-HU" sz="3200">
                <a:solidFill>
                  <a:srgbClr val="104B2B"/>
                </a:solidFill>
                <a:latin typeface="Open Sans"/>
                <a:ea typeface="Open Sans"/>
                <a:cs typeface="Open Sans"/>
              </a:rPr>
              <a:t>. </a:t>
            </a:r>
          </a:p>
          <a:p>
            <a:pPr>
              <a:lnSpc>
                <a:spcPts val="2200"/>
              </a:lnSpc>
            </a:pPr>
            <a:r>
              <a:rPr lang="hu-HU" sz="1800">
                <a:latin typeface="Open Sans"/>
                <a:ea typeface="Open Sans"/>
                <a:cs typeface="Open Sans"/>
              </a:rPr>
              <a:t>Csatolj olyan releváns linkeket, mellékleteket, képeket vagy részleteket, amelyek segítenek megérteni és megosztani a történetedet. </a:t>
            </a:r>
          </a:p>
          <a:p>
            <a:endParaRPr lang="en-GB" sz="2400" b="1" i="0" u="sng" strike="noStrike" baseline="0">
              <a:latin typeface="Open Sans"/>
              <a:ea typeface="Open Sans"/>
              <a:cs typeface="Open Sans"/>
            </a:endParaRPr>
          </a:p>
          <a:p>
            <a:endParaRPr lang="en-GB" sz="2400" b="1" u="sng">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0" y="803443"/>
            <a:ext cx="10337800" cy="836159"/>
          </a:xfrm>
        </p:spPr>
        <p:txBody>
          <a:bodyPr wrap="square" lIns="216000" tIns="144000" rIns="180000" bIns="108000" anchor="t">
            <a:spAutoFit/>
          </a:bodyPr>
          <a:lstStyle/>
          <a:p>
            <a:r>
              <a:rPr lang="hu-HU">
                <a:latin typeface="Open Sans"/>
                <a:ea typeface="Open Sans"/>
                <a:cs typeface="Open Sans"/>
              </a:rPr>
              <a:t>    Oszd meg velünk a történeted!</a:t>
            </a:r>
          </a:p>
        </p:txBody>
      </p:sp>
      <p:pic>
        <p:nvPicPr>
          <p:cNvPr id="5" name="Picture 4" descr="A group of women looking at a paper&#10;&#10;Description automatically generated">
            <a:extLst>
              <a:ext uri="{FF2B5EF4-FFF2-40B4-BE49-F238E27FC236}">
                <a16:creationId xmlns:a16="http://schemas.microsoft.com/office/drawing/2014/main" id="{BC6F1E5B-5B5F-EE3D-2A11-1345A2299AB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7899400" cy="836159"/>
          </a:xfrm>
        </p:spPr>
        <p:txBody>
          <a:bodyPr/>
          <a:lstStyle/>
          <a:p>
            <a:r>
              <a:rPr lang="hu-HU"/>
              <a:t>    További információért</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902517781"/>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hu-HU" sz="2800"/>
                        <a:t>Platform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hu-HU" sz="2800"/>
                        <a:t>Tag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hu-HU"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hu-HU" sz="2400"/>
                        <a:t>              </a:t>
                      </a:r>
                      <a:r>
                        <a:rPr lang="hu-HU"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hu-HU"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hu-HU" sz="2400"/>
                        <a:t>             </a:t>
                      </a:r>
                      <a:r>
                        <a:rPr lang="hu-HU"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hu-HU"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hu-HU" sz="2400"/>
                        <a:t>            </a:t>
                      </a:r>
                      <a:r>
                        <a:rPr lang="hu-HU" sz="2000"/>
                        <a:t>@EU Environment </a:t>
                      </a:r>
                      <a:br>
                        <a:rPr lang="hu-HU" sz="2000"/>
                      </a:br>
                      <a:r>
                        <a:rPr lang="hu-HU"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hu-HU"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hu-HU" sz="2400" dirty="0"/>
                        <a:t>         </a:t>
                      </a:r>
                      <a:r>
                        <a:rPr lang="hu-HU" sz="2000" dirty="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066346" y="2431239"/>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hu-HU" sz="2300" dirty="0">
                <a:solidFill>
                  <a:prstClr val="black"/>
                </a:solidFill>
                <a:latin typeface="Open Sans"/>
                <a:ea typeface="Open Sans"/>
                <a:cs typeface="Open Sans"/>
              </a:rPr>
              <a:t>Látogass </a:t>
            </a:r>
            <a:r>
              <a:rPr lang="hu-HU" sz="2300" dirty="0">
                <a:latin typeface="Open Sans"/>
                <a:ea typeface="Open Sans"/>
                <a:cs typeface="Open Sans"/>
              </a:rPr>
              <a:t>el az </a:t>
            </a:r>
            <a:r>
              <a:rPr lang="hu-HU"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éghajlati paktum weboldalára</a:t>
            </a:r>
            <a:r>
              <a:rPr lang="hu-HU" sz="2300" dirty="0">
                <a:solidFill>
                  <a:prstClr val="black"/>
                </a:solidFill>
                <a:latin typeface="Open Sans"/>
                <a:ea typeface="Open Sans"/>
                <a:cs typeface="Open Sans"/>
              </a:rPr>
              <a:t>, ismerd meg a paktum közösségének történeteit és azokat a forrásokat és anyagokat, amelyekkel másokat is cselekvésre ösztönözhetsz. </a:t>
            </a:r>
          </a:p>
          <a:p>
            <a:pPr marL="0" indent="0">
              <a:lnSpc>
                <a:spcPts val="3800"/>
              </a:lnSpc>
              <a:spcAft>
                <a:spcPts val="800"/>
              </a:spcAft>
              <a:buFont typeface="Arial" panose="020B0604020202020204" pitchFamily="34" charset="0"/>
              <a:buNone/>
              <a:defRPr/>
            </a:pPr>
            <a:r>
              <a:rPr lang="hu-HU"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Iratkozz fel a hírlevelünkre</a:t>
            </a:r>
            <a:r>
              <a:rPr lang="hu-HU" sz="2300" dirty="0">
                <a:solidFill>
                  <a:srgbClr val="104B2B"/>
                </a:solidFill>
                <a:latin typeface="Open Sans"/>
                <a:ea typeface="Open Sans"/>
                <a:cs typeface="Open Sans"/>
              </a:rPr>
              <a:t> </a:t>
            </a:r>
            <a:r>
              <a:rPr lang="hu-HU" sz="2300" dirty="0">
                <a:solidFill>
                  <a:prstClr val="black"/>
                </a:solidFill>
                <a:latin typeface="Open Sans"/>
                <a:ea typeface="Open Sans"/>
                <a:cs typeface="Open Sans"/>
              </a:rPr>
              <a:t>és kövess bennünket a közösségi médiában, hogy értesülj az éghajlatvédelmi intézkedésekről.</a:t>
            </a:r>
          </a:p>
          <a:p>
            <a:pPr marL="0" indent="0">
              <a:lnSpc>
                <a:spcPts val="3800"/>
              </a:lnSpc>
              <a:spcAft>
                <a:spcPts val="800"/>
              </a:spcAft>
              <a:buNone/>
              <a:defRPr/>
            </a:pPr>
            <a:r>
              <a:rPr lang="hu-HU" sz="2300" dirty="0">
                <a:solidFill>
                  <a:prstClr val="black"/>
                </a:solidFill>
                <a:latin typeface="Open Sans"/>
                <a:ea typeface="Open Sans"/>
                <a:cs typeface="Open Sans"/>
              </a:rPr>
              <a:t>Az alábbi hashtagekkel keresd a tartalmainkat: </a:t>
            </a:r>
            <a:br>
              <a:rPr lang="hu-HU" sz="2300" dirty="0">
                <a:solidFill>
                  <a:prstClr val="black"/>
                </a:solidFill>
                <a:latin typeface="Open Sans"/>
                <a:ea typeface="Open Sans"/>
                <a:cs typeface="Open Sans"/>
              </a:rPr>
            </a:br>
            <a:r>
              <a:rPr lang="hu-HU" sz="2300" b="1" dirty="0">
                <a:solidFill>
                  <a:srgbClr val="104B2B"/>
                </a:solidFill>
                <a:latin typeface="Open Sans"/>
                <a:ea typeface="Open Sans"/>
                <a:cs typeface="Open Sans"/>
              </a:rPr>
              <a:t>#EUClimatePact #MyWorldOurPlanet </a:t>
            </a:r>
            <a:br>
              <a:rPr lang="hu-HU" sz="2400" b="1" dirty="0">
                <a:solidFill>
                  <a:srgbClr val="104B2B"/>
                </a:solidFill>
                <a:latin typeface="Open Sans"/>
                <a:ea typeface="Open Sans"/>
                <a:cs typeface="Open Sans"/>
              </a:rPr>
            </a:br>
            <a:endParaRPr lang="hu-HU" sz="2400" b="1" dirty="0">
              <a:solidFill>
                <a:srgbClr val="104B2B"/>
              </a:solidFill>
              <a:latin typeface="Open Sans"/>
              <a:ea typeface="Open Sans"/>
              <a:cs typeface="Open Sans"/>
            </a:endParaRPr>
          </a:p>
          <a:p>
            <a:pPr marL="0" indent="0">
              <a:lnSpc>
                <a:spcPts val="4400"/>
              </a:lnSpc>
              <a:spcAft>
                <a:spcPts val="800"/>
              </a:spcAft>
              <a:buNone/>
              <a:defRPr/>
            </a:pPr>
            <a:r>
              <a:rPr lang="hu-HU" sz="3200" dirty="0">
                <a:solidFill>
                  <a:srgbClr val="104B2B"/>
                </a:solidFill>
                <a:latin typeface="Open Sans"/>
                <a:ea typeface="Open Sans"/>
                <a:cs typeface="Open Sans"/>
              </a:rPr>
              <a:t>Kérdésed van? Lépj kapcsolatba a Titkársággal az alábbi e-mail címen:</a:t>
            </a:r>
            <a:br>
              <a:rPr lang="fr-BE" sz="3200" dirty="0">
                <a:solidFill>
                  <a:srgbClr val="104B2B"/>
                </a:solidFill>
                <a:latin typeface="Open Sans"/>
                <a:ea typeface="Open Sans"/>
                <a:cs typeface="Open Sans"/>
              </a:rPr>
            </a:br>
            <a:r>
              <a:rPr lang="hu-HU"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1506199" y="2416393"/>
            <a:ext cx="5962047" cy="1288009"/>
          </a:xfrm>
        </p:spPr>
        <p:txBody>
          <a:bodyPr/>
          <a:lstStyle/>
          <a:p>
            <a:r>
              <a:rPr lang="hu-HU"/>
              <a:t>Köszönjük</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10693400" y="3666302"/>
            <a:ext cx="6774847" cy="1288009"/>
          </a:xfrm>
        </p:spPr>
        <p:txBody>
          <a:bodyPr/>
          <a:lstStyle/>
          <a:p>
            <a:r>
              <a:rPr lang="hu-HU"/>
              <a:t>a figyelmet!</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5815597" cy="1232609"/>
          </a:xfrm>
        </p:spPr>
        <p:txBody>
          <a:bodyPr/>
          <a:lstStyle/>
          <a:p>
            <a:r>
              <a:rPr lang="hu-HU" sz="6800"/>
              <a:t> Az európai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10768597" cy="1232609"/>
          </a:xfrm>
        </p:spPr>
        <p:txBody>
          <a:bodyPr/>
          <a:lstStyle/>
          <a:p>
            <a:r>
              <a:rPr lang="hu-HU" sz="6800">
                <a:latin typeface="Open Sans"/>
                <a:ea typeface="Open Sans"/>
                <a:cs typeface="Open Sans"/>
              </a:rPr>
              <a:t> éghajlati paktumról</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hu-HU"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hu-HU" sz="2800" dirty="0">
                <a:solidFill>
                  <a:schemeClr val="bg1"/>
                </a:solidFill>
                <a:latin typeface="Open Sans"/>
                <a:ea typeface="Open Sans"/>
                <a:cs typeface="Open Sans"/>
              </a:rPr>
              <a:t>Az </a:t>
            </a:r>
            <a:r>
              <a:rPr lang="hu-HU" sz="2800" dirty="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európai éghajlati paktum</a:t>
            </a:r>
            <a:r>
              <a:rPr lang="hu-HU" sz="2800" dirty="0">
                <a:solidFill>
                  <a:srgbClr val="9EBCF8"/>
                </a:solidFill>
                <a:latin typeface="Open Sans"/>
                <a:ea typeface="Open Sans"/>
                <a:cs typeface="Open Sans"/>
              </a:rPr>
              <a:t> </a:t>
            </a:r>
            <a:r>
              <a:rPr lang="hu-HU" sz="2800" dirty="0">
                <a:solidFill>
                  <a:schemeClr val="bg1"/>
                </a:solidFill>
                <a:latin typeface="Open Sans"/>
                <a:ea typeface="Open Sans"/>
                <a:cs typeface="Open Sans"/>
              </a:rPr>
              <a:t>az Európai Bizottság által indított kezdeményezés, amelynek célja, hogy létrehozza azt a mozgalmat, amely keretében egy közös ügy elleni fellépés érdekében egyesülnek az emberek. Ez az ügy: </a:t>
            </a:r>
            <a:r>
              <a:rPr lang="hu-HU" sz="2800" b="1" dirty="0">
                <a:solidFill>
                  <a:schemeClr val="bg1"/>
                </a:solidFill>
                <a:latin typeface="Open Sans"/>
                <a:ea typeface="Open Sans"/>
                <a:cs typeface="Open Sans"/>
              </a:rPr>
              <a:t>az éghajlatváltozás</a:t>
            </a:r>
            <a:r>
              <a:rPr lang="hu-HU" sz="2800" dirty="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6636914"/>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hu-HU" sz="2800" dirty="0">
                <a:solidFill>
                  <a:schemeClr val="bg1"/>
                </a:solidFill>
                <a:latin typeface="Open Sans"/>
                <a:ea typeface="Open Sans"/>
                <a:cs typeface="Open Sans"/>
              </a:rPr>
              <a:t>Az </a:t>
            </a:r>
            <a:r>
              <a:rPr lang="hu-HU" sz="2800" dirty="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európai zöld megállapodás</a:t>
            </a:r>
            <a:r>
              <a:rPr lang="hu-HU" sz="2800" dirty="0">
                <a:solidFill>
                  <a:schemeClr val="bg1"/>
                </a:solidFill>
                <a:latin typeface="Open Sans"/>
                <a:ea typeface="Open Sans"/>
                <a:cs typeface="Open Sans"/>
              </a:rPr>
              <a:t>, részeként a paktum abban segíti az EU-t, hogy elérje azt a célját, hogy 2050-re klímasemlegessé váljon.</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hu-HU" sz="60000" b="1" dirty="0">
                <a:solidFill>
                  <a:schemeClr val="bg1">
                    <a:alpha val="3000"/>
                  </a:schemeClr>
                </a:solidFill>
                <a:latin typeface="Open Sans"/>
                <a:ea typeface="Open Sans"/>
                <a:cs typeface="Open Sans"/>
              </a:rPr>
              <a:t>20        </a:t>
            </a:r>
            <a:br>
              <a:rPr lang="hu-HU" sz="60000" b="1" dirty="0">
                <a:solidFill>
                  <a:schemeClr val="bg1">
                    <a:alpha val="3000"/>
                  </a:schemeClr>
                </a:solidFill>
                <a:latin typeface="Open Sans"/>
                <a:ea typeface="Open Sans"/>
                <a:cs typeface="Open Sans"/>
              </a:rPr>
            </a:br>
            <a:endParaRPr lang="hu-HU" sz="60000" b="1" dirty="0">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hu-HU"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4833600" cy="836159"/>
          </a:xfrm>
          <a:prstGeom prst="rect">
            <a:avLst/>
          </a:prstGeom>
          <a:solidFill>
            <a:srgbClr val="3C64E7"/>
          </a:solidFill>
        </p:spPr>
        <p:txBody>
          <a:bodyPr/>
          <a:lstStyle/>
          <a:p>
            <a:r>
              <a:rPr lang="hu-HU" dirty="0"/>
              <a:t>                  </a:t>
            </a:r>
            <a:r>
              <a:rPr lang="hu-HU" b="0" dirty="0"/>
              <a:t>Miről szól az </a:t>
            </a:r>
            <a:r>
              <a:rPr lang="hu-HU" dirty="0"/>
              <a:t>európai éghajlati paktum?</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hu-HU" sz="3200">
                <a:solidFill>
                  <a:srgbClr val="2A255A"/>
                </a:solidFill>
                <a:latin typeface="Open Sans"/>
                <a:ea typeface="Open Sans"/>
                <a:cs typeface="Open Sans"/>
              </a:rPr>
              <a:t>A paktum mottója: </a:t>
            </a:r>
            <a:br>
              <a:rPr lang="hu-HU" sz="3200">
                <a:solidFill>
                  <a:srgbClr val="2A255A"/>
                </a:solidFill>
                <a:latin typeface="Open Sans"/>
                <a:ea typeface="Open Sans"/>
                <a:cs typeface="Open Sans"/>
              </a:rPr>
            </a:br>
            <a:r>
              <a:rPr lang="hu-HU" sz="3600" b="1" i="1">
                <a:solidFill>
                  <a:srgbClr val="2A255A"/>
                </a:solidFill>
                <a:latin typeface="Open Sans"/>
                <a:ea typeface="Open Sans"/>
                <a:cs typeface="Open Sans"/>
              </a:rPr>
              <a:t>“My World. My Action. Our Planet.”</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hu-HU">
                <a:latin typeface="Open Sans"/>
                <a:ea typeface="Open Sans"/>
                <a:cs typeface="Open Sans"/>
              </a:rPr>
              <a:t>    célok</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58488"/>
            <a:ext cx="9488471" cy="3145511"/>
            <a:chOff x="1484396" y="3363558"/>
            <a:chExt cx="14002703" cy="3098449"/>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484396" y="3374120"/>
              <a:ext cx="4108688" cy="58800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420136" y="3374119"/>
              <a:ext cx="4108689" cy="708529"/>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333349" y="3374119"/>
              <a:ext cx="4153750" cy="588006"/>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519433"/>
            </a:xfrm>
            <a:prstGeom prst="rect">
              <a:avLst/>
            </a:prstGeom>
            <a:noFill/>
          </p:spPr>
          <p:txBody>
            <a:bodyPr wrap="square" lIns="91440" tIns="45720" rIns="91440" bIns="45720" anchor="t">
              <a:spAutoFit/>
            </a:bodyPr>
            <a:lstStyle/>
            <a:p>
              <a:pPr algn="ctr">
                <a:lnSpc>
                  <a:spcPts val="2400"/>
                </a:lnSpc>
              </a:pPr>
              <a:r>
                <a:rPr lang="hu-HU" sz="2000">
                  <a:latin typeface="Open Sans"/>
                  <a:ea typeface="Open Sans"/>
                  <a:cs typeface="Open Sans"/>
                </a:rPr>
                <a:t>az éghajlati kérdések </a:t>
              </a:r>
              <a:br>
                <a:rPr lang="hu-HU" sz="2000">
                  <a:latin typeface="Open Sans"/>
                  <a:ea typeface="Open Sans"/>
                  <a:cs typeface="Open Sans"/>
                </a:rPr>
              </a:br>
              <a:r>
                <a:rPr lang="hu-HU" sz="2000">
                  <a:latin typeface="Open Sans"/>
                  <a:ea typeface="Open Sans"/>
                  <a:cs typeface="Open Sans"/>
                </a:rPr>
                <a:t>és az uniós fellépések hangsúlyozása</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191579"/>
              <a:ext cx="3494178" cy="1519433"/>
            </a:xfrm>
            <a:prstGeom prst="rect">
              <a:avLst/>
            </a:prstGeom>
            <a:noFill/>
          </p:spPr>
          <p:txBody>
            <a:bodyPr wrap="square" lIns="91440" tIns="45720" rIns="91440" bIns="45720" anchor="t">
              <a:spAutoFit/>
            </a:bodyPr>
            <a:lstStyle/>
            <a:p>
              <a:pPr algn="ctr">
                <a:lnSpc>
                  <a:spcPts val="2400"/>
                </a:lnSpc>
              </a:pPr>
              <a:r>
                <a:rPr lang="hu-HU" sz="2000">
                  <a:latin typeface="Open Sans"/>
                  <a:ea typeface="Open Sans"/>
                  <a:cs typeface="Open Sans"/>
                </a:rPr>
                <a:t>az éghajlatváltozás elleni küzdelem és az elkötelezettség érdekében</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082648"/>
              <a:ext cx="4108686" cy="2379359"/>
            </a:xfrm>
            <a:prstGeom prst="rect">
              <a:avLst/>
            </a:prstGeom>
            <a:noFill/>
          </p:spPr>
          <p:txBody>
            <a:bodyPr wrap="square" lIns="91440" tIns="45720" rIns="91440" bIns="45720" anchor="t">
              <a:spAutoFit/>
            </a:bodyPr>
            <a:lstStyle/>
            <a:p>
              <a:pPr algn="ctr">
                <a:lnSpc>
                  <a:spcPts val="2400"/>
                </a:lnSpc>
              </a:pPr>
              <a:r>
                <a:rPr lang="hu-HU" sz="1600" dirty="0">
                  <a:latin typeface="Open Sans"/>
                  <a:ea typeface="Open Sans"/>
                  <a:cs typeface="Open Sans"/>
                </a:rPr>
                <a:t>az éghajlat érdekében tevékenykedő </a:t>
              </a:r>
              <a:br>
                <a:rPr lang="hu-HU" sz="1600" dirty="0">
                  <a:latin typeface="Open Sans"/>
                  <a:ea typeface="Open Sans"/>
                  <a:cs typeface="Open Sans"/>
                </a:rPr>
              </a:br>
              <a:r>
                <a:rPr lang="hu-HU" sz="1600" dirty="0">
                  <a:latin typeface="Open Sans"/>
                  <a:ea typeface="Open Sans"/>
                  <a:cs typeface="Open Sans"/>
                </a:rPr>
                <a:t>a állampolgárok és szervezeteket között, annak elősegítése, </a:t>
              </a:r>
              <a:br>
                <a:rPr lang="hu-HU" sz="1600" dirty="0">
                  <a:latin typeface="Open Sans"/>
                  <a:ea typeface="Open Sans"/>
                  <a:cs typeface="Open Sans"/>
                </a:rPr>
              </a:br>
              <a:r>
                <a:rPr lang="hu-HU" sz="1600" dirty="0">
                  <a:latin typeface="Open Sans"/>
                  <a:ea typeface="Open Sans"/>
                  <a:cs typeface="Open Sans"/>
                </a:rPr>
                <a:t>hogy tanuljanak egymástól.</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484396" y="3363560"/>
              <a:ext cx="4108688" cy="472096"/>
            </a:xfrm>
            <a:prstGeom prst="rect">
              <a:avLst/>
            </a:prstGeom>
            <a:noFill/>
          </p:spPr>
          <p:txBody>
            <a:bodyPr wrap="square" lIns="91440" tIns="45720" rIns="91440" bIns="45720" anchor="t">
              <a:spAutoFit/>
            </a:bodyPr>
            <a:lstStyle/>
            <a:p>
              <a:pPr algn="ctr"/>
              <a:r>
                <a:rPr lang="hu-HU" sz="1900" b="1" dirty="0">
                  <a:solidFill>
                    <a:schemeClr val="bg1"/>
                  </a:solidFill>
                  <a:latin typeface="Open Sans"/>
                  <a:ea typeface="Open Sans"/>
                  <a:cs typeface="Open Sans"/>
                </a:rPr>
                <a:t>Figyelemfelkeltés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598565"/>
            </a:xfrm>
            <a:prstGeom prst="rect">
              <a:avLst/>
            </a:prstGeom>
            <a:noFill/>
          </p:spPr>
          <p:txBody>
            <a:bodyPr wrap="square" lIns="91440" tIns="45720" rIns="91440" bIns="45720" anchor="t">
              <a:spAutoFit/>
            </a:bodyPr>
            <a:lstStyle/>
            <a:p>
              <a:pPr algn="ctr"/>
              <a:r>
                <a:rPr lang="hu-HU" sz="2000" b="1" dirty="0">
                  <a:solidFill>
                    <a:schemeClr val="bg1"/>
                  </a:solidFill>
                  <a:latin typeface="Open Sans"/>
                  <a:ea typeface="Open Sans"/>
                  <a:cs typeface="Open Sans"/>
                </a:rPr>
                <a:t>Ösztönzés</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355881" y="3363558"/>
              <a:ext cx="4131218" cy="453212"/>
            </a:xfrm>
            <a:prstGeom prst="rect">
              <a:avLst/>
            </a:prstGeom>
            <a:noFill/>
          </p:spPr>
          <p:txBody>
            <a:bodyPr wrap="square" lIns="91440" tIns="45720" rIns="91440" bIns="45720" anchor="t">
              <a:spAutoFit/>
            </a:bodyPr>
            <a:lstStyle/>
            <a:p>
              <a:pPr algn="ctr"/>
              <a:r>
                <a:rPr lang="hu-HU" b="1" dirty="0">
                  <a:solidFill>
                    <a:schemeClr val="bg1"/>
                  </a:solidFill>
                  <a:latin typeface="Open Sans"/>
                  <a:ea typeface="Open Sans"/>
                  <a:cs typeface="Open Sans"/>
                </a:rPr>
                <a:t>Kapcsolat kialakítása</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rot="10800000">
            <a:off x="6269419" y="6276371"/>
            <a:ext cx="3651949" cy="6247864"/>
          </a:xfrm>
          <a:prstGeom prst="rect">
            <a:avLst/>
          </a:prstGeom>
          <a:noFill/>
        </p:spPr>
        <p:txBody>
          <a:bodyPr wrap="square">
            <a:spAutoFit/>
          </a:bodyPr>
          <a:lstStyle/>
          <a:p>
            <a:r>
              <a:rPr lang="hu-HU" sz="40000" b="1" dirty="0">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6438846" cy="836159"/>
          </a:xfrm>
        </p:spPr>
        <p:txBody>
          <a:bodyPr wrap="square" lIns="216000" tIns="144000" rIns="180000" bIns="108000" anchor="t">
            <a:spAutoFit/>
          </a:bodyPr>
          <a:lstStyle/>
          <a:p>
            <a:r>
              <a:rPr lang="hu-HU">
                <a:latin typeface="Open Sans"/>
                <a:ea typeface="Open Sans"/>
                <a:cs typeface="Open Sans"/>
              </a:rPr>
              <a:t>    kiemelt területek</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hu-HU" sz="2000" b="1">
                <a:latin typeface="Open Sans"/>
                <a:ea typeface="Open Sans"/>
                <a:cs typeface="Open Sans"/>
              </a:rPr>
              <a:t>Klímapolitika és helyszíni fellépés</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hu-HU" sz="2000" b="1">
                <a:latin typeface="Open Sans"/>
                <a:ea typeface="Open Sans"/>
                <a:cs typeface="Open Sans"/>
              </a:rPr>
              <a:t>Alkalmazkodás az elkerülhetetlen </a:t>
            </a:r>
            <a:br>
              <a:rPr lang="hu-HU" sz="2000" b="1">
                <a:latin typeface="Open Sans"/>
                <a:ea typeface="Open Sans"/>
                <a:cs typeface="Open Sans"/>
              </a:rPr>
            </a:br>
            <a:r>
              <a:rPr lang="hu-HU" sz="2000" b="1">
                <a:latin typeface="Open Sans"/>
                <a:ea typeface="Open Sans"/>
                <a:cs typeface="Open Sans"/>
              </a:rPr>
              <a:t>éghajlati hatásokhoz</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hu-HU" sz="2000" b="1">
                <a:latin typeface="Open Sans"/>
                <a:ea typeface="Open Sans"/>
                <a:cs typeface="Open Sans"/>
              </a:rPr>
              <a:t>Gazdaság és </a:t>
            </a:r>
            <a:br>
              <a:rPr lang="hu-HU" sz="2000" b="1">
                <a:latin typeface="Open Sans"/>
                <a:ea typeface="Open Sans"/>
                <a:cs typeface="Open Sans"/>
              </a:rPr>
            </a:br>
            <a:r>
              <a:rPr lang="hu-HU" sz="2000" b="1">
                <a:latin typeface="Open Sans"/>
                <a:ea typeface="Open Sans"/>
                <a:cs typeface="Open Sans"/>
              </a:rPr>
              <a:t>igazságos átmenet</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hu-HU"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hu-HU"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hu-HU"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10236200" cy="836159"/>
          </a:xfrm>
        </p:spPr>
        <p:txBody>
          <a:bodyPr/>
          <a:lstStyle/>
          <a:p>
            <a:r>
              <a:rPr lang="hu-HU" dirty="0">
                <a:latin typeface="Open Sans"/>
                <a:ea typeface="Open Sans"/>
                <a:cs typeface="Open Sans"/>
              </a:rPr>
              <a:t>    </a:t>
            </a:r>
            <a:r>
              <a:rPr lang="hu-HU" dirty="0"/>
              <a:t>Az éghajlati paktum közössége</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hu-HU" sz="2000">
                <a:solidFill>
                  <a:schemeClr val="bg1"/>
                </a:solidFill>
                <a:latin typeface="Open Sans"/>
                <a:ea typeface="Open Sans"/>
                <a:cs typeface="Open Sans"/>
              </a:rPr>
              <a:t>mozgósítja a paktum közösségét, és központilag koordinálja tevékenységét.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hu-HU" sz="2300" b="1">
                <a:solidFill>
                  <a:srgbClr val="3A64E8"/>
                </a:solidFill>
                <a:latin typeface="Open Sans"/>
                <a:ea typeface="Open Sans"/>
                <a:cs typeface="Open Sans"/>
              </a:rPr>
              <a:t>A Titkárság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77406" y="2916442"/>
            <a:ext cx="4124945" cy="2832329"/>
            <a:chOff x="7077406" y="2916442"/>
            <a:chExt cx="4124945"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077406" y="2916442"/>
              <a:ext cx="4124945"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4023" y="3717171"/>
              <a:ext cx="3659954" cy="1631216"/>
            </a:xfrm>
            <a:prstGeom prst="rect">
              <a:avLst/>
            </a:prstGeom>
            <a:noFill/>
          </p:spPr>
          <p:txBody>
            <a:bodyPr wrap="square">
              <a:spAutoFit/>
            </a:bodyPr>
            <a:lstStyle/>
            <a:p>
              <a:pPr algn="ctr"/>
              <a:r>
                <a:rPr lang="hu-HU" sz="2000" b="1" dirty="0">
                  <a:latin typeface="Open Sans"/>
                  <a:ea typeface="Open Sans"/>
                  <a:cs typeface="Open Sans"/>
                </a:rPr>
                <a:t>Az országkoordinátorok </a:t>
              </a:r>
              <a:r>
                <a:rPr lang="hu-HU" sz="2000" dirty="0">
                  <a:latin typeface="Open Sans"/>
                  <a:ea typeface="Open Sans"/>
                  <a:cs typeface="Open Sans"/>
                </a:rPr>
                <a:t>és </a:t>
              </a:r>
              <a:r>
                <a:rPr lang="hu-HU" sz="2000" b="1" dirty="0">
                  <a:latin typeface="Open Sans"/>
                  <a:ea typeface="Open Sans"/>
                  <a:cs typeface="Open Sans"/>
                </a:rPr>
                <a:t>a PR-ügynökségek </a:t>
              </a:r>
              <a:r>
                <a:rPr lang="hu-HU" sz="2000" dirty="0">
                  <a:latin typeface="Open Sans"/>
                  <a:ea typeface="Open Sans"/>
                  <a:cs typeface="Open Sans"/>
                </a:rPr>
                <a:t>a paktum jövőképének nemzeti szintű megvalósítására összpontosítanak.</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085420" y="3028020"/>
              <a:ext cx="4108917" cy="400110"/>
            </a:xfrm>
            <a:prstGeom prst="rect">
              <a:avLst/>
            </a:prstGeom>
            <a:noFill/>
          </p:spPr>
          <p:txBody>
            <a:bodyPr wrap="square">
              <a:spAutoFit/>
            </a:bodyPr>
            <a:lstStyle/>
            <a:p>
              <a:pPr algn="ctr"/>
              <a:r>
                <a:rPr lang="hu-HU" sz="2000" b="1" dirty="0">
                  <a:solidFill>
                    <a:schemeClr val="bg1"/>
                  </a:solidFill>
                  <a:latin typeface="Open Sans"/>
                  <a:ea typeface="Open Sans"/>
                  <a:cs typeface="Open Sans"/>
                </a:rPr>
                <a:t>Országkoordinátorok és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12854" y="3869122"/>
              <a:ext cx="3494178" cy="1015663"/>
            </a:xfrm>
            <a:prstGeom prst="rect">
              <a:avLst/>
            </a:prstGeom>
            <a:noFill/>
          </p:spPr>
          <p:txBody>
            <a:bodyPr wrap="square">
              <a:spAutoFit/>
            </a:bodyPr>
            <a:lstStyle/>
            <a:p>
              <a:pPr algn="ctr"/>
              <a:r>
                <a:rPr lang="hu-HU" sz="2000" dirty="0">
                  <a:solidFill>
                    <a:schemeClr val="bg1"/>
                  </a:solidFill>
                  <a:latin typeface="Open Sans"/>
                  <a:ea typeface="Open Sans"/>
                  <a:cs typeface="Open Sans"/>
                </a:rPr>
                <a:t>tájékoztatást, inspirációt nyújtanak és támogatják az éghajlatvédelmi politikát és fellépést a saját közösségükben.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hu-HU" sz="2300" b="1">
                  <a:solidFill>
                    <a:srgbClr val="2A255A"/>
                  </a:solidFill>
                  <a:latin typeface="Open Sans"/>
                  <a:ea typeface="Open Sans"/>
                  <a:cs typeface="Open Sans"/>
                </a:rPr>
                <a:t>Az éghajlati paktum nagykövetei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102004"/>
              <a:ext cx="3813025" cy="1323439"/>
            </a:xfrm>
            <a:prstGeom prst="rect">
              <a:avLst/>
            </a:prstGeom>
            <a:noFill/>
          </p:spPr>
          <p:txBody>
            <a:bodyPr wrap="square">
              <a:spAutoFit/>
            </a:bodyPr>
            <a:lstStyle/>
            <a:p>
              <a:pPr algn="ctr"/>
              <a:r>
                <a:rPr lang="hu-HU" sz="2000" dirty="0">
                  <a:solidFill>
                    <a:schemeClr val="bg1"/>
                  </a:solidFill>
                  <a:latin typeface="Open Sans"/>
                  <a:ea typeface="Open Sans"/>
                  <a:cs typeface="Open Sans"/>
                </a:rPr>
                <a:t>olyan szervezetek, amelyek elkötelezettek az éghajlatváltozás kezelése és a fenntartható jövőhöz való hozzájárulás mellett.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hu-HU" sz="2300" b="1">
                  <a:solidFill>
                    <a:srgbClr val="2743A8"/>
                  </a:solidFill>
                  <a:latin typeface="Open Sans"/>
                  <a:ea typeface="Open Sans"/>
                  <a:cs typeface="Open Sans"/>
                </a:rPr>
                <a:t>Az éghajlati paktum </a:t>
              </a:r>
              <a:br>
                <a:rPr lang="hu-HU" sz="2300" b="1">
                  <a:solidFill>
                    <a:srgbClr val="2743A8"/>
                  </a:solidFill>
                  <a:latin typeface="Open Sans"/>
                  <a:ea typeface="Open Sans"/>
                  <a:cs typeface="Open Sans"/>
                </a:rPr>
              </a:br>
              <a:r>
                <a:rPr lang="hu-HU" sz="2300" b="1">
                  <a:solidFill>
                    <a:srgbClr val="2743A8"/>
                  </a:solidFill>
                  <a:latin typeface="Open Sans"/>
                  <a:ea typeface="Open Sans"/>
                  <a:cs typeface="Open Sans"/>
                </a:rPr>
                <a:t>partnerei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144000" y="7032596"/>
            <a:ext cx="4108688" cy="1631216"/>
          </a:xfrm>
          <a:prstGeom prst="rect">
            <a:avLst/>
          </a:prstGeom>
          <a:noFill/>
        </p:spPr>
        <p:txBody>
          <a:bodyPr wrap="square">
            <a:spAutoFit/>
          </a:bodyPr>
          <a:lstStyle/>
          <a:p>
            <a:pPr algn="ctr"/>
            <a:r>
              <a:rPr lang="hu-HU" sz="2000" dirty="0">
                <a:latin typeface="Open Sans"/>
                <a:ea typeface="Open Sans"/>
                <a:cs typeface="Open Sans"/>
              </a:rPr>
              <a:t>olyan szereplők, akik számára fontos, hogy az országukban aktívan részt vegyenek az éghajlattal kapcsolatos tevékenységekben.</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hu-HU" sz="2300" b="1">
                <a:solidFill>
                  <a:schemeClr val="bg1"/>
                </a:solidFill>
                <a:latin typeface="Open Sans"/>
                <a:ea typeface="Open Sans"/>
                <a:cs typeface="Open Sans"/>
              </a:rPr>
              <a:t>A paktum támogatói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hu-HU">
                <a:latin typeface="Open Sans"/>
                <a:ea typeface="Open Sans"/>
                <a:cs typeface="Open Sans"/>
              </a:rPr>
              <a:t>         nagykövetek</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hu-HU" sz="2200" dirty="0">
                <a:latin typeface="Open Sans"/>
                <a:ea typeface="Open Sans"/>
                <a:cs typeface="Open Sans"/>
              </a:rPr>
              <a:t>helyi, országos, regionális vagy európai rendezvényeket és tevékenységeket szervez és részt vesz azokon.</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hu-HU" sz="2400" b="1">
                <a:solidFill>
                  <a:srgbClr val="174C54"/>
                </a:solidFill>
                <a:latin typeface="Open Sans"/>
                <a:ea typeface="Open Sans"/>
                <a:cs typeface="Arial"/>
              </a:rPr>
              <a:t>Az éghajlati paktum nagykövetei </a:t>
            </a:r>
            <a:br>
              <a:rPr lang="hu-HU" sz="2400" b="1">
                <a:latin typeface="Open Sans"/>
                <a:ea typeface="Open Sans"/>
                <a:cs typeface="Arial"/>
              </a:rPr>
            </a:br>
            <a:r>
              <a:rPr lang="hu-HU" sz="2400">
                <a:latin typeface="Open Sans"/>
                <a:ea typeface="Open Sans"/>
                <a:cs typeface="Arial"/>
              </a:rPr>
              <a:t>szervezetek, közösségek, informális csoportok vagy mozgalmak vezetői, helyi hatóságok, kulturális intézmények képviselői, influenszerek. Jelenleg több, mint </a:t>
            </a:r>
            <a:r>
              <a:rPr lang="hu-HU" sz="2400" b="1">
                <a:solidFill>
                  <a:srgbClr val="187471"/>
                </a:solidFill>
                <a:latin typeface="Open Sans"/>
                <a:ea typeface="Open Sans"/>
                <a:cs typeface="Arial"/>
              </a:rPr>
              <a:t>800 nagykövet</a:t>
            </a:r>
            <a:r>
              <a:rPr lang="hu-HU" sz="240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hu-HU" sz="2200">
                <a:latin typeface="Open Sans"/>
                <a:ea typeface="Open Sans"/>
                <a:cs typeface="Open Sans"/>
              </a:rPr>
              <a:t>osztja meg a paktum üzeneteit a hálózatán és kommunikációs csatornáin keresztül.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hu-HU" sz="2200">
                <a:latin typeface="Open Sans"/>
                <a:ea typeface="Open Sans"/>
                <a:cs typeface="Open Sans"/>
              </a:rPr>
              <a:t>mutat példát és inspirál másokat a </a:t>
            </a:r>
            <a:br>
              <a:rPr lang="hu-HU" sz="2200">
                <a:latin typeface="Open Sans"/>
                <a:ea typeface="Open Sans"/>
                <a:cs typeface="Open Sans"/>
              </a:rPr>
            </a:br>
            <a:r>
              <a:rPr lang="hu-HU" sz="2200">
                <a:latin typeface="Open Sans"/>
                <a:ea typeface="Open Sans"/>
                <a:cs typeface="Open Sans"/>
              </a:rPr>
              <a:t>klímavédelmi intézkedések érdekében.</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69"/>
            <a:ext cx="7860631" cy="1620201"/>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5" y="7775211"/>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hu-HU" sz="2200" dirty="0">
                <a:latin typeface="Open Sans"/>
                <a:ea typeface="Open Sans"/>
                <a:cs typeface="Open Sans"/>
              </a:rPr>
              <a:t>együttműködnek a nagykövetekkel nemzeti és regionális szinten.</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59" y="2660467"/>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hu-HU" sz="2400" b="1" dirty="0">
                <a:solidFill>
                  <a:srgbClr val="391A53"/>
                </a:solidFill>
                <a:latin typeface="Open Sans"/>
                <a:ea typeface="Open Sans"/>
                <a:cs typeface="Arial"/>
              </a:rPr>
              <a:t>Az éghajlati paktum partnerei </a:t>
            </a:r>
            <a:r>
              <a:rPr lang="hu-HU" sz="2400" dirty="0">
                <a:latin typeface="Open Sans"/>
                <a:ea typeface="Open Sans"/>
                <a:cs typeface="Arial"/>
              </a:rPr>
              <a:t>olyan szervezetek, amelyek elkötelezettek</a:t>
            </a:r>
            <a:r>
              <a:rPr lang="fr-BE" sz="2400" dirty="0">
                <a:latin typeface="Open Sans"/>
                <a:ea typeface="Open Sans"/>
                <a:cs typeface="Arial"/>
              </a:rPr>
              <a:t> </a:t>
            </a:r>
            <a:r>
              <a:rPr lang="hu-HU" sz="2400" dirty="0">
                <a:latin typeface="Open Sans"/>
                <a:ea typeface="Open Sans"/>
                <a:cs typeface="Arial"/>
              </a:rPr>
              <a:t>az éghajlatváltozás kezelése és a fenntartható jövőhöz való hozzájárulás mellett. A paktum résztveőiként: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47735"/>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hu-HU" sz="2200" dirty="0">
                <a:latin typeface="Open Sans"/>
                <a:ea typeface="Open Sans"/>
                <a:cs typeface="Open Sans"/>
              </a:rPr>
              <a:t>exkluzív eseményeken vesznek részt az uniós döntéshozókkal.</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38755"/>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hu-HU" sz="2200" dirty="0">
                <a:latin typeface="Open Sans"/>
                <a:ea typeface="Open Sans"/>
                <a:cs typeface="Open Sans"/>
              </a:rPr>
              <a:t>növelik a paktum ismertségét a weboldalaikon, és a hivatalos csatornákon keresztül bemutatják az elért eredményeket.</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52759" y="7500654"/>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283814"/>
            <a:ext cx="7860631" cy="1031386"/>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59" y="4828641"/>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0" y="822493"/>
            <a:ext cx="6121399" cy="836159"/>
          </a:xfrm>
          <a:solidFill>
            <a:srgbClr val="2A255A"/>
          </a:solidFill>
        </p:spPr>
        <p:txBody>
          <a:bodyPr wrap="square" lIns="216000" tIns="144000" rIns="180000" bIns="108000" anchor="t">
            <a:spAutoFit/>
          </a:bodyPr>
          <a:lstStyle/>
          <a:p>
            <a:pPr marL="904875" indent="-893445"/>
            <a:r>
              <a:rPr lang="hu-HU">
                <a:latin typeface="Open Sans"/>
                <a:ea typeface="Open Sans"/>
                <a:cs typeface="Open Sans"/>
              </a:rPr>
              <a:t>                  PARTNEREK</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68DBA6-8E76-4B1A-A68D-358A1B97586E}">
  <ds:schemaRefs>
    <ds:schemaRef ds:uri="119ae24b-acd2-4206-8a50-f24ff65407c3"/>
    <ds:schemaRef ds:uri="http://schemas.microsoft.com/office/2006/metadata/properties"/>
    <ds:schemaRef ds:uri="http://purl.org/dc/elements/1.1/"/>
    <ds:schemaRef ds:uri="http://purl.org/dc/dcmitype/"/>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f75dc2e1-5a74-43f4-af9f-d866e04aa3cf"/>
    <ds:schemaRef ds:uri="http://www.w3.org/XML/1998/namespace"/>
  </ds:schemaRefs>
</ds:datastoreItem>
</file>

<file path=customXml/itemProps2.xml><?xml version="1.0" encoding="utf-8"?>
<ds:datastoreItem xmlns:ds="http://schemas.openxmlformats.org/officeDocument/2006/customXml" ds:itemID="{B9EB3536-24C4-4F09-AAC8-97B596CAC1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4137DE-9DF0-43C6-8734-0D09BF16A4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1505</Words>
  <Application>Microsoft Office PowerPoint</Application>
  <PresentationFormat>Custom</PresentationFormat>
  <Paragraphs>163</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Arial</vt:lpstr>
      <vt:lpstr>Calibri</vt:lpstr>
      <vt:lpstr>Open Sans Semibold</vt:lpstr>
      <vt:lpstr>Lucida Sans</vt:lpstr>
      <vt:lpstr>Open Sans</vt:lpstr>
      <vt:lpstr>Myriad Pro</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Az európai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Köszönjük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93</cp:revision>
  <dcterms:created xsi:type="dcterms:W3CDTF">2023-09-22T15:24:24Z</dcterms:created>
  <dcterms:modified xsi:type="dcterms:W3CDTF">2024-08-26T12:10:56Z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