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bold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Zadani odjeljak"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2F11E4-5789-4246-8751-BD15BF3F4C22}" v="1" dt="2024-08-23T13:23:52.938"/>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404" autoAdjust="0"/>
  </p:normalViewPr>
  <p:slideViewPr>
    <p:cSldViewPr snapToGrid="0">
      <p:cViewPr varScale="1">
        <p:scale>
          <a:sx n="47" d="100"/>
          <a:sy n="47" d="100"/>
        </p:scale>
        <p:origin x="500" y="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28C56D5A-BDF5-4166-B879-F68491523A35}"/>
    <pc:docChg chg="modSld sldOrd">
      <pc:chgData name="Carolina Bolelli" userId="d7926893-566e-4e7f-acc2-6407bb3f96bc" providerId="ADAL" clId="{28C56D5A-BDF5-4166-B879-F68491523A35}" dt="2024-07-17T07:57:33.933" v="27" actId="207"/>
      <pc:docMkLst>
        <pc:docMk/>
      </pc:docMkLst>
      <pc:sldChg chg="modSp mod ord">
        <pc:chgData name="Carolina Bolelli" userId="d7926893-566e-4e7f-acc2-6407bb3f96bc" providerId="ADAL" clId="{28C56D5A-BDF5-4166-B879-F68491523A35}" dt="2024-07-10T09:07:38.440" v="3"/>
        <pc:sldMkLst>
          <pc:docMk/>
          <pc:sldMk cId="2506826475" sldId="283"/>
        </pc:sldMkLst>
        <pc:spChg chg="mod">
          <ac:chgData name="Carolina Bolelli" userId="d7926893-566e-4e7f-acc2-6407bb3f96bc" providerId="ADAL" clId="{28C56D5A-BDF5-4166-B879-F68491523A35}" dt="2024-07-10T09:07:34.225" v="1" actId="1076"/>
          <ac:spMkLst>
            <pc:docMk/>
            <pc:sldMk cId="2506826475" sldId="283"/>
            <ac:spMk id="21" creationId="{DF209D5E-A230-6C99-83EB-9E024B0FE42D}"/>
          </ac:spMkLst>
        </pc:spChg>
      </pc:sldChg>
      <pc:sldChg chg="modSp mod">
        <pc:chgData name="Carolina Bolelli" userId="d7926893-566e-4e7f-acc2-6407bb3f96bc" providerId="ADAL" clId="{28C56D5A-BDF5-4166-B879-F68491523A35}" dt="2024-07-10T09:09:16.294" v="11" actId="14100"/>
        <pc:sldMkLst>
          <pc:docMk/>
          <pc:sldMk cId="1349106481" sldId="4044"/>
        </pc:sldMkLst>
        <pc:spChg chg="mod">
          <ac:chgData name="Carolina Bolelli" userId="d7926893-566e-4e7f-acc2-6407bb3f96bc" providerId="ADAL" clId="{28C56D5A-BDF5-4166-B879-F68491523A35}" dt="2024-07-10T09:09:16.294" v="11" actId="14100"/>
          <ac:spMkLst>
            <pc:docMk/>
            <pc:sldMk cId="1349106481" sldId="4044"/>
            <ac:spMk id="43" creationId="{022F71FF-90E8-B03F-A44D-703C8AEBDD2C}"/>
          </ac:spMkLst>
        </pc:spChg>
      </pc:sldChg>
      <pc:sldChg chg="modSp mod">
        <pc:chgData name="Carolina Bolelli" userId="d7926893-566e-4e7f-acc2-6407bb3f96bc" providerId="ADAL" clId="{28C56D5A-BDF5-4166-B879-F68491523A35}" dt="2024-07-10T09:09:54.302" v="19" actId="1076"/>
        <pc:sldMkLst>
          <pc:docMk/>
          <pc:sldMk cId="447753583" sldId="4045"/>
        </pc:sldMkLst>
        <pc:spChg chg="mod">
          <ac:chgData name="Carolina Bolelli" userId="d7926893-566e-4e7f-acc2-6407bb3f96bc" providerId="ADAL" clId="{28C56D5A-BDF5-4166-B879-F68491523A35}" dt="2024-07-10T09:09:54.302" v="19" actId="1076"/>
          <ac:spMkLst>
            <pc:docMk/>
            <pc:sldMk cId="447753583" sldId="4045"/>
            <ac:spMk id="2" creationId="{D1F88842-673B-A0DE-9910-2AD944A610F7}"/>
          </ac:spMkLst>
        </pc:spChg>
        <pc:spChg chg="mod">
          <ac:chgData name="Carolina Bolelli" userId="d7926893-566e-4e7f-acc2-6407bb3f96bc" providerId="ADAL" clId="{28C56D5A-BDF5-4166-B879-F68491523A35}" dt="2024-07-10T09:09:29.547" v="14" actId="404"/>
          <ac:spMkLst>
            <pc:docMk/>
            <pc:sldMk cId="447753583" sldId="4045"/>
            <ac:spMk id="4" creationId="{714A5999-0B16-F44D-3A45-FE5A3B93E0E4}"/>
          </ac:spMkLst>
        </pc:spChg>
        <pc:spChg chg="mod">
          <ac:chgData name="Carolina Bolelli" userId="d7926893-566e-4e7f-acc2-6407bb3f96bc" providerId="ADAL" clId="{28C56D5A-BDF5-4166-B879-F68491523A35}" dt="2024-07-10T09:09:36.528" v="15" actId="403"/>
          <ac:spMkLst>
            <pc:docMk/>
            <pc:sldMk cId="447753583" sldId="4045"/>
            <ac:spMk id="20" creationId="{083B10B1-83E4-AB8C-25BA-96F641C0AC33}"/>
          </ac:spMkLst>
        </pc:spChg>
        <pc:spChg chg="mod">
          <ac:chgData name="Carolina Bolelli" userId="d7926893-566e-4e7f-acc2-6407bb3f96bc" providerId="ADAL" clId="{28C56D5A-BDF5-4166-B879-F68491523A35}" dt="2024-07-10T09:09:41.653" v="16" actId="403"/>
          <ac:spMkLst>
            <pc:docMk/>
            <pc:sldMk cId="447753583" sldId="4045"/>
            <ac:spMk id="35" creationId="{09968629-3978-6834-EDBD-5022F0EA2DBE}"/>
          </ac:spMkLst>
        </pc:spChg>
      </pc:sldChg>
      <pc:sldChg chg="modSp mod">
        <pc:chgData name="Carolina Bolelli" userId="d7926893-566e-4e7f-acc2-6407bb3f96bc" providerId="ADAL" clId="{28C56D5A-BDF5-4166-B879-F68491523A35}" dt="2024-07-17T07:57:33.933" v="27" actId="207"/>
        <pc:sldMkLst>
          <pc:docMk/>
          <pc:sldMk cId="3885348669" sldId="4051"/>
        </pc:sldMkLst>
        <pc:spChg chg="mod">
          <ac:chgData name="Carolina Bolelli" userId="d7926893-566e-4e7f-acc2-6407bb3f96bc" providerId="ADAL" clId="{28C56D5A-BDF5-4166-B879-F68491523A35}" dt="2024-07-17T07:57:33.933" v="27" actId="207"/>
          <ac:spMkLst>
            <pc:docMk/>
            <pc:sldMk cId="3885348669" sldId="4051"/>
            <ac:spMk id="2" creationId="{3E674221-EFCE-2928-EC55-5735A8F72587}"/>
          </ac:spMkLst>
        </pc:spChg>
      </pc:sldChg>
      <pc:sldChg chg="modNotesTx">
        <pc:chgData name="Carolina Bolelli" userId="d7926893-566e-4e7f-acc2-6407bb3f96bc" providerId="ADAL" clId="{28C56D5A-BDF5-4166-B879-F68491523A35}" dt="2024-07-10T09:07:55.071" v="5" actId="5793"/>
        <pc:sldMkLst>
          <pc:docMk/>
          <pc:sldMk cId="1100750728" sldId="4054"/>
        </pc:sldMkLst>
      </pc:sldChg>
      <pc:sldChg chg="modSp mod modNotesTx">
        <pc:chgData name="Carolina Bolelli" userId="d7926893-566e-4e7f-acc2-6407bb3f96bc" providerId="ADAL" clId="{28C56D5A-BDF5-4166-B879-F68491523A35}" dt="2024-07-17T07:57:15.538" v="25" actId="20577"/>
        <pc:sldMkLst>
          <pc:docMk/>
          <pc:sldMk cId="2876997581" sldId="4058"/>
        </pc:sldMkLst>
        <pc:spChg chg="mod">
          <ac:chgData name="Carolina Bolelli" userId="d7926893-566e-4e7f-acc2-6407bb3f96bc" providerId="ADAL" clId="{28C56D5A-BDF5-4166-B879-F68491523A35}" dt="2024-07-10T09:10:09.534" v="20" actId="1076"/>
          <ac:spMkLst>
            <pc:docMk/>
            <pc:sldMk cId="2876997581" sldId="4058"/>
            <ac:spMk id="12" creationId="{AC546AEC-86B1-DE52-0B8D-BEBB471F71EB}"/>
          </ac:spMkLst>
        </pc:spChg>
      </pc:sldChg>
      <pc:sldChg chg="modNotesTx">
        <pc:chgData name="Carolina Bolelli" userId="d7926893-566e-4e7f-acc2-6407bb3f96bc" providerId="ADAL" clId="{28C56D5A-BDF5-4166-B879-F68491523A35}" dt="2024-07-17T07:57:10.244" v="24" actId="5793"/>
        <pc:sldMkLst>
          <pc:docMk/>
          <pc:sldMk cId="431233827" sldId="4059"/>
        </pc:sldMkLst>
      </pc:sldChg>
      <pc:sldChg chg="modNotesTx">
        <pc:chgData name="Carolina Bolelli" userId="d7926893-566e-4e7f-acc2-6407bb3f96bc" providerId="ADAL" clId="{28C56D5A-BDF5-4166-B879-F68491523A35}" dt="2024-07-17T07:56:50.783" v="23" actId="20577"/>
        <pc:sldMkLst>
          <pc:docMk/>
          <pc:sldMk cId="4104792099" sldId="4064"/>
        </pc:sldMkLst>
      </pc:sldChg>
      <pc:sldChg chg="modNotesTx">
        <pc:chgData name="Carolina Bolelli" userId="d7926893-566e-4e7f-acc2-6407bb3f96bc" providerId="ADAL" clId="{28C56D5A-BDF5-4166-B879-F68491523A35}" dt="2024-07-10T09:08:44.761" v="9" actId="20577"/>
        <pc:sldMkLst>
          <pc:docMk/>
          <pc:sldMk cId="2306310982" sldId="4065"/>
        </pc:sldMkLst>
      </pc:sldChg>
      <pc:sldChg chg="modNotesTx">
        <pc:chgData name="Carolina Bolelli" userId="d7926893-566e-4e7f-acc2-6407bb3f96bc" providerId="ADAL" clId="{28C56D5A-BDF5-4166-B879-F68491523A35}" dt="2024-07-10T09:08:52.038" v="10" actId="20577"/>
        <pc:sldMkLst>
          <pc:docMk/>
          <pc:sldMk cId="2595785313" sldId="4066"/>
        </pc:sldMkLst>
      </pc:sldChg>
      <pc:sldChg chg="modSp mod">
        <pc:chgData name="Carolina Bolelli" userId="d7926893-566e-4e7f-acc2-6407bb3f96bc" providerId="ADAL" clId="{28C56D5A-BDF5-4166-B879-F68491523A35}" dt="2024-07-17T07:56:42.007" v="22" actId="1076"/>
        <pc:sldMkLst>
          <pc:docMk/>
          <pc:sldMk cId="3070174494" sldId="4069"/>
        </pc:sldMkLst>
        <pc:spChg chg="mod">
          <ac:chgData name="Carolina Bolelli" userId="d7926893-566e-4e7f-acc2-6407bb3f96bc" providerId="ADAL" clId="{28C56D5A-BDF5-4166-B879-F68491523A35}" dt="2024-07-17T07:56:38.065" v="21" actId="1076"/>
          <ac:spMkLst>
            <pc:docMk/>
            <pc:sldMk cId="3070174494" sldId="4069"/>
            <ac:spMk id="4" creationId="{8FA5FAF9-60E4-5551-57B7-44AAF7343756}"/>
          </ac:spMkLst>
        </pc:spChg>
        <pc:spChg chg="mod">
          <ac:chgData name="Carolina Bolelli" userId="d7926893-566e-4e7f-acc2-6407bb3f96bc" providerId="ADAL" clId="{28C56D5A-BDF5-4166-B879-F68491523A35}" dt="2024-07-17T07:56:42.007" v="22" actId="1076"/>
          <ac:spMkLst>
            <pc:docMk/>
            <pc:sldMk cId="3070174494" sldId="4069"/>
            <ac:spMk id="12" creationId="{E0D1646D-4926-2F02-B43C-B5BDA985F92F}"/>
          </ac:spMkLst>
        </pc:spChg>
        <pc:spChg chg="mod">
          <ac:chgData name="Carolina Bolelli" userId="d7926893-566e-4e7f-acc2-6407bb3f96bc" providerId="ADAL" clId="{28C56D5A-BDF5-4166-B879-F68491523A35}" dt="2024-07-10T09:08:27.214" v="8" actId="1076"/>
          <ac:spMkLst>
            <pc:docMk/>
            <pc:sldMk cId="3070174494" sldId="4069"/>
            <ac:spMk id="14" creationId="{6CC95BCF-60D2-6493-096E-A8A221C205C2}"/>
          </ac:spMkLst>
        </pc:spChg>
      </pc:sldChg>
    </pc:docChg>
  </pc:docChgLst>
  <pc:docChgLst>
    <pc:chgData name="Carolina Bolelli" userId="d7926893-566e-4e7f-acc2-6407bb3f96bc" providerId="ADAL" clId="{3A2F11E4-5789-4246-8751-BD15BF3F4C22}"/>
    <pc:docChg chg="modSld sldOrd">
      <pc:chgData name="Carolina Bolelli" userId="d7926893-566e-4e7f-acc2-6407bb3f96bc" providerId="ADAL" clId="{3A2F11E4-5789-4246-8751-BD15BF3F4C22}" dt="2024-08-23T13:23:55.968" v="2"/>
      <pc:docMkLst>
        <pc:docMk/>
      </pc:docMkLst>
      <pc:sldChg chg="ord">
        <pc:chgData name="Carolina Bolelli" userId="d7926893-566e-4e7f-acc2-6407bb3f96bc" providerId="ADAL" clId="{3A2F11E4-5789-4246-8751-BD15BF3F4C22}" dt="2024-08-23T13:23:55.968" v="2"/>
        <pc:sldMkLst>
          <pc:docMk/>
          <pc:sldMk cId="2506826475" sldId="283"/>
        </pc:sldMkLst>
      </pc:sldChg>
      <pc:sldChg chg="modAnim">
        <pc:chgData name="Carolina Bolelli" userId="d7926893-566e-4e7f-acc2-6407bb3f96bc" providerId="ADAL" clId="{3A2F11E4-5789-4246-8751-BD15BF3F4C22}" dt="2024-08-23T13:23:52.938" v="0"/>
        <pc:sldMkLst>
          <pc:docMk/>
          <pc:sldMk cId="4247028148" sldId="404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23/08/2024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23/08/2024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spcBef>
                <a:spcPts val="1500"/>
              </a:spcBef>
              <a:buNone/>
            </a:pPr>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b="0" dirty="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062" r="5062"/>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272" r="3272"/>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2425" b="2425"/>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090" t="19653" r="3090"/>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9346" r="9346"/>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a:t>
            </a:r>
            <a:endParaRPr lang="en-GB" dirty="0"/>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newsroom/clima/user-subscriptions/2343/create" TargetMode="External"/><Relationship Id="rId3" Type="http://schemas.openxmlformats.org/officeDocument/2006/relationships/image" Target="../media/image94.png"/><Relationship Id="rId7" Type="http://schemas.openxmlformats.org/officeDocument/2006/relationships/hyperlink" Target="https://climate-pact.europa.eu/news-and-events/events_hr" TargetMode="External"/><Relationship Id="rId12" Type="http://schemas.openxmlformats.org/officeDocument/2006/relationships/hyperlink" Target="https://www.instagram.com/ourplanet_eu/"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news_hr" TargetMode="External"/><Relationship Id="rId11" Type="http://schemas.openxmlformats.org/officeDocument/2006/relationships/hyperlink" Target="https://www.linkedin.com/showcase/eu-environment-climate/" TargetMode="External"/><Relationship Id="rId5" Type="http://schemas.openxmlformats.org/officeDocument/2006/relationships/hyperlink" Target="https://climate-pact.europa.eu/get-inspired/resources_en" TargetMode="External"/><Relationship Id="rId10" Type="http://schemas.openxmlformats.org/officeDocument/2006/relationships/hyperlink" Target="https://twitter.com/EUClimateAction"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www.facebook.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8" Type="http://schemas.openxmlformats.org/officeDocument/2006/relationships/hyperlink" Target="https://climate-pact.europa.eu/get-involved/take-individual-action_en" TargetMode="External"/><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h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880335" y="5698397"/>
            <a:ext cx="4565724" cy="1204909"/>
          </a:xfrm>
        </p:spPr>
        <p:txBody>
          <a:bodyPr/>
          <a:lstStyle/>
          <a:p>
            <a:r>
              <a:rPr lang="lv-LV" sz="6600" dirty="0">
                <a:latin typeface="Open Sans"/>
                <a:ea typeface="Open Sans"/>
                <a:cs typeface="Open Sans"/>
              </a:rPr>
              <a:t>Europski</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880334" y="6773322"/>
            <a:ext cx="7147559" cy="1204909"/>
          </a:xfrm>
        </p:spPr>
        <p:txBody>
          <a:bodyPr/>
          <a:lstStyle/>
          <a:p>
            <a:r>
              <a:rPr lang="lv-LV" sz="6600" dirty="0"/>
              <a:t>klimatski pakt</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lv-LV"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8"/>
            <a:ext cx="7196433" cy="1232609"/>
          </a:xfrm>
        </p:spPr>
        <p:txBody>
          <a:bodyPr/>
          <a:lstStyle/>
          <a:p>
            <a:r>
              <a:rPr lang="lv-LV" sz="6800">
                <a:latin typeface="Open Sans"/>
                <a:ea typeface="Open Sans"/>
                <a:cs typeface="Open Sans"/>
              </a:rPr>
              <a:t> PAKT NA DJELU</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4" y="5252439"/>
            <a:ext cx="9745670"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lv-LV" sz="6800" dirty="0">
                <a:latin typeface="Open Sans"/>
                <a:ea typeface="Open Sans"/>
                <a:cs typeface="Open Sans"/>
              </a:rPr>
              <a:t> EUROPSKI KLIMATSKI</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484396" y="1089193"/>
            <a:ext cx="11327987" cy="1417856"/>
          </a:xfrm>
        </p:spPr>
        <p:txBody>
          <a:bodyPr/>
          <a:lstStyle/>
          <a:p>
            <a:r>
              <a:rPr lang="lv-LV" dirty="0"/>
              <a:t>Poticanje građana na borbu protiv </a:t>
            </a:r>
            <a:br>
              <a:rPr lang="fr-BE" dirty="0"/>
            </a:br>
            <a:r>
              <a:rPr lang="lv-LV" dirty="0"/>
              <a:t>klimatskih promjena</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8030901" y="6214939"/>
            <a:ext cx="8017221"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8627593" y="6390556"/>
            <a:ext cx="8017221"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000" b="1" dirty="0">
                <a:solidFill>
                  <a:schemeClr val="accent2"/>
                </a:solidFill>
                <a:latin typeface="Open Sans"/>
                <a:ea typeface="Open Sans"/>
                <a:cs typeface="Open Sans"/>
              </a:rPr>
              <a:t>lokalnih skupina za borbu protiv klimatskih promjena</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8030901" y="4919481"/>
            <a:ext cx="4027750" cy="993313"/>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8181842" y="5027372"/>
            <a:ext cx="3610476" cy="33404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000" b="1" dirty="0">
                <a:solidFill>
                  <a:schemeClr val="tx2"/>
                </a:solidFill>
                <a:latin typeface="Open Sans"/>
                <a:ea typeface="Open Sans"/>
                <a:cs typeface="Open Sans"/>
              </a:rPr>
              <a:t>šetnji s ciljem borbe protiv klimatskih promjena</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04244" y="4919481"/>
            <a:ext cx="3762928" cy="993313"/>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3149323" y="5045436"/>
            <a:ext cx="343402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800" b="1" dirty="0">
                <a:solidFill>
                  <a:schemeClr val="accent3"/>
                </a:solidFill>
                <a:latin typeface="Open Sans"/>
                <a:ea typeface="Open Sans"/>
                <a:cs typeface="Open Sans"/>
              </a:rPr>
              <a:t>vršnjačkog parlamenta</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24895" y="7292229"/>
            <a:ext cx="4714699"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153795" y="7515625"/>
            <a:ext cx="5121457" cy="542252"/>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800" b="1">
                <a:solidFill>
                  <a:schemeClr val="accent3">
                    <a:lumMod val="75000"/>
                  </a:schemeClr>
                </a:solidFill>
                <a:latin typeface="Open Sans"/>
                <a:ea typeface="Open Sans"/>
                <a:cs typeface="Open Sans"/>
              </a:rPr>
              <a:t>fotografskih radionica</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3" y="3408397"/>
            <a:ext cx="8616866" cy="979692"/>
          </a:xfrm>
          <a:prstGeom prst="rect">
            <a:avLst/>
          </a:prstGeom>
          <a:noFill/>
        </p:spPr>
        <p:txBody>
          <a:bodyPr wrap="square">
            <a:spAutoFit/>
          </a:bodyPr>
          <a:lstStyle/>
          <a:p>
            <a:pPr>
              <a:lnSpc>
                <a:spcPts val="3600"/>
              </a:lnSpc>
            </a:pPr>
            <a:r>
              <a:rPr lang="lv-LV" sz="2400" b="1">
                <a:latin typeface="Open Sans"/>
                <a:ea typeface="Open Sans"/>
                <a:cs typeface="Open Sans"/>
              </a:rPr>
              <a:t>Klimatski pakt </a:t>
            </a:r>
            <a:r>
              <a:rPr lang="lv-LV" sz="2400">
                <a:latin typeface="Open Sans"/>
                <a:ea typeface="Open Sans"/>
                <a:cs typeface="Open Sans"/>
              </a:rPr>
              <a:t>uključuje građane u debate o </a:t>
            </a:r>
            <a:br>
              <a:rPr lang="lv-LV" sz="2400">
                <a:latin typeface="Open Sans"/>
                <a:ea typeface="Open Sans"/>
                <a:cs typeface="Open Sans"/>
              </a:rPr>
            </a:br>
            <a:r>
              <a:rPr lang="lv-LV" sz="2400">
                <a:latin typeface="Open Sans"/>
                <a:ea typeface="Open Sans"/>
                <a:cs typeface="Open Sans"/>
              </a:rPr>
              <a:t>borbi protiv klimatskih promjena kroz aktivnosti poput:</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t>Za više informacija posjetite </a:t>
            </a:r>
            <a:b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t>internetsku adresu.</a:t>
            </a:r>
          </a:p>
        </p:txBody>
      </p:sp>
      <p:pic>
        <p:nvPicPr>
          <p:cNvPr id="3" name="Picture 2">
            <a:hlinkClick r:id="rId3"/>
            <a:extLst>
              <a:ext uri="{FF2B5EF4-FFF2-40B4-BE49-F238E27FC236}">
                <a16:creationId xmlns:a16="http://schemas.microsoft.com/office/drawing/2014/main" id="{DFD46EE4-AEB7-93CB-1F76-40D1CB57A87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8709" y="28382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03443"/>
            <a:ext cx="12640235" cy="836159"/>
          </a:xfrm>
          <a:solidFill>
            <a:srgbClr val="174C54"/>
          </a:solidFill>
        </p:spPr>
        <p:txBody>
          <a:bodyPr wrap="square" lIns="216000" tIns="144000" rIns="180000" bIns="108000" anchor="t">
            <a:spAutoFit/>
          </a:bodyPr>
          <a:lstStyle/>
          <a:p>
            <a:pPr marL="904875" indent="-893445"/>
            <a:r>
              <a:rPr lang="lv-LV" dirty="0">
                <a:latin typeface="Open Sans"/>
                <a:ea typeface="Open Sans"/>
                <a:cs typeface="Open Sans"/>
              </a:rPr>
              <a:t>    Aktivnosti u državama članicama EU-a</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lv-LV" sz="2400">
                <a:latin typeface="Open Sans"/>
                <a:ea typeface="Open Sans"/>
                <a:cs typeface="Arial"/>
              </a:rPr>
              <a:t>U svakoj državi članici, </a:t>
            </a:r>
            <a:r>
              <a:rPr lang="lv-LV" sz="2400" b="1">
                <a:latin typeface="Open Sans"/>
                <a:ea typeface="Open Sans"/>
                <a:cs typeface="Arial"/>
              </a:rPr>
              <a:t>nacionalni koordinatori (NK) i agencije za odnose s javnošću (PR) </a:t>
            </a:r>
            <a:r>
              <a:rPr lang="lv-LV" sz="2400">
                <a:latin typeface="Open Sans"/>
                <a:ea typeface="Open Sans"/>
                <a:cs typeface="Arial"/>
              </a:rPr>
              <a:t>organiziraju i promiču događaje i aktivnosti za lokalnu zajednicu pakta i javnost, primjerice:</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7" y="48962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v-LV" sz="2400" b="1">
                <a:solidFill>
                  <a:srgbClr val="0E101A"/>
                </a:solidFill>
                <a:latin typeface="Open Sans"/>
                <a:cs typeface="Calibri" panose="020F0502020204030204"/>
              </a:rPr>
              <a:t>aktivnosti uključivanja građana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person holding a plant&#10;&#10;Description automatically generated">
            <a:extLst>
              <a:ext uri="{FF2B5EF4-FFF2-40B4-BE49-F238E27FC236}">
                <a16:creationId xmlns:a16="http://schemas.microsoft.com/office/drawing/2014/main" id="{97238DB1-597A-02CE-881E-F725E85450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213307" y="59249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v-LV" sz="2400" b="1">
                <a:solidFill>
                  <a:srgbClr val="0E101A"/>
                </a:solidFill>
                <a:latin typeface="Open Sans"/>
                <a:cs typeface="Calibri" panose="020F0502020204030204"/>
              </a:rPr>
              <a:t>nacionalni događaji </a:t>
            </a:r>
            <a:r>
              <a:rPr lang="lv-LV" sz="2400">
                <a:solidFill>
                  <a:srgbClr val="0E101A"/>
                </a:solidFill>
                <a:latin typeface="Open Sans"/>
                <a:cs typeface="Calibri" panose="020F0502020204030204"/>
              </a:rPr>
              <a:t>koji okupljaju zajednicu pakta</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9"/>
            <a:ext cx="8101762"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213307" y="69536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v-LV" sz="2400" b="1">
                <a:solidFill>
                  <a:srgbClr val="0E101A"/>
                </a:solidFill>
                <a:latin typeface="Open Sans"/>
                <a:cs typeface="Calibri" panose="020F0502020204030204"/>
              </a:rPr>
              <a:t>radionice za razvoj kapaciteta</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6345363"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9213307" y="79823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v-LV" sz="2400" b="1">
                <a:solidFill>
                  <a:srgbClr val="0E101A"/>
                </a:solidFill>
                <a:latin typeface="Open Sans"/>
                <a:cs typeface="Calibri" panose="020F0502020204030204"/>
              </a:rPr>
              <a:t>sesije za učenje i dijeljenje</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6345363"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t>Povežite se s </a:t>
            </a:r>
            <a:b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t>nacionalnim koordinatorima pakta</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12573000" cy="836159"/>
          </a:xfrm>
        </p:spPr>
        <p:txBody>
          <a:bodyPr wrap="square" lIns="216000" tIns="144000" rIns="180000" bIns="108000" anchor="t">
            <a:spAutoFit/>
          </a:bodyPr>
          <a:lstStyle/>
          <a:p>
            <a:pPr marL="904875" indent="-893445"/>
            <a:r>
              <a:rPr lang="lv-LV" dirty="0">
                <a:latin typeface="Open Sans"/>
                <a:ea typeface="Open Sans"/>
                <a:cs typeface="Open Sans"/>
              </a:rPr>
              <a:t>    AKTIVNOSTI u državama članicama EU-a</a:t>
            </a:r>
          </a:p>
        </p:txBody>
      </p:sp>
      <p:pic>
        <p:nvPicPr>
          <p:cNvPr id="3" name="Afbeelding 2" descr="Afbeelding met tekst, kleding, vrouw, Menselijk gezicht&#10;&#10;Automatisch gegenereerde beschrijving">
            <a:extLst>
              <a:ext uri="{FF2B5EF4-FFF2-40B4-BE49-F238E27FC236}">
                <a16:creationId xmlns:a16="http://schemas.microsoft.com/office/drawing/2014/main" id="{C2023FEE-F888-0AC0-6F47-EB73D1E91D5C}"/>
              </a:ext>
            </a:extLst>
          </p:cNvPr>
          <p:cNvPicPr>
            <a:picLocks noChangeAspect="1"/>
          </p:cNvPicPr>
          <p:nvPr/>
        </p:nvPicPr>
        <p:blipFill>
          <a:blip r:embed="rId3"/>
          <a:stretch>
            <a:fillRect/>
          </a:stretch>
        </p:blipFill>
        <p:spPr>
          <a:xfrm>
            <a:off x="1821473" y="2850744"/>
            <a:ext cx="4472784" cy="4458131"/>
          </a:xfrm>
          <a:prstGeom prst="rect">
            <a:avLst/>
          </a:prstGeom>
        </p:spPr>
      </p:pic>
      <p:pic>
        <p:nvPicPr>
          <p:cNvPr id="4" name="Picture 3" descr="A group of people standing in front of a screen&#10;&#10;Description automatically generated">
            <a:extLst>
              <a:ext uri="{FF2B5EF4-FFF2-40B4-BE49-F238E27FC236}">
                <a16:creationId xmlns:a16="http://schemas.microsoft.com/office/drawing/2014/main" id="{3CEBC6BB-0221-05CB-E512-24AE12E9EFAF}"/>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6" name="Picture 5" descr="A person standing in front of a group of people&#10;&#10;Description automatically generated">
            <a:extLst>
              <a:ext uri="{FF2B5EF4-FFF2-40B4-BE49-F238E27FC236}">
                <a16:creationId xmlns:a16="http://schemas.microsoft.com/office/drawing/2014/main" id="{0C39132C-1A20-0C0E-4D60-C3EB2FE9D3FC}"/>
              </a:ext>
            </a:extLst>
          </p:cNvPr>
          <p:cNvPicPr>
            <a:picLocks noChangeAspect="1"/>
          </p:cNvPicPr>
          <p:nvPr/>
        </p:nvPicPr>
        <p:blipFill>
          <a:blip r:embed="rId5"/>
          <a:stretch>
            <a:fillRect/>
          </a:stretch>
        </p:blipFill>
        <p:spPr>
          <a:xfrm>
            <a:off x="6646209" y="2850916"/>
            <a:ext cx="4454339" cy="4471148"/>
          </a:xfrm>
          <a:prstGeom prst="rect">
            <a:avLst/>
          </a:prstGeom>
        </p:spPr>
      </p:pic>
      <p:sp>
        <p:nvSpPr>
          <p:cNvPr id="5" name="TextBox 4">
            <a:extLst>
              <a:ext uri="{FF2B5EF4-FFF2-40B4-BE49-F238E27FC236}">
                <a16:creationId xmlns:a16="http://schemas.microsoft.com/office/drawing/2014/main" id="{5E15BD1E-94E7-BE78-88B7-93CF598B1297}"/>
              </a:ext>
            </a:extLst>
          </p:cNvPr>
          <p:cNvSpPr txBox="1"/>
          <p:nvPr/>
        </p:nvSpPr>
        <p:spPr>
          <a:xfrm>
            <a:off x="1619250" y="7538084"/>
            <a:ext cx="146685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b="1" i="1" dirty="0">
                <a:solidFill>
                  <a:srgbClr val="81270E"/>
                </a:solidFill>
                <a:latin typeface="Open Sans"/>
              </a:rPr>
              <a:t> Događaj za izgradnju kapaciteta u Belgiji </a:t>
            </a:r>
            <a:r>
              <a:rPr lang="lv-LV" b="1" i="1" dirty="0">
                <a:solidFill>
                  <a:srgbClr val="FF9D02"/>
                </a:solidFill>
                <a:latin typeface="Open Sans"/>
              </a:rPr>
              <a:t>​       </a:t>
            </a:r>
            <a:r>
              <a:rPr lang="lv-LV" b="1" i="1" dirty="0">
                <a:solidFill>
                  <a:srgbClr val="174C54"/>
                </a:solidFill>
                <a:latin typeface="Open Sans"/>
              </a:rPr>
              <a:t>Nacionalni događaj u Bugarskoj                        </a:t>
            </a:r>
            <a:r>
              <a:rPr lang="lv-LV" b="1" i="1" dirty="0">
                <a:solidFill>
                  <a:srgbClr val="3D2658"/>
                </a:solidFill>
                <a:latin typeface="Open Sans"/>
              </a:rPr>
              <a:t>Događaj za uključivanje građana u Estoniji</a:t>
            </a:r>
          </a:p>
        </p:txBody>
      </p:sp>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8172449" cy="836159"/>
          </a:xfrm>
        </p:spPr>
        <p:txBody>
          <a:bodyPr wrap="square" lIns="216000" tIns="144000" rIns="180000" bIns="108000" anchor="t">
            <a:spAutoFit/>
          </a:bodyPr>
          <a:lstStyle/>
          <a:p>
            <a:r>
              <a:rPr lang="lv-LV">
                <a:latin typeface="Open Sans"/>
                <a:ea typeface="Open Sans"/>
                <a:cs typeface="Open Sans"/>
              </a:rPr>
              <a:t>    Aktivnosti ambasadora</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84395" y="3600096"/>
            <a:ext cx="4268705"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lv-LV" sz="2800">
                <a:latin typeface="Open Sans"/>
                <a:ea typeface="Open Sans"/>
                <a:cs typeface="Arial"/>
              </a:rPr>
              <a:t>Ambasadori pakta organiziraju </a:t>
            </a:r>
            <a:r>
              <a:rPr lang="lv-LV" sz="2800" b="1">
                <a:solidFill>
                  <a:srgbClr val="174C54"/>
                </a:solidFill>
                <a:latin typeface="Open Sans"/>
                <a:ea typeface="Open Sans"/>
                <a:cs typeface="Arial"/>
              </a:rPr>
              <a:t>brojne aktivnosti na lokalnoj razini </a:t>
            </a:r>
            <a:r>
              <a:rPr lang="lv-LV" sz="2800">
                <a:latin typeface="Open Sans"/>
                <a:ea typeface="Open Sans"/>
                <a:cs typeface="Arial"/>
              </a:rPr>
              <a:t>kako bi potaknuli promjenu i podigli svijest: od radionica i seminara pa do debata i kampanja na društvenim mrežama.</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lv-LV">
                <a:latin typeface="Open Sans"/>
                <a:ea typeface="Open Sans"/>
                <a:cs typeface="Open Sans"/>
              </a:rPr>
              <a:t>AKTIVNOSTI PARTNERA</a:t>
            </a:r>
          </a:p>
        </p:txBody>
      </p:sp>
      <p:pic>
        <p:nvPicPr>
          <p:cNvPr id="6" name="Picture 5" descr="A group of people posing for a photo&#10;&#10;Description automatically generated">
            <a:extLst>
              <a:ext uri="{FF2B5EF4-FFF2-40B4-BE49-F238E27FC236}">
                <a16:creationId xmlns:a16="http://schemas.microsoft.com/office/drawing/2014/main" id="{7FCE2C15-18B6-CA68-3EDF-28AD6FA79F39}"/>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2622C3B3-A9F9-310C-A893-BE392FB5463A}"/>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663113C2-F103-B6AA-F842-0B00F55D12E5}"/>
              </a:ext>
            </a:extLst>
          </p:cNvPr>
          <p:cNvPicPr>
            <a:picLocks noChangeAspect="1"/>
          </p:cNvPicPr>
          <p:nvPr/>
        </p:nvPicPr>
        <p:blipFill>
          <a:blip r:embed="rId5"/>
          <a:stretch>
            <a:fillRect/>
          </a:stretch>
        </p:blipFill>
        <p:spPr>
          <a:xfrm>
            <a:off x="6435434" y="3054960"/>
            <a:ext cx="4631123" cy="4650829"/>
          </a:xfrm>
          <a:prstGeom prst="rect">
            <a:avLst/>
          </a:prstGeom>
        </p:spPr>
      </p:pic>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lv-LV" sz="2000" i="1">
                <a:latin typeface="Open Sans"/>
              </a:rPr>
              <a:t>Urbana mobilnost i održivi gradovi Lombardija-Europa, lokalni razgovor i obuka  lokalnih administratora u Milanu, Italija.</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0" y="803443"/>
            <a:ext cx="7194176" cy="836159"/>
          </a:xfrm>
        </p:spPr>
        <p:txBody>
          <a:bodyPr wrap="square" lIns="216000" tIns="144000" rIns="180000" bIns="108000" anchor="t">
            <a:spAutoFit/>
          </a:bodyPr>
          <a:lstStyle/>
          <a:p>
            <a:r>
              <a:rPr lang="lv-LV">
                <a:latin typeface="Open Sans"/>
                <a:ea typeface="Open Sans"/>
                <a:cs typeface="Open Sans"/>
              </a:rPr>
              <a:t>    AKTIVNOSTI PARTNERA</a:t>
            </a:r>
          </a:p>
        </p:txBody>
      </p:sp>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9803857" cy="836159"/>
          </a:xfrm>
          <a:solidFill>
            <a:srgbClr val="174C54"/>
          </a:solidFill>
        </p:spPr>
        <p:txBody>
          <a:bodyPr wrap="square" lIns="216000" tIns="144000" rIns="180000" bIns="108000" anchor="t">
            <a:spAutoFit/>
          </a:bodyPr>
          <a:lstStyle/>
          <a:p>
            <a:pPr marL="904875" indent="-893445"/>
            <a:r>
              <a:rPr lang="lv-LV">
                <a:latin typeface="Open Sans"/>
                <a:ea typeface="Open Sans"/>
                <a:cs typeface="Open Sans"/>
              </a:rPr>
              <a:t>    suradnja s lokalnim tijelima</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459920"/>
            <a:ext cx="8040445"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lv-LV" sz="2400">
                <a:latin typeface="Open Sans"/>
                <a:ea typeface="Open Sans"/>
                <a:cs typeface="Arial"/>
              </a:rPr>
              <a:t>Klimatski pakt surađuje s lokalnim tijelima radi veće vidljivosti svojih događaja putem:</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8509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v-LV" sz="2400" b="1">
                <a:solidFill>
                  <a:srgbClr val="0E101A"/>
                </a:solidFill>
                <a:latin typeface="Open Sans"/>
                <a:cs typeface="Calibri" panose="020F0502020204030204"/>
              </a:rPr>
              <a:t>Europskog odbora regija</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613478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803857" y="59558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v-LV" sz="2400" b="1">
                <a:solidFill>
                  <a:srgbClr val="0E101A"/>
                </a:solidFill>
                <a:latin typeface="Open Sans"/>
                <a:cs typeface="Calibri" panose="020F0502020204030204"/>
              </a:rPr>
              <a:t>diskusija o lokalizaciji klimatskog pakta</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2" y="5865590"/>
            <a:ext cx="7208311"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7" y="723217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lv-LV" sz="2400" b="1">
                <a:solidFill>
                  <a:srgbClr val="0E101A"/>
                </a:solidFill>
                <a:latin typeface="Open Sans"/>
                <a:cs typeface="Calibri" panose="020F0502020204030204"/>
              </a:rPr>
              <a:t>platforme za provedbu misije za prilagodbu klimatskim promjenama</a:t>
            </a:r>
            <a:r>
              <a:rPr lang="lv-LV" sz="2400">
                <a:solidFill>
                  <a:srgbClr val="0E101A"/>
                </a:solidFill>
                <a:latin typeface="Open Sans"/>
                <a:cs typeface="Calibri" panose="020F0502020204030204"/>
              </a:rPr>
              <a:t> (MIP4ADAPT)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6951439"/>
            <a:ext cx="7860631" cy="130573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yellow trolley on tracks&#10;&#10;Description automatically generated">
            <a:extLst>
              <a:ext uri="{FF2B5EF4-FFF2-40B4-BE49-F238E27FC236}">
                <a16:creationId xmlns:a16="http://schemas.microsoft.com/office/drawing/2014/main" id="{4ACAB6D2-984F-ACB4-B5BC-79DC1831CAC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7140247"/>
            <a:ext cx="10101263"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lv-LV" sz="2200">
                <a:latin typeface="Open Sans"/>
                <a:ea typeface="Open Sans"/>
                <a:cs typeface="Open Sans"/>
              </a:rPr>
              <a:t>Godišnji događaj pakta okuplja članove zajednice klimatskog pakta iz cijele Europe kako bi zajedno radili na novim načinima za poticanje klimatskog djelovanja u svojim lokalnim zajednicama. </a:t>
            </a:r>
          </a:p>
          <a:p>
            <a:pPr>
              <a:lnSpc>
                <a:spcPts val="3600"/>
              </a:lnSpc>
            </a:pPr>
            <a:r>
              <a:rPr lang="lv-LV" sz="2200">
                <a:latin typeface="Open Sans"/>
                <a:ea typeface="Open Sans"/>
                <a:cs typeface="Open Sans"/>
              </a:rPr>
              <a:t>Saznajte više o događaju 2024. </a:t>
            </a:r>
            <a:r>
              <a:rPr lang="lv-LV" sz="2200" b="1">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ovdje</a:t>
            </a:r>
            <a:r>
              <a:rPr lang="lv-LV" sz="2200">
                <a:latin typeface="Open Sans"/>
                <a:ea typeface="Open Sans"/>
                <a:cs typeface="Open Sans"/>
              </a:rPr>
              <a:t>.</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0" y="803443"/>
            <a:ext cx="7140388" cy="836159"/>
          </a:xfrm>
        </p:spPr>
        <p:txBody>
          <a:bodyPr wrap="square" lIns="216000" tIns="144000" rIns="180000" bIns="108000" anchor="t">
            <a:spAutoFit/>
          </a:bodyPr>
          <a:lstStyle/>
          <a:p>
            <a:r>
              <a:rPr lang="lv-LV">
                <a:latin typeface="Open Sans"/>
                <a:ea typeface="Open Sans"/>
                <a:cs typeface="Open Sans"/>
              </a:rPr>
              <a:t>    SREDIŠNJE AKTIVNOSTI</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938351"/>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lv-LV" sz="2200" dirty="0">
                <a:latin typeface="Open Sans"/>
                <a:ea typeface="Open Sans"/>
                <a:cs typeface="Open Sans"/>
              </a:rPr>
              <a:t>Pakt redovno objavljuje nove </a:t>
            </a:r>
            <a:r>
              <a:rPr lang="lv-LV" sz="2200" b="1" dirty="0">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izvore</a:t>
            </a:r>
            <a:r>
              <a:rPr lang="lv-LV" sz="2200" dirty="0">
                <a:solidFill>
                  <a:schemeClr val="accent1"/>
                </a:solidFill>
                <a:latin typeface="Open Sans"/>
                <a:ea typeface="Open Sans"/>
                <a:cs typeface="Open Sans"/>
              </a:rPr>
              <a:t> </a:t>
            </a:r>
            <a:r>
              <a:rPr lang="lv-LV" sz="2200" dirty="0">
                <a:latin typeface="Open Sans"/>
                <a:ea typeface="Open Sans"/>
                <a:cs typeface="Open Sans"/>
              </a:rPr>
              <a:t>na internetskoj stranici za sve zainteresirane za učenje </a:t>
            </a:r>
            <a:r>
              <a:rPr lang="lv-LV" sz="2200" dirty="0">
                <a:solidFill>
                  <a:srgbClr val="000000"/>
                </a:solidFill>
                <a:latin typeface="Open Sans"/>
                <a:ea typeface="Open Sans"/>
                <a:cs typeface="Open Sans"/>
              </a:rPr>
              <a:t>o klimatskim pitanjima. Osim toga, novosti o aktivnostima pakta možete saznati u odjeljcima </a:t>
            </a:r>
            <a:r>
              <a:rPr lang="lv-LV" sz="2200" b="1" dirty="0">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novosti</a:t>
            </a:r>
            <a:r>
              <a:rPr lang="lv-LV" sz="2200" dirty="0">
                <a:solidFill>
                  <a:srgbClr val="000000"/>
                </a:solidFill>
                <a:latin typeface="Open Sans"/>
                <a:ea typeface="Open Sans"/>
                <a:cs typeface="Open Sans"/>
              </a:rPr>
              <a:t> i </a:t>
            </a:r>
            <a:r>
              <a:rPr lang="lv-LV" sz="2200" b="1" dirty="0">
                <a:solidFill>
                  <a:srgbClr val="184547"/>
                </a:solidFill>
                <a:latin typeface="Open Sans"/>
                <a:ea typeface="Open Sans"/>
                <a:cs typeface="Open Sans"/>
                <a:hlinkClick r:id="rId7">
                  <a:extLst>
                    <a:ext uri="{A12FA001-AC4F-418D-AE19-62706E023703}">
                      <ahyp:hlinkClr xmlns:ahyp="http://schemas.microsoft.com/office/drawing/2018/hyperlinkcolor" val="tx"/>
                    </a:ext>
                  </a:extLst>
                </a:hlinkClick>
              </a:rPr>
              <a:t>događaji</a:t>
            </a:r>
            <a:r>
              <a:rPr lang="lv-LV" sz="2200" dirty="0">
                <a:solidFill>
                  <a:srgbClr val="000000"/>
                </a:solidFill>
                <a:latin typeface="Open Sans"/>
                <a:ea typeface="Open Sans"/>
                <a:cs typeface="Open Sans"/>
              </a:rPr>
              <a:t>, pretplatom na </a:t>
            </a:r>
            <a:r>
              <a:rPr lang="lv-LV" sz="2200" b="1" dirty="0">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bilten</a:t>
            </a:r>
            <a:r>
              <a:rPr lang="lv-LV" sz="2200" b="1" dirty="0">
                <a:solidFill>
                  <a:srgbClr val="184547"/>
                </a:solidFill>
                <a:latin typeface="Open Sans"/>
                <a:ea typeface="Open Sans"/>
                <a:cs typeface="Open Sans"/>
              </a:rPr>
              <a:t> </a:t>
            </a:r>
            <a:r>
              <a:rPr lang="lv-LV" sz="2200" dirty="0">
                <a:solidFill>
                  <a:srgbClr val="000000"/>
                </a:solidFill>
                <a:latin typeface="Open Sans"/>
                <a:ea typeface="Open Sans"/>
                <a:cs typeface="Open Sans"/>
              </a:rPr>
              <a:t>pakta ili možete pratiti pakt na društvenim mrežama </a:t>
            </a:r>
            <a:r>
              <a:rPr lang="lv-LV" sz="2200" b="1" dirty="0">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Facebook</a:t>
            </a:r>
            <a:r>
              <a:rPr lang="lv-LV" sz="2200" dirty="0">
                <a:solidFill>
                  <a:srgbClr val="000000"/>
                </a:solidFill>
                <a:latin typeface="Open Sans"/>
                <a:ea typeface="Open Sans"/>
                <a:cs typeface="Open Sans"/>
              </a:rPr>
              <a:t>, </a:t>
            </a:r>
            <a:r>
              <a:rPr lang="lv-LV" sz="2200" b="1" dirty="0">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X</a:t>
            </a:r>
            <a:r>
              <a:rPr lang="lv-LV" sz="2200" dirty="0">
                <a:solidFill>
                  <a:srgbClr val="000000"/>
                </a:solidFill>
                <a:latin typeface="Open Sans"/>
                <a:ea typeface="Open Sans"/>
                <a:cs typeface="Open Sans"/>
              </a:rPr>
              <a:t>, </a:t>
            </a:r>
            <a:r>
              <a:rPr lang="lv-LV" sz="2200" b="1" dirty="0">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LinkedIn</a:t>
            </a:r>
            <a:r>
              <a:rPr lang="lv-LV" sz="2200" dirty="0">
                <a:solidFill>
                  <a:srgbClr val="000000"/>
                </a:solidFill>
                <a:latin typeface="Open Sans"/>
                <a:ea typeface="Open Sans"/>
                <a:cs typeface="Open Sans"/>
              </a:rPr>
              <a:t> i </a:t>
            </a:r>
            <a:r>
              <a:rPr lang="lv-LV" sz="2200" b="1" dirty="0">
                <a:solidFill>
                  <a:srgbClr val="184547"/>
                </a:solidFill>
                <a:latin typeface="Open Sans"/>
                <a:ea typeface="Open Sans"/>
                <a:cs typeface="Open Sans"/>
                <a:hlinkClick r:id="rId12">
                  <a:extLst>
                    <a:ext uri="{A12FA001-AC4F-418D-AE19-62706E023703}">
                      <ahyp:hlinkClr xmlns:ahyp="http://schemas.microsoft.com/office/drawing/2018/hyperlinkcolor" val="tx"/>
                    </a:ext>
                  </a:extLst>
                </a:hlinkClick>
              </a:rPr>
              <a:t>Instagram</a:t>
            </a:r>
            <a:r>
              <a:rPr lang="lv-LV" sz="2200" dirty="0">
                <a:solidFill>
                  <a:srgbClr val="000000"/>
                </a:solidFill>
                <a:latin typeface="Open Sans"/>
                <a:ea typeface="Open Sans"/>
                <a:cs typeface="Open Sans"/>
              </a:rPr>
              <a:t>.</a:t>
            </a:r>
          </a:p>
          <a:p>
            <a:pPr marL="0" indent="0">
              <a:lnSpc>
                <a:spcPts val="3600"/>
              </a:lnSpc>
              <a:buNone/>
            </a:pPr>
            <a:r>
              <a:rPr lang="lv-LV" sz="2200" dirty="0">
                <a:solidFill>
                  <a:srgbClr val="000000"/>
                </a:solidFill>
                <a:latin typeface="Open Sans"/>
                <a:ea typeface="Open Sans"/>
                <a:cs typeface="Open Sans"/>
              </a:rPr>
              <a:t>Osim toga, članovi zajednice mogu se pridružiti mjesečnim </a:t>
            </a:r>
            <a:r>
              <a:rPr lang="lv-LV" sz="2200" b="1" dirty="0">
                <a:solidFill>
                  <a:srgbClr val="184547"/>
                </a:solidFill>
                <a:latin typeface="Open Sans"/>
                <a:ea typeface="Open Sans"/>
                <a:cs typeface="Open Sans"/>
              </a:rPr>
              <a:t>raspravama </a:t>
            </a:r>
            <a:r>
              <a:rPr lang="lv-LV" sz="2200" dirty="0">
                <a:solidFill>
                  <a:srgbClr val="000000"/>
                </a:solidFill>
                <a:latin typeface="Open Sans"/>
                <a:ea typeface="Open Sans"/>
                <a:cs typeface="Open Sans"/>
              </a:rPr>
              <a:t>ili </a:t>
            </a:r>
            <a:r>
              <a:rPr lang="lv-LV" sz="2200" b="1" dirty="0">
                <a:solidFill>
                  <a:srgbClr val="184547"/>
                </a:solidFill>
                <a:latin typeface="Open Sans"/>
                <a:ea typeface="Open Sans"/>
                <a:cs typeface="Open Sans"/>
              </a:rPr>
              <a:t>forumu zajednice</a:t>
            </a:r>
            <a:r>
              <a:rPr lang="lv-LV" sz="2200" dirty="0">
                <a:solidFill>
                  <a:srgbClr val="184547"/>
                </a:solidFill>
                <a:latin typeface="Open Sans"/>
                <a:ea typeface="Open Sans"/>
                <a:cs typeface="Open Sans"/>
              </a:rPr>
              <a:t> </a:t>
            </a:r>
            <a:r>
              <a:rPr lang="lv-LV" sz="2200" dirty="0">
                <a:solidFill>
                  <a:srgbClr val="000000"/>
                </a:solidFill>
                <a:latin typeface="Open Sans"/>
                <a:ea typeface="Open Sans"/>
                <a:cs typeface="Open Sans"/>
              </a:rPr>
              <a:t>dvaput godišnje kako bi se upoznali s drugim ambasadorima i partnerima, ali i razmijenili saznanja.</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1"/>
          </p:nvPr>
        </p:nvSpPr>
        <p:spPr>
          <a:xfrm>
            <a:off x="972554" y="6212652"/>
            <a:ext cx="1909192" cy="1288009"/>
          </a:xfrm>
        </p:spPr>
        <p:txBody>
          <a:bodyPr/>
          <a:lstStyle/>
          <a:p>
            <a:r>
              <a:rPr lang="lv-LV"/>
              <a:t> se!</a:t>
            </a:r>
          </a:p>
        </p:txBody>
      </p:sp>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lv-LV" sz="34400" b="1">
                <a:solidFill>
                  <a:schemeClr val="bg1">
                    <a:alpha val="11000"/>
                  </a:schemeClr>
                </a:solidFill>
                <a:latin typeface="Open Sans"/>
                <a:ea typeface="Open Sans"/>
                <a:cs typeface="Open Sans"/>
              </a:rPr>
              <a:t>3. </a:t>
            </a: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2" y="4924643"/>
            <a:ext cx="5497521" cy="1288009"/>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lv-LV"/>
              <a:t> uključite</a:t>
            </a:r>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503802" y="8162104"/>
            <a:ext cx="8059298" cy="1146582"/>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503802" y="6613331"/>
            <a:ext cx="8059298"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503802" y="5089375"/>
            <a:ext cx="8059298" cy="114658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503802" y="3528710"/>
            <a:ext cx="8059298"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8633012" cy="836159"/>
          </a:xfrm>
        </p:spPr>
        <p:txBody>
          <a:bodyPr/>
          <a:lstStyle/>
          <a:p>
            <a:r>
              <a:rPr lang="lv-LV" dirty="0"/>
              <a:t>    Zašto se pridružiti paktu?</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2114550" y="3735388"/>
            <a:ext cx="7752012" cy="952500"/>
          </a:xfrm>
          <a:prstGeom prst="rect">
            <a:avLst/>
          </a:prstGeom>
        </p:spPr>
        <p:txBody>
          <a:bodyPr lIns="0" tIns="0" rIns="0" bIns="0" anchor="t"/>
          <a:lstStyle/>
          <a:p>
            <a:pPr marL="0" lvl="0" indent="0">
              <a:lnSpc>
                <a:spcPts val="3000"/>
              </a:lnSpc>
              <a:buNone/>
            </a:pPr>
            <a:r>
              <a:rPr lang="lv-LV" sz="2400" b="1">
                <a:solidFill>
                  <a:srgbClr val="184547"/>
                </a:solidFill>
                <a:latin typeface="Open Sans"/>
                <a:ea typeface="Open Sans"/>
                <a:cs typeface="Open Sans"/>
              </a:rPr>
              <a:t>pristupiti komunikacijskim alatima </a:t>
            </a:r>
            <a:br>
              <a:rPr lang="lv-LV" sz="2800" b="1" i="1">
                <a:latin typeface="Open Sans"/>
                <a:ea typeface="Open Sans"/>
                <a:cs typeface="Open Sans"/>
              </a:rPr>
            </a:br>
            <a:r>
              <a:rPr lang="lv-LV" sz="2000">
                <a:latin typeface="Open Sans"/>
                <a:ea typeface="Open Sans"/>
                <a:cs typeface="Open Sans"/>
              </a:rPr>
              <a:t>kako biste obavještavali, obučavali i nadahnuli svoju zajednicu.</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lv-LV" sz="2800">
                <a:latin typeface="Open Sans Semibold" panose="020B0706030804020204" pitchFamily="34" charset="0"/>
                <a:ea typeface="Open Sans Semibold" panose="020B0706030804020204" pitchFamily="34" charset="0"/>
                <a:cs typeface="Open Sans Semibold" panose="020B0706030804020204" pitchFamily="34" charset="0"/>
              </a:rPr>
              <a:t>Kao predstavnik organizacije, udruge, regije ili grada možete:</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2010725" y="5259147"/>
            <a:ext cx="865727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000">
                <a:latin typeface="Open Sans"/>
                <a:ea typeface="Open Sans"/>
                <a:cs typeface="Open Sans"/>
              </a:rPr>
              <a:t>imati koristi od prilika </a:t>
            </a:r>
            <a:r>
              <a:rPr lang="lv-LV" sz="2000">
                <a:solidFill>
                  <a:srgbClr val="184547"/>
                </a:solidFill>
                <a:latin typeface="Open Sans"/>
                <a:ea typeface="Open Sans"/>
                <a:cs typeface="Open Sans"/>
              </a:rPr>
              <a:t>za </a:t>
            </a:r>
            <a:r>
              <a:rPr lang="lv-LV" sz="2400" b="1">
                <a:solidFill>
                  <a:srgbClr val="184547"/>
                </a:solidFill>
                <a:latin typeface="Open Sans"/>
                <a:ea typeface="Open Sans"/>
                <a:cs typeface="Open Sans"/>
              </a:rPr>
              <a:t>umrežavanje, </a:t>
            </a:r>
            <a:br>
              <a:rPr lang="lv-LV" sz="2400" b="1">
                <a:latin typeface="Open Sans"/>
                <a:ea typeface="Open Sans"/>
                <a:cs typeface="Open Sans"/>
              </a:rPr>
            </a:br>
            <a:r>
              <a:rPr lang="lv-LV" sz="2400" b="1">
                <a:solidFill>
                  <a:srgbClr val="184547"/>
                </a:solidFill>
                <a:latin typeface="Open Sans"/>
                <a:ea typeface="Open Sans"/>
                <a:cs typeface="Open Sans"/>
              </a:rPr>
              <a:t>učenje od drugih </a:t>
            </a:r>
            <a:r>
              <a:rPr lang="lv-LV" sz="2400">
                <a:latin typeface="Open Sans"/>
                <a:ea typeface="Open Sans"/>
                <a:cs typeface="Open Sans"/>
              </a:rPr>
              <a:t>i</a:t>
            </a:r>
            <a:r>
              <a:rPr lang="lv-LV" sz="2400" b="1">
                <a:solidFill>
                  <a:srgbClr val="00B23B"/>
                </a:solidFill>
                <a:latin typeface="Open Sans"/>
                <a:ea typeface="Open Sans"/>
                <a:cs typeface="Open Sans"/>
              </a:rPr>
              <a:t> </a:t>
            </a:r>
            <a:r>
              <a:rPr lang="lv-LV" sz="2400" b="1">
                <a:solidFill>
                  <a:srgbClr val="184547"/>
                </a:solidFill>
                <a:latin typeface="Open Sans"/>
                <a:ea typeface="Open Sans"/>
                <a:cs typeface="Open Sans"/>
              </a:rPr>
              <a:t>dijeljenje znanja.</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2114550" y="6782347"/>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lv-LV" sz="2000">
                <a:latin typeface="Open Sans"/>
                <a:ea typeface="Open Sans"/>
                <a:cs typeface="Open Sans"/>
              </a:rPr>
              <a:t>dokazati svoju </a:t>
            </a:r>
            <a:br>
              <a:rPr lang="lv-LV" sz="2000">
                <a:latin typeface="Open Sans"/>
                <a:ea typeface="Open Sans"/>
                <a:cs typeface="Open Sans"/>
              </a:rPr>
            </a:br>
            <a:r>
              <a:rPr lang="lv-LV" sz="2400" b="1">
                <a:solidFill>
                  <a:srgbClr val="26155F"/>
                </a:solidFill>
                <a:latin typeface="Open Sans"/>
                <a:ea typeface="Open Sans"/>
                <a:cs typeface="Open Sans"/>
              </a:rPr>
              <a:t>posvećenost borbi protiv klimatskih promjena.</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2010725" y="8363496"/>
            <a:ext cx="8657275"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400" b="1">
                <a:solidFill>
                  <a:srgbClr val="391A53"/>
                </a:solidFill>
                <a:latin typeface="Open Sans"/>
                <a:ea typeface="Open Sans"/>
                <a:cs typeface="Open Sans"/>
              </a:rPr>
              <a:t>biti primjer i nadahnuti druge </a:t>
            </a:r>
            <a:br>
              <a:rPr lang="lv-LV" sz="2400" b="1">
                <a:latin typeface="Open Sans"/>
                <a:ea typeface="Open Sans"/>
                <a:cs typeface="Open Sans"/>
              </a:rPr>
            </a:br>
            <a:r>
              <a:rPr lang="lv-LV" sz="2000">
                <a:latin typeface="Open Sans"/>
                <a:ea typeface="Open Sans"/>
                <a:cs typeface="Open Sans"/>
              </a:rPr>
              <a:t>kao partner pakta. Redovno objavljujemo pozive za partnere.</a:t>
            </a:r>
          </a:p>
        </p:txBody>
      </p:sp>
      <p:pic>
        <p:nvPicPr>
          <p:cNvPr id="4" name="Picture 3">
            <a:hlinkClick r:id="rId2"/>
            <a:extLst>
              <a:ext uri="{FF2B5EF4-FFF2-40B4-BE49-F238E27FC236}">
                <a16:creationId xmlns:a16="http://schemas.microsoft.com/office/drawing/2014/main" id="{05E5C25A-5452-CEB9-2DA8-FE5F809051D1}"/>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8" y="1355893"/>
            <a:ext cx="2787655" cy="836159"/>
          </a:xfrm>
        </p:spPr>
        <p:txBody>
          <a:bodyPr/>
          <a:lstStyle/>
          <a:p>
            <a:r>
              <a:rPr lang="lv-LV" dirty="0"/>
              <a:t>sadržaj</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3467851"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313895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800" b="1">
                <a:solidFill>
                  <a:schemeClr val="accent2"/>
                </a:solidFill>
                <a:latin typeface="Open Sans"/>
                <a:ea typeface="Open Sans"/>
                <a:cs typeface="Open Sans"/>
              </a:rPr>
              <a:t>3. Uključite se!</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691590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4" y="4247256"/>
            <a:ext cx="6538876"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800" b="1">
                <a:solidFill>
                  <a:schemeClr val="bg1"/>
                </a:solidFill>
                <a:latin typeface="Open Sans"/>
                <a:ea typeface="Open Sans"/>
                <a:cs typeface="Open Sans"/>
              </a:rPr>
              <a:t>1. O europskom klimatskom paktu</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6915902"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04081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800" b="1">
                <a:solidFill>
                  <a:schemeClr val="accent3"/>
                </a:solidFill>
                <a:latin typeface="Open Sans"/>
                <a:ea typeface="Open Sans"/>
                <a:cs typeface="Open Sans"/>
              </a:rPr>
              <a:t>2. Europski klimatski pakt na djelu</a:t>
            </a:r>
          </a:p>
        </p:txBody>
      </p:sp>
      <p:pic>
        <p:nvPicPr>
          <p:cNvPr id="5" name="Picture 4" descr="A group of people standing around a whiteboard&#10;&#10;Description automatically generated">
            <a:extLst>
              <a:ext uri="{FF2B5EF4-FFF2-40B4-BE49-F238E27FC236}">
                <a16:creationId xmlns:a16="http://schemas.microsoft.com/office/drawing/2014/main" id="{A23BCDB5-87A2-FCF7-F7C7-5BDC3AB4358F}"/>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8659906" cy="836159"/>
          </a:xfrm>
        </p:spPr>
        <p:txBody>
          <a:bodyPr/>
          <a:lstStyle/>
          <a:p>
            <a:r>
              <a:rPr lang="lv-LV" dirty="0"/>
              <a:t>    Zašto se pridružiti paktu?</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4176816" cy="592137"/>
          </a:xfrm>
          <a:prstGeom prst="rect">
            <a:avLst/>
          </a:prstGeom>
        </p:spPr>
        <p:txBody>
          <a:bodyPr lIns="0" tIns="0" rIns="0" bIns="0" anchor="t"/>
          <a:lstStyle/>
          <a:p>
            <a:pPr marL="0" indent="0">
              <a:lnSpc>
                <a:spcPct val="150000"/>
              </a:lnSpc>
              <a:spcAft>
                <a:spcPts val="800"/>
              </a:spcAft>
              <a:buNone/>
            </a:pPr>
            <a:r>
              <a:rPr lang="lv-LV" sz="2800" b="1" dirty="0">
                <a:solidFill>
                  <a:srgbClr val="104B2B"/>
                </a:solidFill>
                <a:latin typeface="Open Sans"/>
                <a:ea typeface="Open Sans"/>
                <a:cs typeface="Open Sans"/>
              </a:rPr>
              <a:t>Kao pojedinac možete: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2105400" y="3890032"/>
            <a:ext cx="2176605" cy="461665"/>
          </a:xfrm>
          <a:prstGeom prst="rect">
            <a:avLst/>
          </a:prstGeom>
          <a:noFill/>
        </p:spPr>
        <p:txBody>
          <a:bodyPr wrap="square">
            <a:spAutoFit/>
          </a:bodyPr>
          <a:lstStyle/>
          <a:p>
            <a:pPr algn="r"/>
            <a:r>
              <a:rPr lang="lv-LV" sz="2400" b="1">
                <a:solidFill>
                  <a:srgbClr val="104B2B"/>
                </a:solidFill>
                <a:latin typeface="Open Sans"/>
                <a:ea typeface="Open Sans"/>
                <a:cs typeface="Open Sans"/>
              </a:rPr>
              <a:t>učiti</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3" y="3742204"/>
            <a:ext cx="3439754" cy="707886"/>
          </a:xfrm>
          <a:prstGeom prst="rect">
            <a:avLst/>
          </a:prstGeom>
          <a:noFill/>
        </p:spPr>
        <p:txBody>
          <a:bodyPr wrap="square">
            <a:spAutoFit/>
          </a:bodyPr>
          <a:lstStyle/>
          <a:p>
            <a:pPr lvl="0"/>
            <a:r>
              <a:rPr lang="lv-LV" sz="2000" dirty="0">
                <a:latin typeface="Open Sans" panose="020B0606030504020204" pitchFamily="34" charset="0"/>
                <a:ea typeface="Open Sans" panose="020B0606030504020204" pitchFamily="34" charset="0"/>
                <a:cs typeface="Open Sans" panose="020B0606030504020204" pitchFamily="34" charset="0"/>
              </a:rPr>
              <a:t>o klimatskim promjenama i kako se odražavaju na vas.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1568027" y="5155566"/>
            <a:ext cx="2713978" cy="1200329"/>
          </a:xfrm>
          <a:prstGeom prst="rect">
            <a:avLst/>
          </a:prstGeom>
          <a:noFill/>
        </p:spPr>
        <p:txBody>
          <a:bodyPr wrap="square">
            <a:spAutoFit/>
          </a:bodyPr>
          <a:lstStyle/>
          <a:p>
            <a:pPr algn="r"/>
            <a:r>
              <a:rPr lang="lv-LV" sz="2400" b="1">
                <a:solidFill>
                  <a:srgbClr val="26155F"/>
                </a:solidFill>
                <a:latin typeface="Open Sans"/>
                <a:ea typeface="Open Sans"/>
                <a:cs typeface="Open Sans"/>
              </a:rPr>
              <a:t>povezati se s </a:t>
            </a:r>
            <a:br>
              <a:rPr lang="lv-LV" sz="2400" b="1">
                <a:solidFill>
                  <a:srgbClr val="26155F"/>
                </a:solidFill>
                <a:latin typeface="Open Sans"/>
                <a:ea typeface="Open Sans"/>
                <a:cs typeface="Open Sans"/>
              </a:rPr>
            </a:br>
            <a:r>
              <a:rPr lang="lv-LV" sz="2400" b="1">
                <a:solidFill>
                  <a:srgbClr val="26155F"/>
                </a:solidFill>
                <a:latin typeface="Open Sans"/>
                <a:ea typeface="Open Sans"/>
                <a:cs typeface="Open Sans"/>
              </a:rPr>
              <a:t>istomišljenicima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25552" y="5245916"/>
            <a:ext cx="4103156" cy="1015663"/>
          </a:xfrm>
          <a:prstGeom prst="rect">
            <a:avLst/>
          </a:prstGeom>
          <a:noFill/>
        </p:spPr>
        <p:txBody>
          <a:bodyPr wrap="square">
            <a:spAutoFit/>
          </a:bodyPr>
          <a:lstStyle/>
          <a:p>
            <a:pPr lvl="0"/>
            <a:r>
              <a:rPr lang="lv-LV" sz="2000" dirty="0">
                <a:latin typeface="Open Sans" panose="020B0606030504020204" pitchFamily="34" charset="0"/>
                <a:ea typeface="Open Sans" panose="020B0606030504020204" pitchFamily="34" charset="0"/>
                <a:cs typeface="Open Sans" panose="020B0606030504020204" pitchFamily="34" charset="0"/>
              </a:rPr>
              <a:t>kako bi potaknuli stvarne promjene na terenu i pronašli rješenja za klimatske izazove.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735525"/>
            <a:ext cx="7581793"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3" y="7174782"/>
            <a:ext cx="4103155" cy="707886"/>
          </a:xfrm>
          <a:prstGeom prst="rect">
            <a:avLst/>
          </a:prstGeom>
          <a:noFill/>
        </p:spPr>
        <p:txBody>
          <a:bodyPr wrap="square">
            <a:spAutoFit/>
          </a:bodyPr>
          <a:lstStyle/>
          <a:p>
            <a:pPr lvl="0"/>
            <a:r>
              <a:rPr lang="lv-LV" sz="2000" dirty="0">
                <a:latin typeface="Open Sans" panose="020B0606030504020204" pitchFamily="34" charset="0"/>
                <a:ea typeface="Open Sans" panose="020B0606030504020204" pitchFamily="34" charset="0"/>
                <a:cs typeface="Open Sans" panose="020B0606030504020204" pitchFamily="34" charset="0"/>
              </a:rPr>
              <a:t>s europskim, lokalnim i regionalnim kreatorima politika.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1815353" y="6992089"/>
            <a:ext cx="2466652" cy="1200329"/>
          </a:xfrm>
          <a:prstGeom prst="rect">
            <a:avLst/>
          </a:prstGeom>
          <a:noFill/>
        </p:spPr>
        <p:txBody>
          <a:bodyPr wrap="square">
            <a:spAutoFit/>
          </a:bodyPr>
          <a:lstStyle/>
          <a:p>
            <a:pPr algn="r"/>
            <a:r>
              <a:rPr lang="lv-LV" sz="2400" b="1" dirty="0">
                <a:solidFill>
                  <a:srgbClr val="184547"/>
                </a:solidFill>
                <a:latin typeface="Open Sans"/>
                <a:ea typeface="Open Sans"/>
                <a:cs typeface="Open Sans"/>
              </a:rPr>
              <a:t>podijeliti svoje mišljenje i surađivati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523757" y="3683725"/>
            <a:ext cx="2755584" cy="1015663"/>
          </a:xfrm>
          <a:prstGeom prst="rect">
            <a:avLst/>
          </a:prstGeom>
          <a:noFill/>
        </p:spPr>
        <p:txBody>
          <a:bodyPr wrap="square">
            <a:spAutoFit/>
          </a:bodyPr>
          <a:lstStyle/>
          <a:p>
            <a:pPr algn="r"/>
            <a:r>
              <a:rPr lang="lv-LV" sz="2000" b="1" dirty="0">
                <a:solidFill>
                  <a:srgbClr val="26155F"/>
                </a:solidFill>
                <a:latin typeface="Open Sans"/>
                <a:ea typeface="Open Sans"/>
                <a:cs typeface="Open Sans"/>
              </a:rPr>
              <a:t>priključiti se aktivnostima </a:t>
            </a:r>
            <a:br>
              <a:rPr lang="lv-LV" sz="2000" b="1" dirty="0">
                <a:solidFill>
                  <a:srgbClr val="26155F"/>
                </a:solidFill>
                <a:latin typeface="Open Sans"/>
                <a:ea typeface="Open Sans"/>
                <a:cs typeface="Open Sans"/>
              </a:rPr>
            </a:br>
            <a:r>
              <a:rPr lang="lv-LV" sz="2000" b="1" dirty="0">
                <a:solidFill>
                  <a:srgbClr val="26155F"/>
                </a:solidFill>
                <a:latin typeface="Open Sans"/>
                <a:ea typeface="Open Sans"/>
                <a:cs typeface="Open Sans"/>
              </a:rPr>
              <a:t>i događajima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64521" y="3970804"/>
            <a:ext cx="3930443" cy="400110"/>
          </a:xfrm>
          <a:prstGeom prst="rect">
            <a:avLst/>
          </a:prstGeom>
          <a:noFill/>
        </p:spPr>
        <p:txBody>
          <a:bodyPr wrap="square">
            <a:spAutoFit/>
          </a:bodyPr>
          <a:lstStyle/>
          <a:p>
            <a:pPr lvl="0"/>
            <a:r>
              <a:rPr lang="lv-LV" sz="2000">
                <a:latin typeface="Open Sans" panose="020B0606030504020204" pitchFamily="34" charset="0"/>
                <a:ea typeface="Open Sans" panose="020B0606030504020204" pitchFamily="34" charset="0"/>
                <a:cs typeface="Open Sans" panose="020B0606030504020204" pitchFamily="34" charset="0"/>
              </a:rPr>
              <a:t>ili organizirati svoje inicijative.</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2964522" y="5213873"/>
            <a:ext cx="3562918" cy="1015663"/>
          </a:xfrm>
          <a:prstGeom prst="rect">
            <a:avLst/>
          </a:prstGeom>
          <a:noFill/>
        </p:spPr>
        <p:txBody>
          <a:bodyPr wrap="square">
            <a:spAutoFit/>
          </a:bodyPr>
          <a:lstStyle/>
          <a:p>
            <a:pPr lvl="0"/>
            <a:r>
              <a:rPr lang="lv-LV" sz="2000" dirty="0">
                <a:latin typeface="Open Sans" panose="020B0606030504020204" pitchFamily="34" charset="0"/>
                <a:ea typeface="Open Sans" panose="020B0606030504020204" pitchFamily="34" charset="0"/>
                <a:cs typeface="Open Sans" panose="020B0606030504020204" pitchFamily="34" charset="0"/>
              </a:rPr>
              <a:t>kao ambasador. </a:t>
            </a:r>
            <a:br>
              <a:rPr lang="lv-LV" sz="2000" dirty="0">
                <a:latin typeface="Open Sans" panose="020B0606030504020204" pitchFamily="34" charset="0"/>
                <a:ea typeface="Open Sans" panose="020B0606030504020204" pitchFamily="34" charset="0"/>
                <a:cs typeface="Open Sans" panose="020B0606030504020204" pitchFamily="34" charset="0"/>
              </a:rPr>
            </a:br>
            <a:r>
              <a:rPr lang="lv-LV" sz="2000" dirty="0">
                <a:latin typeface="Open Sans" panose="020B0606030504020204" pitchFamily="34" charset="0"/>
                <a:ea typeface="Open Sans" panose="020B0606030504020204" pitchFamily="34" charset="0"/>
                <a:cs typeface="Open Sans" panose="020B0606030504020204" pitchFamily="34" charset="0"/>
              </a:rPr>
              <a:t>Redovno se objavljuju pozivi za ambasadore.</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390037" y="5174802"/>
            <a:ext cx="2889304" cy="1200329"/>
          </a:xfrm>
          <a:prstGeom prst="rect">
            <a:avLst/>
          </a:prstGeom>
          <a:noFill/>
        </p:spPr>
        <p:txBody>
          <a:bodyPr wrap="square">
            <a:spAutoFit/>
          </a:bodyPr>
          <a:lstStyle/>
          <a:p>
            <a:pPr algn="r"/>
            <a:r>
              <a:rPr lang="lv-LV" sz="2400" b="1">
                <a:solidFill>
                  <a:srgbClr val="812604"/>
                </a:solidFill>
                <a:latin typeface="Open Sans"/>
                <a:ea typeface="Open Sans"/>
                <a:cs typeface="Open Sans"/>
              </a:rPr>
              <a:t>biti primjeri </a:t>
            </a:r>
            <a:br>
              <a:rPr lang="lv-LV" sz="2400" b="1">
                <a:solidFill>
                  <a:srgbClr val="812604"/>
                </a:solidFill>
                <a:latin typeface="Open Sans"/>
                <a:ea typeface="Open Sans"/>
                <a:cs typeface="Open Sans"/>
              </a:rPr>
            </a:br>
            <a:r>
              <a:rPr lang="lv-LV" sz="2400" b="1">
                <a:solidFill>
                  <a:srgbClr val="812604"/>
                </a:solidFill>
                <a:latin typeface="Open Sans"/>
                <a:ea typeface="Open Sans"/>
                <a:cs typeface="Open Sans"/>
              </a:rPr>
              <a:t>i nadahnuti druge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9144000" cy="836159"/>
          </a:xfrm>
        </p:spPr>
        <p:txBody>
          <a:bodyPr wrap="square" lIns="216000" tIns="144000" rIns="180000" bIns="108000" anchor="t">
            <a:spAutoFit/>
          </a:bodyPr>
          <a:lstStyle/>
          <a:p>
            <a:r>
              <a:rPr lang="lv-LV">
                <a:latin typeface="Open Sans"/>
                <a:ea typeface="Open Sans"/>
                <a:cs typeface="Open Sans"/>
              </a:rPr>
              <a:t>    Kako se VI možete uključiti?</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2189118" y="2747673"/>
            <a:ext cx="5798393"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v-LV" sz="1800" dirty="0">
                <a:latin typeface="Open Sans"/>
                <a:ea typeface="Open Sans"/>
                <a:cs typeface="Open Sans"/>
              </a:rPr>
              <a:t>Postanite </a:t>
            </a:r>
            <a:r>
              <a:rPr lang="lv-LV" sz="1800" b="1" dirty="0">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ambasador klimatskog pakta </a:t>
            </a:r>
            <a:r>
              <a:rPr lang="lv-LV" sz="1800" b="1" dirty="0">
                <a:solidFill>
                  <a:srgbClr val="184547"/>
                </a:solidFill>
                <a:latin typeface="Open Sans"/>
                <a:ea typeface="Open Sans"/>
                <a:cs typeface="Arial"/>
              </a:rPr>
              <a:t> </a:t>
            </a:r>
            <a:r>
              <a:rPr lang="lv-LV" sz="1800" dirty="0">
                <a:latin typeface="Open Sans"/>
                <a:ea typeface="Open Sans"/>
                <a:cs typeface="Arial"/>
              </a:rPr>
              <a:t>i </a:t>
            </a:r>
            <a:br>
              <a:rPr lang="lv-LV" sz="1800" dirty="0">
                <a:latin typeface="Open Sans"/>
                <a:ea typeface="Open Sans"/>
                <a:cs typeface="Arial"/>
              </a:rPr>
            </a:br>
            <a:r>
              <a:rPr lang="lv-LV" sz="1800" dirty="0">
                <a:latin typeface="Open Sans"/>
                <a:ea typeface="Open Sans"/>
                <a:cs typeface="Arial"/>
              </a:rPr>
              <a:t>podržite borbu protiv klimatskih</a:t>
            </a:r>
            <a:r>
              <a:rPr lang="lv-LV" sz="1800" dirty="0">
                <a:latin typeface="Open Sans"/>
                <a:ea typeface="Open Sans"/>
                <a:cs typeface="Open Sans"/>
              </a:rPr>
              <a:t> promjena u svojoj zajednici.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2189118" y="4420239"/>
            <a:ext cx="6214621"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v-LV" sz="1800" dirty="0">
                <a:latin typeface="Open Sans"/>
                <a:ea typeface="Open Sans"/>
                <a:cs typeface="Open Sans"/>
              </a:rPr>
              <a:t>Postanite </a:t>
            </a:r>
            <a:r>
              <a:rPr lang="lv-LV" sz="1800" dirty="0">
                <a:solidFill>
                  <a:srgbClr val="00B23B"/>
                </a:solidFill>
                <a:latin typeface="Open Sans"/>
                <a:ea typeface="Open Sans"/>
                <a:cs typeface="Open Sans"/>
              </a:rPr>
              <a:t> </a:t>
            </a:r>
            <a:r>
              <a:rPr lang="lv-LV" sz="1800" b="1" dirty="0">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partner pakta</a:t>
            </a:r>
            <a:r>
              <a:rPr lang="lv-LV" sz="1800" b="1" dirty="0">
                <a:solidFill>
                  <a:srgbClr val="00B23B"/>
                </a:solidFill>
                <a:latin typeface="Open Sans"/>
                <a:ea typeface="Open Sans"/>
                <a:cs typeface="Arial"/>
              </a:rPr>
              <a:t> </a:t>
            </a:r>
            <a:r>
              <a:rPr lang="lv-LV" sz="1800" dirty="0">
                <a:latin typeface="Open Sans"/>
                <a:ea typeface="Open Sans"/>
                <a:cs typeface="Open Sans"/>
              </a:rPr>
              <a:t>i povećajte vidljivost svoje organizacije u poduzimanju klimatskih mjera.</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2189118" y="5964209"/>
            <a:ext cx="655813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v-LV" sz="1800" dirty="0">
                <a:latin typeface="Open Sans"/>
                <a:ea typeface="Open Sans"/>
                <a:cs typeface="Open Sans"/>
              </a:rPr>
              <a:t>Postanite </a:t>
            </a:r>
            <a:r>
              <a:rPr lang="lv-LV" sz="1800" b="1" u="sng" dirty="0">
                <a:latin typeface="Open Sans"/>
                <a:ea typeface="Open Sans"/>
                <a:cs typeface="Open Sans"/>
                <a:hlinkClick r:id="rId2">
                  <a:extLst>
                    <a:ext uri="{A12FA001-AC4F-418D-AE19-62706E023703}">
                      <ahyp:hlinkClr xmlns:ahyp="http://schemas.microsoft.com/office/drawing/2018/hyperlinkcolor" val="tx"/>
                    </a:ext>
                  </a:extLst>
                </a:hlinkClick>
              </a:rPr>
              <a:t>prijatelj pakta </a:t>
            </a:r>
            <a:r>
              <a:rPr lang="lv-LV" sz="1800" dirty="0">
                <a:latin typeface="Open Sans"/>
                <a:ea typeface="Open Sans"/>
                <a:cs typeface="Open Sans"/>
              </a:rPr>
              <a:t>ako želite </a:t>
            </a:r>
            <a:br>
              <a:rPr lang="lv-LV" sz="1800" dirty="0">
                <a:latin typeface="Open Sans"/>
                <a:ea typeface="Open Sans"/>
                <a:cs typeface="Open Sans"/>
              </a:rPr>
            </a:br>
            <a:r>
              <a:rPr lang="lv-LV" sz="1800" dirty="0">
                <a:latin typeface="Open Sans"/>
                <a:ea typeface="Open Sans"/>
                <a:cs typeface="Open Sans"/>
              </a:rPr>
              <a:t>smjernice za aktivniju borbu protiv klimatskih promjena</a:t>
            </a:r>
            <a:r>
              <a:rPr lang="lv-LV" sz="1600" dirty="0">
                <a:latin typeface="Open Sans"/>
                <a:ea typeface="Open Sans"/>
                <a:cs typeface="Open Sans"/>
              </a:rPr>
              <a:t>.</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2189118" y="7580715"/>
            <a:ext cx="5222311"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v-LV" sz="1800" dirty="0">
                <a:latin typeface="Open Sans"/>
                <a:ea typeface="Open Sans"/>
                <a:cs typeface="Open Sans"/>
              </a:rPr>
              <a:t>Prijavite svoj </a:t>
            </a:r>
            <a:r>
              <a:rPr lang="lv-LV" sz="1800" b="1" u="sng" dirty="0">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satelitski događaj klimatskog pakta </a:t>
            </a:r>
            <a:r>
              <a:rPr lang="lv-LV" sz="1800" dirty="0">
                <a:latin typeface="Open Sans"/>
                <a:ea typeface="Open Sans"/>
                <a:cs typeface="Open Sans"/>
              </a:rPr>
              <a:t>za objavu na internetskoj stranici pakta.</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957135" y="2582501"/>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957135" y="4143166"/>
            <a:ext cx="6371889"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957135" y="5667122"/>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957135" y="7215895"/>
            <a:ext cx="6371889"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07285" y="4710144"/>
            <a:ext cx="4945599"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v-LV" sz="2000" dirty="0">
                <a:solidFill>
                  <a:schemeClr val="bg1"/>
                </a:solidFill>
                <a:latin typeface="Open Sans"/>
                <a:ea typeface="Open Sans"/>
                <a:cs typeface="Open Sans"/>
              </a:rPr>
              <a:t>Upotrijebite naše</a:t>
            </a:r>
            <a:r>
              <a:rPr lang="lv-LV" sz="2000" b="1" dirty="0">
                <a:solidFill>
                  <a:schemeClr val="bg1"/>
                </a:solidFill>
                <a:latin typeface="Open Sans"/>
                <a:ea typeface="Open Sans"/>
                <a:cs typeface="Open Sans"/>
              </a:rPr>
              <a:t> </a:t>
            </a:r>
            <a:r>
              <a:rPr lang="lv-LV" sz="2000" b="1" dirty="0">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materijale</a:t>
            </a:r>
            <a:r>
              <a:rPr lang="lv-LV" sz="2000" b="1" dirty="0">
                <a:solidFill>
                  <a:schemeClr val="bg1"/>
                </a:solidFill>
                <a:latin typeface="Open Sans"/>
                <a:ea typeface="Open Sans"/>
                <a:cs typeface="Open Sans"/>
              </a:rPr>
              <a:t> </a:t>
            </a:r>
            <a:r>
              <a:rPr lang="lv-LV" sz="2000" dirty="0">
                <a:solidFill>
                  <a:schemeClr val="bg1"/>
                </a:solidFill>
                <a:latin typeface="Open Sans"/>
                <a:ea typeface="Open Sans"/>
                <a:cs typeface="Open Sans"/>
              </a:rPr>
              <a:t>za dijeljenje jasnih i točnih informacija o klimatskim promjenama i borbi protiv njih.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07285" y="2759468"/>
            <a:ext cx="4780547"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v-LV" sz="1800" dirty="0">
                <a:solidFill>
                  <a:schemeClr val="bg1"/>
                </a:solidFill>
                <a:latin typeface="Open Sans"/>
                <a:ea typeface="Open Sans"/>
                <a:cs typeface="Open Sans"/>
              </a:rPr>
              <a:t>Organizirajte </a:t>
            </a:r>
            <a:r>
              <a:rPr lang="lv-LV" sz="1800" b="1" dirty="0">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aktivnost lokalne skupine za borbu protiv klimatskih promjena</a:t>
            </a:r>
            <a:r>
              <a:rPr lang="lv-LV" sz="1800" dirty="0">
                <a:solidFill>
                  <a:schemeClr val="bg1"/>
                </a:solidFill>
                <a:latin typeface="Open Sans"/>
                <a:ea typeface="Open Sans"/>
                <a:cs typeface="Open Sans"/>
              </a:rPr>
              <a:t>, a inspiraciju možete pronaći u našim </a:t>
            </a:r>
            <a:r>
              <a:rPr lang="lv-LV" sz="1800" b="1" dirty="0">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alatima za lak početak za uključivanje građana</a:t>
            </a:r>
            <a:r>
              <a:rPr lang="lv-LV" sz="1800" dirty="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72790" y="6602602"/>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lv-LV" sz="2000" dirty="0">
                <a:solidFill>
                  <a:schemeClr val="bg1"/>
                </a:solidFill>
                <a:latin typeface="Open Sans"/>
                <a:ea typeface="Open Sans"/>
                <a:cs typeface="Open Sans"/>
              </a:rPr>
              <a:t>Pridružite se timu pakta u kampanji UN ActNow putem </a:t>
            </a:r>
            <a:r>
              <a:rPr lang="lv-LV" sz="2000" b="1" dirty="0">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aplikacije AWorld</a:t>
            </a:r>
            <a:r>
              <a:rPr lang="lv-LV" sz="2000" dirty="0">
                <a:solidFill>
                  <a:schemeClr val="bg1"/>
                </a:solidFill>
                <a:latin typeface="Open Sans"/>
                <a:ea typeface="Open Sans"/>
                <a:cs typeface="Open Sans"/>
              </a:rPr>
              <a:t>! Smanjite svoj ugljični otisak svakodnevnim aktivnostima i poduzmite mjerljive korake prema ciljevima održivog razvoja.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28370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9" y="5240161"/>
            <a:ext cx="3573742"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1" y="4208734"/>
            <a:ext cx="5746890"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12300882"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9" y="7494010"/>
            <a:ext cx="11628530"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128209" y="3317081"/>
            <a:ext cx="12026626" cy="400110"/>
          </a:xfrm>
          <a:prstGeom prst="rect">
            <a:avLst/>
          </a:prstGeom>
          <a:noFill/>
        </p:spPr>
        <p:txBody>
          <a:bodyPr wrap="square">
            <a:spAutoFit/>
          </a:bodyPr>
          <a:lstStyle/>
          <a:p>
            <a:pPr lvl="0">
              <a:lnSpc>
                <a:spcPct val="100000"/>
              </a:lnSpc>
            </a:pPr>
            <a:r>
              <a:rPr lang="lv-LV" sz="2000" b="0" dirty="0">
                <a:solidFill>
                  <a:schemeClr val="tx1"/>
                </a:solidFill>
                <a:latin typeface="Open Sans"/>
                <a:ea typeface="Open Sans"/>
                <a:cs typeface="Open Sans"/>
              </a:rPr>
              <a:t>Pronađite inspiraciju u</a:t>
            </a:r>
            <a:r>
              <a:rPr lang="lv-LV" sz="2000" b="0" dirty="0">
                <a:solidFill>
                  <a:schemeClr val="accent1"/>
                </a:solidFill>
                <a:latin typeface="Open Sans"/>
                <a:ea typeface="Open Sans"/>
                <a:cs typeface="Open Sans"/>
              </a:rPr>
              <a:t> </a:t>
            </a:r>
            <a:r>
              <a:rPr lang="lv-LV" sz="2000" b="1" dirty="0">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alatima za lak početak</a:t>
            </a:r>
            <a:r>
              <a:rPr lang="lv-LV" sz="2000" b="1" dirty="0">
                <a:solidFill>
                  <a:schemeClr val="accent1"/>
                </a:solidFill>
                <a:latin typeface="Open Sans"/>
                <a:ea typeface="Open Sans"/>
                <a:cs typeface="Open Sans"/>
              </a:rPr>
              <a:t> </a:t>
            </a:r>
            <a:r>
              <a:rPr lang="lv-LV" sz="2000" b="0" dirty="0">
                <a:solidFill>
                  <a:schemeClr val="tx1"/>
                </a:solidFill>
                <a:latin typeface="Open Sans"/>
                <a:ea typeface="Open Sans"/>
                <a:cs typeface="Open Sans"/>
              </a:rPr>
              <a:t>koji su objavljeni na </a:t>
            </a:r>
            <a:r>
              <a:rPr lang="lv-LV" sz="2000" b="1" u="sng" dirty="0">
                <a:solidFill>
                  <a:schemeClr val="accent1"/>
                </a:solidFill>
                <a:latin typeface="Open Sans"/>
                <a:ea typeface="Open Sans"/>
                <a:cs typeface="Open Sans"/>
              </a:rPr>
              <a:t>internetskoj stranici pakta.</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9" y="4438046"/>
            <a:ext cx="5186647" cy="400110"/>
          </a:xfrm>
          <a:prstGeom prst="rect">
            <a:avLst/>
          </a:prstGeom>
          <a:noFill/>
        </p:spPr>
        <p:txBody>
          <a:bodyPr wrap="square">
            <a:spAutoFit/>
          </a:bodyPr>
          <a:lstStyle/>
          <a:p>
            <a:pPr>
              <a:lnSpc>
                <a:spcPct val="100000"/>
              </a:lnSpc>
            </a:pPr>
            <a:r>
              <a:rPr lang="lv-LV" sz="2000" b="0">
                <a:solidFill>
                  <a:schemeClr val="tx1"/>
                </a:solidFill>
                <a:latin typeface="Open Sans"/>
                <a:ea typeface="Open Sans"/>
                <a:cs typeface="Open Sans"/>
              </a:rPr>
              <a:t>Prijavite aktivnost koju želite organizirati.</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8" y="5454564"/>
            <a:ext cx="3353273" cy="400110"/>
          </a:xfrm>
          <a:prstGeom prst="rect">
            <a:avLst/>
          </a:prstGeom>
          <a:noFill/>
        </p:spPr>
        <p:txBody>
          <a:bodyPr wrap="square">
            <a:spAutoFit/>
          </a:bodyPr>
          <a:lstStyle/>
          <a:p>
            <a:pPr lvl="0">
              <a:lnSpc>
                <a:spcPct val="100000"/>
              </a:lnSpc>
            </a:pPr>
            <a:r>
              <a:rPr lang="lv-LV" sz="2000" b="0" dirty="0">
                <a:solidFill>
                  <a:schemeClr val="tx1"/>
                </a:solidFill>
                <a:latin typeface="Open Sans"/>
                <a:ea typeface="Open Sans"/>
                <a:cs typeface="Open Sans"/>
              </a:rPr>
              <a:t>Organizirajte aktivnost.</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643080"/>
            <a:ext cx="8383942" cy="400110"/>
          </a:xfrm>
          <a:prstGeom prst="rect">
            <a:avLst/>
          </a:prstGeom>
          <a:noFill/>
        </p:spPr>
        <p:txBody>
          <a:bodyPr wrap="square">
            <a:spAutoFit/>
          </a:bodyPr>
          <a:lstStyle/>
          <a:p>
            <a:pPr>
              <a:lnSpc>
                <a:spcPct val="100000"/>
              </a:lnSpc>
            </a:pPr>
            <a:r>
              <a:rPr lang="lv-LV" sz="2000" b="0">
                <a:solidFill>
                  <a:schemeClr val="tx1"/>
                </a:solidFill>
                <a:latin typeface="Open Sans"/>
                <a:ea typeface="Open Sans"/>
                <a:cs typeface="Open Sans"/>
              </a:rPr>
              <a:t>Podijelite rezultate s europskim klimatskim paktom.</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754757"/>
            <a:ext cx="11139120" cy="400110"/>
          </a:xfrm>
          <a:prstGeom prst="rect">
            <a:avLst/>
          </a:prstGeom>
          <a:noFill/>
        </p:spPr>
        <p:txBody>
          <a:bodyPr wrap="square">
            <a:spAutoFit/>
          </a:bodyPr>
          <a:lstStyle/>
          <a:p>
            <a:pPr lvl="0">
              <a:lnSpc>
                <a:spcPct val="100000"/>
              </a:lnSpc>
            </a:pPr>
            <a:r>
              <a:rPr lang="lv-LV" sz="2000" b="0" dirty="0">
                <a:solidFill>
                  <a:schemeClr val="tx1"/>
                </a:solidFill>
                <a:latin typeface="Open Sans"/>
                <a:ea typeface="Open Sans"/>
                <a:cs typeface="Open Sans"/>
              </a:rPr>
              <a:t>Proširite vijest o svojoj aktivnosti i njezinim rezultatima te pozovite druge da budu domaćini!</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1" y="803443"/>
            <a:ext cx="14495928"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lv-LV">
                <a:latin typeface="Open Sans"/>
                <a:ea typeface="Open Sans"/>
                <a:cs typeface="Arial"/>
              </a:rPr>
              <a:t>    </a:t>
            </a:r>
            <a:r>
              <a:rPr lang="lv-LV" b="1">
                <a:latin typeface="Open Sans"/>
                <a:ea typeface="Open Sans"/>
                <a:cs typeface="Arial"/>
              </a:rPr>
              <a:t>Alati za lak početak za uključivanje građana</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17743" y="2966937"/>
              <a:ext cx="3494178" cy="1200329"/>
            </a:xfrm>
            <a:prstGeom prst="rect">
              <a:avLst/>
            </a:prstGeom>
            <a:noFill/>
          </p:spPr>
          <p:txBody>
            <a:bodyPr wrap="square">
              <a:spAutoFit/>
            </a:bodyPr>
            <a:lstStyle/>
            <a:p>
              <a:pPr algn="ctr"/>
              <a:r>
                <a:rPr lang="lv-LV" sz="2400" b="1" dirty="0">
                  <a:solidFill>
                    <a:srgbClr val="184547"/>
                  </a:solidFill>
                  <a:latin typeface="Open Sans"/>
                  <a:ea typeface="Open Sans"/>
                  <a:cs typeface="Open Sans"/>
                </a:rPr>
                <a:t>Šetnja s ciljem borbe protiv klimatskih promjena</a:t>
              </a:r>
            </a:p>
          </p:txBody>
        </p:sp>
        <p:sp>
          <p:nvSpPr>
            <p:cNvPr id="9" name="TextBox 8">
              <a:extLst>
                <a:ext uri="{FF2B5EF4-FFF2-40B4-BE49-F238E27FC236}">
                  <a16:creationId xmlns:a16="http://schemas.microsoft.com/office/drawing/2014/main" id="{D43A8BC1-1230-5C5B-B10C-066797D2C5D9}"/>
                </a:ext>
              </a:extLst>
            </p:cNvPr>
            <p:cNvSpPr txBox="1"/>
            <p:nvPr/>
          </p:nvSpPr>
          <p:spPr>
            <a:xfrm>
              <a:off x="5412471" y="3266124"/>
              <a:ext cx="3494178" cy="492443"/>
            </a:xfrm>
            <a:prstGeom prst="rect">
              <a:avLst/>
            </a:prstGeom>
            <a:noFill/>
          </p:spPr>
          <p:txBody>
            <a:bodyPr wrap="square">
              <a:spAutoFit/>
            </a:bodyPr>
            <a:lstStyle/>
            <a:p>
              <a:pPr algn="ctr"/>
              <a:r>
                <a:rPr lang="lv-LV" sz="2600" b="1">
                  <a:solidFill>
                    <a:srgbClr val="26155F"/>
                  </a:solidFill>
                  <a:latin typeface="Open Sans"/>
                  <a:ea typeface="Open Sans"/>
                  <a:cs typeface="Open Sans"/>
                </a:rPr>
                <a:t>Fotopriča</a:t>
              </a:r>
            </a:p>
          </p:txBody>
        </p:sp>
        <p:sp>
          <p:nvSpPr>
            <p:cNvPr id="10" name="TextBox 9">
              <a:extLst>
                <a:ext uri="{FF2B5EF4-FFF2-40B4-BE49-F238E27FC236}">
                  <a16:creationId xmlns:a16="http://schemas.microsoft.com/office/drawing/2014/main" id="{30059BD6-34BE-372F-DC9C-9F183DC458C4}"/>
                </a:ext>
              </a:extLst>
            </p:cNvPr>
            <p:cNvSpPr txBox="1"/>
            <p:nvPr/>
          </p:nvSpPr>
          <p:spPr>
            <a:xfrm>
              <a:off x="9322991" y="3037523"/>
              <a:ext cx="3494178" cy="1200329"/>
            </a:xfrm>
            <a:prstGeom prst="rect">
              <a:avLst/>
            </a:prstGeom>
            <a:noFill/>
          </p:spPr>
          <p:txBody>
            <a:bodyPr wrap="square">
              <a:spAutoFit/>
            </a:bodyPr>
            <a:lstStyle/>
            <a:p>
              <a:pPr algn="ctr"/>
              <a:r>
                <a:rPr lang="lv-LV" sz="2400" b="1" dirty="0">
                  <a:solidFill>
                    <a:srgbClr val="16683B"/>
                  </a:solidFill>
                  <a:latin typeface="Open Sans"/>
                  <a:ea typeface="Open Sans"/>
                  <a:cs typeface="Open Sans"/>
                </a:rPr>
                <a:t>Lokalna skupina za borbu protiv klimatskih promjena</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099516"/>
              <a:ext cx="3494178" cy="492443"/>
            </a:xfrm>
            <a:prstGeom prst="rect">
              <a:avLst/>
            </a:prstGeom>
            <a:noFill/>
          </p:spPr>
          <p:txBody>
            <a:bodyPr wrap="square">
              <a:spAutoFit/>
            </a:bodyPr>
            <a:lstStyle/>
            <a:p>
              <a:pPr algn="ctr"/>
              <a:r>
                <a:rPr lang="lv-LV" sz="2600" b="1" dirty="0">
                  <a:solidFill>
                    <a:srgbClr val="391A53"/>
                  </a:solidFill>
                  <a:latin typeface="Open Sans"/>
                  <a:ea typeface="Open Sans"/>
                  <a:cs typeface="Open Sans"/>
                </a:rPr>
                <a:t>Vršnjački parlament</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lv-LV" sz="2000">
                  <a:latin typeface="Open Sans" panose="020B0606030504020204" pitchFamily="34" charset="0"/>
                  <a:ea typeface="Open Sans" panose="020B0606030504020204" pitchFamily="34" charset="0"/>
                  <a:cs typeface="Open Sans" panose="020B0606030504020204" pitchFamily="34" charset="0"/>
                </a:rPr>
                <a:t>Obilasci s vodičem u lokalnim četvrtima kako bi se predstavili održive prakse i inicijative koje podržavaju zelenu tranziciju.</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246769"/>
            </a:xfrm>
            <a:prstGeom prst="rect">
              <a:avLst/>
            </a:prstGeom>
            <a:noFill/>
          </p:spPr>
          <p:txBody>
            <a:bodyPr wrap="square">
              <a:spAutoFit/>
            </a:bodyPr>
            <a:lstStyle/>
            <a:p>
              <a:pPr lvl="0" algn="ctr"/>
              <a:r>
                <a:rPr lang="lv-LV" sz="2000">
                  <a:latin typeface="Open Sans" panose="020B0606030504020204" pitchFamily="34" charset="0"/>
                  <a:ea typeface="Open Sans" panose="020B0606030504020204" pitchFamily="34" charset="0"/>
                  <a:cs typeface="Open Sans" panose="020B0606030504020204" pitchFamily="34" charset="0"/>
                </a:rPr>
                <a:t>Fotografske radionice na kojima sudionici bilježe i razmišljaju o klimatskim problemima i rješenjima. Rezultati mogu utjecati na donošenje odluka i potaknuti promjene.</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lv-LV" sz="2000">
                  <a:latin typeface="Open Sans" panose="020B0606030504020204" pitchFamily="34" charset="0"/>
                  <a:ea typeface="Open Sans" panose="020B0606030504020204" pitchFamily="34" charset="0"/>
                  <a:cs typeface="Open Sans" panose="020B0606030504020204" pitchFamily="34" charset="0"/>
                </a:rPr>
                <a:t>Grupa ljudi koji rade na zajedničkom cilju, kao što je stvaranje zajedničkog vrta, Repair Caféa ili lokalne energetske zajednice.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lv-LV" sz="2000">
                  <a:latin typeface="Open Sans" panose="020B0606030504020204" pitchFamily="34" charset="0"/>
                  <a:ea typeface="Open Sans" panose="020B0606030504020204" pitchFamily="34" charset="0"/>
                  <a:cs typeface="Open Sans" panose="020B0606030504020204" pitchFamily="34" charset="0"/>
                </a:rPr>
                <a:t>Rasprave o tome kako tranzicija na klimatsku neutralnost može funkcionirati u svakodnevnoj praksi i koje politike treba usvojiti da nas potaknu da idemo naprijed.</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4563164"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lv-LV" dirty="0">
                <a:latin typeface="Open Sans"/>
                <a:ea typeface="Open Sans"/>
                <a:cs typeface="Arial"/>
              </a:rPr>
              <a:t>    Alati za lak početak za uključivanje građana</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t>Za više informacija posjetite </a:t>
            </a:r>
            <a:b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lv-LV" sz="2000" b="1">
                <a:solidFill>
                  <a:srgbClr val="184547"/>
                </a:solidFill>
                <a:latin typeface="Open Sans" panose="020B0606030504020204" pitchFamily="34" charset="0"/>
                <a:ea typeface="Open Sans" panose="020B0606030504020204" pitchFamily="34" charset="0"/>
                <a:cs typeface="Open Sans" panose="020B0606030504020204" pitchFamily="34" charset="0"/>
              </a:rPr>
              <a:t>našu internetsku adresu.</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292600"/>
            <a:ext cx="8477751" cy="4697042"/>
          </a:xfrm>
        </p:spPr>
        <p:txBody>
          <a:bodyPr lIns="0" tIns="0" rIns="0" bIns="0" anchor="t"/>
          <a:lstStyle/>
          <a:p>
            <a:pPr>
              <a:lnSpc>
                <a:spcPts val="4200"/>
              </a:lnSpc>
            </a:pPr>
            <a:r>
              <a:rPr lang="lv-LV" sz="2800">
                <a:latin typeface="Open Sans"/>
                <a:ea typeface="Open Sans"/>
                <a:cs typeface="Open Sans"/>
              </a:rPr>
              <a:t>Europski klimatski pakt udružio je snage s kampanjom Ujedinjenih naroda </a:t>
            </a:r>
            <a:r>
              <a:rPr lang="lv-LV" sz="2800" b="1">
                <a:latin typeface="Open Sans"/>
                <a:ea typeface="Open Sans"/>
                <a:cs typeface="Open Sans"/>
              </a:rPr>
              <a:t> ActNow</a:t>
            </a:r>
            <a:r>
              <a:rPr lang="lv-LV" sz="2800">
                <a:latin typeface="Open Sans"/>
                <a:ea typeface="Open Sans"/>
                <a:cs typeface="Open Sans"/>
              </a:rPr>
              <a:t>, kao i mobilnom aplikacijom </a:t>
            </a:r>
            <a:r>
              <a:rPr lang="lv-LV" sz="2800" b="1">
                <a:latin typeface="Open Sans"/>
                <a:ea typeface="Open Sans"/>
                <a:cs typeface="Open Sans"/>
              </a:rPr>
              <a:t>Aworld</a:t>
            </a:r>
            <a:r>
              <a:rPr lang="lv-LV" sz="2800">
                <a:latin typeface="Open Sans"/>
                <a:ea typeface="Open Sans"/>
                <a:cs typeface="Open Sans"/>
              </a:rPr>
              <a:t>, koja nadahnjuje ljude da se bore protiv klimatskih promjena.</a:t>
            </a:r>
            <a:br>
              <a:rPr lang="lv-LV" sz="2800">
                <a:latin typeface="Open Sans"/>
                <a:ea typeface="Open Sans"/>
                <a:cs typeface="Open Sans"/>
              </a:rPr>
            </a:br>
            <a:endParaRPr lang="lv-LV" sz="2800">
              <a:latin typeface="Open Sans"/>
              <a:ea typeface="Open Sans"/>
              <a:cs typeface="Open Sans"/>
            </a:endParaRPr>
          </a:p>
          <a:p>
            <a:pPr>
              <a:lnSpc>
                <a:spcPts val="4200"/>
              </a:lnSpc>
            </a:pPr>
            <a:r>
              <a:rPr lang="lv-LV" sz="2800" b="1">
                <a:solidFill>
                  <a:srgbClr val="02B23D"/>
                </a:solidFill>
                <a:latin typeface="Open Sans"/>
                <a:ea typeface="Open Sans"/>
                <a:cs typeface="Open Sans"/>
              </a:rPr>
              <a:t>Više od </a:t>
            </a:r>
            <a:r>
              <a:rPr lang="lv-LV" sz="2800" b="1" u="sng">
                <a:solidFill>
                  <a:srgbClr val="02B23D"/>
                </a:solidFill>
                <a:latin typeface="Open Sans"/>
                <a:ea typeface="Open Sans"/>
                <a:cs typeface="Open Sans"/>
              </a:rPr>
              <a:t>900.000</a:t>
            </a:r>
            <a:r>
              <a:rPr lang="lv-LV" sz="2800" b="1">
                <a:solidFill>
                  <a:srgbClr val="02B23D"/>
                </a:solidFill>
                <a:latin typeface="Open Sans"/>
                <a:ea typeface="Open Sans"/>
                <a:cs typeface="Open Sans"/>
              </a:rPr>
              <a:t> klimatskih aktivnosti proveli su korisnici koji su se pridružili izazovu tima europskog klimatskog pakta na Aworldu.</a:t>
            </a:r>
          </a:p>
          <a:p>
            <a:endParaRPr lang="en-GB" sz="320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0" y="803443"/>
            <a:ext cx="7391400" cy="836159"/>
          </a:xfrm>
          <a:solidFill>
            <a:srgbClr val="104B2B"/>
          </a:solidFill>
        </p:spPr>
        <p:txBody>
          <a:bodyPr wrap="square" lIns="216000" tIns="144000" rIns="180000" bIns="108000" anchor="t">
            <a:spAutoFit/>
          </a:bodyPr>
          <a:lstStyle/>
          <a:p>
            <a:r>
              <a:rPr lang="lv-LV">
                <a:latin typeface="Open Sans"/>
                <a:ea typeface="Open Sans"/>
                <a:cs typeface="Open Sans"/>
              </a:rPr>
              <a:t>    Pakt i UN-ov ActNow</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277601" y="1599136"/>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35302" y="40305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3" y="3304489"/>
            <a:ext cx="8110947" cy="4697042"/>
          </a:xfrm>
        </p:spPr>
        <p:txBody>
          <a:bodyPr lIns="0" tIns="0" rIns="0" bIns="0" anchor="t"/>
          <a:lstStyle/>
          <a:p>
            <a:pPr>
              <a:lnSpc>
                <a:spcPts val="4000"/>
              </a:lnSpc>
            </a:pPr>
            <a:r>
              <a:rPr lang="lv-LV" sz="2400" dirty="0">
                <a:latin typeface="Open Sans"/>
                <a:ea typeface="Open Sans"/>
                <a:cs typeface="Open Sans"/>
              </a:rPr>
              <a:t>Svatko od nas može pomoći u izgradnji održivije budućnosti. </a:t>
            </a:r>
            <a:r>
              <a:rPr lang="lv-LV" sz="2400" dirty="0">
                <a:solidFill>
                  <a:srgbClr val="000000"/>
                </a:solidFill>
                <a:latin typeface="Open Sans"/>
                <a:ea typeface="Open Sans"/>
                <a:cs typeface="Open Sans"/>
              </a:rPr>
              <a:t>Dijeljenje inspirativnih</a:t>
            </a:r>
            <a:r>
              <a:rPr lang="lv-LV" sz="2400" dirty="0">
                <a:solidFill>
                  <a:schemeClr val="accent1"/>
                </a:solidFill>
                <a:latin typeface="Open Sans"/>
                <a:ea typeface="Open Sans"/>
                <a:cs typeface="Open Sans"/>
              </a:rPr>
              <a:t> </a:t>
            </a:r>
            <a:r>
              <a:rPr lang="lv-LV" sz="2400"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priča o uspjehu, </a:t>
            </a:r>
            <a:r>
              <a:rPr lang="lv-LV" sz="2400" u="sng"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rješenja i aktivnosti</a:t>
            </a:r>
            <a:r>
              <a:rPr lang="lv-LV" sz="2400" dirty="0">
                <a:solidFill>
                  <a:srgbClr val="104B2B"/>
                </a:solidFill>
                <a:latin typeface="Open Sans"/>
                <a:ea typeface="Open Sans"/>
                <a:cs typeface="Open Sans"/>
              </a:rPr>
              <a:t> </a:t>
            </a:r>
            <a:r>
              <a:rPr lang="lv-LV" sz="2400" dirty="0">
                <a:solidFill>
                  <a:srgbClr val="000000"/>
                </a:solidFill>
                <a:latin typeface="Open Sans"/>
                <a:ea typeface="Open Sans"/>
                <a:cs typeface="Open Sans"/>
              </a:rPr>
              <a:t>iz raznolike zajednice pakta u središtu je naše komunikacije. </a:t>
            </a:r>
            <a:br>
              <a:rPr lang="lv-LV" sz="2400" dirty="0">
                <a:solidFill>
                  <a:srgbClr val="000000"/>
                </a:solidFill>
                <a:latin typeface="Open Sans"/>
                <a:ea typeface="Open Sans"/>
                <a:cs typeface="Open Sans"/>
              </a:rPr>
            </a:br>
            <a:r>
              <a:rPr lang="lv-LV" sz="900" dirty="0">
                <a:solidFill>
                  <a:srgbClr val="000000"/>
                </a:solidFill>
                <a:latin typeface="Open Sans"/>
                <a:ea typeface="Open Sans"/>
                <a:cs typeface="Open Sans"/>
              </a:rPr>
              <a:t> </a:t>
            </a:r>
          </a:p>
          <a:p>
            <a:pPr>
              <a:lnSpc>
                <a:spcPts val="4500"/>
              </a:lnSpc>
            </a:pPr>
            <a:r>
              <a:rPr lang="lv-LV" sz="3200" dirty="0">
                <a:solidFill>
                  <a:srgbClr val="104B2B"/>
                </a:solidFill>
                <a:latin typeface="Open Sans"/>
                <a:ea typeface="Open Sans"/>
                <a:cs typeface="Open Sans"/>
              </a:rPr>
              <a:t>Podijelite svoju priču s nama na</a:t>
            </a:r>
            <a:r>
              <a:rPr lang="lv-LV" sz="3200" i="0" u="none" strike="noStrike" baseline="0" dirty="0">
                <a:solidFill>
                  <a:srgbClr val="104B2B"/>
                </a:solidFill>
                <a:latin typeface="Open Sans"/>
                <a:ea typeface="Open Sans"/>
                <a:cs typeface="Open Sans"/>
              </a:rPr>
              <a:t>: </a:t>
            </a:r>
            <a:br>
              <a:rPr lang="lv-LV" sz="3200" b="0" i="0" u="none" strike="noStrike" baseline="0" dirty="0">
                <a:latin typeface="Open Sans"/>
                <a:ea typeface="Open Sans"/>
                <a:cs typeface="Open Sans"/>
              </a:rPr>
            </a:br>
            <a:r>
              <a:rPr lang="lv-LV" sz="3200" b="1" i="0" u="sng" strike="noStrike" baseline="0"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stories@euclimatepact.</a:t>
            </a:r>
            <a:r>
              <a:rPr lang="lv-LV" sz="3200" b="1" u="sng"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a:t>
            </a:r>
            <a:r>
              <a:rPr lang="lv-LV" sz="3200" dirty="0">
                <a:solidFill>
                  <a:srgbClr val="104B2B"/>
                </a:solidFill>
                <a:latin typeface="Open Sans"/>
                <a:ea typeface="Open Sans"/>
                <a:cs typeface="Open Sans"/>
              </a:rPr>
              <a:t>. </a:t>
            </a:r>
          </a:p>
          <a:p>
            <a:pPr>
              <a:lnSpc>
                <a:spcPts val="2200"/>
              </a:lnSpc>
            </a:pPr>
            <a:r>
              <a:rPr lang="lv-LV" sz="1800" dirty="0">
                <a:latin typeface="Open Sans"/>
                <a:ea typeface="Open Sans"/>
                <a:cs typeface="Open Sans"/>
              </a:rPr>
              <a:t>Dostavite relevantne poveznice, privitke, slike ili pojedinosti koje će nam pomoći da razumijemo i podijelimo vašu priču. </a:t>
            </a:r>
          </a:p>
          <a:p>
            <a:endParaRPr lang="en-GB" sz="2400" b="1" i="0" u="sng" strike="noStrike" baseline="0" dirty="0">
              <a:latin typeface="Open Sans"/>
              <a:ea typeface="Open Sans"/>
              <a:cs typeface="Open Sans"/>
            </a:endParaRPr>
          </a:p>
          <a:p>
            <a:endParaRPr lang="en-GB" sz="2400" b="1" u="sng" dirty="0">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1" y="803443"/>
            <a:ext cx="9843246" cy="836159"/>
          </a:xfrm>
        </p:spPr>
        <p:txBody>
          <a:bodyPr wrap="square" lIns="216000" tIns="144000" rIns="180000" bIns="108000" anchor="t">
            <a:spAutoFit/>
          </a:bodyPr>
          <a:lstStyle/>
          <a:p>
            <a:r>
              <a:rPr lang="lv-LV">
                <a:latin typeface="Open Sans"/>
                <a:ea typeface="Open Sans"/>
                <a:cs typeface="Open Sans"/>
              </a:rPr>
              <a:t>    Podijelite svoju priču s nama!</a:t>
            </a:r>
          </a:p>
        </p:txBody>
      </p:sp>
      <p:pic>
        <p:nvPicPr>
          <p:cNvPr id="5" name="Picture 4" descr="A group of women looking at a paper&#10;&#10;Description automatically generated">
            <a:extLst>
              <a:ext uri="{FF2B5EF4-FFF2-40B4-BE49-F238E27FC236}">
                <a16:creationId xmlns:a16="http://schemas.microsoft.com/office/drawing/2014/main" id="{78393BB8-DF0E-B474-943D-5ACE8240C722}"/>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0" y="803443"/>
            <a:ext cx="6640643" cy="836159"/>
          </a:xfrm>
        </p:spPr>
        <p:txBody>
          <a:bodyPr/>
          <a:lstStyle/>
          <a:p>
            <a:r>
              <a:rPr lang="lv-LV"/>
              <a:t>    Za više informacija</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0264089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lv-LV" sz="2800"/>
                        <a:t>Platforma</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lv-LV" sz="2800"/>
                        <a:t>Tag</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lv-LV" sz="240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2400"/>
                        <a:t>              </a:t>
                      </a:r>
                      <a:r>
                        <a:rPr lang="lv-LV" sz="200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lv-LV" sz="240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lv-LV" sz="2400"/>
                        <a:t>             </a:t>
                      </a:r>
                      <a:r>
                        <a:rPr lang="lv-LV" sz="200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lv-LV" sz="240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2400"/>
                        <a:t>            </a:t>
                      </a:r>
                      <a:r>
                        <a:rPr lang="lv-LV" sz="2000"/>
                        <a:t>@EU Environment </a:t>
                      </a:r>
                      <a:br>
                        <a:rPr lang="lv-LV" sz="2000"/>
                      </a:br>
                      <a:r>
                        <a:rPr lang="lv-LV" sz="2000"/>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lv-LV"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lv-LV" sz="2400"/>
                        <a:t>         </a:t>
                      </a:r>
                      <a:r>
                        <a:rPr lang="lv-LV" sz="200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179698" y="2907273"/>
            <a:ext cx="8910788"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lv-LV" sz="2300">
                <a:solidFill>
                  <a:prstClr val="black"/>
                </a:solidFill>
                <a:latin typeface="Open Sans"/>
                <a:ea typeface="Open Sans"/>
                <a:cs typeface="Open Sans"/>
              </a:rPr>
              <a:t>Posjetite </a:t>
            </a:r>
            <a:r>
              <a:rPr lang="lv-LV" sz="2300" u="sng">
                <a:solidFill>
                  <a:srgbClr val="104B2B"/>
                </a:solidFill>
                <a:latin typeface="Open Sans"/>
                <a:ea typeface="Open Sans"/>
                <a:cs typeface="Open Sans"/>
                <a:hlinkClick r:id="rId6">
                  <a:extLst>
                    <a:ext uri="{A12FA001-AC4F-418D-AE19-62706E023703}">
                      <ahyp:hlinkClr xmlns:ahyp="http://schemas.microsoft.com/office/drawing/2018/hyperlinkcolor" val="tx"/>
                    </a:ext>
                  </a:extLst>
                </a:hlinkClick>
              </a:rPr>
              <a:t>internetsku stranicu klimatskog pakta</a:t>
            </a:r>
            <a:r>
              <a:rPr lang="lv-LV" sz="2300">
                <a:solidFill>
                  <a:srgbClr val="104B2B"/>
                </a:solidFill>
                <a:latin typeface="Open Sans"/>
                <a:ea typeface="Open Sans"/>
                <a:cs typeface="Open Sans"/>
              </a:rPr>
              <a:t> </a:t>
            </a:r>
            <a:r>
              <a:rPr lang="lv-LV" sz="2300">
                <a:solidFill>
                  <a:prstClr val="black"/>
                </a:solidFill>
                <a:latin typeface="Open Sans"/>
                <a:ea typeface="Open Sans"/>
                <a:cs typeface="Open Sans"/>
              </a:rPr>
              <a:t>kako biste pronašli priče iz naše zajednice, kao i korisne izvore i materijale koji će nadahnuti druge da poduzmu mjere. </a:t>
            </a:r>
          </a:p>
          <a:p>
            <a:pPr marL="0" indent="0">
              <a:lnSpc>
                <a:spcPts val="3800"/>
              </a:lnSpc>
              <a:spcAft>
                <a:spcPts val="800"/>
              </a:spcAft>
              <a:buFont typeface="Arial" panose="020B0604020202020204" pitchFamily="34" charset="0"/>
              <a:buNone/>
              <a:defRPr/>
            </a:pPr>
            <a:r>
              <a:rPr lang="lv-LV" sz="2300">
                <a:solidFill>
                  <a:prstClr val="black"/>
                </a:solidFill>
                <a:latin typeface="Open Sans"/>
                <a:ea typeface="Open Sans"/>
                <a:cs typeface="Open Sans"/>
              </a:rPr>
              <a:t>Možete se </a:t>
            </a:r>
            <a:r>
              <a:rPr lang="lv-LV" sz="2300">
                <a:latin typeface="Open Sans"/>
                <a:ea typeface="Open Sans"/>
                <a:cs typeface="Open Sans"/>
              </a:rPr>
              <a:t>i </a:t>
            </a:r>
            <a:r>
              <a:rPr lang="lv-LV" sz="2300" u="sng">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pretplatiti na naš bilten</a:t>
            </a:r>
            <a:r>
              <a:rPr lang="lv-LV" sz="2300">
                <a:solidFill>
                  <a:srgbClr val="104B2B"/>
                </a:solidFill>
                <a:latin typeface="Open Sans"/>
                <a:ea typeface="Open Sans"/>
                <a:cs typeface="Open Sans"/>
              </a:rPr>
              <a:t> </a:t>
            </a:r>
            <a:r>
              <a:rPr lang="lv-LV" sz="2300">
                <a:solidFill>
                  <a:prstClr val="black"/>
                </a:solidFill>
                <a:latin typeface="Open Sans"/>
                <a:ea typeface="Open Sans"/>
                <a:cs typeface="Open Sans"/>
              </a:rPr>
              <a:t>i pratiti nas na društvenim mrežama kako biste pratili novosti o borbi protiv klimatskih promjena.</a:t>
            </a:r>
          </a:p>
          <a:p>
            <a:pPr marL="0" indent="0">
              <a:lnSpc>
                <a:spcPts val="3800"/>
              </a:lnSpc>
              <a:spcAft>
                <a:spcPts val="800"/>
              </a:spcAft>
              <a:buNone/>
              <a:defRPr/>
            </a:pPr>
            <a:r>
              <a:rPr lang="lv-LV" sz="2300">
                <a:solidFill>
                  <a:prstClr val="black"/>
                </a:solidFill>
                <a:latin typeface="Open Sans"/>
                <a:ea typeface="Open Sans"/>
                <a:cs typeface="Open Sans"/>
              </a:rPr>
              <a:t>Pronađite sadržaj uporabom </a:t>
            </a:r>
            <a:r>
              <a:rPr lang="lv-LV" sz="2300" i="1">
                <a:solidFill>
                  <a:prstClr val="black"/>
                </a:solidFill>
                <a:latin typeface="Open Sans"/>
                <a:ea typeface="Open Sans"/>
                <a:cs typeface="Open Sans"/>
              </a:rPr>
              <a:t>hastagova</a:t>
            </a:r>
            <a:r>
              <a:rPr lang="lv-LV" sz="2300">
                <a:solidFill>
                  <a:prstClr val="black"/>
                </a:solidFill>
                <a:latin typeface="Open Sans"/>
                <a:ea typeface="Open Sans"/>
                <a:cs typeface="Open Sans"/>
              </a:rPr>
              <a:t>: </a:t>
            </a:r>
            <a:br>
              <a:rPr lang="lv-LV" sz="2300">
                <a:solidFill>
                  <a:prstClr val="black"/>
                </a:solidFill>
                <a:latin typeface="Open Sans"/>
                <a:ea typeface="Open Sans"/>
                <a:cs typeface="Open Sans"/>
              </a:rPr>
            </a:br>
            <a:r>
              <a:rPr lang="lv-LV" sz="2300" b="1">
                <a:solidFill>
                  <a:srgbClr val="104B2B"/>
                </a:solidFill>
                <a:latin typeface="Open Sans"/>
                <a:ea typeface="Open Sans"/>
                <a:cs typeface="Open Sans"/>
              </a:rPr>
              <a:t>#EUClimatePact #MyWorldOurPlanet </a:t>
            </a:r>
            <a:br>
              <a:rPr lang="lv-LV" sz="2400" b="1">
                <a:solidFill>
                  <a:srgbClr val="104B2B"/>
                </a:solidFill>
                <a:latin typeface="Open Sans"/>
                <a:ea typeface="Open Sans"/>
                <a:cs typeface="Open Sans"/>
              </a:rPr>
            </a:br>
            <a:endParaRPr lang="lv-LV" sz="2400" b="1">
              <a:solidFill>
                <a:srgbClr val="104B2B"/>
              </a:solidFill>
              <a:latin typeface="Open Sans"/>
              <a:ea typeface="Open Sans"/>
              <a:cs typeface="Open Sans"/>
            </a:endParaRPr>
          </a:p>
          <a:p>
            <a:pPr marL="0" indent="0">
              <a:lnSpc>
                <a:spcPts val="4400"/>
              </a:lnSpc>
              <a:spcAft>
                <a:spcPts val="800"/>
              </a:spcAft>
              <a:buNone/>
              <a:defRPr/>
            </a:pPr>
            <a:r>
              <a:rPr lang="lv-LV" sz="3200">
                <a:solidFill>
                  <a:srgbClr val="104B2B"/>
                </a:solidFill>
                <a:latin typeface="Open Sans"/>
                <a:ea typeface="Open Sans"/>
                <a:cs typeface="Open Sans"/>
              </a:rPr>
              <a:t>Imate li pitanja? Slobodno se javite našem Tajništvu na: </a:t>
            </a:r>
            <a:r>
              <a:rPr lang="lv-LV" sz="3200" b="1">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40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13890812" y="2416393"/>
            <a:ext cx="3577434" cy="1288009"/>
          </a:xfrm>
        </p:spPr>
        <p:txBody>
          <a:bodyPr/>
          <a:lstStyle/>
          <a:p>
            <a:r>
              <a:rPr lang="lv-LV"/>
              <a:t>Hvala</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9157447" y="3666302"/>
            <a:ext cx="8310800" cy="1288009"/>
          </a:xfrm>
        </p:spPr>
        <p:txBody>
          <a:bodyPr/>
          <a:lstStyle/>
          <a:p>
            <a:r>
              <a:rPr lang="lv-LV"/>
              <a:t>na pozornosti!</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4" y="5143500"/>
            <a:ext cx="7057888" cy="1232609"/>
          </a:xfrm>
        </p:spPr>
        <p:txBody>
          <a:bodyPr/>
          <a:lstStyle/>
          <a:p>
            <a:r>
              <a:rPr lang="lv-LV" sz="6800"/>
              <a:t> O europskom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9385452" cy="1232609"/>
          </a:xfrm>
        </p:spPr>
        <p:txBody>
          <a:bodyPr/>
          <a:lstStyle/>
          <a:p>
            <a:r>
              <a:rPr lang="lv-LV" sz="6800" dirty="0">
                <a:latin typeface="Open Sans"/>
                <a:ea typeface="Open Sans"/>
                <a:cs typeface="Open Sans"/>
              </a:rPr>
              <a:t> klimatskom paktu</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lv-LV"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lv-LV" sz="2800">
                <a:solidFill>
                  <a:srgbClr val="9EBCF8"/>
                </a:solidFill>
                <a:latin typeface="Open Sans"/>
                <a:ea typeface="Open Sans"/>
                <a:cs typeface="Open Sans"/>
                <a:hlinkClick r:id="rId3">
                  <a:extLst>
                    <a:ext uri="{A12FA001-AC4F-418D-AE19-62706E023703}">
                      <ahyp:hlinkClr xmlns:ahyp="http://schemas.microsoft.com/office/drawing/2018/hyperlinkcolor" val="tx"/>
                    </a:ext>
                  </a:extLst>
                </a:hlinkClick>
              </a:rPr>
              <a:t>Europski klimatski pakt</a:t>
            </a:r>
            <a:r>
              <a:rPr lang="lv-LV" sz="2800">
                <a:solidFill>
                  <a:srgbClr val="9EBCF8"/>
                </a:solidFill>
                <a:latin typeface="Open Sans"/>
                <a:ea typeface="Open Sans"/>
                <a:cs typeface="Open Sans"/>
              </a:rPr>
              <a:t> </a:t>
            </a:r>
            <a:r>
              <a:rPr lang="lv-LV" sz="2800">
                <a:solidFill>
                  <a:schemeClr val="bg1"/>
                </a:solidFill>
                <a:latin typeface="Open Sans"/>
                <a:ea typeface="Open Sans"/>
                <a:cs typeface="Open Sans"/>
              </a:rPr>
              <a:t>inicijativa je koju je pokrenula Europska komisija za stvaranje pokreta ljudi ujedinjenih oko zajedničkog cilja: </a:t>
            </a:r>
            <a:r>
              <a:rPr lang="lv-LV" sz="2800" b="1">
                <a:solidFill>
                  <a:schemeClr val="bg1"/>
                </a:solidFill>
                <a:latin typeface="Open Sans"/>
                <a:ea typeface="Open Sans"/>
                <a:cs typeface="Open Sans"/>
              </a:rPr>
              <a:t>borbe protiv klimatskih promjena</a:t>
            </a:r>
            <a:r>
              <a:rPr lang="lv-LV" sz="2800">
                <a:solidFill>
                  <a:schemeClr val="bg1"/>
                </a:solidFill>
                <a:latin typeface="Open Sans"/>
                <a:ea typeface="Open Sans"/>
                <a:cs typeface="Open Sans"/>
              </a:rPr>
              <a:t>.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974289"/>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lv-LV" sz="2800">
                <a:solidFill>
                  <a:schemeClr val="bg1"/>
                </a:solidFill>
                <a:latin typeface="Open Sans"/>
                <a:ea typeface="Open Sans"/>
                <a:cs typeface="Open Sans"/>
              </a:rPr>
              <a:t>Kao dio </a:t>
            </a:r>
            <a:r>
              <a:rPr lang="lv-LV" sz="2800">
                <a:solidFill>
                  <a:srgbClr val="9EBCF8"/>
                </a:solidFill>
                <a:latin typeface="Open Sans"/>
                <a:ea typeface="Open Sans"/>
                <a:cs typeface="Open Sans"/>
                <a:hlinkClick r:id="rId4">
                  <a:extLst>
                    <a:ext uri="{A12FA001-AC4F-418D-AE19-62706E023703}">
                      <ahyp:hlinkClr xmlns:ahyp="http://schemas.microsoft.com/office/drawing/2018/hyperlinkcolor" val="tx"/>
                    </a:ext>
                  </a:extLst>
                </a:hlinkClick>
              </a:rPr>
              <a:t>europskog zelenog plana</a:t>
            </a:r>
            <a:r>
              <a:rPr lang="lv-LV" sz="2800">
                <a:solidFill>
                  <a:schemeClr val="bg1"/>
                </a:solidFill>
                <a:latin typeface="Open Sans"/>
                <a:ea typeface="Open Sans"/>
                <a:cs typeface="Open Sans"/>
              </a:rPr>
              <a:t>, pomaže EU-u da ispuni svoj cilj klimatske neutralnosti do 2050.</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lv-LV" sz="60000" b="1">
                <a:solidFill>
                  <a:schemeClr val="bg1">
                    <a:alpha val="3000"/>
                  </a:schemeClr>
                </a:solidFill>
                <a:latin typeface="Open Sans"/>
                <a:ea typeface="Open Sans"/>
                <a:cs typeface="Open Sans"/>
              </a:rPr>
              <a:t>20        </a:t>
            </a:r>
            <a:br>
              <a:rPr lang="lv-LV" sz="60000" b="1">
                <a:solidFill>
                  <a:schemeClr val="bg1">
                    <a:alpha val="3000"/>
                  </a:schemeClr>
                </a:solidFill>
                <a:latin typeface="Open Sans"/>
                <a:ea typeface="Open Sans"/>
                <a:cs typeface="Open Sans"/>
              </a:rPr>
            </a:br>
            <a:endParaRPr lang="lv-LV" sz="60000" b="1">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lv-LV" sz="60000" b="1">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2011891" cy="836159"/>
          </a:xfrm>
          <a:prstGeom prst="rect">
            <a:avLst/>
          </a:prstGeom>
          <a:solidFill>
            <a:srgbClr val="3C64E7"/>
          </a:solidFill>
        </p:spPr>
        <p:txBody>
          <a:bodyPr/>
          <a:lstStyle/>
          <a:p>
            <a:r>
              <a:rPr lang="lv-LV"/>
              <a:t>                  Što je europski klimatski pakt?</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lv-LV" sz="3200">
                <a:solidFill>
                  <a:srgbClr val="2A255A"/>
                </a:solidFill>
                <a:latin typeface="Open Sans"/>
                <a:ea typeface="Open Sans"/>
                <a:cs typeface="Open Sans"/>
              </a:rPr>
              <a:t>Moto pakta jest:  </a:t>
            </a:r>
            <a:br>
              <a:rPr lang="lv-LV" sz="3200">
                <a:solidFill>
                  <a:srgbClr val="2A255A"/>
                </a:solidFill>
                <a:latin typeface="Open Sans"/>
                <a:ea typeface="Open Sans"/>
                <a:cs typeface="Open Sans"/>
              </a:rPr>
            </a:br>
            <a:r>
              <a:rPr lang="lv-LV" sz="3600" b="1" i="1">
                <a:solidFill>
                  <a:srgbClr val="2A255A"/>
                </a:solidFill>
                <a:latin typeface="Open Sans"/>
                <a:ea typeface="Open Sans"/>
                <a:cs typeface="Open Sans"/>
              </a:rPr>
              <a:t>„Moj svijet. Moje djelovanje. Naš planet.”</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2775307" cy="836159"/>
          </a:xfrm>
        </p:spPr>
        <p:txBody>
          <a:bodyPr wrap="square" lIns="216000" tIns="144000" rIns="180000" bIns="108000" anchor="t">
            <a:spAutoFit/>
          </a:bodyPr>
          <a:lstStyle/>
          <a:p>
            <a:r>
              <a:rPr lang="lv-LV">
                <a:latin typeface="Open Sans"/>
                <a:ea typeface="Open Sans"/>
                <a:cs typeface="Open Sans"/>
              </a:rPr>
              <a:t>    ciljevi</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108688" y="3458489"/>
            <a:ext cx="9488471" cy="2135713"/>
            <a:chOff x="1484396" y="3363558"/>
            <a:chExt cx="14002703" cy="2620758"/>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484396" y="3374119"/>
              <a:ext cx="410868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860857" y="3374119"/>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355878" y="3374119"/>
              <a:ext cx="4108689" cy="714455"/>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766057" y="4206892"/>
              <a:ext cx="3494178" cy="1519433"/>
            </a:xfrm>
            <a:prstGeom prst="rect">
              <a:avLst/>
            </a:prstGeom>
            <a:noFill/>
          </p:spPr>
          <p:txBody>
            <a:bodyPr wrap="square" lIns="91440" tIns="45720" rIns="91440" bIns="45720" anchor="t">
              <a:spAutoFit/>
            </a:bodyPr>
            <a:lstStyle/>
            <a:p>
              <a:pPr algn="ctr">
                <a:lnSpc>
                  <a:spcPts val="2400"/>
                </a:lnSpc>
              </a:pPr>
              <a:r>
                <a:rPr lang="lv-LV" sz="2000" dirty="0">
                  <a:latin typeface="Open Sans"/>
                  <a:ea typeface="Open Sans"/>
                  <a:cs typeface="Open Sans"/>
                </a:rPr>
                <a:t>o klimatskim problemima i </a:t>
              </a:r>
              <a:br>
                <a:rPr lang="lv-LV" sz="2000" dirty="0">
                  <a:latin typeface="Open Sans"/>
                  <a:ea typeface="Open Sans"/>
                  <a:cs typeface="Open Sans"/>
                </a:rPr>
              </a:br>
              <a:r>
                <a:rPr lang="lv-LV" sz="2000" dirty="0">
                  <a:latin typeface="Open Sans"/>
                  <a:ea typeface="Open Sans"/>
                  <a:cs typeface="Open Sans"/>
                </a:rPr>
                <a:t>EU aktivnostima</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463741" y="4191579"/>
              <a:ext cx="4065086" cy="1624008"/>
            </a:xfrm>
            <a:prstGeom prst="rect">
              <a:avLst/>
            </a:prstGeom>
            <a:noFill/>
          </p:spPr>
          <p:txBody>
            <a:bodyPr wrap="square" lIns="91440" tIns="45720" rIns="91440" bIns="45720" anchor="t">
              <a:spAutoFit/>
            </a:bodyPr>
            <a:lstStyle/>
            <a:p>
              <a:pPr algn="ctr">
                <a:lnSpc>
                  <a:spcPts val="2400"/>
                </a:lnSpc>
              </a:pPr>
              <a:r>
                <a:rPr lang="lv-LV" sz="2000" dirty="0">
                  <a:latin typeface="Open Sans"/>
                  <a:ea typeface="Open Sans"/>
                  <a:cs typeface="Open Sans"/>
                </a:rPr>
                <a:t>borbe protiv klimatskih promjena i kataliziranje uključenosti</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378413" y="4082648"/>
              <a:ext cx="4108686" cy="1624007"/>
            </a:xfrm>
            <a:prstGeom prst="rect">
              <a:avLst/>
            </a:prstGeom>
            <a:noFill/>
          </p:spPr>
          <p:txBody>
            <a:bodyPr wrap="square" lIns="91440" tIns="45720" rIns="91440" bIns="45720" anchor="t">
              <a:spAutoFit/>
            </a:bodyPr>
            <a:lstStyle/>
            <a:p>
              <a:pPr algn="ctr">
                <a:lnSpc>
                  <a:spcPts val="2400"/>
                </a:lnSpc>
              </a:pPr>
              <a:r>
                <a:rPr lang="lv-LV" sz="1600" dirty="0">
                  <a:latin typeface="Open Sans"/>
                  <a:ea typeface="Open Sans"/>
                  <a:cs typeface="Open Sans"/>
                </a:rPr>
                <a:t>i organizacija koje </a:t>
              </a:r>
              <a:br>
                <a:rPr lang="lv-LV" sz="1600" dirty="0">
                  <a:latin typeface="Open Sans"/>
                  <a:ea typeface="Open Sans"/>
                  <a:cs typeface="Open Sans"/>
                </a:rPr>
              </a:br>
              <a:r>
                <a:rPr lang="lv-LV" sz="1600" dirty="0">
                  <a:latin typeface="Open Sans"/>
                  <a:ea typeface="Open Sans"/>
                  <a:cs typeface="Open Sans"/>
                </a:rPr>
                <a:t>se bore protiv klimatskih promjena</a:t>
              </a:r>
              <a:r>
                <a:rPr lang="fr-BE" sz="1600" dirty="0">
                  <a:latin typeface="Open Sans"/>
                  <a:ea typeface="Open Sans"/>
                  <a:cs typeface="Open Sans"/>
                </a:rPr>
                <a:t> </a:t>
              </a:r>
              <a:r>
                <a:rPr lang="lv-LV" sz="1600" dirty="0">
                  <a:latin typeface="Open Sans"/>
                  <a:ea typeface="Open Sans"/>
                  <a:cs typeface="Open Sans"/>
                </a:rPr>
                <a:t>i pomoć kako bi</a:t>
              </a:r>
              <a:br>
                <a:rPr lang="lv-LV" sz="1600" dirty="0">
                  <a:latin typeface="Open Sans"/>
                  <a:ea typeface="Open Sans"/>
                  <a:cs typeface="Open Sans"/>
                </a:rPr>
              </a:br>
              <a:r>
                <a:rPr lang="lv-LV" sz="1600" dirty="0">
                  <a:latin typeface="Open Sans"/>
                  <a:ea typeface="Open Sans"/>
                  <a:cs typeface="Open Sans"/>
                </a:rPr>
                <a:t>učili jedni od drugih</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484396" y="3363560"/>
              <a:ext cx="4108688" cy="472096"/>
            </a:xfrm>
            <a:prstGeom prst="rect">
              <a:avLst/>
            </a:prstGeom>
            <a:noFill/>
          </p:spPr>
          <p:txBody>
            <a:bodyPr wrap="square" lIns="91440" tIns="45720" rIns="91440" bIns="45720" anchor="t">
              <a:spAutoFit/>
            </a:bodyPr>
            <a:lstStyle/>
            <a:p>
              <a:pPr algn="ctr"/>
              <a:r>
                <a:rPr lang="lv-LV" sz="1900" b="1" dirty="0">
                  <a:solidFill>
                    <a:schemeClr val="bg1"/>
                  </a:solidFill>
                  <a:latin typeface="Open Sans"/>
                  <a:ea typeface="Open Sans"/>
                  <a:cs typeface="Open Sans"/>
                </a:rPr>
                <a:t>Podizanje svijesti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56993" y="3363559"/>
              <a:ext cx="3494178" cy="598565"/>
            </a:xfrm>
            <a:prstGeom prst="rect">
              <a:avLst/>
            </a:prstGeom>
            <a:noFill/>
          </p:spPr>
          <p:txBody>
            <a:bodyPr wrap="square" lIns="91440" tIns="45720" rIns="91440" bIns="45720" anchor="t">
              <a:spAutoFit/>
            </a:bodyPr>
            <a:lstStyle/>
            <a:p>
              <a:pPr algn="ctr"/>
              <a:r>
                <a:rPr lang="lv-LV" sz="2000" b="1">
                  <a:solidFill>
                    <a:schemeClr val="bg1"/>
                  </a:solidFill>
                  <a:latin typeface="Open Sans"/>
                  <a:ea typeface="Open Sans"/>
                  <a:cs typeface="Open Sans"/>
                </a:rPr>
                <a:t>Poticanje</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378413" y="3363558"/>
              <a:ext cx="4086154" cy="453212"/>
            </a:xfrm>
            <a:prstGeom prst="rect">
              <a:avLst/>
            </a:prstGeom>
            <a:noFill/>
          </p:spPr>
          <p:txBody>
            <a:bodyPr wrap="square" lIns="91440" tIns="45720" rIns="91440" bIns="45720" anchor="t">
              <a:spAutoFit/>
            </a:bodyPr>
            <a:lstStyle/>
            <a:p>
              <a:pPr algn="ctr"/>
              <a:r>
                <a:rPr lang="lv-LV" b="1" dirty="0">
                  <a:solidFill>
                    <a:schemeClr val="bg1"/>
                  </a:solidFill>
                  <a:latin typeface="Open Sans"/>
                  <a:ea typeface="Open Sans"/>
                  <a:cs typeface="Open Sans"/>
                </a:rPr>
                <a:t>Povezivanje građana</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rot="10800000">
            <a:off x="6152769" y="6110545"/>
            <a:ext cx="3651949" cy="6247864"/>
          </a:xfrm>
          <a:prstGeom prst="rect">
            <a:avLst/>
          </a:prstGeom>
          <a:noFill/>
        </p:spPr>
        <p:txBody>
          <a:bodyPr wrap="square">
            <a:spAutoFit/>
          </a:bodyPr>
          <a:lstStyle/>
          <a:p>
            <a:r>
              <a:rPr lang="lv-LV" sz="40000" b="1" dirty="0">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1" y="803443"/>
            <a:ext cx="7503459" cy="836159"/>
          </a:xfrm>
        </p:spPr>
        <p:txBody>
          <a:bodyPr wrap="square" lIns="216000" tIns="144000" rIns="180000" bIns="108000" anchor="t">
            <a:spAutoFit/>
          </a:bodyPr>
          <a:lstStyle/>
          <a:p>
            <a:r>
              <a:rPr lang="lv-LV" dirty="0">
                <a:latin typeface="Open Sans"/>
                <a:ea typeface="Open Sans"/>
                <a:cs typeface="Open Sans"/>
              </a:rPr>
              <a:t>    prioritetna područja</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3058205" y="7406479"/>
            <a:ext cx="3053459" cy="707886"/>
          </a:xfrm>
          <a:prstGeom prst="rect">
            <a:avLst/>
          </a:prstGeom>
          <a:noFill/>
        </p:spPr>
        <p:txBody>
          <a:bodyPr wrap="square">
            <a:spAutoFit/>
          </a:bodyPr>
          <a:lstStyle/>
          <a:p>
            <a:pPr algn="ctr"/>
            <a:r>
              <a:rPr lang="lv-LV" sz="2000" b="1">
                <a:latin typeface="Open Sans"/>
                <a:ea typeface="Open Sans"/>
                <a:cs typeface="Open Sans"/>
              </a:rPr>
              <a:t>Klimatska politika i djelovanje na terenu</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210835" y="7954225"/>
            <a:ext cx="3283451" cy="1015663"/>
          </a:xfrm>
          <a:prstGeom prst="rect">
            <a:avLst/>
          </a:prstGeom>
          <a:noFill/>
        </p:spPr>
        <p:txBody>
          <a:bodyPr wrap="square">
            <a:spAutoFit/>
          </a:bodyPr>
          <a:lstStyle/>
          <a:p>
            <a:pPr algn="ctr"/>
            <a:r>
              <a:rPr lang="lv-LV" sz="2000" b="1">
                <a:latin typeface="Open Sans"/>
                <a:ea typeface="Open Sans"/>
                <a:cs typeface="Open Sans"/>
              </a:rPr>
              <a:t>Prilagodba na neizbježne </a:t>
            </a:r>
            <a:br>
              <a:rPr lang="lv-LV" sz="2000" b="1">
                <a:latin typeface="Open Sans"/>
                <a:ea typeface="Open Sans"/>
                <a:cs typeface="Open Sans"/>
              </a:rPr>
            </a:br>
            <a:r>
              <a:rPr lang="lv-LV" sz="2000" b="1">
                <a:latin typeface="Open Sans"/>
                <a:ea typeface="Open Sans"/>
                <a:cs typeface="Open Sans"/>
              </a:rPr>
              <a:t>klimatske utjecaje</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lv-LV" sz="2000" b="1">
                <a:latin typeface="Open Sans"/>
                <a:ea typeface="Open Sans"/>
                <a:cs typeface="Open Sans"/>
              </a:rPr>
              <a:t>Ekonomija i </a:t>
            </a:r>
            <a:br>
              <a:rPr lang="lv-LV" sz="2000" b="1">
                <a:latin typeface="Open Sans"/>
                <a:ea typeface="Open Sans"/>
                <a:cs typeface="Open Sans"/>
              </a:rPr>
            </a:br>
            <a:r>
              <a:rPr lang="lv-LV" sz="2000" b="1">
                <a:latin typeface="Open Sans"/>
                <a:ea typeface="Open Sans"/>
                <a:cs typeface="Open Sans"/>
              </a:rPr>
              <a:t>pravedna tranzicija</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lv-LV"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lv-LV"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lv-LV"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0" y="803443"/>
            <a:ext cx="9423178" cy="836159"/>
          </a:xfrm>
        </p:spPr>
        <p:txBody>
          <a:bodyPr/>
          <a:lstStyle/>
          <a:p>
            <a:r>
              <a:rPr lang="lv-LV">
                <a:latin typeface="Open Sans"/>
                <a:ea typeface="Open Sans"/>
                <a:cs typeface="Open Sans"/>
              </a:rPr>
              <a:t>    </a:t>
            </a:r>
            <a:r>
              <a:rPr lang="lv-LV"/>
              <a:t>Zajednica klimatskog pakta</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33136" y="4008957"/>
            <a:ext cx="3797426" cy="1015663"/>
          </a:xfrm>
          <a:prstGeom prst="rect">
            <a:avLst/>
          </a:prstGeom>
          <a:noFill/>
        </p:spPr>
        <p:txBody>
          <a:bodyPr wrap="square">
            <a:spAutoFit/>
          </a:bodyPr>
          <a:lstStyle/>
          <a:p>
            <a:pPr algn="ctr"/>
            <a:r>
              <a:rPr lang="lv-LV" sz="2000">
                <a:solidFill>
                  <a:schemeClr val="bg1"/>
                </a:solidFill>
                <a:latin typeface="Open Sans"/>
                <a:ea typeface="Open Sans"/>
                <a:cs typeface="Open Sans"/>
              </a:rPr>
              <a:t>mobilizira zajednicu pakta i koordinira njezine aktivnosti na središnjoj razini.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lv-LV" sz="2300" b="1">
                <a:solidFill>
                  <a:srgbClr val="3A64E8"/>
                </a:solidFill>
                <a:latin typeface="Open Sans"/>
                <a:ea typeface="Open Sans"/>
                <a:cs typeface="Open Sans"/>
              </a:rPr>
              <a:t>Tajništvo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85649" y="2916442"/>
            <a:ext cx="4108688" cy="2832329"/>
            <a:chOff x="7085649" y="2916442"/>
            <a:chExt cx="4108688"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526369" y="2916442"/>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316542" y="3822421"/>
              <a:ext cx="3659954" cy="1631216"/>
            </a:xfrm>
            <a:prstGeom prst="rect">
              <a:avLst/>
            </a:prstGeom>
            <a:noFill/>
          </p:spPr>
          <p:txBody>
            <a:bodyPr wrap="square">
              <a:spAutoFit/>
            </a:bodyPr>
            <a:lstStyle/>
            <a:p>
              <a:pPr algn="ctr"/>
              <a:r>
                <a:rPr lang="lv-LV" sz="2000" b="1">
                  <a:latin typeface="Open Sans"/>
                  <a:ea typeface="Open Sans"/>
                  <a:cs typeface="Open Sans"/>
                </a:rPr>
                <a:t>Nacionalni koordinatori (NK-i) </a:t>
              </a:r>
              <a:r>
                <a:rPr lang="lv-LV" sz="2000">
                  <a:latin typeface="Open Sans"/>
                  <a:ea typeface="Open Sans"/>
                  <a:cs typeface="Open Sans"/>
                </a:rPr>
                <a:t>i </a:t>
              </a:r>
              <a:r>
                <a:rPr lang="lv-LV" sz="2000" b="1">
                  <a:latin typeface="Open Sans"/>
                  <a:ea typeface="Open Sans"/>
                  <a:cs typeface="Open Sans"/>
                </a:rPr>
                <a:t>agencije za odnose s javnošću (PR) </a:t>
              </a:r>
              <a:r>
                <a:rPr lang="lv-LV" sz="2000">
                  <a:latin typeface="Open Sans"/>
                  <a:ea typeface="Open Sans"/>
                  <a:cs typeface="Open Sans"/>
                </a:rPr>
                <a:t>usmjereni su na provedbu vizije pakta na nacionalnoj razini.</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396911" y="3028020"/>
              <a:ext cx="3494178" cy="461665"/>
            </a:xfrm>
            <a:prstGeom prst="rect">
              <a:avLst/>
            </a:prstGeom>
            <a:noFill/>
          </p:spPr>
          <p:txBody>
            <a:bodyPr wrap="square">
              <a:spAutoFit/>
            </a:bodyPr>
            <a:lstStyle/>
            <a:p>
              <a:pPr algn="ctr"/>
              <a:r>
                <a:rPr lang="lv-LV" sz="2300" b="1">
                  <a:solidFill>
                    <a:schemeClr val="bg1"/>
                  </a:solidFill>
                  <a:latin typeface="Open Sans"/>
                  <a:ea typeface="Open Sans"/>
                  <a:cs typeface="Open Sans"/>
                </a:rPr>
                <a:t>NK-i i PR</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09062" y="4008957"/>
              <a:ext cx="3494178" cy="1015663"/>
            </a:xfrm>
            <a:prstGeom prst="rect">
              <a:avLst/>
            </a:prstGeom>
            <a:noFill/>
          </p:spPr>
          <p:txBody>
            <a:bodyPr wrap="square">
              <a:spAutoFit/>
            </a:bodyPr>
            <a:lstStyle/>
            <a:p>
              <a:pPr algn="ctr"/>
              <a:r>
                <a:rPr lang="lv-LV" sz="2000">
                  <a:solidFill>
                    <a:schemeClr val="bg1"/>
                  </a:solidFill>
                  <a:latin typeface="Open Sans"/>
                  <a:ea typeface="Open Sans"/>
                  <a:cs typeface="Open Sans"/>
                </a:rPr>
                <a:t>Obavještavaju, inspiriraju i podržavaju klimatsku politiku i djelovanje u svojim zajednicama.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lv-LV" sz="2300" b="1">
                  <a:solidFill>
                    <a:srgbClr val="2A255A"/>
                  </a:solidFill>
                  <a:latin typeface="Open Sans"/>
                  <a:ea typeface="Open Sans"/>
                  <a:cs typeface="Open Sans"/>
                </a:rPr>
                <a:t>Ambasadori klimatskog pakta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8" cy="2650167"/>
            <a:chOff x="4724050" y="6184365"/>
            <a:chExt cx="4108688"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164770" y="6184365"/>
              <a:ext cx="322724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871881" y="7048747"/>
              <a:ext cx="3813025" cy="1323439"/>
            </a:xfrm>
            <a:prstGeom prst="rect">
              <a:avLst/>
            </a:prstGeom>
            <a:noFill/>
          </p:spPr>
          <p:txBody>
            <a:bodyPr wrap="square">
              <a:spAutoFit/>
            </a:bodyPr>
            <a:lstStyle/>
            <a:p>
              <a:pPr algn="ctr"/>
              <a:r>
                <a:rPr lang="lv-LV" sz="2000" dirty="0">
                  <a:solidFill>
                    <a:schemeClr val="bg1"/>
                  </a:solidFill>
                  <a:latin typeface="Open Sans"/>
                  <a:ea typeface="Open Sans"/>
                  <a:cs typeface="Open Sans"/>
                </a:rPr>
                <a:t>su organizacije posvećene rješavanju problema klimatskih promjena i doprinosu održivoj budućnosti.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5035312" y="6263859"/>
              <a:ext cx="3494178" cy="662233"/>
            </a:xfrm>
            <a:prstGeom prst="rect">
              <a:avLst/>
            </a:prstGeom>
            <a:noFill/>
          </p:spPr>
          <p:txBody>
            <a:bodyPr wrap="square">
              <a:spAutoFit/>
            </a:bodyPr>
            <a:lstStyle/>
            <a:p>
              <a:pPr algn="ctr">
                <a:lnSpc>
                  <a:spcPts val="2200"/>
                </a:lnSpc>
              </a:pPr>
              <a:r>
                <a:rPr lang="lv-LV" sz="2300" b="1">
                  <a:solidFill>
                    <a:srgbClr val="2743A8"/>
                  </a:solidFill>
                  <a:latin typeface="Open Sans"/>
                  <a:ea typeface="Open Sans"/>
                  <a:cs typeface="Open Sans"/>
                </a:rPr>
                <a:t>Partneri klimatskog </a:t>
              </a:r>
              <a:br>
                <a:rPr lang="lv-LV" sz="2300" b="1">
                  <a:solidFill>
                    <a:srgbClr val="2743A8"/>
                  </a:solidFill>
                  <a:latin typeface="Open Sans"/>
                  <a:ea typeface="Open Sans"/>
                  <a:cs typeface="Open Sans"/>
                </a:rPr>
              </a:br>
              <a:r>
                <a:rPr lang="lv-LV" sz="2300" b="1">
                  <a:solidFill>
                    <a:srgbClr val="2743A8"/>
                  </a:solidFill>
                  <a:latin typeface="Open Sans"/>
                  <a:ea typeface="Open Sans"/>
                  <a:cs typeface="Open Sans"/>
                </a:rPr>
                <a:t>pakta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532354" y="7225285"/>
            <a:ext cx="3349455" cy="1323439"/>
          </a:xfrm>
          <a:prstGeom prst="rect">
            <a:avLst/>
          </a:prstGeom>
          <a:noFill/>
        </p:spPr>
        <p:txBody>
          <a:bodyPr wrap="square">
            <a:spAutoFit/>
          </a:bodyPr>
          <a:lstStyle/>
          <a:p>
            <a:pPr algn="ctr"/>
            <a:r>
              <a:rPr lang="lv-LV" sz="2000">
                <a:latin typeface="Open Sans"/>
                <a:ea typeface="Open Sans"/>
                <a:cs typeface="Open Sans"/>
              </a:rPr>
              <a:t>su pristaše zainteresirane za aktivaciju u temama povezanim s klimom u svojoj zemlji.</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61665"/>
          </a:xfrm>
          <a:prstGeom prst="rect">
            <a:avLst/>
          </a:prstGeom>
          <a:noFill/>
        </p:spPr>
        <p:txBody>
          <a:bodyPr wrap="square">
            <a:spAutoFit/>
          </a:bodyPr>
          <a:lstStyle/>
          <a:p>
            <a:pPr algn="ctr"/>
            <a:r>
              <a:rPr lang="lv-LV" sz="2300" b="1">
                <a:solidFill>
                  <a:schemeClr val="bg1"/>
                </a:solidFill>
                <a:latin typeface="Open Sans"/>
                <a:ea typeface="Open Sans"/>
                <a:cs typeface="Open Sans"/>
              </a:rPr>
              <a:t>Prijatelji pakta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22493"/>
            <a:ext cx="5378823" cy="836159"/>
          </a:xfrm>
          <a:solidFill>
            <a:srgbClr val="2A255A"/>
          </a:solidFill>
        </p:spPr>
        <p:txBody>
          <a:bodyPr wrap="square" lIns="216000" tIns="144000" rIns="180000" bIns="108000" anchor="t">
            <a:spAutoFit/>
          </a:bodyPr>
          <a:lstStyle/>
          <a:p>
            <a:pPr marL="904875" indent="-893445"/>
            <a:r>
              <a:rPr lang="lv-LV">
                <a:latin typeface="Open Sans"/>
                <a:ea typeface="Open Sans"/>
                <a:cs typeface="Open Sans"/>
              </a:rPr>
              <a:t>         ambasadori</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lv-LV" sz="2200">
                <a:latin typeface="Open Sans"/>
                <a:ea typeface="Open Sans"/>
                <a:cs typeface="Open Sans"/>
              </a:rPr>
              <a:t>organizira i sudjeluje u lokalnim, nacionalnim, regionalnim ili europskim događajima i aktivnostima.</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lv-LV" sz="2400" b="1">
                <a:solidFill>
                  <a:srgbClr val="174C54"/>
                </a:solidFill>
                <a:latin typeface="Open Sans"/>
                <a:ea typeface="Open Sans"/>
                <a:cs typeface="Arial"/>
              </a:rPr>
              <a:t>Ambasadori klimatskog pakta </a:t>
            </a:r>
            <a:br>
              <a:rPr lang="lv-LV" sz="2400" b="1">
                <a:latin typeface="Open Sans"/>
                <a:ea typeface="Open Sans"/>
                <a:cs typeface="Arial"/>
              </a:rPr>
            </a:br>
            <a:r>
              <a:rPr lang="lv-LV" sz="2400">
                <a:latin typeface="Open Sans"/>
                <a:ea typeface="Open Sans"/>
                <a:cs typeface="Arial"/>
              </a:rPr>
              <a:t>su voditelji organizacija, zajednica, neformalnih skupina ili pokreta, lokalne vlasti, predstavnici kulturnih ustanova, influenceri (itd.). Trenutno više od </a:t>
            </a:r>
            <a:r>
              <a:rPr lang="lv-LV" sz="2400" b="1">
                <a:solidFill>
                  <a:srgbClr val="187471"/>
                </a:solidFill>
                <a:latin typeface="Open Sans"/>
                <a:ea typeface="Open Sans"/>
                <a:cs typeface="Arial"/>
              </a:rPr>
              <a:t>800 ambasadora</a:t>
            </a:r>
            <a:r>
              <a:rPr lang="lv-LV" sz="2400">
                <a:latin typeface="Open Sans"/>
                <a:ea typeface="Open Sans"/>
                <a:cs typeface="Arial"/>
              </a:rPr>
              <a: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200">
                <a:latin typeface="Open Sans"/>
                <a:ea typeface="Open Sans"/>
                <a:cs typeface="Open Sans"/>
              </a:rPr>
              <a:t>dijeli poruke pakta na svojim mrežama i komunikacijskim kanalima.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lv-LV" sz="2200">
                <a:latin typeface="Open Sans"/>
                <a:ea typeface="Open Sans"/>
                <a:cs typeface="Open Sans"/>
              </a:rPr>
              <a:t>su primjer drugima i potiču ih na </a:t>
            </a:r>
            <a:br>
              <a:rPr lang="lv-LV" sz="2200">
                <a:latin typeface="Open Sans"/>
                <a:ea typeface="Open Sans"/>
                <a:cs typeface="Open Sans"/>
              </a:rPr>
            </a:br>
            <a:r>
              <a:rPr lang="lv-LV" sz="2200">
                <a:latin typeface="Open Sans"/>
                <a:ea typeface="Open Sans"/>
                <a:cs typeface="Open Sans"/>
              </a:rPr>
              <a:t>borbu protiv klimatskih promjena.</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70"/>
            <a:ext cx="7860631" cy="1263626"/>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7860631"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786063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20589643-18DA-F182-5615-EEC6433021A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8751515" y="8007014"/>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lv-LV" sz="2200" dirty="0">
                <a:latin typeface="Open Sans"/>
                <a:ea typeface="Open Sans"/>
                <a:cs typeface="Open Sans"/>
              </a:rPr>
              <a:t>surađuju s ambasadorima na nacionalnoj i regionalnoj razini.</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827885"/>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lv-LV" sz="2400" b="1">
                <a:solidFill>
                  <a:srgbClr val="391A53"/>
                </a:solidFill>
                <a:latin typeface="Open Sans"/>
                <a:ea typeface="Open Sans"/>
                <a:cs typeface="Arial"/>
              </a:rPr>
              <a:t>Partneri klimatskog pakta </a:t>
            </a:r>
            <a:r>
              <a:rPr lang="lv-LV" sz="2400">
                <a:latin typeface="Open Sans"/>
                <a:ea typeface="Open Sans"/>
                <a:cs typeface="Arial"/>
              </a:rPr>
              <a:t>su organizacije posvećene rješavanju problema klimatskih promjena i doprinosu održivoj budućnosti. Kao dio pakta, oni:</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8751515" y="6337896"/>
            <a:ext cx="74631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v-LV" sz="2200" dirty="0">
                <a:latin typeface="Open Sans"/>
                <a:ea typeface="Open Sans"/>
                <a:cs typeface="Open Sans"/>
              </a:rPr>
              <a:t>sudjeluju u ekskluzivnim događajima s kreatorima politika EU-a.</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8751515" y="4814417"/>
            <a:ext cx="794082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lv-LV" sz="2200" dirty="0">
                <a:latin typeface="Open Sans"/>
                <a:ea typeface="Open Sans"/>
                <a:cs typeface="Open Sans"/>
              </a:rPr>
              <a:t>povećavaju vidljivost pakta na svojim internetskim stranicama i predstavljaju postignuća službenim kanalima.</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52759" y="7665870"/>
            <a:ext cx="7860631" cy="1263626"/>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9" y="6142978"/>
            <a:ext cx="7860631" cy="1230951"/>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572642"/>
            <a:ext cx="7860631"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group of people laughing&#10;&#10;Description automatically generated">
            <a:extLst>
              <a:ext uri="{FF2B5EF4-FFF2-40B4-BE49-F238E27FC236}">
                <a16:creationId xmlns:a16="http://schemas.microsoft.com/office/drawing/2014/main" id="{01B0C34E-76AE-920B-97C3-4B3F8A6D3DD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lv-LV">
                <a:latin typeface="Open Sans"/>
                <a:ea typeface="Open Sans"/>
                <a:cs typeface="Open Sans"/>
              </a:rPr>
              <a:t>                  PARTNERI</a:t>
            </a:r>
          </a:p>
        </p:txBody>
      </p:sp>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4137DE-9DF0-43C6-8734-0D09BF16A4FD}">
  <ds:schemaRefs>
    <ds:schemaRef ds:uri="http://schemas.microsoft.com/sharepoint/v3/contenttype/forms"/>
  </ds:schemaRefs>
</ds:datastoreItem>
</file>

<file path=customXml/itemProps2.xml><?xml version="1.0" encoding="utf-8"?>
<ds:datastoreItem xmlns:ds="http://schemas.openxmlformats.org/officeDocument/2006/customXml" ds:itemID="{6668DBA6-8E76-4B1A-A68D-358A1B97586E}">
  <ds:schemaRefs>
    <ds:schemaRef ds:uri="http://purl.org/dc/dcmitype/"/>
    <ds:schemaRef ds:uri="http://schemas.microsoft.com/office/infopath/2007/PartnerControls"/>
    <ds:schemaRef ds:uri="http://schemas.microsoft.com/office/2006/metadata/properties"/>
    <ds:schemaRef ds:uri="http://purl.org/dc/elements/1.1/"/>
    <ds:schemaRef ds:uri="http://schemas.microsoft.com/office/2006/documentManagement/types"/>
    <ds:schemaRef ds:uri="http://www.w3.org/XML/1998/namespace"/>
    <ds:schemaRef ds:uri="http://schemas.openxmlformats.org/package/2006/metadata/core-properties"/>
    <ds:schemaRef ds:uri="119ae24b-acd2-4206-8a50-f24ff65407c3"/>
    <ds:schemaRef ds:uri="f75dc2e1-5a74-43f4-af9f-d866e04aa3cf"/>
    <ds:schemaRef ds:uri="http://purl.org/dc/terms/"/>
  </ds:schemaRefs>
</ds:datastoreItem>
</file>

<file path=customXml/itemProps3.xml><?xml version="1.0" encoding="utf-8"?>
<ds:datastoreItem xmlns:ds="http://schemas.openxmlformats.org/officeDocument/2006/customXml" ds:itemID="{D0FAF4D2-A37F-4A3C-BC59-019FBA5654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1451</Words>
  <Application>Microsoft Office PowerPoint</Application>
  <PresentationFormat>Custom</PresentationFormat>
  <Paragraphs>164</Paragraphs>
  <Slides>27</Slides>
  <Notes>10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Open Sans Semibold</vt:lpstr>
      <vt:lpstr>Lucida Sans</vt:lpstr>
      <vt:lpstr>Myriad Pro</vt:lpstr>
      <vt:lpstr>Open Sans</vt:lpstr>
      <vt:lpstr>Calibri</vt:lpstr>
      <vt:lpstr>Arial</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O europskom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Hvala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93</cp:revision>
  <dcterms:created xsi:type="dcterms:W3CDTF">2023-09-22T15:24:24Z</dcterms:created>
  <dcterms:modified xsi:type="dcterms:W3CDTF">2024-08-23T13:24:05Z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