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5749DB-37A5-4D9B-B238-8FCF4489205B}" v="1" dt="2024-08-23T12:05:48.187"/>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500"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S::carolina.bolelli@ecorys.com::d7926893-566e-4e7f-acc2-6407bb3f96bc" providerId="AD" clId="Web-{A97041E1-8633-8D9D-566C-16DD4CE979F3}"/>
    <pc:docChg chg="modSld">
      <pc:chgData name="Carolina Bolelli" userId="S::carolina.bolelli@ecorys.com::d7926893-566e-4e7f-acc2-6407bb3f96bc" providerId="AD" clId="Web-{A97041E1-8633-8D9D-566C-16DD4CE979F3}" dt="2024-08-23T12:18:14.951" v="1" actId="1076"/>
      <pc:docMkLst>
        <pc:docMk/>
      </pc:docMkLst>
      <pc:sldChg chg="delSp modSp">
        <pc:chgData name="Carolina Bolelli" userId="S::carolina.bolelli@ecorys.com::d7926893-566e-4e7f-acc2-6407bb3f96bc" providerId="AD" clId="Web-{A97041E1-8633-8D9D-566C-16DD4CE979F3}" dt="2024-08-23T12:18:14.951" v="1" actId="1076"/>
        <pc:sldMkLst>
          <pc:docMk/>
          <pc:sldMk cId="2963042633" sldId="4023"/>
        </pc:sldMkLst>
        <pc:spChg chg="del">
          <ac:chgData name="Carolina Bolelli" userId="S::carolina.bolelli@ecorys.com::d7926893-566e-4e7f-acc2-6407bb3f96bc" providerId="AD" clId="Web-{A97041E1-8633-8D9D-566C-16DD4CE979F3}" dt="2024-08-23T12:17:58.606" v="0"/>
          <ac:spMkLst>
            <pc:docMk/>
            <pc:sldMk cId="2963042633" sldId="4023"/>
            <ac:spMk id="2" creationId="{6B5399C6-70E8-C302-A8DE-25A7783AAB30}"/>
          </ac:spMkLst>
        </pc:spChg>
        <pc:spChg chg="mod">
          <ac:chgData name="Carolina Bolelli" userId="S::carolina.bolelli@ecorys.com::d7926893-566e-4e7f-acc2-6407bb3f96bc" providerId="AD" clId="Web-{A97041E1-8633-8D9D-566C-16DD4CE979F3}" dt="2024-08-23T12:18:14.951" v="1" actId="1076"/>
          <ac:spMkLst>
            <pc:docMk/>
            <pc:sldMk cId="2963042633" sldId="4023"/>
            <ac:spMk id="29" creationId="{7EBDF132-810A-F860-D269-7AE56BA3BF38}"/>
          </ac:spMkLst>
        </pc:spChg>
      </pc:sldChg>
    </pc:docChg>
  </pc:docChgLst>
  <pc:docChgLst>
    <pc:chgData name="Carolina Bolelli" userId="d7926893-566e-4e7f-acc2-6407bb3f96bc" providerId="ADAL" clId="{815749DB-37A5-4D9B-B238-8FCF4489205B}"/>
    <pc:docChg chg="modSld">
      <pc:chgData name="Carolina Bolelli" userId="d7926893-566e-4e7f-acc2-6407bb3f96bc" providerId="ADAL" clId="{815749DB-37A5-4D9B-B238-8FCF4489205B}" dt="2024-08-26T12:29:35.201" v="13" actId="14100"/>
      <pc:docMkLst>
        <pc:docMk/>
      </pc:docMkLst>
      <pc:sldChg chg="addSp modSp mod">
        <pc:chgData name="Carolina Bolelli" userId="d7926893-566e-4e7f-acc2-6407bb3f96bc" providerId="ADAL" clId="{815749DB-37A5-4D9B-B238-8FCF4489205B}" dt="2024-08-26T12:28:23.910" v="7" actId="20577"/>
        <pc:sldMkLst>
          <pc:docMk/>
          <pc:sldMk cId="2963042633" sldId="4023"/>
        </pc:sldMkLst>
        <pc:spChg chg="add mod ord">
          <ac:chgData name="Carolina Bolelli" userId="d7926893-566e-4e7f-acc2-6407bb3f96bc" providerId="ADAL" clId="{815749DB-37A5-4D9B-B238-8FCF4489205B}" dt="2024-08-23T12:05:52.613" v="2" actId="167"/>
          <ac:spMkLst>
            <pc:docMk/>
            <pc:sldMk cId="2963042633" sldId="4023"/>
            <ac:spMk id="2" creationId="{6B5399C6-70E8-C302-A8DE-25A7783AAB30}"/>
          </ac:spMkLst>
        </pc:spChg>
        <pc:spChg chg="mod">
          <ac:chgData name="Carolina Bolelli" userId="d7926893-566e-4e7f-acc2-6407bb3f96bc" providerId="ADAL" clId="{815749DB-37A5-4D9B-B238-8FCF4489205B}" dt="2024-08-26T12:28:23.910" v="7" actId="20577"/>
          <ac:spMkLst>
            <pc:docMk/>
            <pc:sldMk cId="2963042633" sldId="4023"/>
            <ac:spMk id="29" creationId="{7EBDF132-810A-F860-D269-7AE56BA3BF38}"/>
          </ac:spMkLst>
        </pc:spChg>
      </pc:sldChg>
      <pc:sldChg chg="modSp mod">
        <pc:chgData name="Carolina Bolelli" userId="d7926893-566e-4e7f-acc2-6407bb3f96bc" providerId="ADAL" clId="{815749DB-37A5-4D9B-B238-8FCF4489205B}" dt="2024-08-26T12:28:44.246" v="8" actId="1076"/>
        <pc:sldMkLst>
          <pc:docMk/>
          <pc:sldMk cId="2219721471" sldId="4041"/>
        </pc:sldMkLst>
        <pc:spChg chg="mod">
          <ac:chgData name="Carolina Bolelli" userId="d7926893-566e-4e7f-acc2-6407bb3f96bc" providerId="ADAL" clId="{815749DB-37A5-4D9B-B238-8FCF4489205B}" dt="2024-08-26T12:28:44.246" v="8" actId="1076"/>
          <ac:spMkLst>
            <pc:docMk/>
            <pc:sldMk cId="2219721471" sldId="4041"/>
            <ac:spMk id="2" creationId="{5B252B0B-A384-CBF8-0748-E0C2DDF8437A}"/>
          </ac:spMkLst>
        </pc:spChg>
      </pc:sldChg>
      <pc:sldChg chg="modSp mod">
        <pc:chgData name="Carolina Bolelli" userId="d7926893-566e-4e7f-acc2-6407bb3f96bc" providerId="ADAL" clId="{815749DB-37A5-4D9B-B238-8FCF4489205B}" dt="2024-08-26T12:29:35.201" v="13" actId="14100"/>
        <pc:sldMkLst>
          <pc:docMk/>
          <pc:sldMk cId="1349106481" sldId="4044"/>
        </pc:sldMkLst>
        <pc:spChg chg="mod">
          <ac:chgData name="Carolina Bolelli" userId="d7926893-566e-4e7f-acc2-6407bb3f96bc" providerId="ADAL" clId="{815749DB-37A5-4D9B-B238-8FCF4489205B}" dt="2024-08-26T12:29:35.201" v="13" actId="14100"/>
          <ac:spMkLst>
            <pc:docMk/>
            <pc:sldMk cId="1349106481" sldId="4044"/>
            <ac:spMk id="45" creationId="{6961F045-4012-A1F5-C54A-6C5AE3FBF0D4}"/>
          </ac:spMkLst>
        </pc:spChg>
      </pc:sldChg>
      <pc:sldChg chg="modSp mod">
        <pc:chgData name="Carolina Bolelli" userId="d7926893-566e-4e7f-acc2-6407bb3f96bc" providerId="ADAL" clId="{815749DB-37A5-4D9B-B238-8FCF4489205B}" dt="2024-08-26T12:29:05.532" v="9" actId="1076"/>
        <pc:sldMkLst>
          <pc:docMk/>
          <pc:sldMk cId="2197149429" sldId="4050"/>
        </pc:sldMkLst>
        <pc:spChg chg="mod">
          <ac:chgData name="Carolina Bolelli" userId="d7926893-566e-4e7f-acc2-6407bb3f96bc" providerId="ADAL" clId="{815749DB-37A5-4D9B-B238-8FCF4489205B}" dt="2024-08-26T12:29:05.532" v="9" actId="1076"/>
          <ac:spMkLst>
            <pc:docMk/>
            <pc:sldMk cId="2197149429" sldId="4050"/>
            <ac:spMk id="18" creationId="{F0106F4C-08A7-1721-A19B-07BADBC4B748}"/>
          </ac:spMkLst>
        </pc:spChg>
      </pc:sldChg>
    </pc:docChg>
  </pc:docChgLst>
  <pc:docChgLst>
    <pc:chgData name="VIVEGNIS Betsy (CLIMA-EXT)" userId="S::betsy.vivegnis_ext.ec.europa.eu#ext#@ecorys.onmicrosoft.com::3d1c8521-d215-41dc-ba92-b81ffbb29687" providerId="AD" clId="Web-{102DF58B-9A71-25D9-A155-1C49D2456A5D}"/>
    <pc:docChg chg="sldOrd">
      <pc:chgData name="VIVEGNIS Betsy (CLIMA-EXT)" userId="S::betsy.vivegnis_ext.ec.europa.eu#ext#@ecorys.onmicrosoft.com::3d1c8521-d215-41dc-ba92-b81ffbb29687" providerId="AD" clId="Web-{102DF58B-9A71-25D9-A155-1C49D2456A5D}" dt="2024-07-19T09:18:02.036" v="0"/>
      <pc:docMkLst>
        <pc:docMk/>
      </pc:docMkLst>
      <pc:sldChg chg="ord">
        <pc:chgData name="VIVEGNIS Betsy (CLIMA-EXT)" userId="S::betsy.vivegnis_ext.ec.europa.eu#ext#@ecorys.onmicrosoft.com::3d1c8521-d215-41dc-ba92-b81ffbb29687" providerId="AD" clId="Web-{102DF58B-9A71-25D9-A155-1C49D2456A5D}" dt="2024-07-19T09:18:02.036" v="0"/>
        <pc:sldMkLst>
          <pc:docMk/>
          <pc:sldMk cId="2219721471" sldId="4041"/>
        </pc:sldMkLst>
      </pc:sldChg>
    </pc:docChg>
  </pc:docChgLst>
  <pc:docChgLst>
    <pc:chgData name="Carolina Bolelli" userId="d7926893-566e-4e7f-acc2-6407bb3f96bc" providerId="ADAL" clId="{94FCF833-4AF2-4E49-8BCB-6F80736A647F}"/>
    <pc:docChg chg="undo custSel modSld">
      <pc:chgData name="Carolina Bolelli" userId="d7926893-566e-4e7f-acc2-6407bb3f96bc" providerId="ADAL" clId="{94FCF833-4AF2-4E49-8BCB-6F80736A647F}" dt="2024-07-17T07:59:31.985" v="320" actId="1076"/>
      <pc:docMkLst>
        <pc:docMk/>
      </pc:docMkLst>
      <pc:sldChg chg="modSp mod">
        <pc:chgData name="Carolina Bolelli" userId="d7926893-566e-4e7f-acc2-6407bb3f96bc" providerId="ADAL" clId="{94FCF833-4AF2-4E49-8BCB-6F80736A647F}" dt="2024-07-10T09:17:33.088" v="0" actId="1076"/>
        <pc:sldMkLst>
          <pc:docMk/>
          <pc:sldMk cId="2506826475" sldId="283"/>
        </pc:sldMkLst>
        <pc:spChg chg="mod">
          <ac:chgData name="Carolina Bolelli" userId="d7926893-566e-4e7f-acc2-6407bb3f96bc" providerId="ADAL" clId="{94FCF833-4AF2-4E49-8BCB-6F80736A647F}" dt="2024-07-10T09:17:33.088" v="0" actId="1076"/>
          <ac:spMkLst>
            <pc:docMk/>
            <pc:sldMk cId="2506826475" sldId="283"/>
            <ac:spMk id="21" creationId="{DF209D5E-A230-6C99-83EB-9E024B0FE42D}"/>
          </ac:spMkLst>
        </pc:spChg>
      </pc:sldChg>
      <pc:sldChg chg="modSp mod">
        <pc:chgData name="Carolina Bolelli" userId="d7926893-566e-4e7f-acc2-6407bb3f96bc" providerId="ADAL" clId="{94FCF833-4AF2-4E49-8BCB-6F80736A647F}" dt="2024-07-10T09:17:57.120" v="4" actId="1076"/>
        <pc:sldMkLst>
          <pc:docMk/>
          <pc:sldMk cId="1198655560" sldId="347"/>
        </pc:sldMkLst>
        <pc:spChg chg="mod">
          <ac:chgData name="Carolina Bolelli" userId="d7926893-566e-4e7f-acc2-6407bb3f96bc" providerId="ADAL" clId="{94FCF833-4AF2-4E49-8BCB-6F80736A647F}" dt="2024-07-10T09:17:57.120" v="4" actId="1076"/>
          <ac:spMkLst>
            <pc:docMk/>
            <pc:sldMk cId="1198655560" sldId="347"/>
            <ac:spMk id="10" creationId="{A5A8C71E-7B9B-9F13-5A0B-783577C78531}"/>
          </ac:spMkLst>
        </pc:spChg>
        <pc:spChg chg="mod">
          <ac:chgData name="Carolina Bolelli" userId="d7926893-566e-4e7f-acc2-6407bb3f96bc" providerId="ADAL" clId="{94FCF833-4AF2-4E49-8BCB-6F80736A647F}" dt="2024-07-10T09:17:49.013" v="2" actId="1076"/>
          <ac:spMkLst>
            <pc:docMk/>
            <pc:sldMk cId="1198655560" sldId="347"/>
            <ac:spMk id="18" creationId="{649C1C38-5140-0F9D-C998-4EE9421F78FC}"/>
          </ac:spMkLst>
        </pc:spChg>
        <pc:spChg chg="mod">
          <ac:chgData name="Carolina Bolelli" userId="d7926893-566e-4e7f-acc2-6407bb3f96bc" providerId="ADAL" clId="{94FCF833-4AF2-4E49-8BCB-6F80736A647F}" dt="2024-07-10T09:17:53.382" v="3" actId="1076"/>
          <ac:spMkLst>
            <pc:docMk/>
            <pc:sldMk cId="1198655560" sldId="347"/>
            <ac:spMk id="22" creationId="{47133778-64CF-F8EC-D35C-23DEE4E6AF6E}"/>
          </ac:spMkLst>
        </pc:spChg>
      </pc:sldChg>
      <pc:sldChg chg="modSp mod">
        <pc:chgData name="Carolina Bolelli" userId="d7926893-566e-4e7f-acc2-6407bb3f96bc" providerId="ADAL" clId="{94FCF833-4AF2-4E49-8BCB-6F80736A647F}" dt="2024-07-10T09:21:14.860" v="315" actId="1076"/>
        <pc:sldMkLst>
          <pc:docMk/>
          <pc:sldMk cId="2197149429" sldId="4050"/>
        </pc:sldMkLst>
        <pc:spChg chg="mod">
          <ac:chgData name="Carolina Bolelli" userId="d7926893-566e-4e7f-acc2-6407bb3f96bc" providerId="ADAL" clId="{94FCF833-4AF2-4E49-8BCB-6F80736A647F}" dt="2024-07-10T09:21:03.380" v="311" actId="1076"/>
          <ac:spMkLst>
            <pc:docMk/>
            <pc:sldMk cId="2197149429" sldId="4050"/>
            <ac:spMk id="5" creationId="{4DE3713B-C8F3-F7C0-1E07-098DB149FFA5}"/>
          </ac:spMkLst>
        </pc:spChg>
        <pc:spChg chg="mod">
          <ac:chgData name="Carolina Bolelli" userId="d7926893-566e-4e7f-acc2-6407bb3f96bc" providerId="ADAL" clId="{94FCF833-4AF2-4E49-8BCB-6F80736A647F}" dt="2024-07-10T09:21:08.362" v="313" actId="1076"/>
          <ac:spMkLst>
            <pc:docMk/>
            <pc:sldMk cId="2197149429" sldId="4050"/>
            <ac:spMk id="16" creationId="{FC07EA14-D50A-701A-5C58-6B6E1766B66B}"/>
          </ac:spMkLst>
        </pc:spChg>
        <pc:spChg chg="mod">
          <ac:chgData name="Carolina Bolelli" userId="d7926893-566e-4e7f-acc2-6407bb3f96bc" providerId="ADAL" clId="{94FCF833-4AF2-4E49-8BCB-6F80736A647F}" dt="2024-07-10T09:20:44.495" v="304" actId="1076"/>
          <ac:spMkLst>
            <pc:docMk/>
            <pc:sldMk cId="2197149429" sldId="4050"/>
            <ac:spMk id="17" creationId="{9E74BAFF-A2A1-0DFE-4A6B-298994EFC4B6}"/>
          </ac:spMkLst>
        </pc:spChg>
        <pc:spChg chg="mod">
          <ac:chgData name="Carolina Bolelli" userId="d7926893-566e-4e7f-acc2-6407bb3f96bc" providerId="ADAL" clId="{94FCF833-4AF2-4E49-8BCB-6F80736A647F}" dt="2024-07-10T09:20:54.491" v="308" actId="1076"/>
          <ac:spMkLst>
            <pc:docMk/>
            <pc:sldMk cId="2197149429" sldId="4050"/>
            <ac:spMk id="18" creationId="{F0106F4C-08A7-1721-A19B-07BADBC4B748}"/>
          </ac:spMkLst>
        </pc:spChg>
        <pc:picChg chg="mod">
          <ac:chgData name="Carolina Bolelli" userId="d7926893-566e-4e7f-acc2-6407bb3f96bc" providerId="ADAL" clId="{94FCF833-4AF2-4E49-8BCB-6F80736A647F}" dt="2024-07-10T09:21:14.860" v="315" actId="1076"/>
          <ac:picMkLst>
            <pc:docMk/>
            <pc:sldMk cId="2197149429" sldId="4050"/>
            <ac:picMk id="2" creationId="{3D8351C6-17D7-D54F-6097-52BD7F143EC0}"/>
          </ac:picMkLst>
        </pc:picChg>
      </pc:sldChg>
      <pc:sldChg chg="modNotesTx">
        <pc:chgData name="Carolina Bolelli" userId="d7926893-566e-4e7f-acc2-6407bb3f96bc" providerId="ADAL" clId="{94FCF833-4AF2-4E49-8BCB-6F80736A647F}" dt="2024-07-17T07:58:53.802" v="317" actId="5793"/>
        <pc:sldMkLst>
          <pc:docMk/>
          <pc:sldMk cId="1100750728" sldId="4054"/>
        </pc:sldMkLst>
      </pc:sldChg>
      <pc:sldChg chg="modSp mod modNotesTx">
        <pc:chgData name="Carolina Bolelli" userId="d7926893-566e-4e7f-acc2-6407bb3f96bc" providerId="ADAL" clId="{94FCF833-4AF2-4E49-8BCB-6F80736A647F}" dt="2024-07-17T07:59:31.985" v="320" actId="1076"/>
        <pc:sldMkLst>
          <pc:docMk/>
          <pc:sldMk cId="2876997581" sldId="4058"/>
        </pc:sldMkLst>
        <pc:spChg chg="mod">
          <ac:chgData name="Carolina Bolelli" userId="d7926893-566e-4e7f-acc2-6407bb3f96bc" providerId="ADAL" clId="{94FCF833-4AF2-4E49-8BCB-6F80736A647F}" dt="2024-07-17T07:59:31.985" v="320" actId="1076"/>
          <ac:spMkLst>
            <pc:docMk/>
            <pc:sldMk cId="2876997581" sldId="4058"/>
            <ac:spMk id="8" creationId="{1773F746-E837-26EB-515E-4F01F0796F29}"/>
          </ac:spMkLst>
        </pc:spChg>
      </pc:sldChg>
      <pc:sldChg chg="modNotesTx">
        <pc:chgData name="Carolina Bolelli" userId="d7926893-566e-4e7f-acc2-6407bb3f96bc" providerId="ADAL" clId="{94FCF833-4AF2-4E49-8BCB-6F80736A647F}" dt="2024-07-17T07:59:24.660" v="319" actId="5793"/>
        <pc:sldMkLst>
          <pc:docMk/>
          <pc:sldMk cId="431233827" sldId="4059"/>
        </pc:sldMkLst>
      </pc:sldChg>
      <pc:sldChg chg="modSp mod modNotesTx">
        <pc:chgData name="Carolina Bolelli" userId="d7926893-566e-4e7f-acc2-6407bb3f96bc" providerId="ADAL" clId="{94FCF833-4AF2-4E49-8BCB-6F80736A647F}" dt="2024-07-10T09:20:20.892" v="301" actId="20577"/>
        <pc:sldMkLst>
          <pc:docMk/>
          <pc:sldMk cId="4104792099" sldId="4064"/>
        </pc:sldMkLst>
        <pc:spChg chg="mod">
          <ac:chgData name="Carolina Bolelli" userId="d7926893-566e-4e7f-acc2-6407bb3f96bc" providerId="ADAL" clId="{94FCF833-4AF2-4E49-8BCB-6F80736A647F}" dt="2024-07-10T09:20:20.892" v="301" actId="20577"/>
          <ac:spMkLst>
            <pc:docMk/>
            <pc:sldMk cId="4104792099" sldId="4064"/>
            <ac:spMk id="5" creationId="{5E15BD1E-94E7-BE78-88B7-93CF598B1297}"/>
          </ac:spMkLst>
        </pc:spChg>
      </pc:sldChg>
      <pc:sldChg chg="modNotesTx">
        <pc:chgData name="Carolina Bolelli" userId="d7926893-566e-4e7f-acc2-6407bb3f96bc" providerId="ADAL" clId="{94FCF833-4AF2-4E49-8BCB-6F80736A647F}" dt="2024-07-10T09:20:26.076" v="302" actId="20577"/>
        <pc:sldMkLst>
          <pc:docMk/>
          <pc:sldMk cId="2306310982" sldId="4065"/>
        </pc:sldMkLst>
      </pc:sldChg>
      <pc:sldChg chg="modNotesTx">
        <pc:chgData name="Carolina Bolelli" userId="d7926893-566e-4e7f-acc2-6407bb3f96bc" providerId="ADAL" clId="{94FCF833-4AF2-4E49-8BCB-6F80736A647F}" dt="2024-07-17T07:59:12.400" v="318" actId="20577"/>
        <pc:sldMkLst>
          <pc:docMk/>
          <pc:sldMk cId="2595785313" sldId="40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26/08/2024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26/08/2024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1500"/>
              </a:spcBef>
              <a:buNone/>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b="0" dirty="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fr"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fr"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f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4" y="5698397"/>
            <a:ext cx="7604759" cy="1204909"/>
          </a:xfrm>
        </p:spPr>
        <p:txBody>
          <a:bodyPr/>
          <a:lstStyle/>
          <a:p>
            <a:r>
              <a:rPr lang="fr-FR" sz="6600" dirty="0">
                <a:latin typeface="Open Sans"/>
                <a:ea typeface="Open Sans"/>
                <a:cs typeface="Open Sans"/>
              </a:rPr>
              <a:t>Pacte européen</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5" y="6773322"/>
            <a:ext cx="7282030" cy="1204909"/>
          </a:xfrm>
        </p:spPr>
        <p:txBody>
          <a:bodyPr/>
          <a:lstStyle/>
          <a:p>
            <a:r>
              <a:rPr lang="fr-FR" sz="6600" dirty="0"/>
              <a:t>pour le climat</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fr-FR"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12599706" cy="1232609"/>
          </a:xfrm>
        </p:spPr>
        <p:txBody>
          <a:bodyPr/>
          <a:lstStyle/>
          <a:p>
            <a:r>
              <a:rPr lang="fr-FR" sz="6800" dirty="0">
                <a:latin typeface="Open Sans"/>
                <a:ea typeface="Open Sans"/>
                <a:cs typeface="Open Sans"/>
              </a:rPr>
              <a:t> POUR LE CLIMAT EN ACTION</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4" y="5252439"/>
            <a:ext cx="9357742"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fr-FR" sz="6800">
                <a:latin typeface="Open Sans"/>
                <a:ea typeface="Open Sans"/>
                <a:cs typeface="Open Sans"/>
              </a:rPr>
              <a:t> LE PACTE EUROPÉEN</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1070" y="818622"/>
            <a:ext cx="10985586" cy="1554817"/>
          </a:xfrm>
        </p:spPr>
        <p:txBody>
          <a:bodyPr/>
          <a:lstStyle/>
          <a:p>
            <a:r>
              <a:rPr lang="fr-FR" sz="4000" dirty="0"/>
              <a:t>Impliquer les citoyens dans l’action </a:t>
            </a:r>
          </a:p>
          <a:p>
            <a:r>
              <a:rPr lang="fr-FR" sz="4000" dirty="0"/>
              <a:t>pour le climat</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8799043" y="6214939"/>
            <a:ext cx="7441217"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9153794" y="6422293"/>
            <a:ext cx="6894327"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r-FR" sz="2800" b="1" dirty="0">
                <a:solidFill>
                  <a:schemeClr val="accent2"/>
                </a:solidFill>
                <a:latin typeface="Open Sans"/>
                <a:ea typeface="Open Sans"/>
                <a:cs typeface="Open Sans"/>
              </a:rPr>
              <a:t>Groupes locaux d’action pour le climat</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030901" y="5143500"/>
            <a:ext cx="4027750" cy="76929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8296835" y="5366896"/>
            <a:ext cx="3543242" cy="33404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r-FR" sz="2400" b="1" dirty="0">
                <a:solidFill>
                  <a:schemeClr val="tx2"/>
                </a:solidFill>
                <a:latin typeface="Open Sans"/>
                <a:ea typeface="Open Sans"/>
                <a:cs typeface="Open Sans"/>
              </a:rPr>
              <a:t>Marches pour le climat</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3" y="5143500"/>
            <a:ext cx="4168403"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65227" y="5366896"/>
            <a:ext cx="3647537"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r-FR" sz="2800" b="1" dirty="0">
                <a:solidFill>
                  <a:schemeClr val="accent3"/>
                </a:solidFill>
                <a:latin typeface="Open Sans"/>
                <a:ea typeface="Open Sans"/>
                <a:cs typeface="Open Sans"/>
              </a:rPr>
              <a:t>Assemblées de pairs</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5450357"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3795" y="7515625"/>
            <a:ext cx="5121457"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r-FR" sz="2800" b="1">
                <a:solidFill>
                  <a:schemeClr val="accent3">
                    <a:lumMod val="75000"/>
                  </a:schemeClr>
                </a:solidFill>
                <a:latin typeface="Open Sans"/>
                <a:ea typeface="Open Sans"/>
                <a:cs typeface="Open Sans"/>
              </a:rPr>
              <a:t>Ateliers de photoreportages</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979692"/>
          </a:xfrm>
          <a:prstGeom prst="rect">
            <a:avLst/>
          </a:prstGeom>
          <a:noFill/>
        </p:spPr>
        <p:txBody>
          <a:bodyPr wrap="square">
            <a:spAutoFit/>
          </a:bodyPr>
          <a:lstStyle/>
          <a:p>
            <a:pPr>
              <a:lnSpc>
                <a:spcPts val="3600"/>
              </a:lnSpc>
            </a:pPr>
            <a:r>
              <a:rPr lang="fr-FR" sz="2400" b="1">
                <a:latin typeface="Open Sans"/>
                <a:ea typeface="Open Sans"/>
                <a:cs typeface="Open Sans"/>
              </a:rPr>
              <a:t>Le pacte pour le climat</a:t>
            </a:r>
            <a:r>
              <a:rPr lang="fr-FR" sz="2400">
                <a:latin typeface="Open Sans"/>
                <a:ea typeface="Open Sans"/>
                <a:cs typeface="Open Sans"/>
              </a:rPr>
              <a:t> implique les citoyens dans </a:t>
            </a:r>
            <a:br>
              <a:rPr lang="fr-FR" sz="2400">
                <a:latin typeface="Open Sans"/>
                <a:ea typeface="Open Sans"/>
                <a:cs typeface="Open Sans"/>
              </a:rPr>
            </a:br>
            <a:r>
              <a:rPr lang="fr-FR" sz="2400">
                <a:latin typeface="Open Sans"/>
                <a:ea typeface="Open Sans"/>
                <a:cs typeface="Open Sans"/>
              </a:rPr>
              <a:t>des débats sur l’action pour le climat à travers des activités telles que:</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fr-FR" sz="2000" b="1">
                <a:solidFill>
                  <a:srgbClr val="184547"/>
                </a:solidFill>
                <a:latin typeface="Open Sans" panose="020B0606030504020204" pitchFamily="34" charset="0"/>
                <a:ea typeface="Open Sans" panose="020B0606030504020204" pitchFamily="34" charset="0"/>
                <a:cs typeface="Open Sans" panose="020B0606030504020204" pitchFamily="34" charset="0"/>
              </a:rPr>
              <a:t>Rendez-vous sur le site Internet </a:t>
            </a:r>
            <a:br>
              <a:rPr lang="fr-FR"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fr-FR" sz="2000" b="1">
                <a:solidFill>
                  <a:srgbClr val="184547"/>
                </a:solidFill>
                <a:latin typeface="Open Sans" panose="020B0606030504020204" pitchFamily="34" charset="0"/>
                <a:ea typeface="Open Sans" panose="020B0606030504020204" pitchFamily="34" charset="0"/>
                <a:cs typeface="Open Sans" panose="020B0606030504020204" pitchFamily="34" charset="0"/>
              </a:rPr>
              <a:t>pour en savoir plus</a:t>
            </a:r>
          </a:p>
        </p:txBody>
      </p:sp>
      <p:pic>
        <p:nvPicPr>
          <p:cNvPr id="3" name="Picture 2">
            <a:hlinkClick r:id="rId3"/>
            <a:extLst>
              <a:ext uri="{FF2B5EF4-FFF2-40B4-BE49-F238E27FC236}">
                <a16:creationId xmlns:a16="http://schemas.microsoft.com/office/drawing/2014/main" id="{5C452E59-EC55-6976-4F1F-8245ADF0DB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2680576" cy="836159"/>
          </a:xfrm>
          <a:solidFill>
            <a:srgbClr val="174C54"/>
          </a:solidFill>
        </p:spPr>
        <p:txBody>
          <a:bodyPr wrap="square" lIns="216000" tIns="144000" rIns="180000" bIns="108000" anchor="t">
            <a:spAutoFit/>
          </a:bodyPr>
          <a:lstStyle/>
          <a:p>
            <a:pPr marL="904875" indent="-893445"/>
            <a:r>
              <a:rPr lang="fr-FR" dirty="0">
                <a:latin typeface="Open Sans"/>
                <a:ea typeface="Open Sans"/>
                <a:cs typeface="Open Sans"/>
              </a:rPr>
              <a:t>    Activités dans les États membres de l’UE</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fr-FR" sz="2400">
                <a:latin typeface="Open Sans"/>
                <a:ea typeface="Open Sans"/>
                <a:cs typeface="Arial"/>
              </a:rPr>
              <a:t>Dans chaque État membre, des </a:t>
            </a:r>
            <a:r>
              <a:rPr lang="fr-FR" sz="2400" b="1">
                <a:latin typeface="Open Sans"/>
                <a:ea typeface="Open Sans"/>
                <a:cs typeface="Arial"/>
              </a:rPr>
              <a:t>coordinateurs nationaux (CN) et des organismes de RP</a:t>
            </a:r>
            <a:r>
              <a:rPr lang="fr-FR" sz="2400">
                <a:latin typeface="Open Sans"/>
                <a:ea typeface="Open Sans"/>
                <a:cs typeface="Arial"/>
              </a:rPr>
              <a:t> organisent et soutiennent des événements et activités pour la communauté locale du pacte et le public, par exemple:</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7" y="48962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fr-FR" sz="2400" b="1">
                <a:solidFill>
                  <a:srgbClr val="0E101A"/>
                </a:solidFill>
                <a:latin typeface="Open Sans"/>
                <a:cs typeface="Calibri" panose="020F0502020204030204"/>
              </a:rPr>
              <a:t>Activités de participation citoyenne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213307" y="5924902"/>
            <a:ext cx="8901682"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fr-FR" sz="2000" b="1" dirty="0">
                <a:solidFill>
                  <a:srgbClr val="0E101A"/>
                </a:solidFill>
                <a:latin typeface="Open Sans"/>
                <a:cs typeface="Calibri" panose="020F0502020204030204"/>
              </a:rPr>
              <a:t>Événements nationaux </a:t>
            </a:r>
            <a:r>
              <a:rPr lang="fr-FR" sz="2000" dirty="0">
                <a:solidFill>
                  <a:srgbClr val="0E101A"/>
                </a:solidFill>
                <a:latin typeface="Open Sans"/>
                <a:cs typeface="Calibri" panose="020F0502020204030204"/>
              </a:rPr>
              <a:t>réunissant la communauté du pacte</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8101762"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213307" y="69536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fr-FR" sz="2400" b="1">
                <a:solidFill>
                  <a:srgbClr val="0E101A"/>
                </a:solidFill>
                <a:latin typeface="Open Sans"/>
                <a:cs typeface="Calibri" panose="020F0502020204030204"/>
              </a:rPr>
              <a:t>Ateliers de développement des capacités</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7113062"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9213307" y="79823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fr-FR" sz="2400" b="1">
                <a:solidFill>
                  <a:srgbClr val="0E101A"/>
                </a:solidFill>
                <a:latin typeface="Open Sans"/>
                <a:cs typeface="Calibri" panose="020F0502020204030204"/>
              </a:rPr>
              <a:t>Sessions de découverte et d’échange</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6383463"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fr-FR" sz="2000" b="1">
                <a:solidFill>
                  <a:srgbClr val="184547"/>
                </a:solidFill>
                <a:latin typeface="Open Sans" panose="020B0606030504020204" pitchFamily="34" charset="0"/>
                <a:ea typeface="Open Sans" panose="020B0606030504020204" pitchFamily="34" charset="0"/>
                <a:cs typeface="Open Sans" panose="020B0606030504020204" pitchFamily="34" charset="0"/>
              </a:rPr>
              <a:t>Contactez les </a:t>
            </a:r>
            <a:br>
              <a:rPr lang="fr-FR"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fr-FR" sz="2000" b="1">
                <a:solidFill>
                  <a:srgbClr val="184547"/>
                </a:solidFill>
                <a:latin typeface="Open Sans" panose="020B0606030504020204" pitchFamily="34" charset="0"/>
                <a:ea typeface="Open Sans" panose="020B0606030504020204" pitchFamily="34" charset="0"/>
                <a:cs typeface="Open Sans" panose="020B0606030504020204" pitchFamily="34" charset="0"/>
              </a:rPr>
              <a:t>coordinateurs nationaux du pacte</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1" y="822493"/>
            <a:ext cx="9695329" cy="836159"/>
          </a:xfrm>
        </p:spPr>
        <p:txBody>
          <a:bodyPr wrap="square" lIns="216000" tIns="144000" rIns="180000" bIns="108000" anchor="t">
            <a:spAutoFit/>
          </a:bodyPr>
          <a:lstStyle/>
          <a:p>
            <a:pPr marL="904875" indent="-893445"/>
            <a:r>
              <a:rPr lang="fr-FR">
                <a:latin typeface="Open Sans"/>
                <a:ea typeface="Open Sans"/>
                <a:cs typeface="Open Sans"/>
              </a:rPr>
              <a:t>    Activités dans les pays de l’UE</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646209" y="2850916"/>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1690688" y="7538084"/>
            <a:ext cx="146685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i="1" dirty="0">
                <a:solidFill>
                  <a:srgbClr val="81270E"/>
                </a:solidFill>
                <a:latin typeface="Open Sans"/>
              </a:rPr>
              <a:t> </a:t>
            </a:r>
            <a:r>
              <a:rPr lang="fr-FR" b="1" i="1" dirty="0">
                <a:solidFill>
                  <a:srgbClr val="81270E"/>
                </a:solidFill>
                <a:latin typeface="Open Sans"/>
              </a:rPr>
              <a:t>Événement de renforcement des                        </a:t>
            </a:r>
            <a:r>
              <a:rPr lang="fr-FR" b="1" i="1" dirty="0">
                <a:solidFill>
                  <a:srgbClr val="174C54"/>
                </a:solidFill>
                <a:latin typeface="Open Sans"/>
              </a:rPr>
              <a:t>Événement national en Bulgarie               </a:t>
            </a:r>
            <a:r>
              <a:rPr lang="fr-FR" b="1" i="1" dirty="0">
                <a:solidFill>
                  <a:srgbClr val="81270E"/>
                </a:solidFill>
                <a:latin typeface="Open Sans"/>
              </a:rPr>
              <a:t>       </a:t>
            </a:r>
            <a:r>
              <a:rPr lang="fr-FR" b="1" i="1" dirty="0">
                <a:solidFill>
                  <a:srgbClr val="3D2658"/>
                </a:solidFill>
                <a:latin typeface="Open Sans"/>
              </a:rPr>
              <a:t>Événement de participation citoyenne                                                                                                                                                   </a:t>
            </a:r>
          </a:p>
          <a:p>
            <a:r>
              <a:rPr lang="fr-FR" b="1" i="1" dirty="0">
                <a:solidFill>
                  <a:srgbClr val="81270E"/>
                </a:solidFill>
                <a:latin typeface="Open Sans"/>
              </a:rPr>
              <a:t> capacités en Belgique </a:t>
            </a:r>
            <a:r>
              <a:rPr lang="fr-FR" b="1" i="1" dirty="0">
                <a:solidFill>
                  <a:srgbClr val="FF9D02"/>
                </a:solidFill>
                <a:latin typeface="Open Sans"/>
              </a:rPr>
              <a:t>​      															  </a:t>
            </a:r>
            <a:r>
              <a:rPr lang="fr-FR" b="1" i="1" dirty="0">
                <a:solidFill>
                  <a:srgbClr val="3D2658"/>
                </a:solidFill>
                <a:latin typeface="Open Sans"/>
              </a:rPr>
              <a:t>en Estonie</a:t>
            </a:r>
            <a:endParaRPr lang="fr-FR" sz="1400" b="1" i="1" dirty="0">
              <a:solidFill>
                <a:srgbClr val="3D2658"/>
              </a:solidFill>
              <a:latin typeface="Open Sans"/>
            </a:endParaRP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9157446" cy="836159"/>
          </a:xfrm>
        </p:spPr>
        <p:txBody>
          <a:bodyPr wrap="square" lIns="216000" tIns="144000" rIns="180000" bIns="108000" anchor="t">
            <a:spAutoFit/>
          </a:bodyPr>
          <a:lstStyle/>
          <a:p>
            <a:r>
              <a:rPr lang="fr-FR">
                <a:latin typeface="Open Sans"/>
                <a:ea typeface="Open Sans"/>
                <a:cs typeface="Open Sans"/>
              </a:rPr>
              <a:t>    Activités des ambassadeurs</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620570"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fr-FR" sz="2800" dirty="0">
                <a:latin typeface="Open Sans"/>
                <a:ea typeface="Open Sans"/>
                <a:cs typeface="Arial"/>
              </a:rPr>
              <a:t>Les ambassadeurs du pacte organisent une </a:t>
            </a:r>
            <a:r>
              <a:rPr lang="fr-FR" sz="2800" b="1" dirty="0">
                <a:solidFill>
                  <a:srgbClr val="174C54"/>
                </a:solidFill>
                <a:latin typeface="Open Sans"/>
                <a:ea typeface="Open Sans"/>
                <a:cs typeface="Arial"/>
              </a:rPr>
              <a:t>multitude d’activités au niveau local</a:t>
            </a:r>
            <a:r>
              <a:rPr lang="fr-FR" sz="2800" dirty="0">
                <a:latin typeface="Open Sans"/>
                <a:ea typeface="Open Sans"/>
                <a:cs typeface="Arial"/>
              </a:rPr>
              <a:t> pour encourager le changement et sensibiliser par le biais d’ateliers, de séminaires, de débats, de campagnes sur les réseaux sociaux, etc.</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fr-FR">
                <a:latin typeface="Open Sans"/>
                <a:ea typeface="Open Sans"/>
                <a:cs typeface="Open Sans"/>
              </a:rPr>
              <a:t>ACTIVITÉS DES PARTENAIRES</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000" i="1">
                <a:latin typeface="Open Sans"/>
              </a:rPr>
              <a:t>Débat et formation locaux Lombardie-Europe sur la mobilité urbaine et les villes durables pour les administrateurs locaux à Milan, en Italie.</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1" y="803443"/>
            <a:ext cx="8390965" cy="836159"/>
          </a:xfrm>
        </p:spPr>
        <p:txBody>
          <a:bodyPr wrap="square" lIns="216000" tIns="144000" rIns="180000" bIns="108000" anchor="t">
            <a:spAutoFit/>
          </a:bodyPr>
          <a:lstStyle/>
          <a:p>
            <a:r>
              <a:rPr lang="fr-FR">
                <a:latin typeface="Open Sans"/>
                <a:ea typeface="Open Sans"/>
                <a:cs typeface="Open Sans"/>
              </a:rPr>
              <a:t>    ACTIVITÉS DES PARTENAIRES</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2922624" cy="836159"/>
          </a:xfrm>
          <a:solidFill>
            <a:srgbClr val="174C54"/>
          </a:solidFill>
        </p:spPr>
        <p:txBody>
          <a:bodyPr wrap="square" lIns="216000" tIns="144000" rIns="180000" bIns="108000" anchor="t">
            <a:spAutoFit/>
          </a:bodyPr>
          <a:lstStyle/>
          <a:p>
            <a:pPr marL="904875" indent="-893445"/>
            <a:r>
              <a:rPr lang="fr-FR" dirty="0">
                <a:latin typeface="Open Sans"/>
                <a:ea typeface="Open Sans"/>
                <a:cs typeface="Open Sans"/>
              </a:rPr>
              <a:t>    Coopération avec les autorités locales</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241959"/>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fr-FR" sz="2400" dirty="0">
                <a:latin typeface="Open Sans"/>
                <a:ea typeface="Open Sans"/>
                <a:cs typeface="Arial"/>
              </a:rPr>
              <a:t>Le pacte pour le climat coopère avec les autorités locales pour permettre une meilleure visibilité de leurs événements au moyen des outils suivants:</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fr-FR" sz="2400" b="1">
                <a:solidFill>
                  <a:srgbClr val="0E101A"/>
                </a:solidFill>
                <a:latin typeface="Open Sans"/>
                <a:cs typeface="Calibri" panose="020F0502020204030204"/>
              </a:rPr>
              <a:t>Comité des régions</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59558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fr-FR" sz="2400" b="1">
                <a:solidFill>
                  <a:srgbClr val="0E101A"/>
                </a:solidFill>
                <a:latin typeface="Open Sans"/>
                <a:cs typeface="Calibri" panose="020F0502020204030204"/>
              </a:rPr>
              <a:t>Débats locaux sur le pacte pour le climat</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3" y="5865590"/>
            <a:ext cx="7181416"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fr-FR" sz="2400" b="1" dirty="0">
                <a:solidFill>
                  <a:srgbClr val="0E101A"/>
                </a:solidFill>
                <a:latin typeface="Open Sans"/>
                <a:cs typeface="Calibri" panose="020F0502020204030204"/>
              </a:rPr>
              <a:t>Plateforme d’implémentation de la mission </a:t>
            </a:r>
            <a:br>
              <a:rPr lang="fr-FR" sz="2400" b="1" dirty="0">
                <a:solidFill>
                  <a:srgbClr val="0E101A"/>
                </a:solidFill>
                <a:latin typeface="Open Sans"/>
                <a:cs typeface="Calibri" panose="020F0502020204030204"/>
              </a:rPr>
            </a:br>
            <a:r>
              <a:rPr lang="fr-FR" sz="2400" b="1" dirty="0">
                <a:solidFill>
                  <a:srgbClr val="0E101A"/>
                </a:solidFill>
                <a:latin typeface="Open Sans"/>
                <a:cs typeface="Calibri" panose="020F0502020204030204"/>
              </a:rPr>
              <a:t>pour l’adaptation au changement climatique </a:t>
            </a:r>
            <a:r>
              <a:rPr lang="fr-FR" sz="2400" dirty="0">
                <a:solidFill>
                  <a:srgbClr val="0E101A"/>
                </a:solidFill>
                <a:latin typeface="Open Sans"/>
                <a:cs typeface="Calibri" panose="020F0502020204030204"/>
              </a:rPr>
              <a:t>(MIP4ADAPT)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7860631" cy="172191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trolley on tracks&#10;&#10;Description automatically generated">
            <a:extLst>
              <a:ext uri="{FF2B5EF4-FFF2-40B4-BE49-F238E27FC236}">
                <a16:creationId xmlns:a16="http://schemas.microsoft.com/office/drawing/2014/main" id="{4572A75F-8E63-6FED-F936-0758A02C32A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70355" y="6908235"/>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fr-FR" sz="2200" dirty="0">
                <a:latin typeface="Open Sans"/>
                <a:ea typeface="Open Sans"/>
                <a:cs typeface="Open Sans"/>
              </a:rPr>
              <a:t>L’événement annuel du pacte rassemble des membres de la communauté du pacte pour le climat venus de toute l’Europe afin de travailler ensemble sur de nouvelles manières de favoriser l’action pour le climat au sein de leurs communautés locales. </a:t>
            </a:r>
          </a:p>
          <a:p>
            <a:pPr>
              <a:lnSpc>
                <a:spcPts val="3600"/>
              </a:lnSpc>
            </a:pPr>
            <a:r>
              <a:rPr lang="fr-FR" sz="2200" dirty="0">
                <a:latin typeface="Open Sans"/>
                <a:ea typeface="Open Sans"/>
                <a:cs typeface="Open Sans"/>
              </a:rPr>
              <a:t>Pour en savoir plus sur l’événement 2024, voir </a:t>
            </a:r>
            <a:r>
              <a:rPr lang="fr-FR" sz="2200" b="1" dirty="0">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ici</a:t>
            </a:r>
            <a:r>
              <a:rPr lang="fr-FR" sz="2200" dirty="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1" y="803443"/>
            <a:ext cx="7100047" cy="836159"/>
          </a:xfrm>
        </p:spPr>
        <p:txBody>
          <a:bodyPr wrap="square" lIns="216000" tIns="144000" rIns="180000" bIns="108000" anchor="t">
            <a:spAutoFit/>
          </a:bodyPr>
          <a:lstStyle/>
          <a:p>
            <a:r>
              <a:rPr lang="fr-FR">
                <a:latin typeface="Open Sans"/>
                <a:ea typeface="Open Sans"/>
                <a:cs typeface="Open Sans"/>
              </a:rPr>
              <a:t>    ACTIVITÉS PRINCIPALES</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345880"/>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fr-FR" sz="2200" dirty="0">
                <a:latin typeface="Open Sans"/>
                <a:ea typeface="Open Sans"/>
                <a:cs typeface="Open Sans"/>
              </a:rPr>
              <a:t>Le pacte publie régulièrement de nouvelles </a:t>
            </a:r>
            <a:r>
              <a:rPr lang="fr-FR" sz="2200" b="1"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ressources</a:t>
            </a:r>
            <a:r>
              <a:rPr lang="fr-FR" sz="2200" dirty="0">
                <a:latin typeface="Open Sans"/>
                <a:ea typeface="Open Sans"/>
                <a:cs typeface="Open Sans"/>
              </a:rPr>
              <a:t> sur son site Internet pour les personnes qui souhaitent en savoir plus sur les questions liées au climat.</a:t>
            </a:r>
            <a:r>
              <a:rPr lang="fr-FR" sz="2200" dirty="0">
                <a:solidFill>
                  <a:srgbClr val="000000"/>
                </a:solidFill>
                <a:latin typeface="Open Sans"/>
                <a:ea typeface="Open Sans"/>
                <a:cs typeface="Open Sans"/>
              </a:rPr>
              <a:t> Vous pouvez également vous informer sur les activités du pacte via les rubriques </a:t>
            </a:r>
            <a:r>
              <a:rPr lang="fr-FR" sz="2200" b="1" dirty="0">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actualités</a:t>
            </a:r>
            <a:r>
              <a:rPr lang="fr-FR" sz="2200" dirty="0">
                <a:solidFill>
                  <a:srgbClr val="000000"/>
                </a:solidFill>
                <a:latin typeface="Open Sans"/>
                <a:ea typeface="Open Sans"/>
                <a:cs typeface="Open Sans"/>
              </a:rPr>
              <a:t> et </a:t>
            </a:r>
            <a:r>
              <a:rPr lang="fr-FR" sz="2200" b="1" dirty="0">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événements</a:t>
            </a:r>
            <a:r>
              <a:rPr lang="fr-FR" sz="2200" dirty="0">
                <a:solidFill>
                  <a:srgbClr val="000000"/>
                </a:solidFill>
                <a:latin typeface="Open Sans"/>
                <a:ea typeface="Open Sans"/>
                <a:cs typeface="Open Sans"/>
              </a:rPr>
              <a:t>, vous inscrire à la </a:t>
            </a:r>
            <a:r>
              <a:rPr lang="fr-FR"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newsletter</a:t>
            </a:r>
            <a:r>
              <a:rPr lang="fr-FR" sz="2200" b="1" dirty="0">
                <a:solidFill>
                  <a:srgbClr val="184547"/>
                </a:solidFill>
                <a:latin typeface="Open Sans"/>
                <a:ea typeface="Open Sans"/>
                <a:cs typeface="Open Sans"/>
              </a:rPr>
              <a:t> </a:t>
            </a:r>
            <a:r>
              <a:rPr lang="fr-FR" sz="2200" dirty="0">
                <a:solidFill>
                  <a:srgbClr val="000000"/>
                </a:solidFill>
                <a:latin typeface="Open Sans"/>
                <a:ea typeface="Open Sans"/>
                <a:cs typeface="Open Sans"/>
              </a:rPr>
              <a:t>du pacte et suivre le pacte sur </a:t>
            </a:r>
            <a:r>
              <a:rPr lang="fr-FR"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a:t>
            </a:r>
            <a:r>
              <a:rPr lang="fr-FR" sz="2200" dirty="0">
                <a:solidFill>
                  <a:srgbClr val="000000"/>
                </a:solidFill>
                <a:latin typeface="Open Sans"/>
                <a:ea typeface="Open Sans"/>
                <a:cs typeface="Open Sans"/>
              </a:rPr>
              <a:t>, </a:t>
            </a:r>
            <a:r>
              <a:rPr lang="fr-FR"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a:t>
            </a:r>
            <a:r>
              <a:rPr lang="fr-FR" sz="2200" dirty="0">
                <a:solidFill>
                  <a:srgbClr val="000000"/>
                </a:solidFill>
                <a:latin typeface="Open Sans"/>
                <a:ea typeface="Open Sans"/>
                <a:cs typeface="Open Sans"/>
              </a:rPr>
              <a:t>, </a:t>
            </a:r>
            <a:r>
              <a:rPr lang="fr-FR" sz="2200" b="1" dirty="0">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a:t>
            </a:r>
            <a:r>
              <a:rPr lang="fr-FR" sz="2200" dirty="0">
                <a:solidFill>
                  <a:srgbClr val="000000"/>
                </a:solidFill>
                <a:latin typeface="Open Sans"/>
                <a:ea typeface="Open Sans"/>
                <a:cs typeface="Open Sans"/>
              </a:rPr>
              <a:t>, </a:t>
            </a:r>
            <a:r>
              <a:rPr lang="fr-FR" sz="2200" b="1" dirty="0">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a:t>
            </a:r>
            <a:r>
              <a:rPr lang="fr-FR" sz="2200" dirty="0">
                <a:solidFill>
                  <a:srgbClr val="000000"/>
                </a:solidFill>
                <a:latin typeface="Open Sans"/>
                <a:ea typeface="Open Sans"/>
                <a:cs typeface="Open Sans"/>
              </a:rPr>
              <a:t>.</a:t>
            </a:r>
          </a:p>
          <a:p>
            <a:pPr marL="0" indent="0">
              <a:lnSpc>
                <a:spcPts val="3600"/>
              </a:lnSpc>
              <a:buNone/>
            </a:pPr>
            <a:r>
              <a:rPr lang="fr-FR" sz="2200" dirty="0">
                <a:solidFill>
                  <a:srgbClr val="000000"/>
                </a:solidFill>
                <a:latin typeface="Open Sans"/>
                <a:ea typeface="Open Sans"/>
                <a:cs typeface="Open Sans"/>
              </a:rPr>
              <a:t>Par ailleurs, les membres de la communauté sont invités à participer à nos </a:t>
            </a:r>
            <a:r>
              <a:rPr lang="fr-FR" sz="2200" b="1" dirty="0">
                <a:solidFill>
                  <a:srgbClr val="184547"/>
                </a:solidFill>
                <a:latin typeface="Open Sans"/>
                <a:ea typeface="Open Sans"/>
                <a:cs typeface="Open Sans"/>
              </a:rPr>
              <a:t>débats communautaires</a:t>
            </a:r>
            <a:r>
              <a:rPr lang="fr-FR" sz="2200" dirty="0">
                <a:solidFill>
                  <a:srgbClr val="184547"/>
                </a:solidFill>
                <a:latin typeface="Open Sans"/>
                <a:ea typeface="Open Sans"/>
                <a:cs typeface="Open Sans"/>
              </a:rPr>
              <a:t> </a:t>
            </a:r>
            <a:r>
              <a:rPr lang="fr-FR" sz="2200" dirty="0">
                <a:solidFill>
                  <a:srgbClr val="000000"/>
                </a:solidFill>
                <a:latin typeface="Open Sans"/>
                <a:ea typeface="Open Sans"/>
                <a:cs typeface="Open Sans"/>
              </a:rPr>
              <a:t>mensuels en ligne et à notre </a:t>
            </a:r>
            <a:r>
              <a:rPr lang="fr-FR" sz="2200" b="1" dirty="0">
                <a:solidFill>
                  <a:srgbClr val="184547"/>
                </a:solidFill>
                <a:latin typeface="Open Sans"/>
                <a:ea typeface="Open Sans"/>
                <a:cs typeface="Open Sans"/>
              </a:rPr>
              <a:t>forum communautaire</a:t>
            </a:r>
            <a:r>
              <a:rPr lang="fr-FR" sz="2200" dirty="0">
                <a:solidFill>
                  <a:srgbClr val="184547"/>
                </a:solidFill>
                <a:latin typeface="Open Sans"/>
                <a:ea typeface="Open Sans"/>
                <a:cs typeface="Open Sans"/>
              </a:rPr>
              <a:t> </a:t>
            </a:r>
            <a:r>
              <a:rPr lang="fr-FR" sz="2200" dirty="0">
                <a:solidFill>
                  <a:srgbClr val="000000"/>
                </a:solidFill>
                <a:latin typeface="Open Sans"/>
                <a:ea typeface="Open Sans"/>
                <a:cs typeface="Open Sans"/>
              </a:rPr>
              <a:t>semestriel pour rencontrer et échanger avec d’autres ambassadeurs et partenaires.</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1"/>
          </p:nvPr>
        </p:nvSpPr>
        <p:spPr>
          <a:xfrm>
            <a:off x="972553" y="6212652"/>
            <a:ext cx="3544029" cy="1288009"/>
          </a:xfrm>
        </p:spPr>
        <p:txBody>
          <a:bodyPr/>
          <a:lstStyle/>
          <a:p>
            <a:r>
              <a:rPr lang="fr-FR"/>
              <a:t> vous!</a:t>
            </a:r>
          </a:p>
        </p:txBody>
      </p:sp>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fr-FR"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6051703"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fr-FR"/>
              <a:t> Impliquez-</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8162104"/>
            <a:ext cx="8689068" cy="1385308"/>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613331"/>
            <a:ext cx="8689068"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1" y="5089375"/>
            <a:ext cx="8689069"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10"/>
            <a:ext cx="8689068"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1" y="803443"/>
            <a:ext cx="9735671" cy="836159"/>
          </a:xfrm>
        </p:spPr>
        <p:txBody>
          <a:bodyPr/>
          <a:lstStyle/>
          <a:p>
            <a:r>
              <a:rPr lang="fr-FR" dirty="0"/>
              <a:t>    Pourquoi rejoindre le pacte?</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905768" y="3734684"/>
            <a:ext cx="8173598" cy="952500"/>
          </a:xfrm>
          <a:prstGeom prst="rect">
            <a:avLst/>
          </a:prstGeom>
        </p:spPr>
        <p:txBody>
          <a:bodyPr lIns="0" tIns="0" rIns="0" bIns="0" anchor="t"/>
          <a:lstStyle/>
          <a:p>
            <a:pPr marL="0" lvl="0" indent="0">
              <a:lnSpc>
                <a:spcPts val="3000"/>
              </a:lnSpc>
              <a:buNone/>
            </a:pPr>
            <a:r>
              <a:rPr lang="fr-FR" sz="2000" b="1" dirty="0">
                <a:solidFill>
                  <a:srgbClr val="184547"/>
                </a:solidFill>
                <a:latin typeface="Open Sans"/>
                <a:ea typeface="Open Sans"/>
                <a:cs typeface="Open Sans"/>
              </a:rPr>
              <a:t>Accédez à des outils de communication </a:t>
            </a:r>
            <a:r>
              <a:rPr lang="fr-FR" sz="1800" dirty="0">
                <a:latin typeface="Open Sans"/>
                <a:ea typeface="Open Sans"/>
                <a:cs typeface="Open Sans"/>
              </a:rPr>
              <a:t>pour vous permettre d’informer, d’instruire et d’inspirer votre communauté.</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fr-FR" sz="2800" dirty="0">
                <a:latin typeface="Open Sans Semibold" panose="020B0706030804020204" pitchFamily="34" charset="0"/>
                <a:ea typeface="Open Sans Semibold" panose="020B0706030804020204" pitchFamily="34" charset="0"/>
                <a:cs typeface="Open Sans Semibold" panose="020B0706030804020204" pitchFamily="34" charset="0"/>
              </a:rPr>
              <a:t>En tant que représentant d’une organisation, association, région ou commune:</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1905768" y="5264826"/>
            <a:ext cx="7111580"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r-FR" sz="1800" dirty="0">
                <a:latin typeface="Open Sans"/>
                <a:ea typeface="Open Sans"/>
                <a:cs typeface="Open Sans"/>
              </a:rPr>
              <a:t>Profitez d’opportunités </a:t>
            </a:r>
            <a:r>
              <a:rPr lang="fr-FR" sz="1800" dirty="0">
                <a:solidFill>
                  <a:srgbClr val="184547"/>
                </a:solidFill>
                <a:latin typeface="Open Sans"/>
                <a:ea typeface="Open Sans"/>
                <a:cs typeface="Open Sans"/>
              </a:rPr>
              <a:t>pour </a:t>
            </a:r>
            <a:r>
              <a:rPr lang="fr-FR" sz="2000" b="1" dirty="0">
                <a:solidFill>
                  <a:srgbClr val="184547"/>
                </a:solidFill>
                <a:latin typeface="Open Sans"/>
                <a:ea typeface="Open Sans"/>
                <a:cs typeface="Open Sans"/>
              </a:rPr>
              <a:t>étendre votre réseau, apprendre des autres </a:t>
            </a:r>
            <a:r>
              <a:rPr lang="fr-FR" sz="2000" dirty="0">
                <a:latin typeface="Open Sans"/>
                <a:ea typeface="Open Sans"/>
                <a:cs typeface="Open Sans"/>
              </a:rPr>
              <a:t>et</a:t>
            </a:r>
            <a:r>
              <a:rPr lang="fr-FR" sz="2000" b="1" dirty="0">
                <a:solidFill>
                  <a:srgbClr val="00B23B"/>
                </a:solidFill>
                <a:latin typeface="Open Sans"/>
                <a:ea typeface="Open Sans"/>
                <a:cs typeface="Open Sans"/>
              </a:rPr>
              <a:t> </a:t>
            </a:r>
            <a:r>
              <a:rPr lang="fr-FR" sz="2000" b="1" dirty="0">
                <a:solidFill>
                  <a:srgbClr val="184547"/>
                </a:solidFill>
                <a:latin typeface="Open Sans"/>
                <a:ea typeface="Open Sans"/>
                <a:cs typeface="Open Sans"/>
              </a:rPr>
              <a:t>partager des connaissances.</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1874723" y="6806762"/>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fr-FR" sz="2000" dirty="0">
                <a:latin typeface="Open Sans"/>
                <a:ea typeface="Open Sans"/>
                <a:cs typeface="Open Sans"/>
              </a:rPr>
              <a:t>Montrez votre </a:t>
            </a:r>
            <a:r>
              <a:rPr lang="fr-FR" sz="2400" b="1" dirty="0">
                <a:solidFill>
                  <a:srgbClr val="26155F"/>
                </a:solidFill>
                <a:latin typeface="Open Sans"/>
                <a:ea typeface="Open Sans"/>
                <a:cs typeface="Open Sans"/>
              </a:rPr>
              <a:t>engagement envers l’action pour le climat.</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1874723" y="8378949"/>
            <a:ext cx="796280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r-FR" sz="2000" b="1" dirty="0">
                <a:solidFill>
                  <a:srgbClr val="391A53"/>
                </a:solidFill>
                <a:latin typeface="Open Sans"/>
                <a:ea typeface="Open Sans"/>
                <a:cs typeface="Open Sans"/>
              </a:rPr>
              <a:t>Donnez l’exemple et inspirez les autres </a:t>
            </a:r>
            <a:r>
              <a:rPr lang="fr-FR" sz="1800" dirty="0">
                <a:latin typeface="Open Sans"/>
                <a:ea typeface="Open Sans"/>
                <a:cs typeface="Open Sans"/>
              </a:rPr>
              <a:t>en tant que partenaire du pacte. Des appels à partenaires sont émis régulièrement.</a:t>
            </a:r>
          </a:p>
        </p:txBody>
      </p:sp>
      <p:pic>
        <p:nvPicPr>
          <p:cNvPr id="4" name="Picture 3">
            <a:hlinkClick r:id="rId2"/>
            <a:extLst>
              <a:ext uri="{FF2B5EF4-FFF2-40B4-BE49-F238E27FC236}">
                <a16:creationId xmlns:a16="http://schemas.microsoft.com/office/drawing/2014/main" id="{32D45A67-39F8-6670-EF03-6D7572D79A3F}"/>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5826690" cy="836159"/>
          </a:xfrm>
        </p:spPr>
        <p:txBody>
          <a:bodyPr/>
          <a:lstStyle/>
          <a:p>
            <a:r>
              <a:rPr lang="fr-FR"/>
              <a:t>Table des matières</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957549"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628649"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r-FR" sz="2800" b="1" dirty="0">
                <a:solidFill>
                  <a:schemeClr val="accent2"/>
                </a:solidFill>
                <a:latin typeface="Open Sans"/>
                <a:ea typeface="Open Sans"/>
                <a:cs typeface="Open Sans"/>
              </a:rPr>
              <a:t>3. Impliquez-vous!</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84018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8024776"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r-FR" sz="2800" b="1" dirty="0">
                <a:solidFill>
                  <a:schemeClr val="bg1"/>
                </a:solidFill>
                <a:latin typeface="Open Sans"/>
                <a:ea typeface="Open Sans"/>
                <a:cs typeface="Open Sans"/>
              </a:rPr>
              <a:t>1. À propos du pacte européen pour le climat</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840180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r-FR" sz="2800" b="1">
                <a:solidFill>
                  <a:schemeClr val="accent3"/>
                </a:solidFill>
                <a:latin typeface="Open Sans"/>
                <a:ea typeface="Open Sans"/>
                <a:cs typeface="Open Sans"/>
              </a:rPr>
              <a:t>2. Le pacte européen pour le climat en action</a:t>
            </a:r>
          </a:p>
        </p:txBody>
      </p:sp>
      <p:pic>
        <p:nvPicPr>
          <p:cNvPr id="5" name="Picture 4" descr="A group of people standing around a whiteboard&#10;&#10;Description automatically generated">
            <a:extLst>
              <a:ext uri="{FF2B5EF4-FFF2-40B4-BE49-F238E27FC236}">
                <a16:creationId xmlns:a16="http://schemas.microsoft.com/office/drawing/2014/main" id="{EE32E598-D26F-AE9D-4FA6-A0F81488C015}"/>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9733168" cy="836159"/>
          </a:xfrm>
        </p:spPr>
        <p:txBody>
          <a:bodyPr/>
          <a:lstStyle/>
          <a:p>
            <a:r>
              <a:rPr lang="fr-FR" dirty="0"/>
              <a:t>    Pourquoi rejoindre le pacte?</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813745" cy="635006"/>
          </a:xfrm>
          <a:prstGeom prst="rect">
            <a:avLst/>
          </a:prstGeom>
        </p:spPr>
        <p:txBody>
          <a:bodyPr lIns="0" tIns="0" rIns="0" bIns="0" anchor="t"/>
          <a:lstStyle/>
          <a:p>
            <a:pPr marL="0" indent="0">
              <a:lnSpc>
                <a:spcPct val="150000"/>
              </a:lnSpc>
              <a:spcAft>
                <a:spcPts val="800"/>
              </a:spcAft>
              <a:buNone/>
            </a:pPr>
            <a:r>
              <a:rPr lang="fr-FR" sz="2800" b="1" dirty="0">
                <a:solidFill>
                  <a:srgbClr val="104B2B"/>
                </a:solidFill>
                <a:latin typeface="Open Sans"/>
                <a:ea typeface="Open Sans"/>
                <a:cs typeface="Open Sans"/>
              </a:rPr>
              <a:t>En tant qu’individu: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890032"/>
            <a:ext cx="2176605" cy="461665"/>
          </a:xfrm>
          <a:prstGeom prst="rect">
            <a:avLst/>
          </a:prstGeom>
          <a:noFill/>
        </p:spPr>
        <p:txBody>
          <a:bodyPr wrap="square">
            <a:spAutoFit/>
          </a:bodyPr>
          <a:lstStyle/>
          <a:p>
            <a:pPr algn="r"/>
            <a:r>
              <a:rPr lang="fr-FR" sz="2400" b="1">
                <a:solidFill>
                  <a:srgbClr val="104B2B"/>
                </a:solidFill>
                <a:latin typeface="Open Sans"/>
                <a:ea typeface="Open Sans"/>
                <a:cs typeface="Open Sans"/>
              </a:rPr>
              <a:t>Découvrir</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699840" y="3742204"/>
            <a:ext cx="3892831" cy="707886"/>
          </a:xfrm>
          <a:prstGeom prst="rect">
            <a:avLst/>
          </a:prstGeom>
          <a:noFill/>
        </p:spPr>
        <p:txBody>
          <a:bodyPr wrap="square">
            <a:spAutoFit/>
          </a:bodyPr>
          <a:lstStyle/>
          <a:p>
            <a:pPr lvl="0"/>
            <a:r>
              <a:rPr lang="fr-FR" sz="2000" dirty="0">
                <a:latin typeface="Open Sans" panose="020B0606030504020204" pitchFamily="34" charset="0"/>
                <a:ea typeface="Open Sans" panose="020B0606030504020204" pitchFamily="34" charset="0"/>
                <a:cs typeface="Open Sans" panose="020B0606030504020204" pitchFamily="34" charset="0"/>
              </a:rPr>
              <a:t>le changement climatique et ce qu’il signifie pour vous.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568027" y="5155566"/>
            <a:ext cx="2713978" cy="1200329"/>
          </a:xfrm>
          <a:prstGeom prst="rect">
            <a:avLst/>
          </a:prstGeom>
          <a:noFill/>
        </p:spPr>
        <p:txBody>
          <a:bodyPr wrap="square">
            <a:spAutoFit/>
          </a:bodyPr>
          <a:lstStyle/>
          <a:p>
            <a:pPr algn="r"/>
            <a:r>
              <a:rPr lang="fr-FR" sz="2400" b="1" dirty="0">
                <a:solidFill>
                  <a:srgbClr val="26155F"/>
                </a:solidFill>
                <a:latin typeface="Open Sans"/>
                <a:ea typeface="Open Sans"/>
                <a:cs typeface="Open Sans"/>
              </a:rPr>
              <a:t>Rencontrer des </a:t>
            </a:r>
            <a:br>
              <a:rPr lang="fr-FR" sz="2400" b="1" dirty="0">
                <a:solidFill>
                  <a:srgbClr val="26155F"/>
                </a:solidFill>
                <a:latin typeface="Open Sans"/>
                <a:ea typeface="Open Sans"/>
                <a:cs typeface="Open Sans"/>
              </a:rPr>
            </a:br>
            <a:r>
              <a:rPr lang="fr-FR" sz="2400" b="1" dirty="0">
                <a:solidFill>
                  <a:srgbClr val="26155F"/>
                </a:solidFill>
                <a:latin typeface="Open Sans"/>
                <a:ea typeface="Open Sans"/>
                <a:cs typeface="Open Sans"/>
              </a:rPr>
              <a:t>personnes avec la même vision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699840" y="5245916"/>
            <a:ext cx="4328868" cy="1015663"/>
          </a:xfrm>
          <a:prstGeom prst="rect">
            <a:avLst/>
          </a:prstGeom>
          <a:noFill/>
        </p:spPr>
        <p:txBody>
          <a:bodyPr wrap="square">
            <a:spAutoFit/>
          </a:bodyPr>
          <a:lstStyle/>
          <a:p>
            <a:pPr lvl="0"/>
            <a:r>
              <a:rPr lang="fr-FR" sz="2000" dirty="0">
                <a:latin typeface="Open Sans" panose="020B0606030504020204" pitchFamily="34" charset="0"/>
                <a:ea typeface="Open Sans" panose="020B0606030504020204" pitchFamily="34" charset="0"/>
                <a:cs typeface="Open Sans" panose="020B0606030504020204" pitchFamily="34" charset="0"/>
              </a:rPr>
              <a:t>pour stimuler un changement réel sur le terrain et trouver des solutions aux défis liés au climat.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699841" y="7174782"/>
            <a:ext cx="4328868" cy="707886"/>
          </a:xfrm>
          <a:prstGeom prst="rect">
            <a:avLst/>
          </a:prstGeom>
          <a:noFill/>
        </p:spPr>
        <p:txBody>
          <a:bodyPr wrap="square">
            <a:spAutoFit/>
          </a:bodyPr>
          <a:lstStyle/>
          <a:p>
            <a:pPr lvl="0"/>
            <a:r>
              <a:rPr lang="fr-FR" sz="2000" dirty="0">
                <a:latin typeface="Open Sans" panose="020B0606030504020204" pitchFamily="34" charset="0"/>
                <a:ea typeface="Open Sans" panose="020B0606030504020204" pitchFamily="34" charset="0"/>
                <a:cs typeface="Open Sans" panose="020B0606030504020204" pitchFamily="34" charset="0"/>
              </a:rPr>
              <a:t>avec des décideurs européens, locaux et régionaux.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1801906" y="6992089"/>
            <a:ext cx="2480099" cy="1200329"/>
          </a:xfrm>
          <a:prstGeom prst="rect">
            <a:avLst/>
          </a:prstGeom>
          <a:noFill/>
        </p:spPr>
        <p:txBody>
          <a:bodyPr wrap="square">
            <a:spAutoFit/>
          </a:bodyPr>
          <a:lstStyle/>
          <a:p>
            <a:pPr algn="r"/>
            <a:r>
              <a:rPr lang="fr-FR" sz="2400" b="1" dirty="0">
                <a:solidFill>
                  <a:srgbClr val="184547"/>
                </a:solidFill>
                <a:latin typeface="Open Sans"/>
                <a:ea typeface="Open Sans"/>
                <a:cs typeface="Open Sans"/>
              </a:rPr>
              <a:t>Partager vos points de vue et collaborer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523757" y="3679732"/>
            <a:ext cx="2755584" cy="1015663"/>
          </a:xfrm>
          <a:prstGeom prst="rect">
            <a:avLst/>
          </a:prstGeom>
          <a:noFill/>
        </p:spPr>
        <p:txBody>
          <a:bodyPr wrap="square">
            <a:spAutoFit/>
          </a:bodyPr>
          <a:lstStyle/>
          <a:p>
            <a:pPr algn="r"/>
            <a:r>
              <a:rPr lang="fr-FR" sz="2000" b="1" dirty="0">
                <a:solidFill>
                  <a:srgbClr val="26155F"/>
                </a:solidFill>
                <a:latin typeface="Open Sans"/>
                <a:ea typeface="Open Sans"/>
                <a:cs typeface="Open Sans"/>
              </a:rPr>
              <a:t>Participer à des </a:t>
            </a:r>
            <a:br>
              <a:rPr lang="fr-FR" sz="2000" b="1" dirty="0">
                <a:solidFill>
                  <a:srgbClr val="26155F"/>
                </a:solidFill>
                <a:latin typeface="Open Sans"/>
                <a:ea typeface="Open Sans"/>
                <a:cs typeface="Open Sans"/>
              </a:rPr>
            </a:br>
            <a:r>
              <a:rPr lang="fr-FR" sz="2000" b="1" dirty="0">
                <a:solidFill>
                  <a:srgbClr val="26155F"/>
                </a:solidFill>
                <a:latin typeface="Open Sans"/>
                <a:ea typeface="Open Sans"/>
                <a:cs typeface="Open Sans"/>
              </a:rPr>
              <a:t>activités et événements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64521" y="3813182"/>
            <a:ext cx="3930443" cy="400110"/>
          </a:xfrm>
          <a:prstGeom prst="rect">
            <a:avLst/>
          </a:prstGeom>
          <a:noFill/>
        </p:spPr>
        <p:txBody>
          <a:bodyPr wrap="square">
            <a:spAutoFit/>
          </a:bodyPr>
          <a:lstStyle/>
          <a:p>
            <a:pPr lvl="0"/>
            <a:r>
              <a:rPr lang="fr-FR" sz="2000" dirty="0">
                <a:latin typeface="Open Sans" panose="020B0606030504020204" pitchFamily="34" charset="0"/>
                <a:ea typeface="Open Sans" panose="020B0606030504020204" pitchFamily="34" charset="0"/>
                <a:cs typeface="Open Sans" panose="020B0606030504020204" pitchFamily="34" charset="0"/>
              </a:rPr>
              <a:t>ou organiser vos propres initiatives.</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092187"/>
            <a:ext cx="3972427" cy="1015663"/>
          </a:xfrm>
          <a:prstGeom prst="rect">
            <a:avLst/>
          </a:prstGeom>
          <a:noFill/>
        </p:spPr>
        <p:txBody>
          <a:bodyPr wrap="square">
            <a:spAutoFit/>
          </a:bodyPr>
          <a:lstStyle/>
          <a:p>
            <a:pPr lvl="0"/>
            <a:r>
              <a:rPr lang="fr-FR" sz="2000" dirty="0">
                <a:latin typeface="Open Sans" panose="020B0606030504020204" pitchFamily="34" charset="0"/>
                <a:ea typeface="Open Sans" panose="020B0606030504020204" pitchFamily="34" charset="0"/>
                <a:cs typeface="Open Sans" panose="020B0606030504020204" pitchFamily="34" charset="0"/>
              </a:rPr>
              <a:t>en tant qu’ambassadeur. </a:t>
            </a:r>
            <a:br>
              <a:rPr lang="fr-FR" sz="2000" dirty="0">
                <a:latin typeface="Open Sans" panose="020B0606030504020204" pitchFamily="34" charset="0"/>
                <a:ea typeface="Open Sans" panose="020B0606030504020204" pitchFamily="34" charset="0"/>
                <a:cs typeface="Open Sans" panose="020B0606030504020204" pitchFamily="34" charset="0"/>
              </a:rPr>
            </a:br>
            <a:r>
              <a:rPr lang="fr-FR" sz="2000" dirty="0">
                <a:latin typeface="Open Sans" panose="020B0606030504020204" pitchFamily="34" charset="0"/>
                <a:ea typeface="Open Sans" panose="020B0606030504020204" pitchFamily="34" charset="0"/>
                <a:cs typeface="Open Sans" panose="020B0606030504020204" pitchFamily="34" charset="0"/>
              </a:rPr>
              <a:t>Des appels à candidature pour devenir ambassadeur sont émis régulièrement.</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523757" y="5174802"/>
            <a:ext cx="2755584" cy="1107996"/>
          </a:xfrm>
          <a:prstGeom prst="rect">
            <a:avLst/>
          </a:prstGeom>
          <a:noFill/>
        </p:spPr>
        <p:txBody>
          <a:bodyPr wrap="square">
            <a:spAutoFit/>
          </a:bodyPr>
          <a:lstStyle/>
          <a:p>
            <a:pPr algn="r"/>
            <a:r>
              <a:rPr lang="fr-FR" sz="2200" b="1" dirty="0">
                <a:solidFill>
                  <a:srgbClr val="812604"/>
                </a:solidFill>
                <a:latin typeface="Open Sans"/>
                <a:ea typeface="Open Sans"/>
                <a:cs typeface="Open Sans"/>
              </a:rPr>
              <a:t>Donner </a:t>
            </a:r>
            <a:br>
              <a:rPr lang="fr-FR" sz="2200" b="1" dirty="0">
                <a:solidFill>
                  <a:srgbClr val="812604"/>
                </a:solidFill>
                <a:latin typeface="Open Sans"/>
                <a:ea typeface="Open Sans"/>
                <a:cs typeface="Open Sans"/>
              </a:rPr>
            </a:br>
            <a:r>
              <a:rPr lang="fr-FR" sz="2200" b="1" dirty="0">
                <a:solidFill>
                  <a:srgbClr val="812604"/>
                </a:solidFill>
                <a:latin typeface="Open Sans"/>
                <a:ea typeface="Open Sans"/>
                <a:cs typeface="Open Sans"/>
              </a:rPr>
              <a:t>l’exemple et inspirer les autres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7315200" cy="836159"/>
          </a:xfrm>
        </p:spPr>
        <p:txBody>
          <a:bodyPr wrap="square" lIns="216000" tIns="144000" rIns="180000" bIns="108000" anchor="t">
            <a:spAutoFit/>
          </a:bodyPr>
          <a:lstStyle/>
          <a:p>
            <a:r>
              <a:rPr lang="fr-FR">
                <a:latin typeface="Open Sans"/>
                <a:ea typeface="Open Sans"/>
                <a:cs typeface="Open Sans"/>
              </a:rPr>
              <a:t>    Comment participer ?</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274134" y="2865987"/>
            <a:ext cx="6558130"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fr-FR" sz="1600" dirty="0">
                <a:latin typeface="Open Sans"/>
                <a:ea typeface="Open Sans"/>
                <a:cs typeface="Open Sans"/>
              </a:rPr>
              <a:t>Devenez </a:t>
            </a:r>
            <a:r>
              <a:rPr lang="fr-FR" sz="1600" b="1" dirty="0">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ambassadeur du pacte pour le climat</a:t>
            </a:r>
            <a:r>
              <a:rPr lang="fr-FR" sz="1600" b="1" dirty="0">
                <a:solidFill>
                  <a:srgbClr val="184547"/>
                </a:solidFill>
                <a:latin typeface="Open Sans"/>
                <a:ea typeface="Open Sans"/>
                <a:cs typeface="Arial"/>
              </a:rPr>
              <a:t> </a:t>
            </a:r>
            <a:r>
              <a:rPr lang="fr-FR" sz="1600" dirty="0">
                <a:latin typeface="Open Sans"/>
                <a:ea typeface="Open Sans"/>
                <a:cs typeface="Arial"/>
              </a:rPr>
              <a:t>et </a:t>
            </a:r>
            <a:br>
              <a:rPr lang="fr-FR" sz="1600" dirty="0">
                <a:latin typeface="Open Sans"/>
                <a:ea typeface="Open Sans"/>
                <a:cs typeface="Arial"/>
              </a:rPr>
            </a:br>
            <a:r>
              <a:rPr lang="fr-FR" sz="1600" dirty="0">
                <a:latin typeface="Open Sans"/>
                <a:ea typeface="Open Sans"/>
                <a:cs typeface="Open Sans"/>
              </a:rPr>
              <a:t>soutenez l’action pour le climat au sein de votre communauté.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274135" y="4435062"/>
            <a:ext cx="6054890"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fr-FR" sz="1600">
                <a:latin typeface="Open Sans"/>
                <a:ea typeface="Open Sans"/>
                <a:cs typeface="Open Sans"/>
              </a:rPr>
              <a:t>Devenez</a:t>
            </a:r>
            <a:r>
              <a:rPr lang="fr-FR" sz="1600">
                <a:solidFill>
                  <a:srgbClr val="00B23B"/>
                </a:solidFill>
                <a:latin typeface="Open Sans"/>
                <a:ea typeface="Open Sans"/>
                <a:cs typeface="Open Sans"/>
              </a:rPr>
              <a:t> </a:t>
            </a:r>
            <a:r>
              <a:rPr lang="fr-FR" sz="1600" b="1">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partenaire du pacte</a:t>
            </a:r>
            <a:r>
              <a:rPr lang="fr-FR" sz="1600" b="1">
                <a:solidFill>
                  <a:srgbClr val="00B23B"/>
                </a:solidFill>
                <a:latin typeface="Open Sans"/>
                <a:ea typeface="Open Sans"/>
                <a:cs typeface="Arial"/>
              </a:rPr>
              <a:t> </a:t>
            </a:r>
            <a:r>
              <a:rPr lang="fr-FR" sz="1600">
                <a:latin typeface="Open Sans"/>
                <a:ea typeface="Open Sans"/>
                <a:cs typeface="Open Sans"/>
              </a:rPr>
              <a:t>et améliorez la visibilité de votre organisation en passant à l’action pour le climat.</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274134" y="5964946"/>
            <a:ext cx="65581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fr-FR" sz="1600" dirty="0">
                <a:latin typeface="Open Sans"/>
                <a:ea typeface="Open Sans"/>
                <a:cs typeface="Open Sans"/>
              </a:rPr>
              <a:t>Devenez </a:t>
            </a:r>
            <a:r>
              <a:rPr lang="fr-FR" sz="1600" b="1" u="sng" dirty="0">
                <a:latin typeface="Open Sans"/>
                <a:ea typeface="Open Sans"/>
                <a:cs typeface="Open Sans"/>
                <a:hlinkClick r:id="rId2">
                  <a:extLst>
                    <a:ext uri="{A12FA001-AC4F-418D-AE19-62706E023703}">
                      <ahyp:hlinkClr xmlns:ahyp="http://schemas.microsoft.com/office/drawing/2018/hyperlinkcolor" val="tx"/>
                    </a:ext>
                  </a:extLst>
                </a:hlinkClick>
              </a:rPr>
              <a:t>ami du pacte</a:t>
            </a:r>
            <a:r>
              <a:rPr lang="fr-FR" sz="1600" b="1" dirty="0">
                <a:latin typeface="Open Sans"/>
                <a:ea typeface="Open Sans"/>
                <a:cs typeface="Open Sans"/>
                <a:hlinkClick r:id="rId2">
                  <a:extLst>
                    <a:ext uri="{A12FA001-AC4F-418D-AE19-62706E023703}">
                      <ahyp:hlinkClr xmlns:ahyp="http://schemas.microsoft.com/office/drawing/2018/hyperlinkcolor" val="tx"/>
                    </a:ext>
                  </a:extLst>
                </a:hlinkClick>
              </a:rPr>
              <a:t> </a:t>
            </a:r>
            <a:r>
              <a:rPr lang="fr-FR" sz="1600" dirty="0">
                <a:latin typeface="Open Sans"/>
                <a:ea typeface="Open Sans"/>
                <a:cs typeface="Open Sans"/>
              </a:rPr>
              <a:t>si vous êtes </a:t>
            </a:r>
            <a:br>
              <a:rPr lang="fr-FR" sz="1600" dirty="0">
                <a:latin typeface="Open Sans"/>
                <a:ea typeface="Open Sans"/>
                <a:cs typeface="Open Sans"/>
              </a:rPr>
            </a:br>
            <a:r>
              <a:rPr lang="fr-FR" sz="1600" dirty="0">
                <a:latin typeface="Open Sans"/>
                <a:ea typeface="Open Sans"/>
                <a:cs typeface="Open Sans"/>
              </a:rPr>
              <a:t>avide de conseils pour agir davantage en faveur du climat.</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274134" y="7436207"/>
            <a:ext cx="522231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fr-FR" sz="1600">
                <a:latin typeface="Open Sans"/>
                <a:ea typeface="Open Sans"/>
                <a:cs typeface="Open Sans"/>
              </a:rPr>
              <a:t>Enregistrez votre propre </a:t>
            </a:r>
            <a:r>
              <a:rPr lang="fr-FR" sz="1600" b="1" u="sng">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événement satellite sur le pacte pour le climat</a:t>
            </a:r>
            <a:r>
              <a:rPr lang="fr-FR" sz="1600" b="1">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 </a:t>
            </a:r>
            <a:r>
              <a:rPr lang="fr-FR" sz="1600">
                <a:latin typeface="Open Sans"/>
                <a:ea typeface="Open Sans"/>
                <a:cs typeface="Open Sans"/>
              </a:rPr>
              <a:t>afin qu’il soit publié sur le site Internet du pacte.</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710144"/>
            <a:ext cx="5314568"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fr-FR" sz="1800" dirty="0">
                <a:solidFill>
                  <a:schemeClr val="bg1"/>
                </a:solidFill>
                <a:latin typeface="Open Sans"/>
                <a:ea typeface="Open Sans"/>
                <a:cs typeface="Open Sans"/>
              </a:rPr>
              <a:t>Utilisez nos</a:t>
            </a:r>
            <a:r>
              <a:rPr lang="fr-FR" sz="1800" b="1" dirty="0">
                <a:solidFill>
                  <a:schemeClr val="bg1"/>
                </a:solidFill>
                <a:latin typeface="Open Sans"/>
                <a:ea typeface="Open Sans"/>
                <a:cs typeface="Open Sans"/>
              </a:rPr>
              <a:t> </a:t>
            </a:r>
            <a:r>
              <a:rPr lang="fr-FR" sz="1800" b="1" dirty="0">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ressources</a:t>
            </a:r>
            <a:r>
              <a:rPr lang="fr-FR" sz="1800" b="1" dirty="0">
                <a:solidFill>
                  <a:schemeClr val="bg1"/>
                </a:solidFill>
                <a:latin typeface="Open Sans"/>
                <a:ea typeface="Open Sans"/>
                <a:cs typeface="Open Sans"/>
              </a:rPr>
              <a:t> </a:t>
            </a:r>
            <a:r>
              <a:rPr lang="fr-FR" sz="1800" dirty="0">
                <a:solidFill>
                  <a:schemeClr val="bg1"/>
                </a:solidFill>
                <a:latin typeface="Open Sans"/>
                <a:ea typeface="Open Sans"/>
                <a:cs typeface="Open Sans"/>
              </a:rPr>
              <a:t>pour diffuser des informations claires et précises sur le changement climatique et l’action pour le climat.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9263" y="2755283"/>
            <a:ext cx="4780547"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fr-FR" sz="1800" dirty="0">
                <a:solidFill>
                  <a:schemeClr val="bg1"/>
                </a:solidFill>
                <a:latin typeface="Open Sans"/>
                <a:ea typeface="Open Sans"/>
                <a:cs typeface="Open Sans"/>
              </a:rPr>
              <a:t>Organisez votre propre </a:t>
            </a:r>
            <a:r>
              <a:rPr lang="fr-FR" sz="18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activité de groupe d’action pour le climat</a:t>
            </a:r>
            <a:r>
              <a:rPr lang="fr-FR" sz="1800" dirty="0">
                <a:solidFill>
                  <a:schemeClr val="bg1"/>
                </a:solidFill>
                <a:latin typeface="Open Sans"/>
                <a:ea typeface="Open Sans"/>
                <a:cs typeface="Open Sans"/>
              </a:rPr>
              <a:t> et inspirez-vous de nos </a:t>
            </a:r>
            <a:r>
              <a:rPr lang="fr-FR" sz="18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outils de démarrage rapide pour la participation citoyenne</a:t>
            </a:r>
            <a:r>
              <a:rPr lang="fr-FR" sz="1800" dirty="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72790" y="6542313"/>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fr-FR" sz="1800" dirty="0">
                <a:solidFill>
                  <a:schemeClr val="bg1"/>
                </a:solidFill>
                <a:latin typeface="Open Sans"/>
                <a:ea typeface="Open Sans"/>
                <a:cs typeface="Open Sans"/>
              </a:rPr>
              <a:t>Rejoignez l’équipe du pacte dans la campagne Agissons des Nations unies via l’application </a:t>
            </a:r>
            <a:r>
              <a:rPr lang="fr-FR" sz="1800" b="1" dirty="0" err="1">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AWorld</a:t>
            </a:r>
            <a:r>
              <a:rPr lang="fr-FR" sz="1800" dirty="0">
                <a:solidFill>
                  <a:schemeClr val="bg1"/>
                </a:solidFill>
                <a:latin typeface="Open Sans"/>
                <a:ea typeface="Open Sans"/>
                <a:cs typeface="Open Sans"/>
              </a:rPr>
              <a:t>. Réduisez votre empreinte carbone dans vos activités quotidiennes et entamez des démarches significatives en faveur des objectifs de développement durable.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3210174"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0" y="4208734"/>
            <a:ext cx="6860663"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10835153"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8" y="7494010"/>
            <a:ext cx="10646895"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9" y="3317081"/>
            <a:ext cx="10345744" cy="400110"/>
          </a:xfrm>
          <a:prstGeom prst="rect">
            <a:avLst/>
          </a:prstGeom>
          <a:noFill/>
        </p:spPr>
        <p:txBody>
          <a:bodyPr wrap="square">
            <a:spAutoFit/>
          </a:bodyPr>
          <a:lstStyle/>
          <a:p>
            <a:pPr lvl="0">
              <a:lnSpc>
                <a:spcPct val="100000"/>
              </a:lnSpc>
            </a:pPr>
            <a:r>
              <a:rPr lang="fr-FR" sz="2000" b="0" dirty="0">
                <a:solidFill>
                  <a:schemeClr val="tx1"/>
                </a:solidFill>
                <a:latin typeface="Open Sans"/>
                <a:ea typeface="Open Sans"/>
                <a:cs typeface="Open Sans"/>
              </a:rPr>
              <a:t>Inspirez-vous des </a:t>
            </a:r>
            <a:r>
              <a:rPr lang="fr-FR"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outils de démarrage rapide</a:t>
            </a:r>
            <a:r>
              <a:rPr lang="fr-FR" sz="2000" b="1" dirty="0">
                <a:solidFill>
                  <a:schemeClr val="accent1"/>
                </a:solidFill>
                <a:latin typeface="Open Sans"/>
                <a:ea typeface="Open Sans"/>
                <a:cs typeface="Open Sans"/>
              </a:rPr>
              <a:t> </a:t>
            </a:r>
            <a:r>
              <a:rPr lang="fr-FR" sz="2000" b="0" dirty="0">
                <a:solidFill>
                  <a:schemeClr val="tx1"/>
                </a:solidFill>
                <a:latin typeface="Open Sans"/>
                <a:ea typeface="Open Sans"/>
                <a:cs typeface="Open Sans"/>
              </a:rPr>
              <a:t>publiés </a:t>
            </a:r>
            <a:r>
              <a:rPr lang="fr-FR" sz="2000" b="0" dirty="0">
                <a:solidFill>
                  <a:schemeClr val="accent1"/>
                </a:solidFill>
                <a:latin typeface="Open Sans"/>
                <a:ea typeface="Open Sans"/>
                <a:cs typeface="Open Sans"/>
              </a:rPr>
              <a:t>sur </a:t>
            </a:r>
            <a:r>
              <a:rPr lang="fr-FR" sz="2000" b="1" u="sng" dirty="0">
                <a:solidFill>
                  <a:schemeClr val="accent1"/>
                </a:solidFill>
                <a:latin typeface="Open Sans"/>
                <a:ea typeface="Open Sans"/>
                <a:cs typeface="Open Sans"/>
              </a:rPr>
              <a:t>le site Internet du pacte.</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8" y="4438046"/>
            <a:ext cx="6594015" cy="400110"/>
          </a:xfrm>
          <a:prstGeom prst="rect">
            <a:avLst/>
          </a:prstGeom>
          <a:noFill/>
        </p:spPr>
        <p:txBody>
          <a:bodyPr wrap="square">
            <a:spAutoFit/>
          </a:bodyPr>
          <a:lstStyle/>
          <a:p>
            <a:pPr>
              <a:lnSpc>
                <a:spcPct val="100000"/>
              </a:lnSpc>
            </a:pPr>
            <a:r>
              <a:rPr lang="fr-FR" sz="2000" b="0" dirty="0">
                <a:solidFill>
                  <a:schemeClr val="tx1"/>
                </a:solidFill>
                <a:latin typeface="Open Sans"/>
                <a:ea typeface="Open Sans"/>
                <a:cs typeface="Open Sans"/>
              </a:rPr>
              <a:t>Enregistrez l’activité que vous prévoyez d’organiser.</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9" y="5454564"/>
            <a:ext cx="2897226" cy="400110"/>
          </a:xfrm>
          <a:prstGeom prst="rect">
            <a:avLst/>
          </a:prstGeom>
          <a:noFill/>
        </p:spPr>
        <p:txBody>
          <a:bodyPr wrap="square">
            <a:spAutoFit/>
          </a:bodyPr>
          <a:lstStyle/>
          <a:p>
            <a:pPr lvl="0">
              <a:lnSpc>
                <a:spcPct val="100000"/>
              </a:lnSpc>
            </a:pPr>
            <a:r>
              <a:rPr lang="fr-FR" sz="2000" b="0">
                <a:solidFill>
                  <a:schemeClr val="tx1"/>
                </a:solidFill>
                <a:latin typeface="Open Sans"/>
                <a:ea typeface="Open Sans"/>
                <a:cs typeface="Open Sans"/>
              </a:rPr>
              <a:t>Organisez l’activité.</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fr-FR" sz="2000" b="0">
                <a:solidFill>
                  <a:schemeClr val="tx1"/>
                </a:solidFill>
                <a:latin typeface="Open Sans"/>
                <a:ea typeface="Open Sans"/>
                <a:cs typeface="Open Sans"/>
              </a:rPr>
              <a:t>Partagez ses résultats avec le pacte européen pour le climat.</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754757"/>
            <a:ext cx="10157485" cy="400110"/>
          </a:xfrm>
          <a:prstGeom prst="rect">
            <a:avLst/>
          </a:prstGeom>
          <a:noFill/>
        </p:spPr>
        <p:txBody>
          <a:bodyPr wrap="square">
            <a:spAutoFit/>
          </a:bodyPr>
          <a:lstStyle/>
          <a:p>
            <a:pPr lvl="0">
              <a:lnSpc>
                <a:spcPct val="100000"/>
              </a:lnSpc>
            </a:pPr>
            <a:r>
              <a:rPr lang="fr-FR" sz="2000" b="0" dirty="0">
                <a:solidFill>
                  <a:schemeClr val="tx1"/>
                </a:solidFill>
                <a:latin typeface="Open Sans"/>
                <a:ea typeface="Open Sans"/>
                <a:cs typeface="Open Sans"/>
              </a:rPr>
              <a:t>Diffusez votre activité et ses résultats, et invitez d’autres personnes à en organiser!</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0838328" cy="1610217"/>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fr-FR" dirty="0">
                <a:latin typeface="Open Sans"/>
                <a:ea typeface="Open Sans"/>
                <a:cs typeface="Arial"/>
              </a:rPr>
              <a:t>    Outils de démarrage rapide </a:t>
            </a:r>
          </a:p>
          <a:p>
            <a:pPr marL="538163" indent="-538163"/>
            <a:r>
              <a:rPr lang="fr-FR" dirty="0">
                <a:latin typeface="Open Sans"/>
                <a:ea typeface="Open Sans"/>
                <a:cs typeface="Arial"/>
              </a:rPr>
              <a:t>    pour la participation citoyenne</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498693" y="3111447"/>
              <a:ext cx="3494178" cy="492443"/>
            </a:xfrm>
            <a:prstGeom prst="rect">
              <a:avLst/>
            </a:prstGeom>
            <a:noFill/>
          </p:spPr>
          <p:txBody>
            <a:bodyPr wrap="square">
              <a:spAutoFit/>
            </a:bodyPr>
            <a:lstStyle/>
            <a:p>
              <a:pPr algn="ctr"/>
              <a:r>
                <a:rPr lang="fr-FR" sz="2600" b="1" dirty="0">
                  <a:solidFill>
                    <a:srgbClr val="184547"/>
                  </a:solidFill>
                  <a:latin typeface="Open Sans"/>
                  <a:ea typeface="Open Sans"/>
                  <a:cs typeface="Open Sans"/>
                </a:rPr>
                <a:t>Marche pour le climat</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fr-FR" sz="2600" b="1">
                  <a:solidFill>
                    <a:srgbClr val="26155F"/>
                  </a:solidFill>
                  <a:latin typeface="Open Sans"/>
                  <a:ea typeface="Open Sans"/>
                  <a:cs typeface="Open Sans"/>
                </a:rPr>
                <a:t>Photoreportage</a:t>
              </a:r>
            </a:p>
          </p:txBody>
        </p:sp>
        <p:sp>
          <p:nvSpPr>
            <p:cNvPr id="10" name="TextBox 9">
              <a:extLst>
                <a:ext uri="{FF2B5EF4-FFF2-40B4-BE49-F238E27FC236}">
                  <a16:creationId xmlns:a16="http://schemas.microsoft.com/office/drawing/2014/main" id="{30059BD6-34BE-372F-DC9C-9F183DC458C4}"/>
                </a:ext>
              </a:extLst>
            </p:cNvPr>
            <p:cNvSpPr txBox="1"/>
            <p:nvPr/>
          </p:nvSpPr>
          <p:spPr>
            <a:xfrm>
              <a:off x="9188634" y="3037523"/>
              <a:ext cx="3743584" cy="892552"/>
            </a:xfrm>
            <a:prstGeom prst="rect">
              <a:avLst/>
            </a:prstGeom>
            <a:noFill/>
          </p:spPr>
          <p:txBody>
            <a:bodyPr wrap="square">
              <a:spAutoFit/>
            </a:bodyPr>
            <a:lstStyle/>
            <a:p>
              <a:pPr algn="ctr"/>
              <a:r>
                <a:rPr lang="fr-FR" sz="2600" b="1" dirty="0">
                  <a:solidFill>
                    <a:srgbClr val="16683B"/>
                  </a:solidFill>
                  <a:latin typeface="Open Sans"/>
                  <a:ea typeface="Open Sans"/>
                  <a:cs typeface="Open Sans"/>
                </a:rPr>
                <a:t>Groupe local d’action pour le climat</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266123"/>
              <a:ext cx="3494178" cy="492443"/>
            </a:xfrm>
            <a:prstGeom prst="rect">
              <a:avLst/>
            </a:prstGeom>
            <a:noFill/>
          </p:spPr>
          <p:txBody>
            <a:bodyPr wrap="square">
              <a:spAutoFit/>
            </a:bodyPr>
            <a:lstStyle/>
            <a:p>
              <a:pPr algn="ctr"/>
              <a:r>
                <a:rPr lang="fr-FR" sz="2600" b="1">
                  <a:solidFill>
                    <a:srgbClr val="391A53"/>
                  </a:solidFill>
                  <a:latin typeface="Open Sans"/>
                  <a:ea typeface="Open Sans"/>
                  <a:cs typeface="Open Sans"/>
                </a:rPr>
                <a:t>Assemblée de pairs</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fr-FR" sz="2000">
                  <a:latin typeface="Open Sans" panose="020B0606030504020204" pitchFamily="34" charset="0"/>
                  <a:ea typeface="Open Sans" panose="020B0606030504020204" pitchFamily="34" charset="0"/>
                  <a:cs typeface="Open Sans" panose="020B0606030504020204" pitchFamily="34" charset="0"/>
                </a:rPr>
                <a:t>Visites guidées dans votre région pour mettre en avant des pratiques et initiatives durables en faveur de la transition verte.</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297423" y="4657285"/>
              <a:ext cx="3724275" cy="2862322"/>
            </a:xfrm>
            <a:prstGeom prst="rect">
              <a:avLst/>
            </a:prstGeom>
            <a:noFill/>
          </p:spPr>
          <p:txBody>
            <a:bodyPr wrap="square">
              <a:spAutoFit/>
            </a:bodyPr>
            <a:lstStyle/>
            <a:p>
              <a:pPr lvl="0" algn="ctr"/>
              <a:r>
                <a:rPr lang="fr-FR" sz="2000" dirty="0">
                  <a:latin typeface="Open Sans" panose="020B0606030504020204" pitchFamily="34" charset="0"/>
                  <a:ea typeface="Open Sans" panose="020B0606030504020204" pitchFamily="34" charset="0"/>
                  <a:cs typeface="Open Sans" panose="020B0606030504020204" pitchFamily="34" charset="0"/>
                </a:rPr>
                <a:t>Ateliers de photographie permettant aux participants de saisir des images tout en réfléchissant sur les questions et les solutions pour le climat. Les résultats peuvent influencer la prise de décision et encourager le changement.</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fr-FR" sz="2000">
                  <a:latin typeface="Open Sans" panose="020B0606030504020204" pitchFamily="34" charset="0"/>
                  <a:ea typeface="Open Sans" panose="020B0606030504020204" pitchFamily="34" charset="0"/>
                  <a:cs typeface="Open Sans" panose="020B0606030504020204" pitchFamily="34" charset="0"/>
                </a:rPr>
                <a:t>Un groupe d’individus qui travaille sur un objectif partagé, tel que la création d’un jardin communal, d’un café-atelier de réparation ou d’une communauté locale de production d’énergie.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fr-FR" sz="2000">
                  <a:latin typeface="Open Sans" panose="020B0606030504020204" pitchFamily="34" charset="0"/>
                  <a:ea typeface="Open Sans" panose="020B0606030504020204" pitchFamily="34" charset="0"/>
                  <a:cs typeface="Open Sans" panose="020B0606030504020204" pitchFamily="34" charset="0"/>
                </a:rPr>
                <a:t>Débats sur la façon dont la transition vers la neutralité climatique peut fonctionner en pratique dans notre quotidien et sur les politiques à mettre en place pour nous encourager à avancer.</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0663517" cy="1610217"/>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fr-FR" dirty="0">
                <a:latin typeface="Open Sans"/>
                <a:ea typeface="Open Sans"/>
                <a:cs typeface="Arial"/>
              </a:rPr>
              <a:t>    Outils de démarrage rapide </a:t>
            </a:r>
          </a:p>
          <a:p>
            <a:pPr marL="538163" indent="-538163"/>
            <a:r>
              <a:rPr lang="fr-FR" dirty="0">
                <a:latin typeface="Open Sans"/>
                <a:ea typeface="Open Sans"/>
                <a:cs typeface="Arial"/>
              </a:rPr>
              <a:t>    pour la participation citoyenne</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fr-FR" sz="2000" b="1">
                <a:solidFill>
                  <a:srgbClr val="184547"/>
                </a:solidFill>
                <a:latin typeface="Open Sans" panose="020B0606030504020204" pitchFamily="34" charset="0"/>
                <a:ea typeface="Open Sans" panose="020B0606030504020204" pitchFamily="34" charset="0"/>
                <a:cs typeface="Open Sans" panose="020B0606030504020204" pitchFamily="34" charset="0"/>
              </a:rPr>
              <a:t>Rendez-vous sur le site Internet </a:t>
            </a:r>
            <a:br>
              <a:rPr lang="fr-FR"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fr-FR" sz="2000" b="1">
                <a:solidFill>
                  <a:srgbClr val="184547"/>
                </a:solidFill>
                <a:latin typeface="Open Sans" panose="020B0606030504020204" pitchFamily="34" charset="0"/>
                <a:ea typeface="Open Sans" panose="020B0606030504020204" pitchFamily="34" charset="0"/>
                <a:cs typeface="Open Sans" panose="020B0606030504020204" pitchFamily="34" charset="0"/>
              </a:rPr>
              <a:t>pour en savoir plus</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fr-FR" sz="2800">
                <a:latin typeface="Open Sans"/>
                <a:ea typeface="Open Sans"/>
                <a:cs typeface="Open Sans"/>
              </a:rPr>
              <a:t>Le pacte européen pour le climat a uni ses forces à celles de la campagne</a:t>
            </a:r>
            <a:r>
              <a:rPr lang="fr-FR" sz="2800" b="1">
                <a:latin typeface="Open Sans"/>
                <a:ea typeface="Open Sans"/>
                <a:cs typeface="Open Sans"/>
              </a:rPr>
              <a:t> Agissons</a:t>
            </a:r>
            <a:r>
              <a:rPr lang="fr-FR" sz="2800">
                <a:latin typeface="Open Sans"/>
                <a:ea typeface="Open Sans"/>
                <a:cs typeface="Open Sans"/>
              </a:rPr>
              <a:t> des Nations unies et à l’application mobile </a:t>
            </a:r>
            <a:r>
              <a:rPr lang="fr-FR" sz="2800" b="1">
                <a:latin typeface="Open Sans"/>
                <a:ea typeface="Open Sans"/>
                <a:cs typeface="Open Sans"/>
              </a:rPr>
              <a:t>AWorld</a:t>
            </a:r>
            <a:r>
              <a:rPr lang="fr-FR" sz="2800">
                <a:latin typeface="Open Sans"/>
                <a:ea typeface="Open Sans"/>
                <a:cs typeface="Open Sans"/>
              </a:rPr>
              <a:t> pour cette campagne, qui encourage les gens à entreprendre des actions pour le climat.</a:t>
            </a:r>
            <a:br>
              <a:rPr lang="fr-FR" sz="2800">
                <a:latin typeface="Open Sans"/>
                <a:ea typeface="Open Sans"/>
                <a:cs typeface="Open Sans"/>
              </a:rPr>
            </a:br>
            <a:endParaRPr lang="fr-FR" sz="2800">
              <a:latin typeface="Open Sans"/>
              <a:ea typeface="Open Sans"/>
              <a:cs typeface="Open Sans"/>
            </a:endParaRPr>
          </a:p>
          <a:p>
            <a:pPr>
              <a:lnSpc>
                <a:spcPts val="4200"/>
              </a:lnSpc>
            </a:pPr>
            <a:r>
              <a:rPr lang="fr-FR" sz="2800" b="1">
                <a:solidFill>
                  <a:srgbClr val="02B23D"/>
                </a:solidFill>
                <a:latin typeface="Open Sans"/>
                <a:ea typeface="Open Sans"/>
                <a:cs typeface="Open Sans"/>
              </a:rPr>
              <a:t>Plus de </a:t>
            </a:r>
            <a:r>
              <a:rPr lang="fr-FR" sz="2800" b="1" u="sng">
                <a:solidFill>
                  <a:srgbClr val="02B23D"/>
                </a:solidFill>
                <a:latin typeface="Open Sans"/>
                <a:ea typeface="Open Sans"/>
                <a:cs typeface="Open Sans"/>
              </a:rPr>
              <a:t>900 000</a:t>
            </a:r>
            <a:r>
              <a:rPr lang="fr-FR" sz="2800" b="1">
                <a:solidFill>
                  <a:srgbClr val="02B23D"/>
                </a:solidFill>
                <a:latin typeface="Open Sans"/>
                <a:ea typeface="Open Sans"/>
                <a:cs typeface="Open Sans"/>
              </a:rPr>
              <a:t> actions pour le climat ont été entreprises par les utilisateurs qui ont relevé le défi de l’équipe du pacte européen pour le climat sur AWorld.</a:t>
            </a:r>
          </a:p>
          <a:p>
            <a:endParaRPr lang="en-GB" sz="320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0" y="803443"/>
            <a:ext cx="15477566" cy="808459"/>
          </a:xfrm>
          <a:solidFill>
            <a:srgbClr val="104B2B"/>
          </a:solidFill>
        </p:spPr>
        <p:txBody>
          <a:bodyPr wrap="square" lIns="216000" tIns="144000" rIns="180000" bIns="108000" anchor="t">
            <a:spAutoFit/>
          </a:bodyPr>
          <a:lstStyle/>
          <a:p>
            <a:r>
              <a:rPr lang="fr-FR" sz="4000" dirty="0">
                <a:latin typeface="Open Sans"/>
                <a:ea typeface="Open Sans"/>
                <a:cs typeface="Open Sans"/>
              </a:rPr>
              <a:t>    Le pacte et la campagne Agissons des Nations unies</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082729" y="2063831"/>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340430" y="4495205"/>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3304489"/>
            <a:ext cx="8110947" cy="4697042"/>
          </a:xfrm>
        </p:spPr>
        <p:txBody>
          <a:bodyPr lIns="0" tIns="0" rIns="0" bIns="0" anchor="t"/>
          <a:lstStyle/>
          <a:p>
            <a:pPr>
              <a:lnSpc>
                <a:spcPts val="4000"/>
              </a:lnSpc>
            </a:pPr>
            <a:r>
              <a:rPr lang="fr-FR" sz="2400">
                <a:latin typeface="Open Sans"/>
                <a:ea typeface="Open Sans"/>
                <a:cs typeface="Open Sans"/>
              </a:rPr>
              <a:t>Chacun d’entre nous peut aider à construire un avenir plus durable. </a:t>
            </a:r>
            <a:r>
              <a:rPr lang="fr-FR" sz="2400">
                <a:solidFill>
                  <a:srgbClr val="000000"/>
                </a:solidFill>
                <a:latin typeface="Open Sans"/>
                <a:ea typeface="Open Sans"/>
                <a:cs typeface="Open Sans"/>
              </a:rPr>
              <a:t>Le partage de</a:t>
            </a:r>
            <a:r>
              <a:rPr lang="fr-FR" sz="2400">
                <a:solidFill>
                  <a:schemeClr val="accent1"/>
                </a:solidFill>
                <a:latin typeface="Open Sans"/>
                <a:ea typeface="Open Sans"/>
                <a:cs typeface="Open Sans"/>
              </a:rPr>
              <a:t> </a:t>
            </a:r>
            <a:r>
              <a:rPr lang="fr-FR" sz="240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témoignages de réussite</a:t>
            </a:r>
            <a:r>
              <a:rPr lang="fr-FR" sz="2400">
                <a:solidFill>
                  <a:srgbClr val="104B2B"/>
                </a:solidFill>
                <a:latin typeface="Open Sans"/>
                <a:ea typeface="Open Sans"/>
                <a:cs typeface="Open Sans"/>
              </a:rPr>
              <a:t>, de </a:t>
            </a:r>
            <a:r>
              <a:rPr lang="fr-FR" sz="2400" u="sng">
                <a:solidFill>
                  <a:srgbClr val="104B2B"/>
                </a:solidFill>
                <a:latin typeface="Open Sans"/>
                <a:ea typeface="Open Sans"/>
                <a:cs typeface="Open Sans"/>
              </a:rPr>
              <a:t>solutions et actions</a:t>
            </a:r>
            <a:r>
              <a:rPr lang="fr-FR" sz="2400">
                <a:solidFill>
                  <a:srgbClr val="104B2B"/>
                </a:solidFill>
                <a:latin typeface="Open Sans"/>
                <a:ea typeface="Open Sans"/>
                <a:cs typeface="Open Sans"/>
              </a:rPr>
              <a:t> </a:t>
            </a:r>
            <a:r>
              <a:rPr lang="fr-FR" sz="2400">
                <a:solidFill>
                  <a:srgbClr val="000000"/>
                </a:solidFill>
                <a:latin typeface="Open Sans"/>
                <a:ea typeface="Open Sans"/>
                <a:cs typeface="Open Sans"/>
              </a:rPr>
              <a:t>inspirants par la communauté très diversifiée du pacte est au cœur de nos communications. </a:t>
            </a:r>
            <a:br>
              <a:rPr lang="fr-FR" sz="2400">
                <a:solidFill>
                  <a:srgbClr val="000000"/>
                </a:solidFill>
                <a:latin typeface="Open Sans"/>
                <a:ea typeface="Open Sans"/>
                <a:cs typeface="Open Sans"/>
              </a:rPr>
            </a:br>
            <a:r>
              <a:rPr lang="fr-FR" sz="900">
                <a:solidFill>
                  <a:srgbClr val="000000"/>
                </a:solidFill>
                <a:latin typeface="Open Sans"/>
                <a:ea typeface="Open Sans"/>
                <a:cs typeface="Open Sans"/>
              </a:rPr>
              <a:t> </a:t>
            </a:r>
          </a:p>
          <a:p>
            <a:pPr>
              <a:lnSpc>
                <a:spcPts val="4500"/>
              </a:lnSpc>
            </a:pPr>
            <a:r>
              <a:rPr lang="fr-FR" sz="3200">
                <a:solidFill>
                  <a:srgbClr val="104B2B"/>
                </a:solidFill>
                <a:latin typeface="Open Sans"/>
                <a:ea typeface="Open Sans"/>
                <a:cs typeface="Open Sans"/>
              </a:rPr>
              <a:t>Racontez-nous votre histoire:</a:t>
            </a:r>
            <a:r>
              <a:rPr lang="fr-FR" sz="3200" i="0" u="none" strike="noStrike" baseline="0">
                <a:solidFill>
                  <a:srgbClr val="104B2B"/>
                </a:solidFill>
                <a:latin typeface="Open Sans"/>
                <a:ea typeface="Open Sans"/>
                <a:cs typeface="Open Sans"/>
              </a:rPr>
              <a:t> </a:t>
            </a:r>
            <a:br>
              <a:rPr lang="fr-FR" sz="3200" b="0" i="0" u="none" strike="noStrike" baseline="0">
                <a:latin typeface="Open Sans"/>
                <a:ea typeface="Open Sans"/>
                <a:cs typeface="Open Sans"/>
              </a:rPr>
            </a:br>
            <a:r>
              <a:rPr lang="fr-FR" sz="3200" b="1" i="0" u="sng" strike="noStrike" baseline="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fr-FR" sz="3200" b="1" u="sng">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fr-FR" sz="3200">
                <a:solidFill>
                  <a:srgbClr val="104B2B"/>
                </a:solidFill>
                <a:latin typeface="Open Sans"/>
                <a:ea typeface="Open Sans"/>
                <a:cs typeface="Open Sans"/>
              </a:rPr>
              <a:t>. </a:t>
            </a:r>
          </a:p>
          <a:p>
            <a:pPr>
              <a:lnSpc>
                <a:spcPts val="2200"/>
              </a:lnSpc>
            </a:pPr>
            <a:r>
              <a:rPr lang="fr-FR" sz="1800">
                <a:latin typeface="Open Sans"/>
                <a:ea typeface="Open Sans"/>
                <a:cs typeface="Open Sans"/>
              </a:rPr>
              <a:t>Intégrez des liens, pièces jointes, photos ou détails pertinents qui nous permettront de comprendre et de partager votre histoire. </a:t>
            </a:r>
          </a:p>
          <a:p>
            <a:endParaRPr lang="en-GB" sz="2400" b="1" i="0" u="sng" strike="noStrike" baseline="0">
              <a:latin typeface="Open Sans"/>
              <a:ea typeface="Open Sans"/>
              <a:cs typeface="Open Sans"/>
            </a:endParaRPr>
          </a:p>
          <a:p>
            <a:endParaRPr lang="en-GB" sz="2400" b="1" u="sng">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0" y="803443"/>
            <a:ext cx="10085293" cy="836159"/>
          </a:xfrm>
        </p:spPr>
        <p:txBody>
          <a:bodyPr wrap="square" lIns="216000" tIns="144000" rIns="180000" bIns="108000" anchor="t">
            <a:spAutoFit/>
          </a:bodyPr>
          <a:lstStyle/>
          <a:p>
            <a:r>
              <a:rPr lang="fr-FR" dirty="0">
                <a:latin typeface="Open Sans"/>
                <a:ea typeface="Open Sans"/>
                <a:cs typeface="Open Sans"/>
              </a:rPr>
              <a:t>    Racontez-nous votre histoire!</a:t>
            </a:r>
          </a:p>
        </p:txBody>
      </p:sp>
      <p:pic>
        <p:nvPicPr>
          <p:cNvPr id="5" name="Picture 4" descr="A group of women looking at a paper&#10;&#10;Description automatically generated">
            <a:extLst>
              <a:ext uri="{FF2B5EF4-FFF2-40B4-BE49-F238E27FC236}">
                <a16:creationId xmlns:a16="http://schemas.microsoft.com/office/drawing/2014/main" id="{A1B75236-D7A7-A2FC-ED1B-FDE2990A274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8767482" cy="836159"/>
          </a:xfrm>
        </p:spPr>
        <p:txBody>
          <a:bodyPr/>
          <a:lstStyle/>
          <a:p>
            <a:r>
              <a:rPr lang="fr-FR" dirty="0"/>
              <a:t>    Pour plus d’informations</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fr-FR" sz="2800"/>
                        <a:t>Plateforme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fr-FR" sz="2800"/>
                        <a:t>Mot clé</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fr-FR"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400"/>
                        <a:t>              </a:t>
                      </a:r>
                      <a:r>
                        <a:rPr lang="fr-FR"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fr-FR"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fr-FR" sz="2400"/>
                        <a:t>             </a:t>
                      </a:r>
                      <a:r>
                        <a:rPr lang="fr-FR"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fr-FR"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400"/>
                        <a:t>            </a:t>
                      </a:r>
                      <a:r>
                        <a:rPr lang="fr-FR" sz="2000"/>
                        <a:t>@EU Environment </a:t>
                      </a:r>
                      <a:br>
                        <a:rPr lang="fr-FR" sz="2000"/>
                      </a:br>
                      <a:r>
                        <a:rPr lang="fr-FR"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fr-FR"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fr-FR" sz="2400"/>
                        <a:t>         </a:t>
                      </a:r>
                      <a:r>
                        <a:rPr lang="fr-FR" sz="200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099016" y="2335705"/>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fr-FR" sz="2300" dirty="0">
                <a:latin typeface="Open Sans"/>
                <a:ea typeface="Open Sans"/>
                <a:cs typeface="Open Sans"/>
              </a:rPr>
              <a:t>Consultez le </a:t>
            </a:r>
            <a:r>
              <a:rPr lang="fr-FR" sz="2300" u="sng" dirty="0">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site Internet du pacte pour le climat</a:t>
            </a:r>
            <a:r>
              <a:rPr lang="fr-FR" sz="2300" dirty="0">
                <a:solidFill>
                  <a:srgbClr val="104B2B"/>
                </a:solidFill>
                <a:latin typeface="Open Sans"/>
                <a:ea typeface="Open Sans"/>
                <a:cs typeface="Open Sans"/>
              </a:rPr>
              <a:t> </a:t>
            </a:r>
            <a:r>
              <a:rPr lang="fr-FR" sz="2300" dirty="0">
                <a:solidFill>
                  <a:prstClr val="black"/>
                </a:solidFill>
                <a:latin typeface="Open Sans"/>
                <a:ea typeface="Open Sans"/>
                <a:cs typeface="Open Sans"/>
              </a:rPr>
              <a:t>pour découvrir les histoires partagées par la communauté du pacte ainsi </a:t>
            </a:r>
            <a:br>
              <a:rPr lang="fr-FR" sz="2300" dirty="0">
                <a:solidFill>
                  <a:prstClr val="black"/>
                </a:solidFill>
                <a:latin typeface="Open Sans"/>
                <a:ea typeface="Open Sans"/>
                <a:cs typeface="Open Sans"/>
              </a:rPr>
            </a:br>
            <a:r>
              <a:rPr lang="fr-FR" sz="2300" dirty="0">
                <a:solidFill>
                  <a:prstClr val="black"/>
                </a:solidFill>
                <a:latin typeface="Open Sans"/>
                <a:ea typeface="Open Sans"/>
                <a:cs typeface="Open Sans"/>
              </a:rPr>
              <a:t>que des ressources et supports utiles afin d’inciter d’autres individus à agir. </a:t>
            </a:r>
          </a:p>
          <a:p>
            <a:pPr marL="0" indent="0">
              <a:lnSpc>
                <a:spcPts val="3800"/>
              </a:lnSpc>
              <a:spcAft>
                <a:spcPts val="800"/>
              </a:spcAft>
              <a:buFont typeface="Arial" panose="020B0604020202020204" pitchFamily="34" charset="0"/>
              <a:buNone/>
              <a:defRPr/>
            </a:pPr>
            <a:r>
              <a:rPr lang="fr-FR" sz="2300" dirty="0">
                <a:latin typeface="Open Sans"/>
                <a:ea typeface="Open Sans"/>
                <a:cs typeface="Open Sans"/>
              </a:rPr>
              <a:t>Vous pouvez également vous </a:t>
            </a:r>
            <a:r>
              <a:rPr lang="fr-FR" sz="2300" u="sng" dirty="0">
                <a:latin typeface="Open Sans"/>
                <a:ea typeface="Open Sans"/>
                <a:cs typeface="Open Sans"/>
                <a:hlinkClick r:id="rId7">
                  <a:extLst>
                    <a:ext uri="{A12FA001-AC4F-418D-AE19-62706E023703}">
                      <ahyp:hlinkClr xmlns:ahyp="http://schemas.microsoft.com/office/drawing/2018/hyperlinkcolor" val="tx"/>
                    </a:ext>
                  </a:extLst>
                </a:hlinkClick>
              </a:rPr>
              <a:t>inscrire à notre newsletter</a:t>
            </a:r>
            <a:r>
              <a:rPr lang="fr-FR" sz="2300" dirty="0">
                <a:latin typeface="Open Sans"/>
                <a:ea typeface="Open Sans"/>
                <a:cs typeface="Open Sans"/>
              </a:rPr>
              <a:t> et nous suivre sur les réseaux sociaux pour vous tenir au courant de l’actualité de l’action pour le climat.</a:t>
            </a:r>
          </a:p>
          <a:p>
            <a:pPr marL="0" indent="0">
              <a:lnSpc>
                <a:spcPts val="3800"/>
              </a:lnSpc>
              <a:spcAft>
                <a:spcPts val="800"/>
              </a:spcAft>
              <a:buNone/>
              <a:defRPr/>
            </a:pPr>
            <a:r>
              <a:rPr lang="fr-FR" sz="2300" dirty="0">
                <a:solidFill>
                  <a:prstClr val="black"/>
                </a:solidFill>
                <a:latin typeface="Open Sans"/>
                <a:ea typeface="Open Sans"/>
                <a:cs typeface="Open Sans"/>
              </a:rPr>
              <a:t>Trouvez nos contenus avec les mots-dièses: </a:t>
            </a:r>
            <a:br>
              <a:rPr lang="fr-FR" sz="2300" dirty="0">
                <a:solidFill>
                  <a:prstClr val="black"/>
                </a:solidFill>
                <a:latin typeface="Open Sans"/>
                <a:ea typeface="Open Sans"/>
                <a:cs typeface="Open Sans"/>
              </a:rPr>
            </a:br>
            <a:r>
              <a:rPr lang="fr-FR" sz="2300" b="1" dirty="0">
                <a:solidFill>
                  <a:srgbClr val="104B2B"/>
                </a:solidFill>
                <a:latin typeface="Open Sans"/>
                <a:ea typeface="Open Sans"/>
                <a:cs typeface="Open Sans"/>
              </a:rPr>
              <a:t>#</a:t>
            </a:r>
            <a:r>
              <a:rPr lang="fr-FR" sz="2300" b="1" dirty="0" err="1">
                <a:solidFill>
                  <a:srgbClr val="104B2B"/>
                </a:solidFill>
                <a:latin typeface="Open Sans"/>
                <a:ea typeface="Open Sans"/>
                <a:cs typeface="Open Sans"/>
              </a:rPr>
              <a:t>EUClimatePact</a:t>
            </a:r>
            <a:r>
              <a:rPr lang="fr-FR" sz="2300" b="1" dirty="0">
                <a:solidFill>
                  <a:srgbClr val="104B2B"/>
                </a:solidFill>
                <a:latin typeface="Open Sans"/>
                <a:ea typeface="Open Sans"/>
                <a:cs typeface="Open Sans"/>
              </a:rPr>
              <a:t> #</a:t>
            </a:r>
            <a:r>
              <a:rPr lang="fr-FR" sz="2300" b="1" dirty="0" err="1">
                <a:solidFill>
                  <a:srgbClr val="104B2B"/>
                </a:solidFill>
                <a:latin typeface="Open Sans"/>
                <a:ea typeface="Open Sans"/>
                <a:cs typeface="Open Sans"/>
              </a:rPr>
              <a:t>MyWorldOurPlanet</a:t>
            </a:r>
            <a:r>
              <a:rPr lang="fr-FR" sz="2300" b="1" dirty="0">
                <a:solidFill>
                  <a:srgbClr val="104B2B"/>
                </a:solidFill>
                <a:latin typeface="Open Sans"/>
                <a:ea typeface="Open Sans"/>
                <a:cs typeface="Open Sans"/>
              </a:rPr>
              <a:t> </a:t>
            </a:r>
            <a:br>
              <a:rPr lang="fr-FR" sz="2400" b="1" dirty="0">
                <a:solidFill>
                  <a:srgbClr val="104B2B"/>
                </a:solidFill>
                <a:latin typeface="Open Sans"/>
                <a:ea typeface="Open Sans"/>
                <a:cs typeface="Open Sans"/>
              </a:rPr>
            </a:br>
            <a:endParaRPr lang="fr-FR" sz="2400" b="1" dirty="0">
              <a:solidFill>
                <a:srgbClr val="104B2B"/>
              </a:solidFill>
              <a:latin typeface="Open Sans"/>
              <a:ea typeface="Open Sans"/>
              <a:cs typeface="Open Sans"/>
            </a:endParaRPr>
          </a:p>
          <a:p>
            <a:pPr marL="0" indent="0">
              <a:lnSpc>
                <a:spcPts val="4400"/>
              </a:lnSpc>
              <a:spcAft>
                <a:spcPts val="800"/>
              </a:spcAft>
              <a:buNone/>
              <a:defRPr/>
            </a:pPr>
            <a:r>
              <a:rPr lang="fr-FR" sz="3200" dirty="0">
                <a:solidFill>
                  <a:srgbClr val="104B2B"/>
                </a:solidFill>
                <a:latin typeface="Open Sans"/>
                <a:ea typeface="Open Sans"/>
                <a:cs typeface="Open Sans"/>
              </a:rPr>
              <a:t>Des questions? N’hésitez pas à contacter le secrétariat: </a:t>
            </a:r>
            <a:r>
              <a:rPr lang="fr-FR" sz="3200" b="1" dirty="0">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dirty="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14119412" y="2416393"/>
            <a:ext cx="3348834" cy="1288009"/>
          </a:xfrm>
        </p:spPr>
        <p:txBody>
          <a:bodyPr/>
          <a:lstStyle/>
          <a:p>
            <a:r>
              <a:rPr lang="fr-FR"/>
              <a:t>Merci</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7046259" y="3666302"/>
            <a:ext cx="10421988" cy="1288009"/>
          </a:xfrm>
        </p:spPr>
        <p:txBody>
          <a:bodyPr/>
          <a:lstStyle/>
          <a:p>
            <a:r>
              <a:rPr lang="fr-FR" dirty="0"/>
              <a:t>de votre attention!</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9274615" cy="1232609"/>
          </a:xfrm>
        </p:spPr>
        <p:txBody>
          <a:bodyPr/>
          <a:lstStyle/>
          <a:p>
            <a:r>
              <a:rPr lang="fr-FR" sz="6800" dirty="0"/>
              <a:t> À propos du pacte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12530433" cy="1232609"/>
          </a:xfrm>
        </p:spPr>
        <p:txBody>
          <a:bodyPr/>
          <a:lstStyle/>
          <a:p>
            <a:r>
              <a:rPr lang="fr-FR" sz="6800" dirty="0">
                <a:latin typeface="Open Sans"/>
                <a:ea typeface="Open Sans"/>
                <a:cs typeface="Open Sans"/>
              </a:rPr>
              <a:t> européen pour le climat</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fr-FR"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fr-FR" sz="2800">
                <a:solidFill>
                  <a:schemeClr val="bg1"/>
                </a:solidFill>
                <a:latin typeface="Open Sans"/>
                <a:ea typeface="Open Sans"/>
                <a:cs typeface="Open Sans"/>
              </a:rPr>
              <a:t>Le </a:t>
            </a:r>
            <a:r>
              <a:rPr lang="fr-FR" sz="280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pacte européen pour le climat</a:t>
            </a:r>
            <a:r>
              <a:rPr lang="fr-FR" sz="2800">
                <a:solidFill>
                  <a:srgbClr val="9EBCF8"/>
                </a:solidFill>
                <a:latin typeface="Open Sans"/>
                <a:ea typeface="Open Sans"/>
                <a:cs typeface="Open Sans"/>
              </a:rPr>
              <a:t> </a:t>
            </a:r>
            <a:r>
              <a:rPr lang="fr-FR" sz="2800">
                <a:solidFill>
                  <a:schemeClr val="bg1"/>
                </a:solidFill>
                <a:latin typeface="Open Sans"/>
                <a:ea typeface="Open Sans"/>
                <a:cs typeface="Open Sans"/>
              </a:rPr>
              <a:t>est une initiative lancée par la Commission européenne visant à créer un mouvement de rassemblement autour d’une cause commune: </a:t>
            </a:r>
            <a:r>
              <a:rPr lang="fr-FR" sz="2800" b="1">
                <a:solidFill>
                  <a:schemeClr val="bg1"/>
                </a:solidFill>
                <a:latin typeface="Open Sans"/>
                <a:ea typeface="Open Sans"/>
                <a:cs typeface="Open Sans"/>
              </a:rPr>
              <a:t>l’action pour le climat</a:t>
            </a:r>
            <a:r>
              <a:rPr lang="fr-FR" sz="280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fr-FR" sz="2800">
                <a:solidFill>
                  <a:schemeClr val="bg1"/>
                </a:solidFill>
                <a:latin typeface="Open Sans"/>
                <a:ea typeface="Open Sans"/>
                <a:cs typeface="Open Sans"/>
              </a:rPr>
              <a:t>Partie intégrante du </a:t>
            </a:r>
            <a:r>
              <a:rPr lang="fr-FR" sz="280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pacte vert pour l’Europe</a:t>
            </a:r>
            <a:r>
              <a:rPr lang="fr-FR" sz="2800">
                <a:solidFill>
                  <a:schemeClr val="bg1"/>
                </a:solidFill>
                <a:latin typeface="Open Sans"/>
                <a:ea typeface="Open Sans"/>
                <a:cs typeface="Open Sans"/>
              </a:rPr>
              <a:t>, il permettra à l’UE d’atteindre ses objectifs en termes de neutralité climatique d’ici 2050.</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fr-FR" sz="60000" b="1">
                <a:solidFill>
                  <a:schemeClr val="bg1">
                    <a:alpha val="3000"/>
                  </a:schemeClr>
                </a:solidFill>
                <a:latin typeface="Open Sans"/>
                <a:ea typeface="Open Sans"/>
                <a:cs typeface="Open Sans"/>
              </a:rPr>
              <a:t>20        </a:t>
            </a:r>
            <a:br>
              <a:rPr lang="fr-FR" sz="60000" b="1">
                <a:solidFill>
                  <a:schemeClr val="bg1">
                    <a:alpha val="3000"/>
                  </a:schemeClr>
                </a:solidFill>
                <a:latin typeface="Open Sans"/>
                <a:ea typeface="Open Sans"/>
                <a:cs typeface="Open Sans"/>
              </a:rPr>
            </a:br>
            <a:endParaRPr lang="fr-FR" sz="60000" b="1">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fr-FR"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1" y="1717843"/>
            <a:ext cx="17900073" cy="836159"/>
          </a:xfrm>
          <a:prstGeom prst="rect">
            <a:avLst/>
          </a:prstGeom>
          <a:solidFill>
            <a:srgbClr val="3C64E7"/>
          </a:solidFill>
        </p:spPr>
        <p:txBody>
          <a:bodyPr/>
          <a:lstStyle/>
          <a:p>
            <a:r>
              <a:rPr lang="fr-FR"/>
              <a:t>                  </a:t>
            </a:r>
            <a:r>
              <a:rPr lang="fr-FR" b="0"/>
              <a:t>En quoi consiste le </a:t>
            </a:r>
            <a:r>
              <a:rPr lang="fr-FR"/>
              <a:t>pacte européen pour le climat?</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fr-FR" sz="3200">
                <a:solidFill>
                  <a:srgbClr val="2A255A"/>
                </a:solidFill>
                <a:latin typeface="Open Sans"/>
                <a:ea typeface="Open Sans"/>
                <a:cs typeface="Open Sans"/>
              </a:rPr>
              <a:t>Le mot d’ordre du pacte est le suivant:  </a:t>
            </a:r>
            <a:br>
              <a:rPr lang="fr-FR" sz="3200">
                <a:solidFill>
                  <a:srgbClr val="2A255A"/>
                </a:solidFill>
                <a:latin typeface="Open Sans"/>
                <a:ea typeface="Open Sans"/>
                <a:cs typeface="Open Sans"/>
              </a:rPr>
            </a:br>
            <a:r>
              <a:rPr lang="fr-FR" sz="3600" b="1" i="1">
                <a:solidFill>
                  <a:srgbClr val="2A255A"/>
                </a:solidFill>
                <a:latin typeface="Open Sans"/>
                <a:ea typeface="Open Sans"/>
                <a:cs typeface="Open Sans"/>
              </a:rPr>
              <a:t>«Mon monde, mon action, notre planète.»</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4108688" cy="836159"/>
          </a:xfrm>
        </p:spPr>
        <p:txBody>
          <a:bodyPr wrap="square" lIns="216000" tIns="144000" rIns="180000" bIns="108000" anchor="t">
            <a:spAutoFit/>
          </a:bodyPr>
          <a:lstStyle/>
          <a:p>
            <a:r>
              <a:rPr lang="fr-FR">
                <a:latin typeface="Open Sans"/>
                <a:ea typeface="Open Sans"/>
                <a:cs typeface="Open Sans"/>
              </a:rPr>
              <a:t>    Objectifs</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458489"/>
            <a:ext cx="9488471" cy="2170280"/>
            <a:chOff x="1484396" y="3363558"/>
            <a:chExt cx="14002703" cy="2663176"/>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925116" y="3374118"/>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355879" y="3374119"/>
              <a:ext cx="4108688" cy="714455"/>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7" y="4206892"/>
              <a:ext cx="3494178" cy="1519433"/>
            </a:xfrm>
            <a:prstGeom prst="rect">
              <a:avLst/>
            </a:prstGeom>
            <a:noFill/>
          </p:spPr>
          <p:txBody>
            <a:bodyPr wrap="square" lIns="91440" tIns="45720" rIns="91440" bIns="45720" anchor="t">
              <a:spAutoFit/>
            </a:bodyPr>
            <a:lstStyle/>
            <a:p>
              <a:pPr algn="ctr">
                <a:lnSpc>
                  <a:spcPts val="2400"/>
                </a:lnSpc>
              </a:pPr>
              <a:r>
                <a:rPr lang="fr-FR" sz="2000">
                  <a:latin typeface="Open Sans"/>
                  <a:ea typeface="Open Sans"/>
                  <a:cs typeface="Open Sans"/>
                </a:rPr>
                <a:t>sur les questions </a:t>
              </a:r>
              <a:br>
                <a:rPr lang="fr-FR" sz="2000">
                  <a:latin typeface="Open Sans"/>
                  <a:ea typeface="Open Sans"/>
                  <a:cs typeface="Open Sans"/>
                </a:rPr>
              </a:br>
              <a:r>
                <a:rPr lang="fr-FR" sz="2000">
                  <a:latin typeface="Open Sans"/>
                  <a:ea typeface="Open Sans"/>
                  <a:cs typeface="Open Sans"/>
                </a:rPr>
                <a:t>climatiques et les actions de l’UE</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49194" y="4191579"/>
              <a:ext cx="3494178" cy="1519433"/>
            </a:xfrm>
            <a:prstGeom prst="rect">
              <a:avLst/>
            </a:prstGeom>
            <a:noFill/>
          </p:spPr>
          <p:txBody>
            <a:bodyPr wrap="square" lIns="91440" tIns="45720" rIns="91440" bIns="45720" anchor="t">
              <a:spAutoFit/>
            </a:bodyPr>
            <a:lstStyle/>
            <a:p>
              <a:pPr algn="ctr">
                <a:lnSpc>
                  <a:spcPts val="2400"/>
                </a:lnSpc>
              </a:pPr>
              <a:r>
                <a:rPr lang="fr-FR" sz="2000">
                  <a:latin typeface="Open Sans"/>
                  <a:ea typeface="Open Sans"/>
                  <a:cs typeface="Open Sans"/>
                </a:rPr>
                <a:t>l’action pour le climat et catalyser les engagements</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082648"/>
              <a:ext cx="4108686" cy="1944086"/>
            </a:xfrm>
            <a:prstGeom prst="rect">
              <a:avLst/>
            </a:prstGeom>
            <a:noFill/>
          </p:spPr>
          <p:txBody>
            <a:bodyPr wrap="square" lIns="91440" tIns="45720" rIns="91440" bIns="45720" anchor="t">
              <a:spAutoFit/>
            </a:bodyPr>
            <a:lstStyle/>
            <a:p>
              <a:pPr algn="ctr">
                <a:lnSpc>
                  <a:spcPts val="2400"/>
                </a:lnSpc>
              </a:pPr>
              <a:r>
                <a:rPr lang="fr-FR" sz="1600" dirty="0">
                  <a:latin typeface="Open Sans"/>
                  <a:ea typeface="Open Sans"/>
                  <a:cs typeface="Open Sans"/>
                </a:rPr>
                <a:t>les citoyens et les organisations </a:t>
              </a:r>
              <a:br>
                <a:rPr lang="fr-FR" sz="1600" dirty="0">
                  <a:latin typeface="Open Sans"/>
                  <a:ea typeface="Open Sans"/>
                  <a:cs typeface="Open Sans"/>
                </a:rPr>
              </a:br>
              <a:r>
                <a:rPr lang="fr-FR" sz="1600" dirty="0">
                  <a:latin typeface="Open Sans"/>
                  <a:ea typeface="Open Sans"/>
                  <a:cs typeface="Open Sans"/>
                </a:rPr>
                <a:t>qui agissent pour le climat </a:t>
              </a:r>
              <a:br>
                <a:rPr lang="fr-FR" sz="1600" dirty="0">
                  <a:latin typeface="Open Sans"/>
                  <a:ea typeface="Open Sans"/>
                  <a:cs typeface="Open Sans"/>
                </a:rPr>
              </a:br>
              <a:r>
                <a:rPr lang="fr-FR" sz="1600" dirty="0">
                  <a:latin typeface="Open Sans"/>
                  <a:ea typeface="Open Sans"/>
                  <a:cs typeface="Open Sans"/>
                </a:rPr>
                <a:t>et les aider à apprendre </a:t>
              </a:r>
              <a:br>
                <a:rPr lang="fr-FR" sz="1600" dirty="0">
                  <a:latin typeface="Open Sans"/>
                  <a:ea typeface="Open Sans"/>
                  <a:cs typeface="Open Sans"/>
                </a:rPr>
              </a:br>
              <a:r>
                <a:rPr lang="fr-FR" sz="1600" dirty="0">
                  <a:latin typeface="Open Sans"/>
                  <a:ea typeface="Open Sans"/>
                  <a:cs typeface="Open Sans"/>
                </a:rPr>
                <a:t>les uns des autres</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766057" y="3363561"/>
              <a:ext cx="3494178" cy="1012954"/>
            </a:xfrm>
            <a:prstGeom prst="rect">
              <a:avLst/>
            </a:prstGeom>
            <a:noFill/>
          </p:spPr>
          <p:txBody>
            <a:bodyPr wrap="square" lIns="91440" tIns="45720" rIns="91440" bIns="45720" anchor="t">
              <a:spAutoFit/>
            </a:bodyPr>
            <a:lstStyle/>
            <a:p>
              <a:pPr algn="ctr"/>
              <a:r>
                <a:rPr lang="fr-FR" sz="1900" b="1">
                  <a:solidFill>
                    <a:schemeClr val="bg1"/>
                  </a:solidFill>
                  <a:latin typeface="Open Sans"/>
                  <a:ea typeface="Open Sans"/>
                  <a:cs typeface="Open Sans"/>
                </a:rPr>
                <a:t>Sensibiliser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56993" y="3363559"/>
              <a:ext cx="3494178" cy="598565"/>
            </a:xfrm>
            <a:prstGeom prst="rect">
              <a:avLst/>
            </a:prstGeom>
            <a:noFill/>
          </p:spPr>
          <p:txBody>
            <a:bodyPr wrap="square" lIns="91440" tIns="45720" rIns="91440" bIns="45720" anchor="t">
              <a:spAutoFit/>
            </a:bodyPr>
            <a:lstStyle/>
            <a:p>
              <a:pPr algn="ctr"/>
              <a:r>
                <a:rPr lang="fr-FR" sz="2000" b="1">
                  <a:solidFill>
                    <a:schemeClr val="bg1"/>
                  </a:solidFill>
                  <a:latin typeface="Open Sans"/>
                  <a:ea typeface="Open Sans"/>
                  <a:cs typeface="Open Sans"/>
                </a:rPr>
                <a:t>Encourager</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378413" y="3363558"/>
              <a:ext cx="4086154" cy="490980"/>
            </a:xfrm>
            <a:prstGeom prst="rect">
              <a:avLst/>
            </a:prstGeom>
            <a:noFill/>
          </p:spPr>
          <p:txBody>
            <a:bodyPr wrap="square" lIns="91440" tIns="45720" rIns="91440" bIns="45720" anchor="t">
              <a:spAutoFit/>
            </a:bodyPr>
            <a:lstStyle/>
            <a:p>
              <a:pPr algn="ctr"/>
              <a:r>
                <a:rPr lang="fr-FR" sz="2000" b="1" dirty="0">
                  <a:solidFill>
                    <a:schemeClr val="bg1"/>
                  </a:solidFill>
                  <a:latin typeface="Open Sans"/>
                  <a:ea typeface="Open Sans"/>
                  <a:cs typeface="Open Sans"/>
                </a:rPr>
                <a:t>Mettre en relation</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242956" y="3794726"/>
            <a:ext cx="3651949" cy="6247864"/>
          </a:xfrm>
          <a:prstGeom prst="rect">
            <a:avLst/>
          </a:prstGeom>
          <a:noFill/>
        </p:spPr>
        <p:txBody>
          <a:bodyPr wrap="square">
            <a:spAutoFit/>
          </a:bodyPr>
          <a:lstStyle/>
          <a:p>
            <a:r>
              <a:rPr lang="fr-FR" sz="40000" b="1" dirty="0">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1" y="803443"/>
            <a:ext cx="9600018" cy="836159"/>
          </a:xfrm>
        </p:spPr>
        <p:txBody>
          <a:bodyPr wrap="square" lIns="216000" tIns="144000" rIns="180000" bIns="108000" anchor="t">
            <a:spAutoFit/>
          </a:bodyPr>
          <a:lstStyle/>
          <a:p>
            <a:r>
              <a:rPr lang="fr-FR">
                <a:latin typeface="Open Sans"/>
                <a:ea typeface="Open Sans"/>
                <a:cs typeface="Open Sans"/>
              </a:rPr>
              <a:t>    Champs d’action prioritaires</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1"/>
            <a:ext cx="3708548" cy="1252998"/>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2821933" y="7406479"/>
            <a:ext cx="3536106" cy="707886"/>
          </a:xfrm>
          <a:prstGeom prst="rect">
            <a:avLst/>
          </a:prstGeom>
          <a:noFill/>
        </p:spPr>
        <p:txBody>
          <a:bodyPr wrap="square">
            <a:spAutoFit/>
          </a:bodyPr>
          <a:lstStyle/>
          <a:p>
            <a:pPr algn="ctr"/>
            <a:r>
              <a:rPr lang="fr-FR" sz="2000" b="1" dirty="0">
                <a:latin typeface="Open Sans"/>
                <a:ea typeface="Open Sans"/>
                <a:cs typeface="Open Sans"/>
              </a:rPr>
              <a:t>Politique et action pour le climat sur le terrain</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fr-FR" sz="2000" b="1" dirty="0">
                <a:latin typeface="Open Sans"/>
                <a:ea typeface="Open Sans"/>
                <a:cs typeface="Open Sans"/>
              </a:rPr>
              <a:t>Adaptation aux impacts </a:t>
            </a:r>
            <a:br>
              <a:rPr lang="fr-FR" sz="2000" b="1" dirty="0">
                <a:latin typeface="Open Sans"/>
                <a:ea typeface="Open Sans"/>
                <a:cs typeface="Open Sans"/>
              </a:rPr>
            </a:br>
            <a:r>
              <a:rPr lang="fr-FR" sz="2000" b="1" dirty="0">
                <a:latin typeface="Open Sans"/>
                <a:ea typeface="Open Sans"/>
                <a:cs typeface="Open Sans"/>
              </a:rPr>
              <a:t>inévitables du climat</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fr-FR" sz="2000" b="1">
                <a:latin typeface="Open Sans"/>
                <a:ea typeface="Open Sans"/>
                <a:cs typeface="Open Sans"/>
              </a:rPr>
              <a:t>Économie et </a:t>
            </a:r>
            <a:br>
              <a:rPr lang="fr-FR" sz="2000" b="1">
                <a:latin typeface="Open Sans"/>
                <a:ea typeface="Open Sans"/>
                <a:cs typeface="Open Sans"/>
              </a:rPr>
            </a:br>
            <a:r>
              <a:rPr lang="fr-FR" sz="2000" b="1">
                <a:latin typeface="Open Sans"/>
                <a:ea typeface="Open Sans"/>
                <a:cs typeface="Open Sans"/>
              </a:rPr>
              <a:t>transition juste</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fr-FR"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fr-FR"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fr-FR"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1" y="803443"/>
            <a:ext cx="12881809" cy="836159"/>
          </a:xfrm>
        </p:spPr>
        <p:txBody>
          <a:bodyPr/>
          <a:lstStyle/>
          <a:p>
            <a:r>
              <a:rPr lang="fr-FR" dirty="0">
                <a:latin typeface="Open Sans"/>
                <a:ea typeface="Open Sans"/>
                <a:cs typeface="Open Sans"/>
              </a:rPr>
              <a:t>    </a:t>
            </a:r>
            <a:r>
              <a:rPr lang="fr-FR" dirty="0"/>
              <a:t>La communauté du pacte pour le climat</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fr-FR" sz="2000">
                <a:solidFill>
                  <a:schemeClr val="bg1"/>
                </a:solidFill>
                <a:latin typeface="Open Sans"/>
                <a:ea typeface="Open Sans"/>
                <a:cs typeface="Open Sans"/>
              </a:rPr>
              <a:t>mobilise la communauté du pacte et coordonne ses activités de manière centralisée.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fr-FR" sz="2300" b="1">
                <a:solidFill>
                  <a:srgbClr val="3A64E8"/>
                </a:solidFill>
                <a:latin typeface="Open Sans"/>
                <a:ea typeface="Open Sans"/>
                <a:cs typeface="Open Sans"/>
              </a:rPr>
              <a:t>Le secrétariat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10016" y="3769509"/>
              <a:ext cx="3659954" cy="1631216"/>
            </a:xfrm>
            <a:prstGeom prst="rect">
              <a:avLst/>
            </a:prstGeom>
            <a:noFill/>
          </p:spPr>
          <p:txBody>
            <a:bodyPr wrap="square">
              <a:spAutoFit/>
            </a:bodyPr>
            <a:lstStyle/>
            <a:p>
              <a:pPr algn="ctr"/>
              <a:r>
                <a:rPr lang="fr-FR" sz="2000" b="1" dirty="0">
                  <a:latin typeface="Open Sans"/>
                  <a:ea typeface="Open Sans"/>
                  <a:cs typeface="Open Sans"/>
                </a:rPr>
                <a:t>Coordinateurs nationaux (CN) </a:t>
              </a:r>
              <a:r>
                <a:rPr lang="fr-FR" sz="2000" dirty="0">
                  <a:latin typeface="Open Sans"/>
                  <a:ea typeface="Open Sans"/>
                  <a:cs typeface="Open Sans"/>
                </a:rPr>
                <a:t>et </a:t>
              </a:r>
              <a:r>
                <a:rPr lang="fr-FR" sz="2000" b="1" dirty="0">
                  <a:latin typeface="Open Sans"/>
                  <a:ea typeface="Open Sans"/>
                  <a:cs typeface="Open Sans"/>
                </a:rPr>
                <a:t>organismes de relations publiques (RP) </a:t>
              </a:r>
              <a:r>
                <a:rPr lang="fr-FR" sz="2000" dirty="0">
                  <a:latin typeface="Open Sans"/>
                  <a:ea typeface="Open Sans"/>
                  <a:cs typeface="Open Sans"/>
                </a:rPr>
                <a:t>se concentrent sur la mise en œuvre de la vision du pacte au niveau national.</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911" y="3028020"/>
              <a:ext cx="3494178" cy="461665"/>
            </a:xfrm>
            <a:prstGeom prst="rect">
              <a:avLst/>
            </a:prstGeom>
            <a:noFill/>
          </p:spPr>
          <p:txBody>
            <a:bodyPr wrap="square">
              <a:spAutoFit/>
            </a:bodyPr>
            <a:lstStyle/>
            <a:p>
              <a:pPr algn="ctr"/>
              <a:r>
                <a:rPr lang="fr-FR" sz="2300" b="1">
                  <a:solidFill>
                    <a:schemeClr val="bg1"/>
                  </a:solidFill>
                  <a:latin typeface="Open Sans"/>
                  <a:ea typeface="Open Sans"/>
                  <a:cs typeface="Open Sans"/>
                </a:rPr>
                <a:t>CN et RP</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809062" y="2916442"/>
              <a:ext cx="349417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09062" y="4008957"/>
              <a:ext cx="3494178" cy="1015663"/>
            </a:xfrm>
            <a:prstGeom prst="rect">
              <a:avLst/>
            </a:prstGeom>
            <a:noFill/>
          </p:spPr>
          <p:txBody>
            <a:bodyPr wrap="square">
              <a:spAutoFit/>
            </a:bodyPr>
            <a:lstStyle/>
            <a:p>
              <a:pPr algn="ctr"/>
              <a:r>
                <a:rPr lang="fr-FR" sz="2000">
                  <a:solidFill>
                    <a:schemeClr val="bg1"/>
                  </a:solidFill>
                  <a:latin typeface="Open Sans"/>
                  <a:ea typeface="Open Sans"/>
                  <a:cs typeface="Open Sans"/>
                </a:rPr>
                <a:t>informent, inspirent et soutiennent la politique et les actions pour le climat au sein de leur communauté.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fr-FR" sz="2300" b="1" dirty="0">
                  <a:solidFill>
                    <a:srgbClr val="2A255A"/>
                  </a:solidFill>
                  <a:latin typeface="Open Sans"/>
                  <a:ea typeface="Open Sans"/>
                  <a:cs typeface="Open Sans"/>
                </a:rPr>
                <a:t>Les ambassadeurs du pacte pour le climat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4724050" y="6184365"/>
              <a:ext cx="410868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724050" y="7071396"/>
              <a:ext cx="4108687" cy="1631216"/>
            </a:xfrm>
            <a:prstGeom prst="rect">
              <a:avLst/>
            </a:prstGeom>
            <a:noFill/>
          </p:spPr>
          <p:txBody>
            <a:bodyPr wrap="square">
              <a:spAutoFit/>
            </a:bodyPr>
            <a:lstStyle/>
            <a:p>
              <a:pPr algn="ctr"/>
              <a:r>
                <a:rPr lang="fr-FR" sz="2000" dirty="0">
                  <a:solidFill>
                    <a:schemeClr val="bg1"/>
                  </a:solidFill>
                  <a:latin typeface="Open Sans"/>
                  <a:ea typeface="Open Sans"/>
                  <a:cs typeface="Open Sans"/>
                </a:rPr>
                <a:t>sont des organisations engagées dans la lutte contre le changement climatique et la contribution à un avenir durable.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4724050" y="6263859"/>
              <a:ext cx="4108688" cy="662233"/>
            </a:xfrm>
            <a:prstGeom prst="rect">
              <a:avLst/>
            </a:prstGeom>
            <a:noFill/>
          </p:spPr>
          <p:txBody>
            <a:bodyPr wrap="square">
              <a:spAutoFit/>
            </a:bodyPr>
            <a:lstStyle/>
            <a:p>
              <a:pPr algn="ctr">
                <a:lnSpc>
                  <a:spcPts val="2200"/>
                </a:lnSpc>
              </a:pPr>
              <a:r>
                <a:rPr lang="fr-FR" sz="2300" b="1" dirty="0">
                  <a:solidFill>
                    <a:srgbClr val="2743A8"/>
                  </a:solidFill>
                  <a:latin typeface="Open Sans"/>
                  <a:ea typeface="Open Sans"/>
                  <a:cs typeface="Open Sans"/>
                </a:rPr>
                <a:t>Les partenaires </a:t>
              </a:r>
              <a:br>
                <a:rPr lang="fr-FR" sz="2300" b="1" dirty="0">
                  <a:solidFill>
                    <a:srgbClr val="2743A8"/>
                  </a:solidFill>
                  <a:latin typeface="Open Sans"/>
                  <a:ea typeface="Open Sans"/>
                  <a:cs typeface="Open Sans"/>
                </a:rPr>
              </a:br>
              <a:r>
                <a:rPr lang="fr-FR" sz="2300" b="1" dirty="0">
                  <a:solidFill>
                    <a:srgbClr val="2743A8"/>
                  </a:solidFill>
                  <a:latin typeface="Open Sans"/>
                  <a:ea typeface="Open Sans"/>
                  <a:cs typeface="Open Sans"/>
                </a:rPr>
                <a:t>du pacte pour le climat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532353" y="7157196"/>
            <a:ext cx="3349455" cy="1323439"/>
          </a:xfrm>
          <a:prstGeom prst="rect">
            <a:avLst/>
          </a:prstGeom>
          <a:noFill/>
        </p:spPr>
        <p:txBody>
          <a:bodyPr wrap="square">
            <a:spAutoFit/>
          </a:bodyPr>
          <a:lstStyle/>
          <a:p>
            <a:pPr algn="ctr"/>
            <a:r>
              <a:rPr lang="fr-FR" sz="2000" dirty="0">
                <a:latin typeface="Open Sans"/>
                <a:ea typeface="Open Sans"/>
                <a:cs typeface="Open Sans"/>
              </a:rPr>
              <a:t>sont des soutiens désireux de participer activement aux sujets liés au climat dans leur pays.</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fr-FR" sz="2300" b="1">
                <a:solidFill>
                  <a:schemeClr val="bg1"/>
                </a:solidFill>
                <a:latin typeface="Open Sans"/>
                <a:ea typeface="Open Sans"/>
                <a:cs typeface="Open Sans"/>
              </a:rPr>
              <a:t>Les amis du pacte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5983940" cy="836159"/>
          </a:xfrm>
          <a:solidFill>
            <a:srgbClr val="2A255A"/>
          </a:solidFill>
        </p:spPr>
        <p:txBody>
          <a:bodyPr wrap="square" lIns="216000" tIns="144000" rIns="180000" bIns="108000" anchor="t">
            <a:spAutoFit/>
          </a:bodyPr>
          <a:lstStyle/>
          <a:p>
            <a:pPr marL="904875" indent="-893445"/>
            <a:r>
              <a:rPr lang="fr-FR">
                <a:latin typeface="Open Sans"/>
                <a:ea typeface="Open Sans"/>
                <a:cs typeface="Open Sans"/>
              </a:rPr>
              <a:t>         Ambassadeurs</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2200">
                <a:latin typeface="Open Sans"/>
                <a:ea typeface="Open Sans"/>
                <a:cs typeface="Open Sans"/>
              </a:rPr>
              <a:t>organisent et participent aux événements et activités locaux, nationaux, régionaux ou européens.</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62204" y="1923296"/>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fr-FR" sz="2400" b="1" dirty="0">
                <a:solidFill>
                  <a:srgbClr val="174C54"/>
                </a:solidFill>
                <a:latin typeface="Open Sans"/>
                <a:ea typeface="Open Sans"/>
                <a:cs typeface="Arial"/>
              </a:rPr>
              <a:t>Les ambassadeurs du pacte pour le climat</a:t>
            </a:r>
            <a:r>
              <a:rPr lang="fr-FR" sz="2400" b="1" dirty="0">
                <a:latin typeface="Open Sans"/>
                <a:ea typeface="Open Sans"/>
                <a:cs typeface="Arial"/>
              </a:rPr>
              <a:t> </a:t>
            </a:r>
            <a:br>
              <a:rPr lang="fr-FR" sz="2400" b="1" dirty="0">
                <a:latin typeface="Open Sans"/>
                <a:ea typeface="Open Sans"/>
                <a:cs typeface="Arial"/>
              </a:rPr>
            </a:br>
            <a:r>
              <a:rPr lang="fr-FR" sz="2400" dirty="0">
                <a:latin typeface="Open Sans"/>
                <a:ea typeface="Open Sans"/>
                <a:cs typeface="Arial"/>
              </a:rPr>
              <a:t>sont responsables d’organisations, de communautés, de groupes ou mouvements informels, d’autorités locales, des représentants d’institutions culturelles, des influenceurs, etc. Actuellement, plus de </a:t>
            </a:r>
            <a:r>
              <a:rPr lang="fr-FR" sz="2400" b="1" dirty="0">
                <a:solidFill>
                  <a:srgbClr val="187471"/>
                </a:solidFill>
                <a:latin typeface="Open Sans"/>
                <a:ea typeface="Open Sans"/>
                <a:cs typeface="Arial"/>
              </a:rPr>
              <a:t>800 ambassadeurs</a:t>
            </a:r>
            <a:r>
              <a:rPr lang="fr-FR" sz="2400" dirty="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r-FR" sz="2200">
                <a:latin typeface="Open Sans"/>
                <a:ea typeface="Open Sans"/>
                <a:cs typeface="Open Sans"/>
              </a:rPr>
              <a:t>partagent des messages du pacte via leurs réseaux et canaux de communication.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2200">
                <a:latin typeface="Open Sans"/>
                <a:ea typeface="Open Sans"/>
                <a:cs typeface="Open Sans"/>
              </a:rPr>
              <a:t>donnent l’exemple et incitent d’autres </a:t>
            </a:r>
            <a:br>
              <a:rPr lang="fr-FR" sz="2200">
                <a:latin typeface="Open Sans"/>
                <a:ea typeface="Open Sans"/>
                <a:cs typeface="Open Sans"/>
              </a:rPr>
            </a:br>
            <a:r>
              <a:rPr lang="fr-FR" sz="2200">
                <a:latin typeface="Open Sans"/>
                <a:ea typeface="Open Sans"/>
                <a:cs typeface="Open Sans"/>
              </a:rPr>
              <a:t>personnes à s’engager activement pour le climat.</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7860631"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574C6218-8403-29EE-E31C-E07D8975A217}"/>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7775211"/>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2200" dirty="0">
                <a:latin typeface="Open Sans"/>
                <a:ea typeface="Open Sans"/>
                <a:cs typeface="Open Sans"/>
              </a:rPr>
              <a:t>ils collaborent avec des ambassadeurs aux niveaux national et régional.</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59" y="2522208"/>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fr-FR" sz="2400" dirty="0">
                <a:latin typeface="Open Sans"/>
                <a:ea typeface="Open Sans"/>
                <a:cs typeface="Arial"/>
              </a:rPr>
              <a:t>Les </a:t>
            </a:r>
            <a:r>
              <a:rPr lang="fr-FR" sz="2400" b="1" dirty="0">
                <a:solidFill>
                  <a:srgbClr val="391A53"/>
                </a:solidFill>
                <a:latin typeface="Open Sans"/>
                <a:ea typeface="Open Sans"/>
                <a:cs typeface="Arial"/>
              </a:rPr>
              <a:t>partenaires du pacte pour le climat</a:t>
            </a:r>
            <a:r>
              <a:rPr lang="fr-FR" sz="2400" dirty="0">
                <a:latin typeface="Open Sans"/>
                <a:ea typeface="Open Sans"/>
                <a:cs typeface="Arial"/>
              </a:rPr>
              <a:t> sont des </a:t>
            </a:r>
            <a:br>
              <a:rPr lang="fr-FR" sz="2400" dirty="0">
                <a:latin typeface="Open Sans"/>
                <a:ea typeface="Open Sans"/>
                <a:cs typeface="Arial"/>
              </a:rPr>
            </a:br>
            <a:r>
              <a:rPr lang="fr-FR" sz="2400" dirty="0">
                <a:latin typeface="Open Sans"/>
                <a:ea typeface="Open Sans"/>
                <a:cs typeface="Arial"/>
              </a:rPr>
              <a:t>organisations engagées dans la lutte contre le changement climatique et la contribution à un avenir durable. En tant que partie intégrante du pacte:</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6" y="6325675"/>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r-FR" sz="2200" dirty="0">
                <a:latin typeface="Open Sans"/>
                <a:ea typeface="Open Sans"/>
                <a:cs typeface="Open Sans"/>
              </a:rPr>
              <a:t>ils s’engagent dans des événements exclusifs avec des décideurs de l’UE.</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6" y="4724996"/>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2200" dirty="0">
                <a:latin typeface="Open Sans"/>
                <a:ea typeface="Open Sans"/>
                <a:cs typeface="Open Sans"/>
              </a:rPr>
              <a:t>ils améliorent la visibilité du pacte par le biais de leurs sites Internet et mettent en avant les résultats obtenus par des canaux officiels.</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52759" y="7541227"/>
            <a:ext cx="7860631"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142978"/>
            <a:ext cx="7860631" cy="1091539"/>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786063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0" y="822493"/>
            <a:ext cx="6454587" cy="836159"/>
          </a:xfrm>
          <a:solidFill>
            <a:srgbClr val="2A255A"/>
          </a:solidFill>
        </p:spPr>
        <p:txBody>
          <a:bodyPr wrap="square" lIns="216000" tIns="144000" rIns="180000" bIns="108000" anchor="t">
            <a:spAutoFit/>
          </a:bodyPr>
          <a:lstStyle/>
          <a:p>
            <a:pPr marL="904875" indent="-893445"/>
            <a:r>
              <a:rPr lang="fr-FR">
                <a:latin typeface="Open Sans"/>
                <a:ea typeface="Open Sans"/>
                <a:cs typeface="Open Sans"/>
              </a:rPr>
              <a:t>                  Partenaires</a:t>
            </a:r>
          </a:p>
        </p:txBody>
      </p:sp>
      <p:pic>
        <p:nvPicPr>
          <p:cNvPr id="2" name="Picture 1" descr="A group of people laughing&#10;&#10;Description automatically generated">
            <a:extLst>
              <a:ext uri="{FF2B5EF4-FFF2-40B4-BE49-F238E27FC236}">
                <a16:creationId xmlns:a16="http://schemas.microsoft.com/office/drawing/2014/main" id="{10256547-7106-4E05-A6F2-55B060F78A6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68DBA6-8E76-4B1A-A68D-358A1B97586E}">
  <ds:schemaRefs>
    <ds:schemaRef ds:uri="http://schemas.openxmlformats.org/package/2006/metadata/core-properties"/>
    <ds:schemaRef ds:uri="119ae24b-acd2-4206-8a50-f24ff65407c3"/>
    <ds:schemaRef ds:uri="f75dc2e1-5a74-43f4-af9f-d866e04aa3cf"/>
    <ds:schemaRef ds:uri="http://schemas.microsoft.com/office/2006/documentManagement/types"/>
    <ds:schemaRef ds:uri="http://schemas.microsoft.com/office/2006/metadata/properties"/>
    <ds:schemaRef ds:uri="http://purl.org/dc/terms/"/>
    <ds:schemaRef ds:uri="http://schemas.microsoft.com/office/infopath/2007/PartnerControls"/>
    <ds:schemaRef ds:uri="http://www.w3.org/XML/1998/namespace"/>
    <ds:schemaRef ds:uri="http://purl.org/dc/dcmitype/"/>
    <ds:schemaRef ds:uri="http://purl.org/dc/elements/1.1/"/>
  </ds:schemaRefs>
</ds:datastoreItem>
</file>

<file path=customXml/itemProps2.xml><?xml version="1.0" encoding="utf-8"?>
<ds:datastoreItem xmlns:ds="http://schemas.openxmlformats.org/officeDocument/2006/customXml" ds:itemID="{DA634430-21DE-42FD-8BE3-B21C29C098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4137DE-9DF0-43C6-8734-0D09BF16A4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1828</Words>
  <Application>Microsoft Office PowerPoint</Application>
  <PresentationFormat>Custom</PresentationFormat>
  <Paragraphs>168</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Arial</vt:lpstr>
      <vt:lpstr>Calibri</vt:lpstr>
      <vt:lpstr>Open Sans Semibold</vt:lpstr>
      <vt:lpstr>Lucida Sans</vt:lpstr>
      <vt:lpstr>Open Sans</vt:lpstr>
      <vt:lpstr>Myriad Pro</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À propos du pacte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93</cp:revision>
  <dcterms:created xsi:type="dcterms:W3CDTF">2023-09-22T15:24:24Z</dcterms:created>
  <dcterms:modified xsi:type="dcterms:W3CDTF">2024-08-26T12:29:41Z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