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io"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1EF48-5243-406D-91F3-4C2F917A32DC}" v="1" dt="2024-08-23T13:21:56.775"/>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A941EF48-5243-406D-91F3-4C2F917A32DC}"/>
    <pc:docChg chg="modSld">
      <pc:chgData name="Carolina Bolelli" userId="d7926893-566e-4e7f-acc2-6407bb3f96bc" providerId="ADAL" clId="{A941EF48-5243-406D-91F3-4C2F917A32DC}" dt="2024-08-23T13:21:56.775" v="0"/>
      <pc:docMkLst>
        <pc:docMk/>
      </pc:docMkLst>
      <pc:sldChg chg="modAnim">
        <pc:chgData name="Carolina Bolelli" userId="d7926893-566e-4e7f-acc2-6407bb3f96bc" providerId="ADAL" clId="{A941EF48-5243-406D-91F3-4C2F917A32DC}" dt="2024-08-23T13:21:56.775" v="0"/>
        <pc:sldMkLst>
          <pc:docMk/>
          <pc:sldMk cId="4247028148" sldId="4047"/>
        </pc:sldMkLst>
      </pc:sldChg>
    </pc:docChg>
  </pc:docChgLst>
  <pc:docChgLst>
    <pc:chgData name="Carolina Bolelli" userId="d7926893-566e-4e7f-acc2-6407bb3f96bc" providerId="ADAL" clId="{854A11C1-9197-46A1-897F-94E59680482F}"/>
    <pc:docChg chg="modSld">
      <pc:chgData name="Carolina Bolelli" userId="d7926893-566e-4e7f-acc2-6407bb3f96bc" providerId="ADAL" clId="{854A11C1-9197-46A1-897F-94E59680482F}" dt="2024-07-17T08:01:27.012" v="67" actId="207"/>
      <pc:docMkLst>
        <pc:docMk/>
      </pc:docMkLst>
      <pc:sldChg chg="modSp mod">
        <pc:chgData name="Carolina Bolelli" userId="d7926893-566e-4e7f-acc2-6407bb3f96bc" providerId="ADAL" clId="{854A11C1-9197-46A1-897F-94E59680482F}" dt="2024-07-10T10:12:29.480" v="0" actId="1076"/>
        <pc:sldMkLst>
          <pc:docMk/>
          <pc:sldMk cId="2506826475" sldId="283"/>
        </pc:sldMkLst>
        <pc:spChg chg="mod">
          <ac:chgData name="Carolina Bolelli" userId="d7926893-566e-4e7f-acc2-6407bb3f96bc" providerId="ADAL" clId="{854A11C1-9197-46A1-897F-94E59680482F}" dt="2024-07-10T10:12:29.480" v="0" actId="1076"/>
          <ac:spMkLst>
            <pc:docMk/>
            <pc:sldMk cId="2506826475" sldId="283"/>
            <ac:spMk id="12" creationId="{45B013BD-26E2-F460-D8F5-F08E76F83A63}"/>
          </ac:spMkLst>
        </pc:spChg>
      </pc:sldChg>
      <pc:sldChg chg="modSp mod">
        <pc:chgData name="Carolina Bolelli" userId="d7926893-566e-4e7f-acc2-6407bb3f96bc" providerId="ADAL" clId="{854A11C1-9197-46A1-897F-94E59680482F}" dt="2024-07-17T08:00:09.552" v="59" actId="20577"/>
        <pc:sldMkLst>
          <pc:docMk/>
          <pc:sldMk cId="1163576630" sldId="284"/>
        </pc:sldMkLst>
        <pc:spChg chg="mod">
          <ac:chgData name="Carolina Bolelli" userId="d7926893-566e-4e7f-acc2-6407bb3f96bc" providerId="ADAL" clId="{854A11C1-9197-46A1-897F-94E59680482F}" dt="2024-07-17T08:00:09.552" v="59" actId="20577"/>
          <ac:spMkLst>
            <pc:docMk/>
            <pc:sldMk cId="1163576630" sldId="284"/>
            <ac:spMk id="2" creationId="{9EAFADA5-22D8-36EE-B2B6-2C2678ACB7C6}"/>
          </ac:spMkLst>
        </pc:spChg>
      </pc:sldChg>
      <pc:sldChg chg="modSp mod">
        <pc:chgData name="Carolina Bolelli" userId="d7926893-566e-4e7f-acc2-6407bb3f96bc" providerId="ADAL" clId="{854A11C1-9197-46A1-897F-94E59680482F}" dt="2024-07-17T08:00:44.322" v="61" actId="1076"/>
        <pc:sldMkLst>
          <pc:docMk/>
          <pc:sldMk cId="1349106481" sldId="4044"/>
        </pc:sldMkLst>
        <pc:spChg chg="mod">
          <ac:chgData name="Carolina Bolelli" userId="d7926893-566e-4e7f-acc2-6407bb3f96bc" providerId="ADAL" clId="{854A11C1-9197-46A1-897F-94E59680482F}" dt="2024-07-10T10:14:39.625" v="53" actId="1076"/>
          <ac:spMkLst>
            <pc:docMk/>
            <pc:sldMk cId="1349106481" sldId="4044"/>
            <ac:spMk id="29" creationId="{F625924A-6A73-E3AC-20F2-8CA1FE9DC668}"/>
          </ac:spMkLst>
        </pc:spChg>
        <pc:spChg chg="mod">
          <ac:chgData name="Carolina Bolelli" userId="d7926893-566e-4e7f-acc2-6407bb3f96bc" providerId="ADAL" clId="{854A11C1-9197-46A1-897F-94E59680482F}" dt="2024-07-17T08:00:44.322" v="61" actId="1076"/>
          <ac:spMkLst>
            <pc:docMk/>
            <pc:sldMk cId="1349106481" sldId="4044"/>
            <ac:spMk id="33" creationId="{1D30D8D0-D8A3-9D3B-1398-EF8B4B30C59F}"/>
          </ac:spMkLst>
        </pc:spChg>
      </pc:sldChg>
      <pc:sldChg chg="modSp mod">
        <pc:chgData name="Carolina Bolelli" userId="d7926893-566e-4e7f-acc2-6407bb3f96bc" providerId="ADAL" clId="{854A11C1-9197-46A1-897F-94E59680482F}" dt="2024-07-10T10:15:06.175" v="58" actId="20577"/>
        <pc:sldMkLst>
          <pc:docMk/>
          <pc:sldMk cId="98133796" sldId="4049"/>
        </pc:sldMkLst>
        <pc:spChg chg="mod">
          <ac:chgData name="Carolina Bolelli" userId="d7926893-566e-4e7f-acc2-6407bb3f96bc" providerId="ADAL" clId="{854A11C1-9197-46A1-897F-94E59680482F}" dt="2024-07-10T10:15:06.175" v="58" actId="20577"/>
          <ac:spMkLst>
            <pc:docMk/>
            <pc:sldMk cId="98133796" sldId="4049"/>
            <ac:spMk id="15" creationId="{D8A8FF61-0AD1-33C7-DE30-31E996F0CD7F}"/>
          </ac:spMkLst>
        </pc:spChg>
      </pc:sldChg>
      <pc:sldChg chg="modSp mod">
        <pc:chgData name="Carolina Bolelli" userId="d7926893-566e-4e7f-acc2-6407bb3f96bc" providerId="ADAL" clId="{854A11C1-9197-46A1-897F-94E59680482F}" dt="2024-07-10T10:14:27.986" v="52" actId="1076"/>
        <pc:sldMkLst>
          <pc:docMk/>
          <pc:sldMk cId="2197149429" sldId="4050"/>
        </pc:sldMkLst>
        <pc:spChg chg="mod">
          <ac:chgData name="Carolina Bolelli" userId="d7926893-566e-4e7f-acc2-6407bb3f96bc" providerId="ADAL" clId="{854A11C1-9197-46A1-897F-94E59680482F}" dt="2024-07-10T10:14:19.174" v="49" actId="1076"/>
          <ac:spMkLst>
            <pc:docMk/>
            <pc:sldMk cId="2197149429" sldId="4050"/>
            <ac:spMk id="5" creationId="{4DE3713B-C8F3-F7C0-1E07-098DB149FFA5}"/>
          </ac:spMkLst>
        </pc:spChg>
        <pc:spChg chg="mod">
          <ac:chgData name="Carolina Bolelli" userId="d7926893-566e-4e7f-acc2-6407bb3f96bc" providerId="ADAL" clId="{854A11C1-9197-46A1-897F-94E59680482F}" dt="2024-07-10T10:14:21.153" v="50" actId="1076"/>
          <ac:spMkLst>
            <pc:docMk/>
            <pc:sldMk cId="2197149429" sldId="4050"/>
            <ac:spMk id="16" creationId="{FC07EA14-D50A-701A-5C58-6B6E1766B66B}"/>
          </ac:spMkLst>
        </pc:spChg>
        <pc:spChg chg="mod">
          <ac:chgData name="Carolina Bolelli" userId="d7926893-566e-4e7f-acc2-6407bb3f96bc" providerId="ADAL" clId="{854A11C1-9197-46A1-897F-94E59680482F}" dt="2024-07-10T10:14:24.338" v="51" actId="1076"/>
          <ac:spMkLst>
            <pc:docMk/>
            <pc:sldMk cId="2197149429" sldId="4050"/>
            <ac:spMk id="17" creationId="{9E74BAFF-A2A1-0DFE-4A6B-298994EFC4B6}"/>
          </ac:spMkLst>
        </pc:spChg>
        <pc:spChg chg="mod">
          <ac:chgData name="Carolina Bolelli" userId="d7926893-566e-4e7f-acc2-6407bb3f96bc" providerId="ADAL" clId="{854A11C1-9197-46A1-897F-94E59680482F}" dt="2024-07-10T10:14:27.986" v="52" actId="1076"/>
          <ac:spMkLst>
            <pc:docMk/>
            <pc:sldMk cId="2197149429" sldId="4050"/>
            <ac:spMk id="18" creationId="{F0106F4C-08A7-1721-A19B-07BADBC4B748}"/>
          </ac:spMkLst>
        </pc:spChg>
      </pc:sldChg>
      <pc:sldChg chg="modSp mod">
        <pc:chgData name="Carolina Bolelli" userId="d7926893-566e-4e7f-acc2-6407bb3f96bc" providerId="ADAL" clId="{854A11C1-9197-46A1-897F-94E59680482F}" dt="2024-07-17T08:01:27.012" v="67" actId="207"/>
        <pc:sldMkLst>
          <pc:docMk/>
          <pc:sldMk cId="3885348669" sldId="4051"/>
        </pc:sldMkLst>
        <pc:spChg chg="mod">
          <ac:chgData name="Carolina Bolelli" userId="d7926893-566e-4e7f-acc2-6407bb3f96bc" providerId="ADAL" clId="{854A11C1-9197-46A1-897F-94E59680482F}" dt="2024-07-17T08:01:27.012" v="67" actId="207"/>
          <ac:spMkLst>
            <pc:docMk/>
            <pc:sldMk cId="3885348669" sldId="4051"/>
            <ac:spMk id="2" creationId="{3E674221-EFCE-2928-EC55-5735A8F72587}"/>
          </ac:spMkLst>
        </pc:spChg>
      </pc:sldChg>
      <pc:sldChg chg="modNotesTx">
        <pc:chgData name="Carolina Bolelli" userId="d7926893-566e-4e7f-acc2-6407bb3f96bc" providerId="ADAL" clId="{854A11C1-9197-46A1-897F-94E59680482F}" dt="2024-07-17T08:00:18.729" v="60" actId="5793"/>
        <pc:sldMkLst>
          <pc:docMk/>
          <pc:sldMk cId="1100750728" sldId="4054"/>
        </pc:sldMkLst>
      </pc:sldChg>
      <pc:sldChg chg="modSp mod modNotesTx">
        <pc:chgData name="Carolina Bolelli" userId="d7926893-566e-4e7f-acc2-6407bb3f96bc" providerId="ADAL" clId="{854A11C1-9197-46A1-897F-94E59680482F}" dt="2024-07-17T08:01:03.884" v="63" actId="1076"/>
        <pc:sldMkLst>
          <pc:docMk/>
          <pc:sldMk cId="2876997581" sldId="4058"/>
        </pc:sldMkLst>
        <pc:spChg chg="mod">
          <ac:chgData name="Carolina Bolelli" userId="d7926893-566e-4e7f-acc2-6407bb3f96bc" providerId="ADAL" clId="{854A11C1-9197-46A1-897F-94E59680482F}" dt="2024-07-17T08:01:03.884" v="63" actId="1076"/>
          <ac:spMkLst>
            <pc:docMk/>
            <pc:sldMk cId="2876997581" sldId="4058"/>
            <ac:spMk id="9" creationId="{D43A8BC1-1230-5C5B-B10C-066797D2C5D9}"/>
          </ac:spMkLst>
        </pc:spChg>
      </pc:sldChg>
      <pc:sldChg chg="modSp mod modNotesTx">
        <pc:chgData name="Carolina Bolelli" userId="d7926893-566e-4e7f-acc2-6407bb3f96bc" providerId="ADAL" clId="{854A11C1-9197-46A1-897F-94E59680482F}" dt="2024-07-17T08:00:53.628" v="62" actId="5793"/>
        <pc:sldMkLst>
          <pc:docMk/>
          <pc:sldMk cId="431233827" sldId="4059"/>
        </pc:sldMkLst>
        <pc:spChg chg="mod">
          <ac:chgData name="Carolina Bolelli" userId="d7926893-566e-4e7f-acc2-6407bb3f96bc" providerId="ADAL" clId="{854A11C1-9197-46A1-897F-94E59680482F}" dt="2024-07-10T10:14:50.002" v="55" actId="6549"/>
          <ac:spMkLst>
            <pc:docMk/>
            <pc:sldMk cId="431233827" sldId="4059"/>
            <ac:spMk id="15" creationId="{AD1941F0-528D-8BF0-4949-F645B74D7CDB}"/>
          </ac:spMkLst>
        </pc:spChg>
      </pc:sldChg>
      <pc:sldChg chg="modSp mod modNotesTx">
        <pc:chgData name="Carolina Bolelli" userId="d7926893-566e-4e7f-acc2-6407bb3f96bc" providerId="ADAL" clId="{854A11C1-9197-46A1-897F-94E59680482F}" dt="2024-07-10T10:13:40.537" v="40" actId="20577"/>
        <pc:sldMkLst>
          <pc:docMk/>
          <pc:sldMk cId="4104792099" sldId="4064"/>
        </pc:sldMkLst>
        <pc:spChg chg="mod">
          <ac:chgData name="Carolina Bolelli" userId="d7926893-566e-4e7f-acc2-6407bb3f96bc" providerId="ADAL" clId="{854A11C1-9197-46A1-897F-94E59680482F}" dt="2024-07-10T10:13:40.537" v="40" actId="20577"/>
          <ac:spMkLst>
            <pc:docMk/>
            <pc:sldMk cId="4104792099" sldId="4064"/>
            <ac:spMk id="5" creationId="{5E15BD1E-94E7-BE78-88B7-93CF598B1297}"/>
          </ac:spMkLst>
        </pc:spChg>
      </pc:sldChg>
      <pc:sldChg chg="modNotesTx">
        <pc:chgData name="Carolina Bolelli" userId="d7926893-566e-4e7f-acc2-6407bb3f96bc" providerId="ADAL" clId="{854A11C1-9197-46A1-897F-94E59680482F}" dt="2024-07-10T10:13:45.652" v="41" actId="20577"/>
        <pc:sldMkLst>
          <pc:docMk/>
          <pc:sldMk cId="2306310982" sldId="4065"/>
        </pc:sldMkLst>
      </pc:sldChg>
      <pc:sldChg chg="modNotesTx">
        <pc:chgData name="Carolina Bolelli" userId="d7926893-566e-4e7f-acc2-6407bb3f96bc" providerId="ADAL" clId="{854A11C1-9197-46A1-897F-94E59680482F}" dt="2024-07-10T10:13:48.989" v="42" actId="20577"/>
        <pc:sldMkLst>
          <pc:docMk/>
          <pc:sldMk cId="2595785313" sldId="4066"/>
        </pc:sldMkLst>
      </pc:sldChg>
      <pc:sldChg chg="modSp mod">
        <pc:chgData name="Carolina Bolelli" userId="d7926893-566e-4e7f-acc2-6407bb3f96bc" providerId="ADAL" clId="{854A11C1-9197-46A1-897F-94E59680482F}" dt="2024-07-10T10:13:03.288" v="6" actId="1076"/>
        <pc:sldMkLst>
          <pc:docMk/>
          <pc:sldMk cId="163397873" sldId="4070"/>
        </pc:sldMkLst>
        <pc:spChg chg="mod">
          <ac:chgData name="Carolina Bolelli" userId="d7926893-566e-4e7f-acc2-6407bb3f96bc" providerId="ADAL" clId="{854A11C1-9197-46A1-897F-94E59680482F}" dt="2024-07-10T10:12:56.915" v="4" actId="1076"/>
          <ac:spMkLst>
            <pc:docMk/>
            <pc:sldMk cId="163397873" sldId="4070"/>
            <ac:spMk id="14" creationId="{6CC95BCF-60D2-6493-096E-A8A221C205C2}"/>
          </ac:spMkLst>
        </pc:spChg>
        <pc:spChg chg="mod">
          <ac:chgData name="Carolina Bolelli" userId="d7926893-566e-4e7f-acc2-6407bb3f96bc" providerId="ADAL" clId="{854A11C1-9197-46A1-897F-94E59680482F}" dt="2024-07-10T10:12:54.274" v="3" actId="1076"/>
          <ac:spMkLst>
            <pc:docMk/>
            <pc:sldMk cId="163397873" sldId="4070"/>
            <ac:spMk id="22" creationId="{F5971541-0643-60D4-9547-9445066D9376}"/>
          </ac:spMkLst>
        </pc:spChg>
        <pc:spChg chg="mod">
          <ac:chgData name="Carolina Bolelli" userId="d7926893-566e-4e7f-acc2-6407bb3f96bc" providerId="ADAL" clId="{854A11C1-9197-46A1-897F-94E59680482F}" dt="2024-07-10T10:12:59.922" v="5" actId="1076"/>
          <ac:spMkLst>
            <pc:docMk/>
            <pc:sldMk cId="163397873" sldId="4070"/>
            <ac:spMk id="24" creationId="{294E5BD3-EA36-0B0C-1484-80BB3B46FF0F}"/>
          </ac:spMkLst>
        </pc:spChg>
        <pc:spChg chg="mod">
          <ac:chgData name="Carolina Bolelli" userId="d7926893-566e-4e7f-acc2-6407bb3f96bc" providerId="ADAL" clId="{854A11C1-9197-46A1-897F-94E59680482F}" dt="2024-07-10T10:13:03.288" v="6" actId="1076"/>
          <ac:spMkLst>
            <pc:docMk/>
            <pc:sldMk cId="163397873" sldId="4070"/>
            <ac:spMk id="26" creationId="{8CE8989E-7ECA-650A-47B1-943AF9087DC0}"/>
          </ac:spMkLst>
        </pc:spChg>
      </pc:sldChg>
      <pc:sldChg chg="modSp mod">
        <pc:chgData name="Carolina Bolelli" userId="d7926893-566e-4e7f-acc2-6407bb3f96bc" providerId="ADAL" clId="{854A11C1-9197-46A1-897F-94E59680482F}" dt="2024-07-10T10:13:53.913" v="43" actId="1076"/>
        <pc:sldMkLst>
          <pc:docMk/>
          <pc:sldMk cId="2730689921" sldId="4071"/>
        </pc:sldMkLst>
        <pc:spChg chg="mod">
          <ac:chgData name="Carolina Bolelli" userId="d7926893-566e-4e7f-acc2-6407bb3f96bc" providerId="ADAL" clId="{854A11C1-9197-46A1-897F-94E59680482F}" dt="2024-07-10T10:13:53.913" v="43" actId="1076"/>
          <ac:spMkLst>
            <pc:docMk/>
            <pc:sldMk cId="2730689921" sldId="4071"/>
            <ac:spMk id="11" creationId="{3DC07F2C-7A01-921D-7D48-38C402000AF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fi"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fi"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f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8162065" cy="1204909"/>
          </a:xfrm>
        </p:spPr>
        <p:txBody>
          <a:bodyPr/>
          <a:lstStyle/>
          <a:p>
            <a:r>
              <a:rPr lang="fi-FI" sz="6600" dirty="0">
                <a:latin typeface="Open Sans"/>
                <a:ea typeface="Open Sans"/>
                <a:cs typeface="Open Sans"/>
              </a:rPr>
              <a:t>Eurooppalainen</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7958865" cy="1204909"/>
          </a:xfrm>
        </p:spPr>
        <p:txBody>
          <a:bodyPr/>
          <a:lstStyle/>
          <a:p>
            <a:r>
              <a:rPr lang="fi-FI" sz="6600" dirty="0"/>
              <a:t>ilmastosopimus</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fi-FI"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1327397" cy="1232609"/>
          </a:xfrm>
        </p:spPr>
        <p:txBody>
          <a:bodyPr/>
          <a:lstStyle/>
          <a:p>
            <a:r>
              <a:rPr lang="fi-FI" sz="6800" dirty="0">
                <a:latin typeface="Open Sans"/>
                <a:ea typeface="Open Sans"/>
                <a:cs typeface="Open Sans"/>
              </a:rPr>
              <a:t> sopimus käytännössä</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32069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i-FI" sz="6800" dirty="0">
                <a:latin typeface="Open Sans"/>
                <a:ea typeface="Open Sans"/>
                <a:cs typeface="Open Sans"/>
              </a:rPr>
              <a:t> EUROOPPALAINEN ILMASTO-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958804" cy="836159"/>
          </a:xfrm>
        </p:spPr>
        <p:txBody>
          <a:bodyPr/>
          <a:lstStyle/>
          <a:p>
            <a:r>
              <a:rPr lang="fi-FI" dirty="0"/>
              <a:t>Kansalaisten osallistaminen ilmastotoimiin</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9677400" y="6214939"/>
            <a:ext cx="656285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906001" y="6422293"/>
            <a:ext cx="6142122" cy="5294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dirty="0">
                <a:solidFill>
                  <a:schemeClr val="accent2"/>
                </a:solidFill>
                <a:latin typeface="Open Sans"/>
                <a:ea typeface="Open Sans"/>
                <a:cs typeface="Open Sans"/>
              </a:rPr>
              <a:t>Paikalliset ilmastotoimien ryhmät</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5143500"/>
            <a:ext cx="325960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76069" y="5366896"/>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a:solidFill>
                  <a:schemeClr val="tx2"/>
                </a:solidFill>
                <a:latin typeface="Open Sans"/>
                <a:ea typeface="Open Sans"/>
                <a:cs typeface="Open Sans"/>
              </a:rPr>
              <a:t>Ilmastokävelyt</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93601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dirty="0">
                <a:solidFill>
                  <a:schemeClr val="accent3"/>
                </a:solidFill>
                <a:latin typeface="Open Sans"/>
                <a:ea typeface="Open Sans"/>
                <a:cs typeface="Open Sans"/>
              </a:rPr>
              <a:t>Vertaisparlamentit</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799043" y="7267561"/>
            <a:ext cx="80407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8968015" y="7463211"/>
            <a:ext cx="7711805" cy="377994"/>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dirty="0">
                <a:solidFill>
                  <a:schemeClr val="accent3">
                    <a:lumMod val="75000"/>
                  </a:schemeClr>
                </a:solidFill>
                <a:latin typeface="Open Sans"/>
                <a:ea typeface="Open Sans"/>
                <a:cs typeface="Open Sans"/>
              </a:rPr>
              <a:t>Valokuvauksen tarinankerronnan työpajat</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fi-FI" sz="2400" b="1">
                <a:latin typeface="Open Sans"/>
                <a:ea typeface="Open Sans"/>
                <a:cs typeface="Open Sans"/>
              </a:rPr>
              <a:t>Ilmastosopimus </a:t>
            </a:r>
            <a:r>
              <a:rPr lang="fi-FI" sz="2400">
                <a:latin typeface="Open Sans"/>
                <a:ea typeface="Open Sans"/>
                <a:cs typeface="Open Sans"/>
              </a:rPr>
              <a:t>pyrkii saamaan kansalaiset mukaan </a:t>
            </a:r>
            <a:br>
              <a:rPr lang="fi-FI" sz="2400">
                <a:latin typeface="Open Sans"/>
                <a:ea typeface="Open Sans"/>
                <a:cs typeface="Open Sans"/>
              </a:rPr>
            </a:br>
            <a:r>
              <a:rPr lang="fi-FI" sz="2400">
                <a:latin typeface="Open Sans"/>
                <a:ea typeface="Open Sans"/>
                <a:cs typeface="Open Sans"/>
              </a:rPr>
              <a:t>keskusteluihin ilmastotoimista esimerkiksi tällaisella toiminnalla:</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Saat lisätietoja </a:t>
            </a:r>
            <a:b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sivustolta</a:t>
            </a:r>
          </a:p>
        </p:txBody>
      </p:sp>
      <p:pic>
        <p:nvPicPr>
          <p:cNvPr id="3" name="Picture 2">
            <a:hlinkClick r:id="rId3"/>
            <a:extLst>
              <a:ext uri="{FF2B5EF4-FFF2-40B4-BE49-F238E27FC236}">
                <a16:creationId xmlns:a16="http://schemas.microsoft.com/office/drawing/2014/main" id="{865EBE5D-E3D8-4A50-1551-4EFD05FABD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10750" cy="836159"/>
          </a:xfrm>
          <a:solidFill>
            <a:srgbClr val="174C54"/>
          </a:solidFill>
        </p:spPr>
        <p:txBody>
          <a:bodyPr wrap="square" lIns="216000" tIns="144000" rIns="180000" bIns="108000" anchor="t">
            <a:spAutoFit/>
          </a:bodyPr>
          <a:lstStyle/>
          <a:p>
            <a:pPr marL="904875" indent="-893445"/>
            <a:r>
              <a:rPr lang="fi-FI">
                <a:latin typeface="Open Sans"/>
                <a:ea typeface="Open Sans"/>
                <a:cs typeface="Open Sans"/>
              </a:rPr>
              <a:t>    Toiminta EU:N JÄSENVALTIOISSA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i-FI" sz="2400" dirty="0">
                <a:latin typeface="Open Sans"/>
                <a:ea typeface="Open Sans"/>
                <a:cs typeface="Arial"/>
              </a:rPr>
              <a:t>Jokaisessa jäsenvaltiossa </a:t>
            </a:r>
            <a:r>
              <a:rPr lang="fi-FI" sz="2400" b="1" dirty="0">
                <a:latin typeface="Open Sans"/>
                <a:ea typeface="Open Sans"/>
                <a:cs typeface="Arial"/>
              </a:rPr>
              <a:t>maakoordinaattorit ja PR-toimistot </a:t>
            </a:r>
            <a:r>
              <a:rPr lang="fi-FI" sz="2400" dirty="0">
                <a:latin typeface="Open Sans"/>
                <a:ea typeface="Open Sans"/>
                <a:cs typeface="Arial"/>
              </a:rPr>
              <a:t>järjestävät ja mainostavat tapahtumia ja toimintaa paikalliselle sopimuksen yhteisölle ja suurelle yleisölle. Esimerkkejä:</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00568" y="4895721"/>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400" b="1" dirty="0">
                <a:solidFill>
                  <a:srgbClr val="0E101A"/>
                </a:solidFill>
                <a:latin typeface="Open Sans"/>
                <a:cs typeface="Calibri" panose="020F0502020204030204"/>
              </a:rPr>
              <a:t>Kansalaisia osallistava toiminta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800568" y="5979841"/>
            <a:ext cx="8522231" cy="47895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000" b="1" dirty="0">
                <a:solidFill>
                  <a:srgbClr val="0E101A"/>
                </a:solidFill>
                <a:latin typeface="Open Sans"/>
                <a:cs typeface="Calibri" panose="020F0502020204030204"/>
              </a:rPr>
              <a:t>Kansalliset tapahtumat, </a:t>
            </a:r>
            <a:r>
              <a:rPr lang="fi-FI" sz="2000" dirty="0">
                <a:solidFill>
                  <a:srgbClr val="0E101A"/>
                </a:solidFill>
                <a:latin typeface="Open Sans"/>
                <a:cs typeface="Calibri" panose="020F0502020204030204"/>
              </a:rPr>
              <a:t>jotka keräävät sopimuksen yhteisön yhteen</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64226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800568" y="693412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400" b="1" dirty="0">
                <a:solidFill>
                  <a:srgbClr val="0E101A"/>
                </a:solidFill>
                <a:latin typeface="Open Sans"/>
                <a:cs typeface="Calibri" panose="020F0502020204030204"/>
              </a:rPr>
              <a:t>Kapasiteetin kehittämisen työpajat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800568" y="79952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400" b="1" dirty="0">
                <a:solidFill>
                  <a:srgbClr val="0E101A"/>
                </a:solidFill>
                <a:latin typeface="Open Sans"/>
                <a:cs typeface="Calibri" panose="020F0502020204030204"/>
              </a:rPr>
              <a:t>Tilaisuudet tiedon jakamiseksi</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Ota yhteyttä </a:t>
            </a:r>
            <a:b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sopimuksen maakoordinaattoreihin</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6934200" cy="836159"/>
          </a:xfrm>
        </p:spPr>
        <p:txBody>
          <a:bodyPr wrap="square" lIns="216000" tIns="144000" rIns="180000" bIns="108000" anchor="t">
            <a:spAutoFit/>
          </a:bodyPr>
          <a:lstStyle/>
          <a:p>
            <a:pPr marL="904875" indent="-893445"/>
            <a:r>
              <a:rPr lang="fi-FI">
                <a:latin typeface="Open Sans"/>
                <a:ea typeface="Open Sans"/>
                <a:cs typeface="Open Sans"/>
              </a:rPr>
              <a:t>    TOIMINTA EU-maissa</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328240" y="7483493"/>
            <a:ext cx="15631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i="1" dirty="0">
                <a:solidFill>
                  <a:srgbClr val="81270E"/>
                </a:solidFill>
                <a:latin typeface="Open Sans"/>
              </a:rPr>
              <a:t> </a:t>
            </a:r>
            <a:r>
              <a:rPr lang="fi-FI" b="1" i="1" dirty="0">
                <a:solidFill>
                  <a:srgbClr val="81270E"/>
                </a:solidFill>
                <a:latin typeface="Open Sans"/>
              </a:rPr>
              <a:t>Kapasiteetin kehittämistapahtuma Belgiassa </a:t>
            </a:r>
            <a:r>
              <a:rPr lang="fi-FI" b="1" i="1" dirty="0">
                <a:solidFill>
                  <a:srgbClr val="FF9D02"/>
                </a:solidFill>
                <a:latin typeface="Open Sans"/>
              </a:rPr>
              <a:t>​         </a:t>
            </a:r>
            <a:r>
              <a:rPr lang="fi-FI" b="1" i="1" dirty="0">
                <a:solidFill>
                  <a:srgbClr val="174C54"/>
                </a:solidFill>
                <a:latin typeface="Open Sans"/>
              </a:rPr>
              <a:t>Kansallinen tapahtuma Bulgariassa       </a:t>
            </a:r>
            <a:r>
              <a:rPr lang="fi-FI" b="1" i="1" dirty="0">
                <a:solidFill>
                  <a:srgbClr val="3D2658"/>
                </a:solidFill>
                <a:latin typeface="Open Sans"/>
              </a:rPr>
              <a:t>Kansalaisten osallistamistapahtuma Virossa</a:t>
            </a:r>
            <a:r>
              <a:rPr lang="fi-FI" i="1" dirty="0">
                <a:latin typeface="Open Sans"/>
              </a:rPr>
              <a:t>​</a:t>
            </a:r>
            <a:endParaRPr lang="fi-FI" sz="1600" i="1" dirty="0">
              <a:latin typeface="Open Sans"/>
            </a:endParaRP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172449" cy="836159"/>
          </a:xfrm>
        </p:spPr>
        <p:txBody>
          <a:bodyPr wrap="square" lIns="216000" tIns="144000" rIns="180000" bIns="108000" anchor="t">
            <a:spAutoFit/>
          </a:bodyPr>
          <a:lstStyle/>
          <a:p>
            <a:r>
              <a:rPr lang="fi-FI">
                <a:latin typeface="Open Sans"/>
                <a:ea typeface="Open Sans"/>
                <a:cs typeface="Open Sans"/>
              </a:rPr>
              <a:t>    Lähettiläiden toiminta</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fi-FI" sz="2800">
                <a:latin typeface="Open Sans"/>
                <a:ea typeface="Open Sans"/>
                <a:cs typeface="Arial"/>
              </a:rPr>
              <a:t>Sopimuksen lähettiläät järjestävät </a:t>
            </a:r>
            <a:r>
              <a:rPr lang="fi-FI" sz="2800" b="1">
                <a:solidFill>
                  <a:srgbClr val="174C54"/>
                </a:solidFill>
                <a:latin typeface="Open Sans"/>
                <a:ea typeface="Open Sans"/>
                <a:cs typeface="Arial"/>
              </a:rPr>
              <a:t>paikallisella tasolla monenlaista toimintaa</a:t>
            </a:r>
            <a:r>
              <a:rPr lang="fi-FI" sz="2800">
                <a:latin typeface="Open Sans"/>
                <a:ea typeface="Open Sans"/>
                <a:cs typeface="Arial"/>
              </a:rPr>
              <a:t>, jolla pyritään edistämään muutosta ja lisäämään tietoisuutta. Toimintaan kuuluu työpajoja, seminaareja, keskusteluja, sosiaalisen median kampanjoita...</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fi-FI">
                <a:latin typeface="Open Sans"/>
                <a:ea typeface="Open Sans"/>
                <a:cs typeface="Open Sans"/>
              </a:rPr>
              <a:t>KUMPPANEIDEN TOIMINTA</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i="1">
                <a:latin typeface="Open Sans"/>
              </a:rPr>
              <a:t>Kaupunkiliikennettä ja kestäviä kaupunkeja käsittelevä Lombardian-Euroopan paikallinen keskustelu ja koulutus paikallishallinnon edustajille Italian Milanossa.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8255000" cy="836159"/>
          </a:xfrm>
        </p:spPr>
        <p:txBody>
          <a:bodyPr wrap="square" lIns="216000" tIns="144000" rIns="180000" bIns="108000" anchor="t">
            <a:spAutoFit/>
          </a:bodyPr>
          <a:lstStyle/>
          <a:p>
            <a:r>
              <a:rPr lang="fi-FI">
                <a:latin typeface="Open Sans"/>
                <a:ea typeface="Open Sans"/>
                <a:cs typeface="Open Sans"/>
              </a:rPr>
              <a:t>    KUMPPANEIDEN TOIMINTA</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3487400" cy="836159"/>
          </a:xfrm>
          <a:solidFill>
            <a:srgbClr val="174C54"/>
          </a:solidFill>
        </p:spPr>
        <p:txBody>
          <a:bodyPr wrap="square" lIns="216000" tIns="144000" rIns="180000" bIns="108000" anchor="t">
            <a:spAutoFit/>
          </a:bodyPr>
          <a:lstStyle/>
          <a:p>
            <a:pPr marL="904875" indent="-893445"/>
            <a:r>
              <a:rPr lang="fi-FI" dirty="0">
                <a:latin typeface="Open Sans"/>
                <a:ea typeface="Open Sans"/>
                <a:cs typeface="Open Sans"/>
              </a:rPr>
              <a:t>    yhteistyö paikallisviranomaisten kanssa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208412"/>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i-FI" sz="2400" dirty="0">
                <a:latin typeface="Open Sans"/>
                <a:ea typeface="Open Sans"/>
                <a:cs typeface="Arial"/>
              </a:rPr>
              <a:t>Ilmastosopimus tekee yhteistyötä paikallisviranomaisten kanssa tapahtumien näkyvyyden lisäämiseksi edelleen seuraavien kautta:</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400" b="1">
                <a:solidFill>
                  <a:srgbClr val="0E101A"/>
                </a:solidFill>
                <a:latin typeface="Open Sans"/>
                <a:cs typeface="Calibri" panose="020F0502020204030204"/>
              </a:rPr>
              <a:t>Alueiden komitea</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1363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fi-FI" sz="2000" b="1" dirty="0">
                <a:solidFill>
                  <a:srgbClr val="0E101A"/>
                </a:solidFill>
                <a:latin typeface="Open Sans"/>
                <a:cs typeface="Calibri" panose="020F0502020204030204"/>
              </a:rPr>
              <a:t>Ilmastosopimuksen paikallistason keskustelut </a:t>
            </a:r>
            <a:br>
              <a:rPr lang="fi-FI" sz="2000" b="1" dirty="0">
                <a:solidFill>
                  <a:srgbClr val="0E101A"/>
                </a:solidFill>
                <a:latin typeface="Open Sans"/>
                <a:cs typeface="Calibri" panose="020F0502020204030204"/>
              </a:rPr>
            </a:br>
            <a:r>
              <a:rPr lang="fi-FI" sz="2000" b="1" dirty="0">
                <a:solidFill>
                  <a:srgbClr val="0E101A"/>
                </a:solidFill>
                <a:latin typeface="Open Sans"/>
                <a:cs typeface="Calibri" panose="020F0502020204030204"/>
              </a:rPr>
              <a:t>(Climate Pact Going Local -keskustelut)</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6680887" cy="1104900"/>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fi-FI" sz="2000" b="1" dirty="0">
                <a:solidFill>
                  <a:srgbClr val="0E101A"/>
                </a:solidFill>
                <a:latin typeface="Open Sans"/>
                <a:cs typeface="Calibri" panose="020F0502020204030204"/>
              </a:rPr>
              <a:t>Mission täytäntöönpanon alusta ilmastonmuutokseen sopeutumiseksi </a:t>
            </a:r>
            <a:r>
              <a:rPr lang="fi-FI" sz="2000" dirty="0">
                <a:solidFill>
                  <a:srgbClr val="0E101A"/>
                </a:solidFill>
                <a:latin typeface="Open Sans"/>
                <a:cs typeface="Calibri" panose="020F0502020204030204"/>
              </a:rPr>
              <a:t>(Mission Implementation Platform for Adaptation to Climate, 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7185944"/>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AC3473D1-2818-85D2-71B4-48EA35B0DE2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fi-FI" sz="2200">
                <a:latin typeface="Open Sans"/>
                <a:ea typeface="Open Sans"/>
                <a:cs typeface="Open Sans"/>
              </a:rPr>
              <a:t>Sopimuksen vuosittainen tapahtuma kerää ilmastosopimuksen yhteisön jäsenet yhteen kaikkialta Euroopasta laatimaan yhdessä uusia tapoja, joilla voidaan innostaa ilmastotoimiin paikallisissa yhteisöissä. </a:t>
            </a:r>
          </a:p>
          <a:p>
            <a:pPr>
              <a:lnSpc>
                <a:spcPts val="3600"/>
              </a:lnSpc>
            </a:pPr>
            <a:r>
              <a:rPr lang="fi-FI" sz="2200">
                <a:latin typeface="Open Sans"/>
                <a:ea typeface="Open Sans"/>
                <a:cs typeface="Open Sans"/>
              </a:rPr>
              <a:t>Lue lisää vuoden 2024 tapahtumasta </a:t>
            </a:r>
            <a:r>
              <a:rPr lang="fi-FI"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täältä</a:t>
            </a:r>
            <a:r>
              <a:rPr lang="fi-FI"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832600" cy="836159"/>
          </a:xfrm>
        </p:spPr>
        <p:txBody>
          <a:bodyPr wrap="square" lIns="216000" tIns="144000" rIns="180000" bIns="108000" anchor="t">
            <a:spAutoFit/>
          </a:bodyPr>
          <a:lstStyle/>
          <a:p>
            <a:r>
              <a:rPr lang="fi-FI">
                <a:latin typeface="Open Sans"/>
                <a:ea typeface="Open Sans"/>
                <a:cs typeface="Open Sans"/>
              </a:rPr>
              <a:t>    KESKEINEN TOIMINTA</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58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fi-FI" sz="2200" dirty="0">
                <a:latin typeface="Open Sans"/>
                <a:ea typeface="Open Sans"/>
                <a:cs typeface="Open Sans"/>
              </a:rPr>
              <a:t>Sopimus julkaisee sivustolla säännöllisesti uusia </a:t>
            </a:r>
            <a:r>
              <a:rPr lang="fi-FI"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resursseja</a:t>
            </a:r>
            <a:r>
              <a:rPr lang="fi-FI" sz="2200" dirty="0">
                <a:solidFill>
                  <a:schemeClr val="accent1"/>
                </a:solidFill>
                <a:latin typeface="Open Sans"/>
                <a:ea typeface="Open Sans"/>
                <a:cs typeface="Open Sans"/>
              </a:rPr>
              <a:t> </a:t>
            </a:r>
            <a:r>
              <a:rPr lang="fi-FI" sz="2200" dirty="0">
                <a:latin typeface="Open Sans"/>
                <a:ea typeface="Open Sans"/>
                <a:cs typeface="Open Sans"/>
              </a:rPr>
              <a:t>niille,</a:t>
            </a:r>
            <a:r>
              <a:rPr lang="fi-FI" sz="2200" dirty="0">
                <a:solidFill>
                  <a:schemeClr val="accent1"/>
                </a:solidFill>
                <a:latin typeface="Open Sans"/>
                <a:ea typeface="Open Sans"/>
                <a:cs typeface="Open Sans"/>
              </a:rPr>
              <a:t> </a:t>
            </a:r>
            <a:r>
              <a:rPr lang="fi-FI" sz="2200" dirty="0">
                <a:latin typeface="Open Sans"/>
                <a:ea typeface="Open Sans"/>
                <a:cs typeface="Open Sans"/>
              </a:rPr>
              <a:t>jotka ovat kiinnostuneet saamaan </a:t>
            </a:r>
            <a:r>
              <a:rPr lang="fi-FI" sz="2200" dirty="0">
                <a:solidFill>
                  <a:srgbClr val="000000"/>
                </a:solidFill>
                <a:latin typeface="Open Sans"/>
                <a:ea typeface="Open Sans"/>
                <a:cs typeface="Open Sans"/>
              </a:rPr>
              <a:t>lisätietoa ilmastoon liittyvistä asioista. Pysyt perillä sopimuksen toiminnasta myös </a:t>
            </a:r>
            <a:r>
              <a:rPr lang="fi-FI"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uutiset</a:t>
            </a:r>
            <a:r>
              <a:rPr lang="fi-FI" sz="2200" dirty="0">
                <a:solidFill>
                  <a:srgbClr val="000000"/>
                </a:solidFill>
                <a:latin typeface="Open Sans"/>
                <a:ea typeface="Open Sans"/>
                <a:cs typeface="Open Sans"/>
              </a:rPr>
              <a:t>- ja </a:t>
            </a:r>
            <a:r>
              <a:rPr lang="fi-FI"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tapahtumat</a:t>
            </a:r>
            <a:r>
              <a:rPr lang="fi-FI" sz="2200" dirty="0">
                <a:solidFill>
                  <a:srgbClr val="000000"/>
                </a:solidFill>
                <a:latin typeface="Open Sans"/>
                <a:ea typeface="Open Sans"/>
                <a:cs typeface="Open Sans"/>
              </a:rPr>
              <a:t>-osioiden kautta, tilaamalla sopimuksen </a:t>
            </a:r>
            <a:r>
              <a:rPr lang="fi-FI"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uutiskirjeen</a:t>
            </a:r>
            <a:r>
              <a:rPr lang="fi-FI" sz="2200" b="1" dirty="0">
                <a:solidFill>
                  <a:srgbClr val="184547"/>
                </a:solidFill>
                <a:latin typeface="Open Sans"/>
                <a:ea typeface="Open Sans"/>
                <a:cs typeface="Open Sans"/>
              </a:rPr>
              <a:t> </a:t>
            </a:r>
            <a:r>
              <a:rPr lang="fi-FI" sz="2200" dirty="0">
                <a:solidFill>
                  <a:srgbClr val="000000"/>
                </a:solidFill>
                <a:latin typeface="Open Sans"/>
                <a:ea typeface="Open Sans"/>
                <a:cs typeface="Open Sans"/>
              </a:rPr>
              <a:t>ja seuraamalla sopimusta sosiaalisen median palveluissa </a:t>
            </a:r>
            <a:r>
              <a:rPr lang="fi-FI"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fi-FI" sz="2200" dirty="0">
                <a:solidFill>
                  <a:srgbClr val="000000"/>
                </a:solidFill>
                <a:latin typeface="Open Sans"/>
                <a:ea typeface="Open Sans"/>
                <a:cs typeface="Open Sans"/>
              </a:rPr>
              <a:t>, </a:t>
            </a:r>
            <a:r>
              <a:rPr lang="fi-FI"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fi-FI" sz="2200" dirty="0">
                <a:solidFill>
                  <a:srgbClr val="000000"/>
                </a:solidFill>
                <a:latin typeface="Open Sans"/>
                <a:ea typeface="Open Sans"/>
                <a:cs typeface="Open Sans"/>
              </a:rPr>
              <a:t>, </a:t>
            </a:r>
            <a:r>
              <a:rPr lang="fi-FI"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fi-FI" sz="2200" dirty="0">
                <a:solidFill>
                  <a:srgbClr val="000000"/>
                </a:solidFill>
                <a:latin typeface="Open Sans"/>
                <a:ea typeface="Open Sans"/>
                <a:cs typeface="Open Sans"/>
              </a:rPr>
              <a:t>, </a:t>
            </a:r>
            <a:r>
              <a:rPr lang="fi-FI"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fi-FI" sz="2200" dirty="0">
                <a:solidFill>
                  <a:srgbClr val="000000"/>
                </a:solidFill>
                <a:latin typeface="Open Sans"/>
                <a:ea typeface="Open Sans"/>
                <a:cs typeface="Open Sans"/>
              </a:rPr>
              <a:t>.</a:t>
            </a:r>
          </a:p>
          <a:p>
            <a:pPr marL="0" indent="0">
              <a:lnSpc>
                <a:spcPts val="3600"/>
              </a:lnSpc>
              <a:buNone/>
            </a:pPr>
            <a:r>
              <a:rPr lang="fi-FI" sz="2200" dirty="0">
                <a:solidFill>
                  <a:srgbClr val="000000"/>
                </a:solidFill>
                <a:latin typeface="Open Sans"/>
                <a:ea typeface="Open Sans"/>
                <a:cs typeface="Open Sans"/>
              </a:rPr>
              <a:t>Lisäksi yhteisön jäseniä kannustetaan osallistumaan kuukausittain verkossa järjestettäviin </a:t>
            </a:r>
            <a:r>
              <a:rPr lang="fi-FI" sz="2200" b="1" dirty="0">
                <a:solidFill>
                  <a:srgbClr val="184547"/>
                </a:solidFill>
                <a:latin typeface="Open Sans"/>
                <a:ea typeface="Open Sans"/>
                <a:cs typeface="Open Sans"/>
              </a:rPr>
              <a:t>yhteisökeskusteluihin (Community Talks)</a:t>
            </a:r>
            <a:r>
              <a:rPr lang="fi-FI" sz="2200" dirty="0">
                <a:solidFill>
                  <a:srgbClr val="184547"/>
                </a:solidFill>
                <a:latin typeface="Open Sans"/>
                <a:ea typeface="Open Sans"/>
                <a:cs typeface="Open Sans"/>
              </a:rPr>
              <a:t> </a:t>
            </a:r>
            <a:r>
              <a:rPr lang="fi-FI" sz="2200" dirty="0">
                <a:solidFill>
                  <a:srgbClr val="000000"/>
                </a:solidFill>
                <a:latin typeface="Open Sans"/>
                <a:ea typeface="Open Sans"/>
                <a:cs typeface="Open Sans"/>
              </a:rPr>
              <a:t>ja puolen vuoden välein järjestettävään </a:t>
            </a:r>
            <a:r>
              <a:rPr lang="fi-FI" sz="2200" b="1" dirty="0">
                <a:solidFill>
                  <a:srgbClr val="184547"/>
                </a:solidFill>
                <a:latin typeface="Open Sans"/>
                <a:ea typeface="Open Sans"/>
                <a:cs typeface="Open Sans"/>
              </a:rPr>
              <a:t>yhteisöfoorumiin (Community Forum)</a:t>
            </a:r>
            <a:r>
              <a:rPr lang="fi-FI" sz="2200" dirty="0">
                <a:solidFill>
                  <a:srgbClr val="000000"/>
                </a:solidFill>
                <a:latin typeface="Open Sans"/>
                <a:ea typeface="Open Sans"/>
                <a:cs typeface="Open Sans"/>
              </a:rPr>
              <a:t>, jotta he tutustuvat muihin lähettiläisiin ja kumppaneihin ja saavat tietoa toisiltaan.</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4107447" cy="1288009"/>
          </a:xfrm>
        </p:spPr>
        <p:txBody>
          <a:bodyPr/>
          <a:lstStyle/>
          <a:p>
            <a:r>
              <a:rPr lang="fi-FI"/>
              <a:t> tukesi!</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fi-FI"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41074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i-FI" dirty="0"/>
              <a:t> osoita</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362760" cy="1337496"/>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362760"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362760"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362760"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2166600" cy="836159"/>
          </a:xfrm>
        </p:spPr>
        <p:txBody>
          <a:bodyPr/>
          <a:lstStyle/>
          <a:p>
            <a:r>
              <a:rPr lang="fi-FI" dirty="0"/>
              <a:t>    Miksi sopimukseen kannattaa liittyä?</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750115" y="3735767"/>
            <a:ext cx="8480884" cy="952500"/>
          </a:xfrm>
          <a:prstGeom prst="rect">
            <a:avLst/>
          </a:prstGeom>
        </p:spPr>
        <p:txBody>
          <a:bodyPr lIns="0" tIns="0" rIns="0" bIns="0" anchor="t"/>
          <a:lstStyle/>
          <a:p>
            <a:pPr marL="0" lvl="0" indent="0">
              <a:lnSpc>
                <a:spcPts val="3000"/>
              </a:lnSpc>
              <a:buNone/>
            </a:pPr>
            <a:r>
              <a:rPr lang="fi-FI" sz="2000" b="1" dirty="0">
                <a:solidFill>
                  <a:srgbClr val="184547"/>
                </a:solidFill>
                <a:latin typeface="Open Sans"/>
                <a:ea typeface="Open Sans"/>
                <a:cs typeface="Open Sans"/>
              </a:rPr>
              <a:t>Saat käyttöösi viestintätyökaluja, </a:t>
            </a:r>
            <a:r>
              <a:rPr lang="fi-FI" sz="1800" dirty="0">
                <a:latin typeface="Open Sans"/>
                <a:ea typeface="Open Sans"/>
                <a:cs typeface="Open Sans"/>
              </a:rPr>
              <a:t>joilla voit jakaa tietoja, antaa koulutusta ja herättää innostusta yhteisössäsi.</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fi-FI" sz="2800">
                <a:latin typeface="Open Sans Semibold" panose="020B0706030804020204" pitchFamily="34" charset="0"/>
                <a:ea typeface="Open Sans Semibold" panose="020B0706030804020204" pitchFamily="34" charset="0"/>
                <a:cs typeface="Open Sans Semibold" panose="020B0706030804020204" pitchFamily="34" charset="0"/>
              </a:rPr>
              <a:t>Organisaation, yhdistyksen, alueen tai kaupungin edustajana:</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754662" y="5247760"/>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000" dirty="0">
                <a:solidFill>
                  <a:srgbClr val="184547"/>
                </a:solidFill>
                <a:latin typeface="Open Sans"/>
                <a:ea typeface="Open Sans"/>
                <a:cs typeface="Open Sans"/>
              </a:rPr>
              <a:t>Voit hyödyntää mahdollisuuksia </a:t>
            </a:r>
            <a:r>
              <a:rPr lang="fi-FI" sz="2400" b="1" dirty="0">
                <a:solidFill>
                  <a:srgbClr val="184547"/>
                </a:solidFill>
                <a:latin typeface="Open Sans"/>
                <a:ea typeface="Open Sans"/>
                <a:cs typeface="Open Sans"/>
              </a:rPr>
              <a:t>verkostoitua, saada tietoa muilta </a:t>
            </a:r>
            <a:r>
              <a:rPr lang="fi-FI" sz="2400" dirty="0">
                <a:latin typeface="Open Sans"/>
                <a:ea typeface="Open Sans"/>
                <a:cs typeface="Open Sans"/>
              </a:rPr>
              <a:t>ja</a:t>
            </a:r>
            <a:r>
              <a:rPr lang="fi-FI" sz="2400" b="1" dirty="0">
                <a:solidFill>
                  <a:srgbClr val="00B23B"/>
                </a:solidFill>
                <a:latin typeface="Open Sans"/>
                <a:ea typeface="Open Sans"/>
                <a:cs typeface="Open Sans"/>
              </a:rPr>
              <a:t> </a:t>
            </a:r>
            <a:r>
              <a:rPr lang="fi-FI" sz="2400" b="1" dirty="0">
                <a:solidFill>
                  <a:srgbClr val="184547"/>
                </a:solidFill>
                <a:latin typeface="Open Sans"/>
                <a:ea typeface="Open Sans"/>
                <a:cs typeface="Open Sans"/>
              </a:rPr>
              <a:t>jakaa tietämystä.</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809176" y="6965721"/>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fi-FI" sz="2000" dirty="0">
                <a:latin typeface="Open Sans"/>
                <a:ea typeface="Open Sans"/>
                <a:cs typeface="Open Sans"/>
              </a:rPr>
              <a:t>Voit osoittaa olevasi </a:t>
            </a:r>
            <a:r>
              <a:rPr lang="fi-FI" sz="2400" b="1" dirty="0">
                <a:solidFill>
                  <a:srgbClr val="26155F"/>
                </a:solidFill>
                <a:latin typeface="Open Sans"/>
                <a:ea typeface="Open Sans"/>
                <a:cs typeface="Open Sans"/>
              </a:rPr>
              <a:t>sitoutunut ilmastotoimiin.</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809176" y="8304350"/>
            <a:ext cx="8917886"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000" b="1" dirty="0">
                <a:solidFill>
                  <a:srgbClr val="391A53"/>
                </a:solidFill>
                <a:latin typeface="Open Sans"/>
                <a:ea typeface="Open Sans"/>
                <a:cs typeface="Open Sans"/>
              </a:rPr>
              <a:t>Voit näyttää esimerkkiä ja herättää innostusta muissa </a:t>
            </a:r>
            <a:br>
              <a:rPr lang="fi-FI" sz="2000" b="1" dirty="0">
                <a:latin typeface="Open Sans"/>
                <a:ea typeface="Open Sans"/>
                <a:cs typeface="Open Sans"/>
              </a:rPr>
            </a:br>
            <a:r>
              <a:rPr lang="fi-FI" sz="1800" dirty="0">
                <a:latin typeface="Open Sans"/>
                <a:ea typeface="Open Sans"/>
                <a:cs typeface="Open Sans"/>
              </a:rPr>
              <a:t>sopimuksen kumppanina. Kumppaneiden hakuilmoituksia julkaistaan säännöllisesti.</a:t>
            </a:r>
          </a:p>
        </p:txBody>
      </p:sp>
      <p:pic>
        <p:nvPicPr>
          <p:cNvPr id="4" name="Picture 3">
            <a:hlinkClick r:id="rId2"/>
            <a:extLst>
              <a:ext uri="{FF2B5EF4-FFF2-40B4-BE49-F238E27FC236}">
                <a16:creationId xmlns:a16="http://schemas.microsoft.com/office/drawing/2014/main" id="{C43D792A-F396-C1C5-C701-0A2A9B932BBF}"/>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801102" cy="836159"/>
          </a:xfrm>
        </p:spPr>
        <p:txBody>
          <a:bodyPr/>
          <a:lstStyle/>
          <a:p>
            <a:r>
              <a:rPr lang="fi-FI"/>
              <a:t>sisällys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a:solidFill>
                  <a:schemeClr val="accent2"/>
                </a:solidFill>
                <a:latin typeface="Open Sans"/>
                <a:ea typeface="Open Sans"/>
                <a:cs typeface="Open Sans"/>
              </a:rPr>
              <a:t>3. Osoita tukesi!</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92781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8901076"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dirty="0">
                <a:solidFill>
                  <a:schemeClr val="bg1"/>
                </a:solidFill>
                <a:latin typeface="Open Sans"/>
                <a:ea typeface="Open Sans"/>
                <a:cs typeface="Open Sans"/>
              </a:rPr>
              <a:t>1. Tietoa eurooppalaisesta ilmastosopimuksesta</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902410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9094918" cy="5458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800" b="1">
                <a:solidFill>
                  <a:schemeClr val="accent3"/>
                </a:solidFill>
                <a:latin typeface="Open Sans"/>
                <a:ea typeface="Open Sans"/>
                <a:cs typeface="Open Sans"/>
              </a:rPr>
              <a:t>2. Eurooppalainen ilmastosopimus käytännössä</a:t>
            </a:r>
          </a:p>
        </p:txBody>
      </p:sp>
      <p:pic>
        <p:nvPicPr>
          <p:cNvPr id="5" name="Picture 4" descr="A group of people standing around a whiteboard&#10;&#10;Description automatically generated">
            <a:extLst>
              <a:ext uri="{FF2B5EF4-FFF2-40B4-BE49-F238E27FC236}">
                <a16:creationId xmlns:a16="http://schemas.microsoft.com/office/drawing/2014/main" id="{BBBC2A2D-9376-D767-5890-0EE01FA05C60}"/>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2279341" cy="836159"/>
          </a:xfrm>
        </p:spPr>
        <p:txBody>
          <a:bodyPr/>
          <a:lstStyle/>
          <a:p>
            <a:r>
              <a:rPr lang="fi-FI" dirty="0"/>
              <a:t>    Miksi sopimukseen kannattaa liittyä?</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fi-FI" sz="2800" b="1">
                <a:solidFill>
                  <a:srgbClr val="104B2B"/>
                </a:solidFill>
                <a:latin typeface="Open Sans"/>
                <a:ea typeface="Open Sans"/>
                <a:cs typeface="Open Sans"/>
              </a:rPr>
              <a:t>Yksityishenkilönä: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fi-FI" sz="2400" b="1">
                <a:solidFill>
                  <a:srgbClr val="104B2B"/>
                </a:solidFill>
                <a:latin typeface="Open Sans"/>
                <a:ea typeface="Open Sans"/>
                <a:cs typeface="Open Sans"/>
              </a:rPr>
              <a:t>Saat tietoa</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fi-FI" sz="2000">
                <a:latin typeface="Open Sans" panose="020B0606030504020204" pitchFamily="34" charset="0"/>
                <a:ea typeface="Open Sans" panose="020B0606030504020204" pitchFamily="34" charset="0"/>
                <a:cs typeface="Open Sans" panose="020B0606030504020204" pitchFamily="34" charset="0"/>
              </a:rPr>
              <a:t>ilmastonmuutoksesta ja sen merkityksestä sinulle.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484396" y="5223789"/>
            <a:ext cx="2797609" cy="1015663"/>
          </a:xfrm>
          <a:prstGeom prst="rect">
            <a:avLst/>
          </a:prstGeom>
          <a:noFill/>
        </p:spPr>
        <p:txBody>
          <a:bodyPr wrap="square">
            <a:spAutoFit/>
          </a:bodyPr>
          <a:lstStyle/>
          <a:p>
            <a:pPr algn="r"/>
            <a:r>
              <a:rPr lang="fi-FI" sz="2000" b="1" dirty="0">
                <a:solidFill>
                  <a:srgbClr val="26155F"/>
                </a:solidFill>
                <a:latin typeface="Open Sans"/>
                <a:ea typeface="Open Sans"/>
                <a:cs typeface="Open Sans"/>
              </a:rPr>
              <a:t>Voit luoda yhteyksiä </a:t>
            </a:r>
            <a:br>
              <a:rPr lang="fi-FI" sz="2000" b="1" dirty="0">
                <a:solidFill>
                  <a:srgbClr val="26155F"/>
                </a:solidFill>
                <a:latin typeface="Open Sans"/>
                <a:ea typeface="Open Sans"/>
                <a:cs typeface="Open Sans"/>
              </a:rPr>
            </a:br>
            <a:r>
              <a:rPr lang="fi-FI" sz="2000" b="1" dirty="0">
                <a:solidFill>
                  <a:srgbClr val="26155F"/>
                </a:solidFill>
                <a:latin typeface="Open Sans"/>
                <a:ea typeface="Open Sans"/>
                <a:cs typeface="Open Sans"/>
              </a:rPr>
              <a:t>samanhenkisiin ihmisiin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121539"/>
            <a:ext cx="3872923" cy="1200329"/>
          </a:xfrm>
          <a:prstGeom prst="rect">
            <a:avLst/>
          </a:prstGeom>
          <a:noFill/>
        </p:spPr>
        <p:txBody>
          <a:bodyPr wrap="square">
            <a:spAutoFit/>
          </a:bodyPr>
          <a:lstStyle/>
          <a:p>
            <a:pPr lvl="0"/>
            <a:r>
              <a:rPr lang="fi-FI" dirty="0">
                <a:latin typeface="Open Sans" panose="020B0606030504020204" pitchFamily="34" charset="0"/>
                <a:ea typeface="Open Sans" panose="020B0606030504020204" pitchFamily="34" charset="0"/>
                <a:cs typeface="Open Sans" panose="020B0606030504020204" pitchFamily="34" charset="0"/>
              </a:rPr>
              <a:t>saadaksesi aikaan todellisen käytännön muutoksen ja löytääksesi ratkaisuja ilmastoon liittyviin haasteisiin.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fi-FI" sz="2000" dirty="0">
                <a:latin typeface="Open Sans" panose="020B0606030504020204" pitchFamily="34" charset="0"/>
                <a:ea typeface="Open Sans" panose="020B0606030504020204" pitchFamily="34" charset="0"/>
                <a:cs typeface="Open Sans" panose="020B0606030504020204" pitchFamily="34" charset="0"/>
              </a:rPr>
              <a:t>eurooppalaisten, paikallisten ja alueellisten päättäjien kanssa.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484396" y="6992089"/>
            <a:ext cx="2797609" cy="1015663"/>
          </a:xfrm>
          <a:prstGeom prst="rect">
            <a:avLst/>
          </a:prstGeom>
          <a:noFill/>
        </p:spPr>
        <p:txBody>
          <a:bodyPr wrap="square">
            <a:spAutoFit/>
          </a:bodyPr>
          <a:lstStyle/>
          <a:p>
            <a:pPr algn="r"/>
            <a:r>
              <a:rPr lang="fi-FI" sz="2000" b="1" dirty="0">
                <a:solidFill>
                  <a:srgbClr val="184547"/>
                </a:solidFill>
                <a:latin typeface="Open Sans"/>
                <a:ea typeface="Open Sans"/>
                <a:cs typeface="Open Sans"/>
              </a:rPr>
              <a:t>Voit kertoa näkemyksiäsi ja tehdä yhteistyötä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7" y="3630962"/>
            <a:ext cx="2546173" cy="1015663"/>
          </a:xfrm>
          <a:prstGeom prst="rect">
            <a:avLst/>
          </a:prstGeom>
          <a:noFill/>
        </p:spPr>
        <p:txBody>
          <a:bodyPr wrap="square">
            <a:spAutoFit/>
          </a:bodyPr>
          <a:lstStyle/>
          <a:p>
            <a:pPr algn="r"/>
            <a:r>
              <a:rPr lang="fi-FI" sz="2000" b="1" dirty="0">
                <a:solidFill>
                  <a:srgbClr val="26155F"/>
                </a:solidFill>
                <a:latin typeface="Open Sans"/>
                <a:ea typeface="Open Sans"/>
                <a:cs typeface="Open Sans"/>
              </a:rPr>
              <a:t>Voit olla mukana toiminnassa </a:t>
            </a:r>
            <a:br>
              <a:rPr lang="fi-FI" sz="2000" b="1" dirty="0">
                <a:solidFill>
                  <a:srgbClr val="26155F"/>
                </a:solidFill>
                <a:latin typeface="Open Sans"/>
                <a:ea typeface="Open Sans"/>
                <a:cs typeface="Open Sans"/>
              </a:rPr>
            </a:br>
            <a:r>
              <a:rPr lang="fi-FI" sz="2000" b="1" dirty="0">
                <a:solidFill>
                  <a:srgbClr val="26155F"/>
                </a:solidFill>
                <a:latin typeface="Open Sans"/>
                <a:ea typeface="Open Sans"/>
                <a:cs typeface="Open Sans"/>
              </a:rPr>
              <a:t>ja tapahtumissa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fi-FI" sz="2000">
                <a:latin typeface="Open Sans" panose="020B0606030504020204" pitchFamily="34" charset="0"/>
                <a:ea typeface="Open Sans" panose="020B0606030504020204" pitchFamily="34" charset="0"/>
                <a:cs typeface="Open Sans" panose="020B0606030504020204" pitchFamily="34" charset="0"/>
              </a:rPr>
              <a:t>tai järjestää omia aloitteita.</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fi-FI" sz="2000">
                <a:latin typeface="Open Sans" panose="020B0606030504020204" pitchFamily="34" charset="0"/>
                <a:ea typeface="Open Sans" panose="020B0606030504020204" pitchFamily="34" charset="0"/>
                <a:cs typeface="Open Sans" panose="020B0606030504020204" pitchFamily="34" charset="0"/>
              </a:rPr>
              <a:t>lähettiläänä. </a:t>
            </a:r>
            <a:br>
              <a:rPr lang="fi-FI" sz="2000">
                <a:latin typeface="Open Sans" panose="020B0606030504020204" pitchFamily="34" charset="0"/>
                <a:ea typeface="Open Sans" panose="020B0606030504020204" pitchFamily="34" charset="0"/>
                <a:cs typeface="Open Sans" panose="020B0606030504020204" pitchFamily="34" charset="0"/>
              </a:rPr>
            </a:br>
            <a:r>
              <a:rPr lang="fi-FI" sz="2000">
                <a:latin typeface="Open Sans" panose="020B0606030504020204" pitchFamily="34" charset="0"/>
                <a:ea typeface="Open Sans" panose="020B0606030504020204" pitchFamily="34" charset="0"/>
                <a:cs typeface="Open Sans" panose="020B0606030504020204" pitchFamily="34" charset="0"/>
              </a:rPr>
              <a:t>Lähettiläiden hakuilmoituksia julkaistaan säännöllisesti.</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6" y="5069902"/>
            <a:ext cx="2889304" cy="1323439"/>
          </a:xfrm>
          <a:prstGeom prst="rect">
            <a:avLst/>
          </a:prstGeom>
          <a:noFill/>
        </p:spPr>
        <p:txBody>
          <a:bodyPr wrap="square">
            <a:spAutoFit/>
          </a:bodyPr>
          <a:lstStyle/>
          <a:p>
            <a:pPr algn="r"/>
            <a:r>
              <a:rPr lang="fi-FI" sz="2000" b="1" dirty="0">
                <a:solidFill>
                  <a:srgbClr val="812604"/>
                </a:solidFill>
                <a:latin typeface="Open Sans"/>
                <a:ea typeface="Open Sans"/>
                <a:cs typeface="Open Sans"/>
              </a:rPr>
              <a:t>Voit näyttää </a:t>
            </a:r>
            <a:br>
              <a:rPr lang="fi-FI" sz="2000" b="1" dirty="0">
                <a:solidFill>
                  <a:srgbClr val="812604"/>
                </a:solidFill>
                <a:latin typeface="Open Sans"/>
                <a:ea typeface="Open Sans"/>
                <a:cs typeface="Open Sans"/>
              </a:rPr>
            </a:br>
            <a:r>
              <a:rPr lang="fi-FI" sz="2000" b="1" dirty="0">
                <a:solidFill>
                  <a:srgbClr val="812604"/>
                </a:solidFill>
                <a:latin typeface="Open Sans"/>
                <a:ea typeface="Open Sans"/>
                <a:cs typeface="Open Sans"/>
              </a:rPr>
              <a:t>esimerkkiä ja herättää innostusta muissa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10617200" cy="836159"/>
          </a:xfrm>
        </p:spPr>
        <p:txBody>
          <a:bodyPr wrap="square" lIns="216000" tIns="144000" rIns="180000" bIns="108000" anchor="t">
            <a:spAutoFit/>
          </a:bodyPr>
          <a:lstStyle/>
          <a:p>
            <a:r>
              <a:rPr lang="fi-FI" dirty="0">
                <a:latin typeface="Open Sans"/>
                <a:ea typeface="Open Sans"/>
                <a:cs typeface="Open Sans"/>
              </a:rPr>
              <a:t>    Miten SINÄ voit osoittaa tukesi?</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01289" y="2865496"/>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dirty="0">
                <a:latin typeface="Open Sans"/>
                <a:ea typeface="Open Sans"/>
                <a:cs typeface="Open Sans"/>
              </a:rPr>
              <a:t>Ryhdy </a:t>
            </a:r>
            <a:r>
              <a:rPr lang="fi-FI"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ilmastosopimuksen lähettilääksi</a:t>
            </a:r>
            <a:r>
              <a:rPr lang="fi-FI" sz="1800" b="1" dirty="0">
                <a:solidFill>
                  <a:srgbClr val="184547"/>
                </a:solidFill>
                <a:latin typeface="Open Sans"/>
                <a:ea typeface="Open Sans"/>
                <a:cs typeface="Arial"/>
              </a:rPr>
              <a:t> </a:t>
            </a:r>
            <a:r>
              <a:rPr lang="fi-FI" sz="1800" dirty="0">
                <a:latin typeface="Open Sans"/>
                <a:ea typeface="Open Sans"/>
                <a:cs typeface="Arial"/>
              </a:rPr>
              <a:t>ja </a:t>
            </a:r>
            <a:br>
              <a:rPr lang="fi-FI" sz="1800" dirty="0">
                <a:latin typeface="Open Sans"/>
                <a:ea typeface="Open Sans"/>
                <a:cs typeface="Arial"/>
              </a:rPr>
            </a:br>
            <a:r>
              <a:rPr lang="fi-FI" sz="1800" dirty="0">
                <a:latin typeface="Open Sans"/>
                <a:ea typeface="Open Sans"/>
                <a:cs typeface="Open Sans"/>
              </a:rPr>
              <a:t>tue ilmastotoimia yhteisössäsi.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01289" y="4420239"/>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dirty="0">
                <a:latin typeface="Open Sans"/>
                <a:ea typeface="Open Sans"/>
                <a:cs typeface="Open Sans"/>
              </a:rPr>
              <a:t>Ryhdy</a:t>
            </a:r>
            <a:r>
              <a:rPr lang="fi-FI" sz="1800" dirty="0">
                <a:solidFill>
                  <a:srgbClr val="00B23B"/>
                </a:solidFill>
                <a:latin typeface="Open Sans"/>
                <a:ea typeface="Open Sans"/>
                <a:cs typeface="Open Sans"/>
              </a:rPr>
              <a:t> </a:t>
            </a:r>
            <a:r>
              <a:rPr lang="fi-FI"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sopimuksen kumppaniksi</a:t>
            </a:r>
            <a:r>
              <a:rPr lang="fi-FI" sz="1800" b="1" dirty="0">
                <a:solidFill>
                  <a:srgbClr val="00B23B"/>
                </a:solidFill>
                <a:latin typeface="Open Sans"/>
                <a:ea typeface="Open Sans"/>
                <a:cs typeface="Arial"/>
              </a:rPr>
              <a:t> </a:t>
            </a:r>
            <a:r>
              <a:rPr lang="fi-FI" sz="1800" dirty="0">
                <a:latin typeface="Open Sans"/>
                <a:ea typeface="Open Sans"/>
                <a:cs typeface="Open Sans"/>
              </a:rPr>
              <a:t>ja lisää organisaation ilmastotoimien näkyvyyttä.</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01289" y="5914552"/>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a:latin typeface="Open Sans"/>
                <a:ea typeface="Open Sans"/>
                <a:cs typeface="Open Sans"/>
              </a:rPr>
              <a:t>Ryhdy </a:t>
            </a:r>
            <a:r>
              <a:rPr lang="fi-FI" sz="1800" b="1" u="sng">
                <a:latin typeface="Open Sans"/>
                <a:ea typeface="Open Sans"/>
                <a:cs typeface="Open Sans"/>
                <a:hlinkClick r:id="rId2">
                  <a:extLst>
                    <a:ext uri="{A12FA001-AC4F-418D-AE19-62706E023703}">
                      <ahyp:hlinkClr xmlns:ahyp="http://schemas.microsoft.com/office/drawing/2018/hyperlinkcolor" val="tx"/>
                    </a:ext>
                  </a:extLst>
                </a:hlinkClick>
              </a:rPr>
              <a:t>sopimuksen ystäväksi</a:t>
            </a:r>
            <a:r>
              <a:rPr lang="fi-FI" sz="1800">
                <a:latin typeface="Open Sans"/>
                <a:ea typeface="Open Sans"/>
                <a:cs typeface="Open Sans"/>
              </a:rPr>
              <a:t>, jos haluat saada </a:t>
            </a:r>
            <a:br>
              <a:rPr lang="fi-FI" sz="1800">
                <a:latin typeface="Open Sans"/>
                <a:ea typeface="Open Sans"/>
                <a:cs typeface="Open Sans"/>
              </a:rPr>
            </a:br>
            <a:r>
              <a:rPr lang="fi-FI" sz="1800">
                <a:latin typeface="Open Sans"/>
                <a:ea typeface="Open Sans"/>
                <a:cs typeface="Open Sans"/>
              </a:rPr>
              <a:t>ohjeita ilmastotoimien lisäämisestä.</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01289" y="7464503"/>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dirty="0">
                <a:latin typeface="Open Sans"/>
                <a:ea typeface="Open Sans"/>
                <a:cs typeface="Open Sans"/>
              </a:rPr>
              <a:t>Rekisteröi oma </a:t>
            </a:r>
            <a:r>
              <a:rPr lang="fi-FI"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ilmastosopimuksen satelliittitapahtumasi</a:t>
            </a:r>
            <a:r>
              <a:rPr lang="fi-FI" sz="1800" dirty="0">
                <a:latin typeface="Open Sans"/>
                <a:ea typeface="Open Sans"/>
                <a:cs typeface="Open Sans"/>
              </a:rPr>
              <a:t>, jotta tapahtuma julkaistaan ilmastosopimuksen sivustolla.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a:solidFill>
                  <a:schemeClr val="bg1"/>
                </a:solidFill>
                <a:latin typeface="Open Sans"/>
                <a:ea typeface="Open Sans"/>
                <a:cs typeface="Open Sans"/>
              </a:rPr>
              <a:t>Jaa</a:t>
            </a:r>
            <a:r>
              <a:rPr lang="fi-FI" sz="1800" b="1">
                <a:solidFill>
                  <a:schemeClr val="bg1"/>
                </a:solidFill>
                <a:latin typeface="Open Sans"/>
                <a:ea typeface="Open Sans"/>
                <a:cs typeface="Open Sans"/>
              </a:rPr>
              <a:t> </a:t>
            </a:r>
            <a:r>
              <a:rPr lang="fi-FI"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resurssiemme</a:t>
            </a:r>
            <a:r>
              <a:rPr lang="fi-FI" sz="1800" b="1">
                <a:solidFill>
                  <a:schemeClr val="bg1"/>
                </a:solidFill>
                <a:latin typeface="Open Sans"/>
                <a:ea typeface="Open Sans"/>
                <a:cs typeface="Open Sans"/>
              </a:rPr>
              <a:t> </a:t>
            </a:r>
            <a:r>
              <a:rPr lang="fi-FI" sz="1800">
                <a:solidFill>
                  <a:schemeClr val="bg1"/>
                </a:solidFill>
                <a:latin typeface="Open Sans"/>
                <a:ea typeface="Open Sans"/>
                <a:cs typeface="Open Sans"/>
              </a:rPr>
              <a:t>avulla selkeää ja paikkansapitävää tietoa ilmastonmuutoksesta ja ilmastotoimista.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fi-FI" sz="1800">
                <a:solidFill>
                  <a:schemeClr val="bg1"/>
                </a:solidFill>
                <a:latin typeface="Open Sans"/>
                <a:ea typeface="Open Sans"/>
                <a:cs typeface="Open Sans"/>
              </a:rPr>
              <a:t>Järjestä </a:t>
            </a:r>
            <a:r>
              <a:rPr lang="fi-FI"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ilmastotoimien ryhmän toimintaa </a:t>
            </a:r>
            <a:r>
              <a:rPr lang="fi-FI" sz="1800">
                <a:solidFill>
                  <a:schemeClr val="bg1"/>
                </a:solidFill>
                <a:latin typeface="Open Sans"/>
                <a:ea typeface="Open Sans"/>
                <a:cs typeface="Open Sans"/>
              </a:rPr>
              <a:t>ja hanki inspiraatiota </a:t>
            </a:r>
            <a:r>
              <a:rPr lang="fi-FI"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kansalaisten osallistamisen pikatyökaluista</a:t>
            </a:r>
            <a:r>
              <a:rPr lang="fi-FI"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fi-FI" sz="1800">
                <a:solidFill>
                  <a:schemeClr val="bg1"/>
                </a:solidFill>
                <a:latin typeface="Open Sans"/>
                <a:ea typeface="Open Sans"/>
                <a:cs typeface="Open Sans"/>
              </a:rPr>
              <a:t>Liity sopimuksen tiimiin YK:n ActNow-kampanjassa </a:t>
            </a:r>
            <a:r>
              <a:rPr lang="fi-FI" sz="1800" b="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AWorld-sovelluksella</a:t>
            </a:r>
            <a:r>
              <a:rPr lang="fi-FI" sz="1800">
                <a:solidFill>
                  <a:schemeClr val="bg1"/>
                </a:solidFill>
                <a:latin typeface="Open Sans"/>
                <a:ea typeface="Open Sans"/>
                <a:cs typeface="Open Sans"/>
              </a:rPr>
              <a:t>! Pienennä hiilijalanjälkeäsi päivittäisillä toimenpiteillä ja ota mitattavia askeleita kohti kestävän kehityksen tavoitteita.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11407402"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8378674" cy="400110"/>
          </a:xfrm>
          <a:prstGeom prst="rect">
            <a:avLst/>
          </a:prstGeom>
          <a:noFill/>
        </p:spPr>
        <p:txBody>
          <a:bodyPr wrap="square">
            <a:spAutoFit/>
          </a:bodyPr>
          <a:lstStyle/>
          <a:p>
            <a:pPr lvl="0">
              <a:lnSpc>
                <a:spcPct val="100000"/>
              </a:lnSpc>
            </a:pPr>
            <a:r>
              <a:rPr lang="fi-FI" sz="2000" b="0" dirty="0">
                <a:solidFill>
                  <a:schemeClr val="tx1"/>
                </a:solidFill>
                <a:latin typeface="Open Sans"/>
                <a:ea typeface="Open Sans"/>
                <a:cs typeface="Open Sans"/>
              </a:rPr>
              <a:t>Etsi innoitusta</a:t>
            </a:r>
            <a:r>
              <a:rPr lang="fi-FI" sz="2000" b="0" dirty="0">
                <a:solidFill>
                  <a:schemeClr val="accent1"/>
                </a:solidFill>
                <a:latin typeface="Open Sans"/>
                <a:ea typeface="Open Sans"/>
                <a:cs typeface="Open Sans"/>
              </a:rPr>
              <a:t> </a:t>
            </a:r>
            <a:r>
              <a:rPr lang="fi-FI"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pikatyökaluista</a:t>
            </a:r>
            <a:r>
              <a:rPr lang="fi-FI" sz="2000" b="1" dirty="0">
                <a:solidFill>
                  <a:schemeClr val="accent1"/>
                </a:solidFill>
                <a:latin typeface="Open Sans"/>
                <a:ea typeface="Open Sans"/>
                <a:cs typeface="Open Sans"/>
              </a:rPr>
              <a:t> </a:t>
            </a:r>
            <a:r>
              <a:rPr lang="fi-FI" sz="2000" b="1" u="sng" dirty="0">
                <a:solidFill>
                  <a:schemeClr val="accent1"/>
                </a:solidFill>
                <a:latin typeface="Open Sans"/>
                <a:ea typeface="Open Sans"/>
                <a:cs typeface="Open Sans"/>
              </a:rPr>
              <a:t>sopimuksen sivustolta</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fi-FI" sz="2000" b="0">
                <a:solidFill>
                  <a:schemeClr val="tx1"/>
                </a:solidFill>
                <a:latin typeface="Open Sans"/>
                <a:ea typeface="Open Sans"/>
                <a:cs typeface="Open Sans"/>
              </a:rPr>
              <a:t>Rekisteröi tapahtuma, jonka aiot järjestää</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fi-FI" sz="2000" b="0">
                <a:solidFill>
                  <a:schemeClr val="tx1"/>
                </a:solidFill>
                <a:latin typeface="Open Sans"/>
                <a:ea typeface="Open Sans"/>
                <a:cs typeface="Open Sans"/>
              </a:rPr>
              <a:t>Järjestä tapahtuma</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fi-FI" sz="2000" b="0">
                <a:solidFill>
                  <a:schemeClr val="tx1"/>
                </a:solidFill>
                <a:latin typeface="Open Sans"/>
                <a:ea typeface="Open Sans"/>
                <a:cs typeface="Open Sans"/>
              </a:rPr>
              <a:t>Kerro tuloksista eurooppalaiselle ilmastosopimukselle</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0917991" cy="400110"/>
          </a:xfrm>
          <a:prstGeom prst="rect">
            <a:avLst/>
          </a:prstGeom>
          <a:noFill/>
        </p:spPr>
        <p:txBody>
          <a:bodyPr wrap="square">
            <a:spAutoFit/>
          </a:bodyPr>
          <a:lstStyle/>
          <a:p>
            <a:pPr lvl="0">
              <a:lnSpc>
                <a:spcPct val="100000"/>
              </a:lnSpc>
            </a:pPr>
            <a:r>
              <a:rPr lang="fi-FI" sz="2000" b="0" dirty="0">
                <a:solidFill>
                  <a:schemeClr val="tx1"/>
                </a:solidFill>
                <a:latin typeface="Open Sans"/>
                <a:ea typeface="Open Sans"/>
                <a:cs typeface="Open Sans"/>
              </a:rPr>
              <a:t>Jaa tietoja toiminnastasi ja sen tuloksista, ja kutsu muita järjestämään oma tapahtumansa!</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8175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i-FI" dirty="0">
                <a:latin typeface="Open Sans"/>
                <a:ea typeface="Open Sans"/>
                <a:cs typeface="Arial"/>
              </a:rPr>
              <a:t>    Kansalaisten osallistamisen pikatyökalut</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fi-FI" sz="2600" b="1">
                  <a:solidFill>
                    <a:srgbClr val="184547"/>
                  </a:solidFill>
                  <a:latin typeface="Open Sans"/>
                  <a:ea typeface="Open Sans"/>
                  <a:cs typeface="Open Sans"/>
                </a:rPr>
                <a:t>Ilmastokävely</a:t>
              </a:r>
            </a:p>
          </p:txBody>
        </p:sp>
        <p:sp>
          <p:nvSpPr>
            <p:cNvPr id="9" name="TextBox 8">
              <a:extLst>
                <a:ext uri="{FF2B5EF4-FFF2-40B4-BE49-F238E27FC236}">
                  <a16:creationId xmlns:a16="http://schemas.microsoft.com/office/drawing/2014/main" id="{D43A8BC1-1230-5C5B-B10C-066797D2C5D9}"/>
                </a:ext>
              </a:extLst>
            </p:cNvPr>
            <p:cNvSpPr txBox="1"/>
            <p:nvPr/>
          </p:nvSpPr>
          <p:spPr>
            <a:xfrm>
              <a:off x="5420245" y="3051084"/>
              <a:ext cx="3494178" cy="492443"/>
            </a:xfrm>
            <a:prstGeom prst="rect">
              <a:avLst/>
            </a:prstGeom>
            <a:noFill/>
          </p:spPr>
          <p:txBody>
            <a:bodyPr wrap="square">
              <a:spAutoFit/>
            </a:bodyPr>
            <a:lstStyle/>
            <a:p>
              <a:pPr algn="ctr"/>
              <a:r>
                <a:rPr lang="fi-FI" sz="2600" b="1" dirty="0">
                  <a:solidFill>
                    <a:srgbClr val="26155F"/>
                  </a:solidFill>
                  <a:latin typeface="Open Sans"/>
                  <a:ea typeface="Open Sans"/>
                  <a:cs typeface="Open Sans"/>
                </a:rPr>
                <a:t>Valokuvauksen tarinankerronta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07942" y="3037523"/>
              <a:ext cx="3724275" cy="830997"/>
            </a:xfrm>
            <a:prstGeom prst="rect">
              <a:avLst/>
            </a:prstGeom>
            <a:noFill/>
          </p:spPr>
          <p:txBody>
            <a:bodyPr wrap="square">
              <a:spAutoFit/>
            </a:bodyPr>
            <a:lstStyle/>
            <a:p>
              <a:pPr algn="ctr"/>
              <a:r>
                <a:rPr lang="fi-FI" sz="2400" b="1" dirty="0">
                  <a:solidFill>
                    <a:srgbClr val="16683B"/>
                  </a:solidFill>
                  <a:latin typeface="Open Sans"/>
                  <a:ea typeface="Open Sans"/>
                  <a:cs typeface="Open Sans"/>
                </a:rPr>
                <a:t>Paikallinen ilmastotoimien ryhmä</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fi-FI" sz="2600" b="1">
                  <a:solidFill>
                    <a:srgbClr val="391A53"/>
                  </a:solidFill>
                  <a:latin typeface="Open Sans"/>
                  <a:ea typeface="Open Sans"/>
                  <a:cs typeface="Open Sans"/>
                </a:rPr>
                <a:t>Vertaisparlamentti</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fi-FI" sz="2000">
                  <a:latin typeface="Open Sans" panose="020B0606030504020204" pitchFamily="34" charset="0"/>
                  <a:ea typeface="Open Sans" panose="020B0606030504020204" pitchFamily="34" charset="0"/>
                  <a:cs typeface="Open Sans" panose="020B0606030504020204" pitchFamily="34" charset="0"/>
                </a:rPr>
                <a:t>Ohjatut kierrokset lähiympäristössä kestävien käytäntöjen ja vihreää siirtymää tukevien aloitteiden esittelemiseksi.</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fi-FI" sz="2000">
                  <a:latin typeface="Open Sans" panose="020B0606030504020204" pitchFamily="34" charset="0"/>
                  <a:ea typeface="Open Sans" panose="020B0606030504020204" pitchFamily="34" charset="0"/>
                  <a:cs typeface="Open Sans" panose="020B0606030504020204" pitchFamily="34" charset="0"/>
                </a:rPr>
                <a:t>Valokuvaustyöpajat, joissa osallistujat ottavat kuvia ilmastoon liittyvistä ongelmista sekä niiden ratkaisuista ja pohtivat niitä. Tuloksilla voi vaikuttaa päättäjiin ja edistää muutosta.</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fi-FI" sz="2000">
                  <a:latin typeface="Open Sans" panose="020B0606030504020204" pitchFamily="34" charset="0"/>
                  <a:ea typeface="Open Sans" panose="020B0606030504020204" pitchFamily="34" charset="0"/>
                  <a:cs typeface="Open Sans" panose="020B0606030504020204" pitchFamily="34" charset="0"/>
                </a:rPr>
                <a:t>Ryhmä ihmisiä, joilla on yhteinen tavoite, kuten yhteisöpuutarhan, korjauskahvilan tai paikallisen energiayhteisön perustaminen.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fi-FI" sz="2000">
                  <a:latin typeface="Open Sans" panose="020B0606030504020204" pitchFamily="34" charset="0"/>
                  <a:ea typeface="Open Sans" panose="020B0606030504020204" pitchFamily="34" charset="0"/>
                  <a:cs typeface="Open Sans" panose="020B0606030504020204" pitchFamily="34" charset="0"/>
                </a:rPr>
                <a:t>Keskusteluja siitä, miten siirtymä ilmastoneutraaliuteen voi toimia käytännössä jokapäiväisessä elämässämme ja minkälaisilla käytännöillä meitä voi kannustaa jatkossa.</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i-FI">
                <a:latin typeface="Open Sans"/>
                <a:ea typeface="Open Sans"/>
                <a:cs typeface="Arial"/>
              </a:rPr>
              <a:t>    Kansalaisten osallistamisen pikatyökalut</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Saat lisätietoja </a:t>
            </a:r>
            <a:b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fi-F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sivustolta</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fi-FI" sz="2800" dirty="0">
                <a:latin typeface="Open Sans"/>
                <a:ea typeface="Open Sans"/>
                <a:cs typeface="Open Sans"/>
              </a:rPr>
              <a:t>Eurooppalainen ilmastosopimus on yhdistänyt voimansa Yhdistyneiden kansakuntien </a:t>
            </a:r>
            <a:r>
              <a:rPr lang="fi-FI" sz="2800" b="1" dirty="0">
                <a:latin typeface="Open Sans"/>
                <a:ea typeface="Open Sans"/>
                <a:cs typeface="Open Sans"/>
              </a:rPr>
              <a:t>ActNow</a:t>
            </a:r>
            <a:r>
              <a:rPr lang="fi-FI" sz="2800" dirty="0">
                <a:latin typeface="Open Sans"/>
                <a:ea typeface="Open Sans"/>
                <a:cs typeface="Open Sans"/>
              </a:rPr>
              <a:t>-kampanjan ja kampanjan ilmastotoimiin innostavan </a:t>
            </a:r>
            <a:r>
              <a:rPr lang="fi-FI" sz="2800" b="1" dirty="0">
                <a:latin typeface="Open Sans"/>
                <a:ea typeface="Open Sans"/>
                <a:cs typeface="Open Sans"/>
              </a:rPr>
              <a:t>AWorld</a:t>
            </a:r>
            <a:r>
              <a:rPr lang="fi-FI" sz="2800" dirty="0">
                <a:latin typeface="Open Sans"/>
                <a:ea typeface="Open Sans"/>
                <a:cs typeface="Open Sans"/>
              </a:rPr>
              <a:t>-mobiilisovelluksen kanssa.</a:t>
            </a:r>
            <a:br>
              <a:rPr lang="fi-FI" sz="2800" dirty="0">
                <a:latin typeface="Open Sans"/>
                <a:ea typeface="Open Sans"/>
                <a:cs typeface="Open Sans"/>
              </a:rPr>
            </a:br>
            <a:endParaRPr lang="fi-FI" sz="2800" dirty="0">
              <a:latin typeface="Open Sans"/>
              <a:ea typeface="Open Sans"/>
              <a:cs typeface="Open Sans"/>
            </a:endParaRPr>
          </a:p>
          <a:p>
            <a:pPr>
              <a:lnSpc>
                <a:spcPts val="4200"/>
              </a:lnSpc>
            </a:pPr>
            <a:r>
              <a:rPr lang="fi-FI" sz="2800" b="1" dirty="0">
                <a:solidFill>
                  <a:srgbClr val="02B23D"/>
                </a:solidFill>
                <a:latin typeface="Open Sans"/>
                <a:ea typeface="Open Sans"/>
                <a:cs typeface="Open Sans"/>
              </a:rPr>
              <a:t>AWorld-sovelluksessa eurooppalaisen ilmastosopimuksen tiimin haasteeseen liittyneet käyttäjät ovat tehneet yli </a:t>
            </a:r>
            <a:r>
              <a:rPr lang="fi-FI" sz="2800" b="1" u="sng" dirty="0">
                <a:solidFill>
                  <a:srgbClr val="02B23D"/>
                </a:solidFill>
                <a:latin typeface="Open Sans"/>
                <a:ea typeface="Open Sans"/>
                <a:cs typeface="Open Sans"/>
              </a:rPr>
              <a:t>900 000</a:t>
            </a:r>
            <a:r>
              <a:rPr lang="fi-FI" sz="2800" b="1" dirty="0">
                <a:solidFill>
                  <a:srgbClr val="02B23D"/>
                </a:solidFill>
                <a:latin typeface="Open Sans"/>
                <a:ea typeface="Open Sans"/>
                <a:cs typeface="Open Sans"/>
              </a:rPr>
              <a:t> ilmastotoimea.</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8051800" cy="836159"/>
          </a:xfrm>
          <a:solidFill>
            <a:srgbClr val="104B2B"/>
          </a:solidFill>
        </p:spPr>
        <p:txBody>
          <a:bodyPr wrap="square" lIns="216000" tIns="144000" rIns="180000" bIns="108000" anchor="t">
            <a:spAutoFit/>
          </a:bodyPr>
          <a:lstStyle/>
          <a:p>
            <a:r>
              <a:rPr lang="fi-FI">
                <a:latin typeface="Open Sans"/>
                <a:ea typeface="Open Sans"/>
                <a:cs typeface="Open Sans"/>
              </a:rPr>
              <a:t>    Sopimus ja YK:n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fi-FI" sz="2400" dirty="0">
                <a:latin typeface="Open Sans"/>
                <a:ea typeface="Open Sans"/>
                <a:cs typeface="Open Sans"/>
              </a:rPr>
              <a:t>Jokainen meistä voi auttaa kestävämmän tulevaisuuden luomisessa. </a:t>
            </a:r>
            <a:r>
              <a:rPr lang="fi-FI" sz="2400" dirty="0">
                <a:solidFill>
                  <a:srgbClr val="000000"/>
                </a:solidFill>
                <a:latin typeface="Open Sans"/>
                <a:ea typeface="Open Sans"/>
                <a:cs typeface="Open Sans"/>
              </a:rPr>
              <a:t>Viestintämme ytimessä ovat sopimuksen monimuotoisen yhteisön</a:t>
            </a:r>
            <a:r>
              <a:rPr lang="fi-FI" sz="2400" dirty="0">
                <a:solidFill>
                  <a:schemeClr val="accent1"/>
                </a:solidFill>
                <a:latin typeface="Open Sans"/>
                <a:ea typeface="Open Sans"/>
                <a:cs typeface="Open Sans"/>
              </a:rPr>
              <a:t> </a:t>
            </a:r>
            <a:r>
              <a:rPr lang="fi-FI"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menestystarinat, </a:t>
            </a:r>
            <a:r>
              <a:rPr lang="fi-FI"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ratkaisut ja toimet</a:t>
            </a:r>
            <a:r>
              <a:rPr lang="fi-FI" sz="2400" dirty="0">
                <a:solidFill>
                  <a:srgbClr val="000000"/>
                </a:solidFill>
                <a:latin typeface="Open Sans"/>
                <a:ea typeface="Open Sans"/>
                <a:cs typeface="Open Sans"/>
              </a:rPr>
              <a:t>. </a:t>
            </a:r>
            <a:br>
              <a:rPr lang="fi-FI" sz="2400" dirty="0">
                <a:solidFill>
                  <a:srgbClr val="000000"/>
                </a:solidFill>
                <a:latin typeface="Open Sans"/>
                <a:ea typeface="Open Sans"/>
                <a:cs typeface="Open Sans"/>
              </a:rPr>
            </a:br>
            <a:r>
              <a:rPr lang="fi-FI" sz="900" dirty="0">
                <a:solidFill>
                  <a:srgbClr val="000000"/>
                </a:solidFill>
                <a:latin typeface="Open Sans"/>
                <a:ea typeface="Open Sans"/>
                <a:cs typeface="Open Sans"/>
              </a:rPr>
              <a:t> </a:t>
            </a:r>
          </a:p>
          <a:p>
            <a:pPr>
              <a:lnSpc>
                <a:spcPts val="4500"/>
              </a:lnSpc>
            </a:pPr>
            <a:r>
              <a:rPr lang="fi-FI" sz="3200" dirty="0">
                <a:solidFill>
                  <a:srgbClr val="104B2B"/>
                </a:solidFill>
                <a:latin typeface="Open Sans"/>
                <a:ea typeface="Open Sans"/>
                <a:cs typeface="Open Sans"/>
              </a:rPr>
              <a:t>Kerro tarinasi meille osoitteeseen</a:t>
            </a:r>
            <a:r>
              <a:rPr lang="fi-FI" sz="3200" i="0" u="none" strike="noStrike" baseline="0" dirty="0">
                <a:solidFill>
                  <a:srgbClr val="104B2B"/>
                </a:solidFill>
                <a:latin typeface="Open Sans"/>
                <a:ea typeface="Open Sans"/>
                <a:cs typeface="Open Sans"/>
              </a:rPr>
              <a:t>: </a:t>
            </a:r>
            <a:br>
              <a:rPr lang="fi-FI" sz="3200" b="0" i="0" u="none" strike="noStrike" baseline="0" dirty="0">
                <a:latin typeface="Open Sans"/>
                <a:ea typeface="Open Sans"/>
                <a:cs typeface="Open Sans"/>
              </a:rPr>
            </a:br>
            <a:r>
              <a:rPr lang="fi-FI"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fi-FI"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fi-FI" sz="3200" dirty="0">
                <a:solidFill>
                  <a:srgbClr val="104B2B"/>
                </a:solidFill>
                <a:latin typeface="Open Sans"/>
                <a:ea typeface="Open Sans"/>
                <a:cs typeface="Open Sans"/>
              </a:rPr>
              <a:t>. </a:t>
            </a:r>
          </a:p>
          <a:p>
            <a:pPr>
              <a:lnSpc>
                <a:spcPts val="2200"/>
              </a:lnSpc>
            </a:pPr>
            <a:r>
              <a:rPr lang="fi-FI" sz="1800" dirty="0">
                <a:latin typeface="Open Sans"/>
                <a:ea typeface="Open Sans"/>
                <a:cs typeface="Open Sans"/>
              </a:rPr>
              <a:t>Liitä mukaan linkkejä, liitteitä, kuvia tai tietoja, joiden avulla ymmärrämme tarinasi ja voimme jakaa sitä.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7594599" cy="836159"/>
          </a:xfrm>
        </p:spPr>
        <p:txBody>
          <a:bodyPr wrap="square" lIns="216000" tIns="144000" rIns="180000" bIns="108000" anchor="t">
            <a:spAutoFit/>
          </a:bodyPr>
          <a:lstStyle/>
          <a:p>
            <a:r>
              <a:rPr lang="fi-FI">
                <a:latin typeface="Open Sans"/>
                <a:ea typeface="Open Sans"/>
                <a:cs typeface="Open Sans"/>
              </a:rPr>
              <a:t>    Kerro tarinasi meille!</a:t>
            </a:r>
          </a:p>
        </p:txBody>
      </p:sp>
      <p:pic>
        <p:nvPicPr>
          <p:cNvPr id="5" name="Picture 4" descr="A group of women looking at a paper&#10;&#10;Description automatically generated">
            <a:extLst>
              <a:ext uri="{FF2B5EF4-FFF2-40B4-BE49-F238E27FC236}">
                <a16:creationId xmlns:a16="http://schemas.microsoft.com/office/drawing/2014/main" id="{EC915A12-98B9-D8B6-6BA0-653290CD73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4165600" cy="836159"/>
          </a:xfrm>
        </p:spPr>
        <p:txBody>
          <a:bodyPr/>
          <a:lstStyle/>
          <a:p>
            <a:r>
              <a:rPr lang="fi-FI"/>
              <a:t>    Lisätietoja</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fi-FI" sz="2800"/>
                        <a:t>Alusta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fi-FI" sz="2800"/>
                        <a:t>Tunniste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fi-FI"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i-FI" sz="2400"/>
                        <a:t>              </a:t>
                      </a:r>
                      <a:r>
                        <a:rPr lang="fi-FI"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fi-FI"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fi-FI" sz="2400"/>
                        <a:t>             </a:t>
                      </a:r>
                      <a:r>
                        <a:rPr lang="fi-FI"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fi-FI"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i-FI" sz="2400"/>
                        <a:t>            </a:t>
                      </a:r>
                      <a:r>
                        <a:rPr lang="fi-FI" sz="2000"/>
                        <a:t>@EU Environment </a:t>
                      </a:r>
                      <a:br>
                        <a:rPr lang="fi-FI" sz="2000"/>
                      </a:br>
                      <a:r>
                        <a:rPr lang="fi-FI"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fi-FI"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fi-FI" sz="2400"/>
                        <a:t>         </a:t>
                      </a:r>
                      <a:r>
                        <a:rPr lang="fi-FI"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fi-FI"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Ilmastosopimuksen sivustolta</a:t>
            </a:r>
            <a:r>
              <a:rPr lang="fi-FI" sz="2300" dirty="0">
                <a:solidFill>
                  <a:srgbClr val="104B2B"/>
                </a:solidFill>
                <a:latin typeface="Open Sans"/>
                <a:ea typeface="Open Sans"/>
                <a:cs typeface="Open Sans"/>
              </a:rPr>
              <a:t> </a:t>
            </a:r>
            <a:r>
              <a:rPr lang="fi-FI" sz="2300" dirty="0">
                <a:solidFill>
                  <a:prstClr val="black"/>
                </a:solidFill>
                <a:latin typeface="Open Sans"/>
                <a:ea typeface="Open Sans"/>
                <a:cs typeface="Open Sans"/>
              </a:rPr>
              <a:t>löydät sopimuksen yhteisön tarinoita sekä hyödyllisiä resursseja ja materiaaleja, joilla herätät muissa innostusta toimintaan. </a:t>
            </a:r>
          </a:p>
          <a:p>
            <a:pPr marL="0" indent="0">
              <a:lnSpc>
                <a:spcPts val="3800"/>
              </a:lnSpc>
              <a:spcAft>
                <a:spcPts val="800"/>
              </a:spcAft>
              <a:buFont typeface="Arial" panose="020B0604020202020204" pitchFamily="34" charset="0"/>
              <a:buNone/>
              <a:defRPr/>
            </a:pPr>
            <a:r>
              <a:rPr lang="fi-FI" sz="2300" dirty="0">
                <a:solidFill>
                  <a:prstClr val="black"/>
                </a:solidFill>
                <a:latin typeface="Open Sans"/>
                <a:ea typeface="Open Sans"/>
                <a:cs typeface="Open Sans"/>
              </a:rPr>
              <a:t>Voit myös </a:t>
            </a:r>
            <a:r>
              <a:rPr lang="fi-FI"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tilata uutiskirjeemme</a:t>
            </a:r>
            <a:r>
              <a:rPr lang="fi-FI" sz="2300" dirty="0">
                <a:solidFill>
                  <a:srgbClr val="104B2B"/>
                </a:solidFill>
                <a:latin typeface="Open Sans"/>
                <a:ea typeface="Open Sans"/>
                <a:cs typeface="Open Sans"/>
              </a:rPr>
              <a:t> </a:t>
            </a:r>
            <a:r>
              <a:rPr lang="fi-FI" sz="2300" dirty="0">
                <a:solidFill>
                  <a:prstClr val="black"/>
                </a:solidFill>
                <a:latin typeface="Open Sans"/>
                <a:ea typeface="Open Sans"/>
                <a:cs typeface="Open Sans"/>
              </a:rPr>
              <a:t>ja seurata meitä sosiaalisessa mediassa, jotta pysyt ajan tasalla ilmastotoimista.</a:t>
            </a:r>
          </a:p>
          <a:p>
            <a:pPr marL="0" indent="0">
              <a:lnSpc>
                <a:spcPts val="3800"/>
              </a:lnSpc>
              <a:spcAft>
                <a:spcPts val="800"/>
              </a:spcAft>
              <a:buNone/>
              <a:defRPr/>
            </a:pPr>
            <a:r>
              <a:rPr lang="fi-FI" sz="2300" dirty="0">
                <a:solidFill>
                  <a:prstClr val="black"/>
                </a:solidFill>
                <a:latin typeface="Open Sans"/>
                <a:ea typeface="Open Sans"/>
                <a:cs typeface="Open Sans"/>
              </a:rPr>
              <a:t>Löydät sisältömme näillä aihetunnisteilla: </a:t>
            </a:r>
            <a:br>
              <a:rPr lang="fi-FI" sz="2300" dirty="0">
                <a:solidFill>
                  <a:prstClr val="black"/>
                </a:solidFill>
                <a:latin typeface="Open Sans"/>
                <a:ea typeface="Open Sans"/>
                <a:cs typeface="Open Sans"/>
              </a:rPr>
            </a:br>
            <a:r>
              <a:rPr lang="fi-FI" sz="2300" b="1" dirty="0">
                <a:solidFill>
                  <a:srgbClr val="104B2B"/>
                </a:solidFill>
                <a:latin typeface="Open Sans"/>
                <a:ea typeface="Open Sans"/>
                <a:cs typeface="Open Sans"/>
              </a:rPr>
              <a:t>#EUClimatePact #MyWorldOurPlanet </a:t>
            </a:r>
            <a:br>
              <a:rPr lang="fi-FI" sz="2400" b="1" dirty="0">
                <a:solidFill>
                  <a:srgbClr val="104B2B"/>
                </a:solidFill>
                <a:latin typeface="Open Sans"/>
                <a:ea typeface="Open Sans"/>
                <a:cs typeface="Open Sans"/>
              </a:rPr>
            </a:br>
            <a:endParaRPr lang="fi-FI" sz="2400" b="1" dirty="0">
              <a:solidFill>
                <a:srgbClr val="104B2B"/>
              </a:solidFill>
              <a:latin typeface="Open Sans"/>
              <a:ea typeface="Open Sans"/>
              <a:cs typeface="Open Sans"/>
            </a:endParaRPr>
          </a:p>
          <a:p>
            <a:pPr marL="0" indent="0">
              <a:lnSpc>
                <a:spcPts val="4400"/>
              </a:lnSpc>
              <a:spcAft>
                <a:spcPts val="800"/>
              </a:spcAft>
              <a:buNone/>
              <a:defRPr/>
            </a:pPr>
            <a:r>
              <a:rPr lang="fi-FI" sz="3200" dirty="0">
                <a:solidFill>
                  <a:srgbClr val="104B2B"/>
                </a:solidFill>
                <a:latin typeface="Open Sans"/>
                <a:ea typeface="Open Sans"/>
                <a:cs typeface="Open Sans"/>
              </a:rPr>
              <a:t>Kysyttävää? Ota yhteyttä sihteeristöön: </a:t>
            </a:r>
            <a:r>
              <a:rPr lang="fi-FI"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919200" y="2416393"/>
            <a:ext cx="3549046" cy="1288009"/>
          </a:xfrm>
        </p:spPr>
        <p:txBody>
          <a:bodyPr/>
          <a:lstStyle/>
          <a:p>
            <a:r>
              <a:rPr lang="fi-FI"/>
              <a:t>Kiitos</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7340600" y="3666302"/>
            <a:ext cx="10127647" cy="1288009"/>
          </a:xfrm>
        </p:spPr>
        <p:txBody>
          <a:bodyPr/>
          <a:lstStyle/>
          <a:p>
            <a:r>
              <a:rPr lang="fi-FI" dirty="0"/>
              <a:t>mielenkiinnostasi!</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2470397" cy="1232609"/>
          </a:xfrm>
        </p:spPr>
        <p:txBody>
          <a:bodyPr/>
          <a:lstStyle/>
          <a:p>
            <a:r>
              <a:rPr lang="fi-FI" sz="6800" dirty="0"/>
              <a:t> TIETOA eurooppalaisesta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1073397" cy="1232609"/>
          </a:xfrm>
        </p:spPr>
        <p:txBody>
          <a:bodyPr/>
          <a:lstStyle/>
          <a:p>
            <a:r>
              <a:rPr lang="fi-FI" sz="6800" dirty="0">
                <a:latin typeface="Open Sans"/>
                <a:ea typeface="Open Sans"/>
                <a:cs typeface="Open Sans"/>
              </a:rPr>
              <a:t> ilmastosopimuksesta</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fi-FI"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fi-FI" sz="2800" dirty="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Eurooppalainen ilmastosopimus</a:t>
            </a:r>
            <a:r>
              <a:rPr lang="fi-FI" sz="2800" dirty="0">
                <a:solidFill>
                  <a:srgbClr val="9EBCF8"/>
                </a:solidFill>
                <a:latin typeface="Open Sans"/>
                <a:ea typeface="Open Sans"/>
                <a:cs typeface="Open Sans"/>
              </a:rPr>
              <a:t> </a:t>
            </a:r>
            <a:r>
              <a:rPr lang="fi-FI" sz="2800" dirty="0">
                <a:solidFill>
                  <a:schemeClr val="bg1"/>
                </a:solidFill>
                <a:latin typeface="Open Sans"/>
                <a:ea typeface="Open Sans"/>
                <a:cs typeface="Open Sans"/>
              </a:rPr>
              <a:t>on Euroopan komission käynnistämä aloite, jolla pyritään luomaan yhteisen asian eli </a:t>
            </a:r>
            <a:r>
              <a:rPr lang="fi-FI" sz="2800" b="1" dirty="0">
                <a:solidFill>
                  <a:schemeClr val="bg1"/>
                </a:solidFill>
                <a:latin typeface="Open Sans"/>
                <a:ea typeface="Open Sans"/>
                <a:cs typeface="Open Sans"/>
              </a:rPr>
              <a:t>ilmastotoimien</a:t>
            </a:r>
            <a:r>
              <a:rPr lang="fi-FI" sz="2800" dirty="0">
                <a:solidFill>
                  <a:schemeClr val="bg1"/>
                </a:solidFill>
                <a:latin typeface="Open Sans"/>
                <a:ea typeface="Open Sans"/>
                <a:cs typeface="Open Sans"/>
              </a:rPr>
              <a:t> yhdistämien ihmisten liike.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fi-FI"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Euroopan vihreän kehityksen ohjelmaan</a:t>
            </a:r>
            <a:r>
              <a:rPr lang="fi-FI" sz="2800">
                <a:solidFill>
                  <a:schemeClr val="bg1"/>
                </a:solidFill>
                <a:latin typeface="Open Sans"/>
                <a:ea typeface="Open Sans"/>
                <a:cs typeface="Open Sans"/>
              </a:rPr>
              <a:t> kuuluva aloite auttaa EU:ta täyttämään tavoitteensa olla hiilineutraali vuoteen 2050 mennessä.</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fi-FI" sz="60000" b="1">
                <a:solidFill>
                  <a:schemeClr val="bg1">
                    <a:alpha val="3000"/>
                  </a:schemeClr>
                </a:solidFill>
                <a:latin typeface="Open Sans"/>
                <a:ea typeface="Open Sans"/>
                <a:cs typeface="Open Sans"/>
              </a:rPr>
              <a:t>20        </a:t>
            </a:r>
            <a:br>
              <a:rPr lang="fi-FI" sz="60000" b="1">
                <a:solidFill>
                  <a:schemeClr val="bg1">
                    <a:alpha val="3000"/>
                  </a:schemeClr>
                </a:solidFill>
                <a:latin typeface="Open Sans"/>
                <a:ea typeface="Open Sans"/>
                <a:cs typeface="Open Sans"/>
              </a:rPr>
            </a:br>
            <a:endParaRPr lang="fi-FI"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fi-FI"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5417800" cy="836159"/>
          </a:xfrm>
          <a:prstGeom prst="rect">
            <a:avLst/>
          </a:prstGeom>
          <a:solidFill>
            <a:srgbClr val="3C64E7"/>
          </a:solidFill>
        </p:spPr>
        <p:txBody>
          <a:bodyPr/>
          <a:lstStyle/>
          <a:p>
            <a:r>
              <a:rPr lang="fi-FI" dirty="0"/>
              <a:t>                  </a:t>
            </a:r>
            <a:r>
              <a:rPr lang="fi-FI" b="0" dirty="0"/>
              <a:t>Mikä on </a:t>
            </a:r>
            <a:r>
              <a:rPr lang="fi-FI" dirty="0"/>
              <a:t>eurooppalainen ilmastosopimus?</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fi-FI" sz="3200">
                <a:solidFill>
                  <a:srgbClr val="2A255A"/>
                </a:solidFill>
                <a:latin typeface="Open Sans"/>
                <a:ea typeface="Open Sans"/>
                <a:cs typeface="Open Sans"/>
              </a:rPr>
              <a:t>Sopimuksen motto:  </a:t>
            </a:r>
            <a:br>
              <a:rPr lang="fi-FI" sz="3200">
                <a:solidFill>
                  <a:srgbClr val="2A255A"/>
                </a:solidFill>
                <a:latin typeface="Open Sans"/>
                <a:ea typeface="Open Sans"/>
                <a:cs typeface="Open Sans"/>
              </a:rPr>
            </a:br>
            <a:r>
              <a:rPr lang="fi-FI" sz="3600" b="1" i="1">
                <a:solidFill>
                  <a:srgbClr val="2A255A"/>
                </a:solidFill>
                <a:latin typeface="Open Sans"/>
                <a:ea typeface="Open Sans"/>
                <a:cs typeface="Open Sans"/>
              </a:rPr>
              <a:t>”My World. My Action. Our Planet.” (Minun maailmani. Minun toimintani. Meidän maapallomme.)</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fi-FI">
                <a:latin typeface="Open Sans"/>
                <a:ea typeface="Open Sans"/>
                <a:cs typeface="Open Sans"/>
              </a:rPr>
              <a:t>    tavoitteet</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093420" y="3458489"/>
            <a:ext cx="9519007" cy="2135713"/>
            <a:chOff x="1461864" y="3363558"/>
            <a:chExt cx="14047767"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20"/>
              <a:ext cx="4108688" cy="708529"/>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8" y="3374120"/>
              <a:ext cx="4108688" cy="58800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fi-FI" sz="2000">
                  <a:latin typeface="Open Sans"/>
                  <a:ea typeface="Open Sans"/>
                  <a:cs typeface="Open Sans"/>
                </a:rPr>
                <a:t>ilmastoasioista ja </a:t>
              </a:r>
              <a:br>
                <a:rPr lang="fi-FI" sz="2000">
                  <a:latin typeface="Open Sans"/>
                  <a:ea typeface="Open Sans"/>
                  <a:cs typeface="Open Sans"/>
                </a:rPr>
              </a:br>
              <a:r>
                <a:rPr lang="fi-FI" sz="2000">
                  <a:latin typeface="Open Sans"/>
                  <a:ea typeface="Open Sans"/>
                  <a:cs typeface="Open Sans"/>
                </a:rPr>
                <a:t>EU:n toimista</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fi-FI" sz="2000">
                  <a:latin typeface="Open Sans"/>
                  <a:ea typeface="Open Sans"/>
                  <a:cs typeface="Open Sans"/>
                </a:rPr>
                <a:t>ilmastotoimiin ja osallistumiseen</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15245"/>
              <a:ext cx="4108686" cy="1964153"/>
            </a:xfrm>
            <a:prstGeom prst="rect">
              <a:avLst/>
            </a:prstGeom>
            <a:noFill/>
          </p:spPr>
          <p:txBody>
            <a:bodyPr wrap="square" lIns="91440" tIns="45720" rIns="91440" bIns="45720" anchor="t">
              <a:spAutoFit/>
            </a:bodyPr>
            <a:lstStyle/>
            <a:p>
              <a:pPr algn="ctr">
                <a:lnSpc>
                  <a:spcPts val="2400"/>
                </a:lnSpc>
              </a:pPr>
              <a:r>
                <a:rPr lang="fi-FI" sz="1600" dirty="0">
                  <a:latin typeface="Open Sans"/>
                  <a:ea typeface="Open Sans"/>
                  <a:cs typeface="Open Sans"/>
                </a:rPr>
                <a:t>ja organisaatioita, jotka </a:t>
              </a:r>
              <a:br>
                <a:rPr lang="fi-FI" sz="1600" dirty="0">
                  <a:latin typeface="Open Sans"/>
                  <a:ea typeface="Open Sans"/>
                  <a:cs typeface="Open Sans"/>
                </a:rPr>
              </a:br>
              <a:r>
                <a:rPr lang="fi-FI" sz="1600" dirty="0">
                  <a:latin typeface="Open Sans"/>
                  <a:ea typeface="Open Sans"/>
                  <a:cs typeface="Open Sans"/>
                </a:rPr>
                <a:t>tekevät töitä ilmaston puolesta, ja </a:t>
              </a:r>
              <a:br>
                <a:rPr lang="fi-FI" sz="1600" dirty="0">
                  <a:latin typeface="Open Sans"/>
                  <a:ea typeface="Open Sans"/>
                  <a:cs typeface="Open Sans"/>
                </a:rPr>
              </a:br>
              <a:r>
                <a:rPr lang="fi-FI" sz="1600" dirty="0">
                  <a:latin typeface="Open Sans"/>
                  <a:ea typeface="Open Sans"/>
                  <a:cs typeface="Open Sans"/>
                </a:rPr>
                <a:t>auttaa niitä saamaan tietoa </a:t>
              </a:r>
              <a:br>
                <a:rPr lang="fi-FI" sz="1600" dirty="0">
                  <a:latin typeface="Open Sans"/>
                  <a:ea typeface="Open Sans"/>
                  <a:cs typeface="Open Sans"/>
                </a:rPr>
              </a:br>
              <a:r>
                <a:rPr lang="fi-FI" sz="1600" dirty="0">
                  <a:latin typeface="Open Sans"/>
                  <a:ea typeface="Open Sans"/>
                  <a:cs typeface="Open Sans"/>
                </a:rPr>
                <a:t>toisiltaan</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61864" y="3363560"/>
              <a:ext cx="4131220" cy="472096"/>
            </a:xfrm>
            <a:prstGeom prst="rect">
              <a:avLst/>
            </a:prstGeom>
            <a:noFill/>
          </p:spPr>
          <p:txBody>
            <a:bodyPr wrap="square" lIns="91440" tIns="45720" rIns="91440" bIns="45720" anchor="t">
              <a:spAutoFit/>
            </a:bodyPr>
            <a:lstStyle/>
            <a:p>
              <a:pPr algn="ctr"/>
              <a:r>
                <a:rPr lang="fi-FI" sz="1900" b="1" dirty="0">
                  <a:solidFill>
                    <a:schemeClr val="bg1"/>
                  </a:solidFill>
                  <a:latin typeface="Open Sans"/>
                  <a:ea typeface="Open Sans"/>
                  <a:cs typeface="Open Sans"/>
                </a:rPr>
                <a:t>Lisätä tietoisuutta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fi-FI" sz="2000" b="1">
                  <a:solidFill>
                    <a:schemeClr val="bg1"/>
                  </a:solidFill>
                  <a:latin typeface="Open Sans"/>
                  <a:ea typeface="Open Sans"/>
                  <a:cs typeface="Open Sans"/>
                </a:rPr>
                <a:t>Kannustaa</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33348" y="3363558"/>
              <a:ext cx="4176283" cy="490980"/>
            </a:xfrm>
            <a:prstGeom prst="rect">
              <a:avLst/>
            </a:prstGeom>
            <a:noFill/>
          </p:spPr>
          <p:txBody>
            <a:bodyPr wrap="square" lIns="91440" tIns="45720" rIns="91440" bIns="45720" anchor="t">
              <a:spAutoFit/>
            </a:bodyPr>
            <a:lstStyle/>
            <a:p>
              <a:pPr algn="ctr"/>
              <a:r>
                <a:rPr lang="fi-FI" sz="2000" b="1" dirty="0">
                  <a:solidFill>
                    <a:schemeClr val="bg1"/>
                  </a:solidFill>
                  <a:latin typeface="Open Sans"/>
                  <a:ea typeface="Open Sans"/>
                  <a:cs typeface="Open Sans"/>
                </a:rPr>
                <a:t>Yhdistää kansalaisia</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fi-FI"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111664" cy="836159"/>
          </a:xfrm>
        </p:spPr>
        <p:txBody>
          <a:bodyPr wrap="square" lIns="216000" tIns="144000" rIns="180000" bIns="108000" anchor="t">
            <a:spAutoFit/>
          </a:bodyPr>
          <a:lstStyle/>
          <a:p>
            <a:r>
              <a:rPr lang="fi-FI" dirty="0">
                <a:latin typeface="Open Sans"/>
                <a:ea typeface="Open Sans"/>
                <a:cs typeface="Open Sans"/>
              </a:rPr>
              <a:t>    painopistealueet</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fi-FI" sz="2000" b="1">
                <a:latin typeface="Open Sans"/>
                <a:ea typeface="Open Sans"/>
                <a:cs typeface="Open Sans"/>
              </a:rPr>
              <a:t>Ilmastopolitiikka ja käytännön toimet</a:t>
            </a:r>
          </a:p>
        </p:txBody>
      </p:sp>
      <p:sp>
        <p:nvSpPr>
          <p:cNvPr id="26" name="TextBox 25">
            <a:extLst>
              <a:ext uri="{FF2B5EF4-FFF2-40B4-BE49-F238E27FC236}">
                <a16:creationId xmlns:a16="http://schemas.microsoft.com/office/drawing/2014/main" id="{0BD6A69A-C6A5-7758-72D0-799F22405950}"/>
              </a:ext>
            </a:extLst>
          </p:cNvPr>
          <p:cNvSpPr txBox="1"/>
          <p:nvPr/>
        </p:nvSpPr>
        <p:spPr>
          <a:xfrm>
            <a:off x="6991568" y="7797299"/>
            <a:ext cx="3708548" cy="1323439"/>
          </a:xfrm>
          <a:prstGeom prst="rect">
            <a:avLst/>
          </a:prstGeom>
          <a:noFill/>
        </p:spPr>
        <p:txBody>
          <a:bodyPr wrap="square">
            <a:spAutoFit/>
          </a:bodyPr>
          <a:lstStyle/>
          <a:p>
            <a:pPr algn="ctr"/>
            <a:r>
              <a:rPr lang="fi-FI" sz="2000" b="1" dirty="0">
                <a:latin typeface="Open Sans"/>
                <a:ea typeface="Open Sans"/>
                <a:cs typeface="Open Sans"/>
              </a:rPr>
              <a:t>Sopeutuminen ilmastonmuutoksen </a:t>
            </a:r>
            <a:br>
              <a:rPr lang="fi-FI" sz="2000" b="1" dirty="0">
                <a:latin typeface="Open Sans"/>
                <a:ea typeface="Open Sans"/>
                <a:cs typeface="Open Sans"/>
              </a:rPr>
            </a:br>
            <a:r>
              <a:rPr lang="fi-FI" sz="2000" b="1" dirty="0">
                <a:latin typeface="Open Sans"/>
                <a:ea typeface="Open Sans"/>
                <a:cs typeface="Open Sans"/>
              </a:rPr>
              <a:t>väistämättömiin vaikutuksiin</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fi-FI" sz="2000" b="1" dirty="0">
                <a:latin typeface="Open Sans"/>
                <a:ea typeface="Open Sans"/>
                <a:cs typeface="Open Sans"/>
              </a:rPr>
              <a:t>Talous ja </a:t>
            </a:r>
            <a:br>
              <a:rPr lang="fi-FI" sz="2000" b="1" dirty="0">
                <a:latin typeface="Open Sans"/>
                <a:ea typeface="Open Sans"/>
                <a:cs typeface="Open Sans"/>
              </a:rPr>
            </a:br>
            <a:r>
              <a:rPr lang="fi-FI" sz="2000" b="1" dirty="0">
                <a:latin typeface="Open Sans"/>
                <a:ea typeface="Open Sans"/>
                <a:cs typeface="Open Sans"/>
              </a:rPr>
              <a:t>oikeudenmukainen siirtymä</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fi-FI"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fi-FI"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fi-FI"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1" y="803443"/>
            <a:ext cx="9143999" cy="836159"/>
          </a:xfrm>
        </p:spPr>
        <p:txBody>
          <a:bodyPr/>
          <a:lstStyle/>
          <a:p>
            <a:r>
              <a:rPr lang="fi-FI" dirty="0">
                <a:latin typeface="Open Sans"/>
                <a:ea typeface="Open Sans"/>
                <a:cs typeface="Open Sans"/>
              </a:rPr>
              <a:t>    </a:t>
            </a:r>
            <a:r>
              <a:rPr lang="fi-FI" dirty="0"/>
              <a:t>Ilmastosopimuksen yhteisö</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fi-FI" sz="2000">
                <a:solidFill>
                  <a:schemeClr val="bg1"/>
                </a:solidFill>
                <a:latin typeface="Open Sans"/>
                <a:ea typeface="Open Sans"/>
                <a:cs typeface="Open Sans"/>
              </a:rPr>
              <a:t>(Secretariat) panee sopimuksen yhteisön liikkeelle ja koordinoi sen toimia keskustasolla.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fi-FI" sz="2300" b="1">
                <a:solidFill>
                  <a:srgbClr val="3A64E8"/>
                </a:solidFill>
                <a:latin typeface="Open Sans"/>
                <a:ea typeface="Open Sans"/>
                <a:cs typeface="Open Sans"/>
              </a:rPr>
              <a:t>Sihteeristö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44971"/>
            <a:chOff x="7085649" y="2916442"/>
            <a:chExt cx="4108688" cy="2844971"/>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093448" y="2916442"/>
              <a:ext cx="4100889"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093449" y="3822421"/>
              <a:ext cx="4100888" cy="1938992"/>
            </a:xfrm>
            <a:prstGeom prst="rect">
              <a:avLst/>
            </a:prstGeom>
            <a:noFill/>
          </p:spPr>
          <p:txBody>
            <a:bodyPr wrap="square">
              <a:spAutoFit/>
            </a:bodyPr>
            <a:lstStyle/>
            <a:p>
              <a:pPr algn="ctr"/>
              <a:r>
                <a:rPr lang="fi-FI" sz="2000" b="1" dirty="0">
                  <a:latin typeface="Open Sans"/>
                  <a:ea typeface="Open Sans"/>
                  <a:cs typeface="Open Sans"/>
                </a:rPr>
                <a:t>Maakoordinaattorit (Country Coordinators, CCs) </a:t>
              </a:r>
              <a:r>
                <a:rPr lang="fi-FI" sz="2000" dirty="0">
                  <a:latin typeface="Open Sans"/>
                  <a:ea typeface="Open Sans"/>
                  <a:cs typeface="Open Sans"/>
                </a:rPr>
                <a:t>ja </a:t>
              </a:r>
              <a:r>
                <a:rPr lang="fi-FI" sz="2000" b="1" dirty="0">
                  <a:latin typeface="Open Sans"/>
                  <a:ea typeface="Open Sans"/>
                  <a:cs typeface="Open Sans"/>
                </a:rPr>
                <a:t>PR-toimistot (public relations [PR] agencies) </a:t>
              </a:r>
              <a:r>
                <a:rPr lang="fi-FI" sz="2000" dirty="0">
                  <a:latin typeface="Open Sans"/>
                  <a:ea typeface="Open Sans"/>
                  <a:cs typeface="Open Sans"/>
                </a:rPr>
                <a:t>keskittyvät sopimuksen vision toteutukseen kansallisella tasolla.</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093448" y="3028020"/>
              <a:ext cx="4100889" cy="446276"/>
            </a:xfrm>
            <a:prstGeom prst="rect">
              <a:avLst/>
            </a:prstGeom>
            <a:noFill/>
          </p:spPr>
          <p:txBody>
            <a:bodyPr wrap="square">
              <a:spAutoFit/>
            </a:bodyPr>
            <a:lstStyle/>
            <a:p>
              <a:pPr algn="ctr"/>
              <a:r>
                <a:rPr lang="fi-FI" sz="2300" b="1" dirty="0">
                  <a:solidFill>
                    <a:schemeClr val="bg1"/>
                  </a:solidFill>
                  <a:latin typeface="Open Sans"/>
                  <a:ea typeface="Open Sans"/>
                  <a:cs typeface="Open Sans"/>
                </a:rPr>
                <a:t>Maakoordinaattorit ja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822421"/>
              <a:ext cx="3494178" cy="1015663"/>
            </a:xfrm>
            <a:prstGeom prst="rect">
              <a:avLst/>
            </a:prstGeom>
            <a:noFill/>
          </p:spPr>
          <p:txBody>
            <a:bodyPr wrap="square">
              <a:spAutoFit/>
            </a:bodyPr>
            <a:lstStyle/>
            <a:p>
              <a:pPr algn="ctr"/>
              <a:r>
                <a:rPr lang="fi-FI" sz="2000" dirty="0">
                  <a:solidFill>
                    <a:schemeClr val="bg1"/>
                  </a:solidFill>
                  <a:latin typeface="Open Sans"/>
                  <a:ea typeface="Open Sans"/>
                  <a:cs typeface="Open Sans"/>
                </a:rPr>
                <a:t>(Climate Pact Ambassadors) jakavat tietoa, herättävät innostusta ja tukevat ilmastopolitiikkaa ja toimia yhteisöissään.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fi-FI" sz="2300" b="1">
                  <a:solidFill>
                    <a:srgbClr val="2A255A"/>
                  </a:solidFill>
                  <a:latin typeface="Open Sans"/>
                  <a:ea typeface="Open Sans"/>
                  <a:cs typeface="Open Sans"/>
                </a:rPr>
                <a:t>Ilmastosopimuksen lähettiläät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9" cy="2650167"/>
            <a:chOff x="4724050" y="6184365"/>
            <a:chExt cx="4108689"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724051" y="7005586"/>
              <a:ext cx="4108688" cy="1631216"/>
            </a:xfrm>
            <a:prstGeom prst="rect">
              <a:avLst/>
            </a:prstGeom>
            <a:noFill/>
          </p:spPr>
          <p:txBody>
            <a:bodyPr wrap="square">
              <a:spAutoFit/>
            </a:bodyPr>
            <a:lstStyle/>
            <a:p>
              <a:pPr algn="ctr"/>
              <a:r>
                <a:rPr lang="fi-FI" sz="2000" dirty="0">
                  <a:solidFill>
                    <a:schemeClr val="bg1"/>
                  </a:solidFill>
                  <a:latin typeface="Open Sans"/>
                  <a:ea typeface="Open Sans"/>
                  <a:cs typeface="Open Sans"/>
                </a:rPr>
                <a:t>(Climate Pact Partners) ovat organisaatioita, jotka ovat sitoutuneet ilmastonmuutoksen torjuntaan ja kestävän tulevaisuuden edistämiseen.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fi-FI" sz="2300" b="1">
                  <a:solidFill>
                    <a:srgbClr val="2743A8"/>
                  </a:solidFill>
                  <a:latin typeface="Open Sans"/>
                  <a:ea typeface="Open Sans"/>
                  <a:cs typeface="Open Sans"/>
                </a:rPr>
                <a:t>Ilmastosopimuksen </a:t>
              </a:r>
              <a:br>
                <a:rPr lang="fi-FI" sz="2300" b="1">
                  <a:solidFill>
                    <a:srgbClr val="2743A8"/>
                  </a:solidFill>
                  <a:latin typeface="Open Sans"/>
                  <a:ea typeface="Open Sans"/>
                  <a:cs typeface="Open Sans"/>
                </a:rPr>
              </a:br>
              <a:r>
                <a:rPr lang="fi-FI" sz="2300" b="1">
                  <a:solidFill>
                    <a:srgbClr val="2743A8"/>
                  </a:solidFill>
                  <a:latin typeface="Open Sans"/>
                  <a:ea typeface="Open Sans"/>
                  <a:cs typeface="Open Sans"/>
                </a:rPr>
                <a:t>kumppanit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143999" y="7051068"/>
            <a:ext cx="4108689" cy="1631216"/>
          </a:xfrm>
          <a:prstGeom prst="rect">
            <a:avLst/>
          </a:prstGeom>
          <a:noFill/>
        </p:spPr>
        <p:txBody>
          <a:bodyPr wrap="square">
            <a:spAutoFit/>
          </a:bodyPr>
          <a:lstStyle/>
          <a:p>
            <a:pPr algn="ctr"/>
            <a:r>
              <a:rPr lang="fi-FI" sz="2000" dirty="0">
                <a:latin typeface="Open Sans"/>
                <a:ea typeface="Open Sans"/>
                <a:cs typeface="Open Sans"/>
              </a:rPr>
              <a:t>(Friends of the Pact) ovat tukijoita, jotka ovat kiinnostuneita toimimaan aktiivisesti ilmastoon liittyvissä asioissa omassa maassaan.</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fi-FI" sz="2300" b="1">
                <a:solidFill>
                  <a:schemeClr val="bg1"/>
                </a:solidFill>
                <a:latin typeface="Open Sans"/>
                <a:ea typeface="Open Sans"/>
                <a:cs typeface="Open Sans"/>
              </a:rPr>
              <a:t>Sopimuksen ystävät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181599" cy="836159"/>
          </a:xfrm>
          <a:solidFill>
            <a:srgbClr val="2A255A"/>
          </a:solidFill>
        </p:spPr>
        <p:txBody>
          <a:bodyPr wrap="square" lIns="216000" tIns="144000" rIns="180000" bIns="108000" anchor="t">
            <a:spAutoFit/>
          </a:bodyPr>
          <a:lstStyle/>
          <a:p>
            <a:pPr marL="904875" indent="-893445"/>
            <a:r>
              <a:rPr lang="fi-FI">
                <a:latin typeface="Open Sans"/>
                <a:ea typeface="Open Sans"/>
                <a:cs typeface="Open Sans"/>
              </a:rPr>
              <a:t>         lähettiläät</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i-FI" sz="2200" dirty="0">
                <a:latin typeface="Open Sans"/>
                <a:ea typeface="Open Sans"/>
                <a:cs typeface="Open Sans"/>
              </a:rPr>
              <a:t>Järjestävät paikallisia, kansallisia, alueellisia tai Euroopan laajuisia tapahtumia ja toimia ja osallistuvat niihin.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i-FI" sz="2400" b="1">
                <a:solidFill>
                  <a:srgbClr val="174C54"/>
                </a:solidFill>
                <a:latin typeface="Open Sans"/>
                <a:ea typeface="Open Sans"/>
                <a:cs typeface="Arial"/>
              </a:rPr>
              <a:t>Ilmastosopimuksen lähettiläät </a:t>
            </a:r>
            <a:br>
              <a:rPr lang="fi-FI" sz="2400" b="1">
                <a:latin typeface="Open Sans"/>
                <a:ea typeface="Open Sans"/>
                <a:cs typeface="Arial"/>
              </a:rPr>
            </a:br>
            <a:r>
              <a:rPr lang="fi-FI" sz="2400">
                <a:latin typeface="Open Sans"/>
                <a:ea typeface="Open Sans"/>
                <a:cs typeface="Arial"/>
              </a:rPr>
              <a:t>ovat organisaatioiden, yhteisöjen, epävirallisten ryhmien tai liikkeiden johtajia, paikallisviranomaisia, kulttuurilaitosten edustajia, sosiaalisen median vaikuttajia (jne.). Tällä hetkellä on yli </a:t>
            </a:r>
            <a:r>
              <a:rPr lang="fi-FI" sz="2400" b="1">
                <a:solidFill>
                  <a:srgbClr val="187471"/>
                </a:solidFill>
                <a:latin typeface="Open Sans"/>
                <a:ea typeface="Open Sans"/>
                <a:cs typeface="Arial"/>
              </a:rPr>
              <a:t>800 lähettilästä</a:t>
            </a:r>
            <a:r>
              <a:rPr lang="fi-FI"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200">
                <a:latin typeface="Open Sans"/>
                <a:ea typeface="Open Sans"/>
                <a:cs typeface="Open Sans"/>
              </a:rPr>
              <a:t>Jakavat sopimuksen viestejä verkostojensa ja viestintäkanaviensa kautta.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i-FI" sz="2200">
                <a:latin typeface="Open Sans"/>
                <a:ea typeface="Open Sans"/>
                <a:cs typeface="Open Sans"/>
              </a:rPr>
              <a:t>Näyttävät esimerkkiä ja herättävät muissa </a:t>
            </a:r>
            <a:br>
              <a:rPr lang="fi-FI" sz="2200">
                <a:latin typeface="Open Sans"/>
                <a:ea typeface="Open Sans"/>
                <a:cs typeface="Open Sans"/>
              </a:rPr>
            </a:br>
            <a:r>
              <a:rPr lang="fi-FI" sz="2200">
                <a:latin typeface="Open Sans"/>
                <a:ea typeface="Open Sans"/>
                <a:cs typeface="Open Sans"/>
              </a:rPr>
              <a:t>innostusta ilmastotoimiin.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69"/>
            <a:ext cx="7860631" cy="1620201"/>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i-FI" sz="2200" dirty="0">
                <a:latin typeface="Open Sans"/>
                <a:ea typeface="Open Sans"/>
                <a:cs typeface="Open Sans"/>
              </a:rPr>
              <a:t>Tekevät yhteistyötä lähettiläiden kanssa kansallisella ja alueellisella tasolla.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552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fi-FI" sz="2400" b="1" dirty="0">
                <a:solidFill>
                  <a:srgbClr val="391A53"/>
                </a:solidFill>
                <a:latin typeface="Open Sans"/>
                <a:ea typeface="Open Sans"/>
                <a:cs typeface="Arial"/>
              </a:rPr>
              <a:t>Ilmastosopimuksen kumppanit </a:t>
            </a:r>
            <a:r>
              <a:rPr lang="fi-FI" sz="2400" dirty="0">
                <a:latin typeface="Open Sans"/>
                <a:ea typeface="Open Sans"/>
                <a:cs typeface="Arial"/>
              </a:rPr>
              <a:t>ovat organisaatioita, jotka ovat sitoutuneet ilmastonmuutoksen torjuntaan ja kestävän tulevaisuuden edistämiseen. Osana sopimusta ne:</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fi-FI" sz="2200" dirty="0">
                <a:latin typeface="Open Sans"/>
                <a:ea typeface="Open Sans"/>
                <a:cs typeface="Open Sans"/>
              </a:rPr>
              <a:t>Osallistuvat rajoitettuihin tapahtumiin EU:n päättäjien kanssa.</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i-FI" sz="2200" dirty="0">
                <a:latin typeface="Open Sans"/>
                <a:ea typeface="Open Sans"/>
                <a:cs typeface="Open Sans"/>
              </a:rPr>
              <a:t>Lisäävät sopimuksen näkyvyyttä sivustoillaan ja esittelevät saavutuksia virallisten kanavien kautta.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516836"/>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230952"/>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146799" cy="836159"/>
          </a:xfrm>
          <a:solidFill>
            <a:srgbClr val="2A255A"/>
          </a:solidFill>
        </p:spPr>
        <p:txBody>
          <a:bodyPr wrap="square" lIns="216000" tIns="144000" rIns="180000" bIns="108000" anchor="t">
            <a:spAutoFit/>
          </a:bodyPr>
          <a:lstStyle/>
          <a:p>
            <a:pPr marL="904875" indent="-893445"/>
            <a:r>
              <a:rPr lang="fi-FI">
                <a:latin typeface="Open Sans"/>
                <a:ea typeface="Open Sans"/>
                <a:cs typeface="Open Sans"/>
              </a:rPr>
              <a:t>                  KUMPPANIt</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http://purl.org/dc/terms/"/>
    <ds:schemaRef ds:uri="http://purl.org/dc/elements/1.1/"/>
    <ds:schemaRef ds:uri="http://purl.org/dc/dcmitype/"/>
    <ds:schemaRef ds:uri="http://schemas.microsoft.com/office/2006/documentManagement/types"/>
    <ds:schemaRef ds:uri="119ae24b-acd2-4206-8a50-f24ff65407c3"/>
    <ds:schemaRef ds:uri="http://www.w3.org/XML/1998/namespace"/>
    <ds:schemaRef ds:uri="http://schemas.microsoft.com/office/infopath/2007/PartnerControls"/>
    <ds:schemaRef ds:uri="http://schemas.openxmlformats.org/package/2006/metadata/core-properties"/>
    <ds:schemaRef ds:uri="f75dc2e1-5a74-43f4-af9f-d866e04aa3cf"/>
    <ds:schemaRef ds:uri="http://schemas.microsoft.com/office/2006/metadata/properties"/>
  </ds:schemaRefs>
</ds:datastoreItem>
</file>

<file path=customXml/itemProps2.xml><?xml version="1.0" encoding="utf-8"?>
<ds:datastoreItem xmlns:ds="http://schemas.openxmlformats.org/officeDocument/2006/customXml" ds:itemID="{C1A40E4A-1C60-45C2-85BA-D5D8FBECF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1234</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vt:lpstr>
      <vt:lpstr>Myriad Pro</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TIETOA eurooppalaisesta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93</cp:revision>
  <dcterms:created xsi:type="dcterms:W3CDTF">2023-09-22T15:24:24Z</dcterms:created>
  <dcterms:modified xsi:type="dcterms:W3CDTF">2024-08-23T13:22:10Z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