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0F30E1-1EE9-4EE8-B6FB-3B07C70E0E25}" v="1" dt="2024-08-23T13:20:41.19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9D7FA7B4-6313-43AF-990B-09034DD7560F}"/>
    <pc:docChg chg="undo custSel modSld">
      <pc:chgData name="Carolina Bolelli" userId="d7926893-566e-4e7f-acc2-6407bb3f96bc" providerId="ADAL" clId="{9D7FA7B4-6313-43AF-990B-09034DD7560F}" dt="2024-07-17T08:02:52.144" v="38" actId="207"/>
      <pc:docMkLst>
        <pc:docMk/>
      </pc:docMkLst>
      <pc:sldChg chg="modSp mod">
        <pc:chgData name="Carolina Bolelli" userId="d7926893-566e-4e7f-acc2-6407bb3f96bc" providerId="ADAL" clId="{9D7FA7B4-6313-43AF-990B-09034DD7560F}" dt="2024-07-10T10:15:40.143" v="2" actId="1076"/>
        <pc:sldMkLst>
          <pc:docMk/>
          <pc:sldMk cId="2506826475" sldId="283"/>
        </pc:sldMkLst>
        <pc:spChg chg="mod">
          <ac:chgData name="Carolina Bolelli" userId="d7926893-566e-4e7f-acc2-6407bb3f96bc" providerId="ADAL" clId="{9D7FA7B4-6313-43AF-990B-09034DD7560F}" dt="2024-07-10T10:15:40.143" v="2" actId="1076"/>
          <ac:spMkLst>
            <pc:docMk/>
            <pc:sldMk cId="2506826475" sldId="283"/>
            <ac:spMk id="11" creationId="{7E632970-062C-FBAF-32ED-309F52C44EB7}"/>
          </ac:spMkLst>
        </pc:spChg>
        <pc:spChg chg="mod">
          <ac:chgData name="Carolina Bolelli" userId="d7926893-566e-4e7f-acc2-6407bb3f96bc" providerId="ADAL" clId="{9D7FA7B4-6313-43AF-990B-09034DD7560F}" dt="2024-07-10T10:15:33.101" v="1" actId="1076"/>
          <ac:spMkLst>
            <pc:docMk/>
            <pc:sldMk cId="2506826475" sldId="283"/>
            <ac:spMk id="21" creationId="{DF209D5E-A230-6C99-83EB-9E024B0FE42D}"/>
          </ac:spMkLst>
        </pc:spChg>
      </pc:sldChg>
      <pc:sldChg chg="modSp mod">
        <pc:chgData name="Carolina Bolelli" userId="d7926893-566e-4e7f-acc2-6407bb3f96bc" providerId="ADAL" clId="{9D7FA7B4-6313-43AF-990B-09034DD7560F}" dt="2024-07-10T10:15:52.368" v="6" actId="1076"/>
        <pc:sldMkLst>
          <pc:docMk/>
          <pc:sldMk cId="1198655560" sldId="347"/>
        </pc:sldMkLst>
        <pc:spChg chg="mod">
          <ac:chgData name="Carolina Bolelli" userId="d7926893-566e-4e7f-acc2-6407bb3f96bc" providerId="ADAL" clId="{9D7FA7B4-6313-43AF-990B-09034DD7560F}" dt="2024-07-10T10:15:48.996" v="5" actId="1076"/>
          <ac:spMkLst>
            <pc:docMk/>
            <pc:sldMk cId="1198655560" sldId="347"/>
            <ac:spMk id="12" creationId="{3FD6AFC6-3916-73DA-A68E-8185D828FC59}"/>
          </ac:spMkLst>
        </pc:spChg>
        <pc:spChg chg="mod">
          <ac:chgData name="Carolina Bolelli" userId="d7926893-566e-4e7f-acc2-6407bb3f96bc" providerId="ADAL" clId="{9D7FA7B4-6313-43AF-990B-09034DD7560F}" dt="2024-07-10T10:15:52.368" v="6" actId="1076"/>
          <ac:spMkLst>
            <pc:docMk/>
            <pc:sldMk cId="1198655560" sldId="347"/>
            <ac:spMk id="14" creationId="{86951F79-9988-2A13-E234-99C55EB46E87}"/>
          </ac:spMkLst>
        </pc:spChg>
      </pc:sldChg>
      <pc:sldChg chg="modSp mod">
        <pc:chgData name="Carolina Bolelli" userId="d7926893-566e-4e7f-acc2-6407bb3f96bc" providerId="ADAL" clId="{9D7FA7B4-6313-43AF-990B-09034DD7560F}" dt="2024-07-10T10:17:20.130" v="30" actId="1076"/>
        <pc:sldMkLst>
          <pc:docMk/>
          <pc:sldMk cId="1349106481" sldId="4044"/>
        </pc:sldMkLst>
        <pc:spChg chg="mod">
          <ac:chgData name="Carolina Bolelli" userId="d7926893-566e-4e7f-acc2-6407bb3f96bc" providerId="ADAL" clId="{9D7FA7B4-6313-43AF-990B-09034DD7560F}" dt="2024-07-10T10:17:14.194" v="29" actId="1076"/>
          <ac:spMkLst>
            <pc:docMk/>
            <pc:sldMk cId="1349106481" sldId="4044"/>
            <ac:spMk id="17" creationId="{B219BAEC-08BB-BC5A-512E-3E89F08792EC}"/>
          </ac:spMkLst>
        </pc:spChg>
        <pc:spChg chg="mod">
          <ac:chgData name="Carolina Bolelli" userId="d7926893-566e-4e7f-acc2-6407bb3f96bc" providerId="ADAL" clId="{9D7FA7B4-6313-43AF-990B-09034DD7560F}" dt="2024-07-10T10:17:20.130" v="30" actId="1076"/>
          <ac:spMkLst>
            <pc:docMk/>
            <pc:sldMk cId="1349106481" sldId="4044"/>
            <ac:spMk id="30" creationId="{805A15E7-8FEA-8847-7FE3-60F996E8BA4C}"/>
          </ac:spMkLst>
        </pc:spChg>
        <pc:spChg chg="mod">
          <ac:chgData name="Carolina Bolelli" userId="d7926893-566e-4e7f-acc2-6407bb3f96bc" providerId="ADAL" clId="{9D7FA7B4-6313-43AF-990B-09034DD7560F}" dt="2024-07-10T10:17:05.823" v="27" actId="1076"/>
          <ac:spMkLst>
            <pc:docMk/>
            <pc:sldMk cId="1349106481" sldId="4044"/>
            <ac:spMk id="33" creationId="{1D30D8D0-D8A3-9D3B-1398-EF8B4B30C59F}"/>
          </ac:spMkLst>
        </pc:spChg>
      </pc:sldChg>
      <pc:sldChg chg="modSp mod">
        <pc:chgData name="Carolina Bolelli" userId="d7926893-566e-4e7f-acc2-6407bb3f96bc" providerId="ADAL" clId="{9D7FA7B4-6313-43AF-990B-09034DD7560F}" dt="2024-07-10T10:17:40.875" v="34" actId="1076"/>
        <pc:sldMkLst>
          <pc:docMk/>
          <pc:sldMk cId="447753583" sldId="4045"/>
        </pc:sldMkLst>
        <pc:spChg chg="mod">
          <ac:chgData name="Carolina Bolelli" userId="d7926893-566e-4e7f-acc2-6407bb3f96bc" providerId="ADAL" clId="{9D7FA7B4-6313-43AF-990B-09034DD7560F}" dt="2024-07-10T10:17:34.521" v="33" actId="14100"/>
          <ac:spMkLst>
            <pc:docMk/>
            <pc:sldMk cId="447753583" sldId="4045"/>
            <ac:spMk id="2" creationId="{D1F88842-673B-A0DE-9910-2AD944A610F7}"/>
          </ac:spMkLst>
        </pc:spChg>
        <pc:spChg chg="mod">
          <ac:chgData name="Carolina Bolelli" userId="d7926893-566e-4e7f-acc2-6407bb3f96bc" providerId="ADAL" clId="{9D7FA7B4-6313-43AF-990B-09034DD7560F}" dt="2024-07-10T10:17:27.807" v="31" actId="6549"/>
          <ac:spMkLst>
            <pc:docMk/>
            <pc:sldMk cId="447753583" sldId="4045"/>
            <ac:spMk id="4" creationId="{714A5999-0B16-F44D-3A45-FE5A3B93E0E4}"/>
          </ac:spMkLst>
        </pc:spChg>
        <pc:spChg chg="mod">
          <ac:chgData name="Carolina Bolelli" userId="d7926893-566e-4e7f-acc2-6407bb3f96bc" providerId="ADAL" clId="{9D7FA7B4-6313-43AF-990B-09034DD7560F}" dt="2024-07-10T10:17:40.875" v="34" actId="1076"/>
          <ac:spMkLst>
            <pc:docMk/>
            <pc:sldMk cId="447753583" sldId="4045"/>
            <ac:spMk id="6" creationId="{93C28F59-2764-C111-C8F7-0DFFF0D79BF7}"/>
          </ac:spMkLst>
        </pc:spChg>
      </pc:sldChg>
      <pc:sldChg chg="modSp mod">
        <pc:chgData name="Carolina Bolelli" userId="d7926893-566e-4e7f-acc2-6407bb3f96bc" providerId="ADAL" clId="{9D7FA7B4-6313-43AF-990B-09034DD7560F}" dt="2024-07-17T08:02:52.144" v="38" actId="207"/>
        <pc:sldMkLst>
          <pc:docMk/>
          <pc:sldMk cId="3885348669" sldId="4051"/>
        </pc:sldMkLst>
        <pc:spChg chg="mod">
          <ac:chgData name="Carolina Bolelli" userId="d7926893-566e-4e7f-acc2-6407bb3f96bc" providerId="ADAL" clId="{9D7FA7B4-6313-43AF-990B-09034DD7560F}" dt="2024-07-17T08:02:52.144" v="38" actId="207"/>
          <ac:spMkLst>
            <pc:docMk/>
            <pc:sldMk cId="3885348669" sldId="4051"/>
            <ac:spMk id="2" creationId="{3E674221-EFCE-2928-EC55-5735A8F72587}"/>
          </ac:spMkLst>
        </pc:spChg>
      </pc:sldChg>
      <pc:sldChg chg="modNotesTx">
        <pc:chgData name="Carolina Bolelli" userId="d7926893-566e-4e7f-acc2-6407bb3f96bc" providerId="ADAL" clId="{9D7FA7B4-6313-43AF-990B-09034DD7560F}" dt="2024-07-17T08:02:07.382" v="36" actId="5793"/>
        <pc:sldMkLst>
          <pc:docMk/>
          <pc:sldMk cId="1100750728" sldId="4054"/>
        </pc:sldMkLst>
      </pc:sldChg>
      <pc:sldChg chg="modNotesTx">
        <pc:chgData name="Carolina Bolelli" userId="d7926893-566e-4e7f-acc2-6407bb3f96bc" providerId="ADAL" clId="{9D7FA7B4-6313-43AF-990B-09034DD7560F}" dt="2024-07-10T10:17:48.380" v="35" actId="20577"/>
        <pc:sldMkLst>
          <pc:docMk/>
          <pc:sldMk cId="2876997581" sldId="4058"/>
        </pc:sldMkLst>
      </pc:sldChg>
      <pc:sldChg chg="modSp mod modNotesTx">
        <pc:chgData name="Carolina Bolelli" userId="d7926893-566e-4e7f-acc2-6407bb3f96bc" providerId="ADAL" clId="{9D7FA7B4-6313-43AF-990B-09034DD7560F}" dt="2024-07-10T10:16:34.295" v="22" actId="20577"/>
        <pc:sldMkLst>
          <pc:docMk/>
          <pc:sldMk cId="4104792099" sldId="4064"/>
        </pc:sldMkLst>
        <pc:spChg chg="mod">
          <ac:chgData name="Carolina Bolelli" userId="d7926893-566e-4e7f-acc2-6407bb3f96bc" providerId="ADAL" clId="{9D7FA7B4-6313-43AF-990B-09034DD7560F}" dt="2024-07-10T10:16:34.295" v="22" actId="20577"/>
          <ac:spMkLst>
            <pc:docMk/>
            <pc:sldMk cId="4104792099" sldId="4064"/>
            <ac:spMk id="5" creationId="{5E15BD1E-94E7-BE78-88B7-93CF598B1297}"/>
          </ac:spMkLst>
        </pc:spChg>
      </pc:sldChg>
      <pc:sldChg chg="modSp mod modNotesTx">
        <pc:chgData name="Carolina Bolelli" userId="d7926893-566e-4e7f-acc2-6407bb3f96bc" providerId="ADAL" clId="{9D7FA7B4-6313-43AF-990B-09034DD7560F}" dt="2024-07-10T10:16:48.267" v="25" actId="1076"/>
        <pc:sldMkLst>
          <pc:docMk/>
          <pc:sldMk cId="2306310982" sldId="4065"/>
        </pc:sldMkLst>
        <pc:spChg chg="mod">
          <ac:chgData name="Carolina Bolelli" userId="d7926893-566e-4e7f-acc2-6407bb3f96bc" providerId="ADAL" clId="{9D7FA7B4-6313-43AF-990B-09034DD7560F}" dt="2024-07-10T10:16:48.267" v="25" actId="1076"/>
          <ac:spMkLst>
            <pc:docMk/>
            <pc:sldMk cId="2306310982" sldId="4065"/>
            <ac:spMk id="14" creationId="{A36B624A-012E-17F3-68EA-4AE0BCF182E1}"/>
          </ac:spMkLst>
        </pc:spChg>
      </pc:sldChg>
      <pc:sldChg chg="modNotesTx">
        <pc:chgData name="Carolina Bolelli" userId="d7926893-566e-4e7f-acc2-6407bb3f96bc" providerId="ADAL" clId="{9D7FA7B4-6313-43AF-990B-09034DD7560F}" dt="2024-07-10T10:16:51.946" v="26" actId="20577"/>
        <pc:sldMkLst>
          <pc:docMk/>
          <pc:sldMk cId="2595785313" sldId="4066"/>
        </pc:sldMkLst>
      </pc:sldChg>
      <pc:sldChg chg="modSp mod">
        <pc:chgData name="Carolina Bolelli" userId="d7926893-566e-4e7f-acc2-6407bb3f96bc" providerId="ADAL" clId="{9D7FA7B4-6313-43AF-990B-09034DD7560F}" dt="2024-07-10T10:16:01.701" v="7" actId="1076"/>
        <pc:sldMkLst>
          <pc:docMk/>
          <pc:sldMk cId="3070174494" sldId="4069"/>
        </pc:sldMkLst>
        <pc:spChg chg="mod">
          <ac:chgData name="Carolina Bolelli" userId="d7926893-566e-4e7f-acc2-6407bb3f96bc" providerId="ADAL" clId="{9D7FA7B4-6313-43AF-990B-09034DD7560F}" dt="2024-07-10T10:16:01.701" v="7" actId="1076"/>
          <ac:spMkLst>
            <pc:docMk/>
            <pc:sldMk cId="3070174494" sldId="4069"/>
            <ac:spMk id="11" creationId="{3DC07F2C-7A01-921D-7D48-38C402000AF4}"/>
          </ac:spMkLst>
        </pc:spChg>
      </pc:sldChg>
    </pc:docChg>
  </pc:docChgLst>
  <pc:docChgLst>
    <pc:chgData name="Carolina Bolelli" userId="d7926893-566e-4e7f-acc2-6407bb3f96bc" providerId="ADAL" clId="{DE0F30E1-1EE9-4EE8-B6FB-3B07C70E0E25}"/>
    <pc:docChg chg="modSld sldOrd">
      <pc:chgData name="Carolina Bolelli" userId="d7926893-566e-4e7f-acc2-6407bb3f96bc" providerId="ADAL" clId="{DE0F30E1-1EE9-4EE8-B6FB-3B07C70E0E25}" dt="2024-08-23T13:20:59.770" v="11" actId="14100"/>
      <pc:docMkLst>
        <pc:docMk/>
      </pc:docMkLst>
      <pc:sldChg chg="modAnim">
        <pc:chgData name="Carolina Bolelli" userId="d7926893-566e-4e7f-acc2-6407bb3f96bc" providerId="ADAL" clId="{DE0F30E1-1EE9-4EE8-B6FB-3B07C70E0E25}" dt="2024-08-23T13:20:41.197" v="0"/>
        <pc:sldMkLst>
          <pc:docMk/>
          <pc:sldMk cId="4247028148" sldId="4047"/>
        </pc:sldMkLst>
      </pc:sldChg>
      <pc:sldChg chg="modSp mod ord">
        <pc:chgData name="Carolina Bolelli" userId="d7926893-566e-4e7f-acc2-6407bb3f96bc" providerId="ADAL" clId="{DE0F30E1-1EE9-4EE8-B6FB-3B07C70E0E25}" dt="2024-08-23T13:20:59.770" v="11" actId="14100"/>
        <pc:sldMkLst>
          <pc:docMk/>
          <pc:sldMk cId="3070174494" sldId="4069"/>
        </pc:sldMkLst>
        <pc:spChg chg="mod">
          <ac:chgData name="Carolina Bolelli" userId="d7926893-566e-4e7f-acc2-6407bb3f96bc" providerId="ADAL" clId="{DE0F30E1-1EE9-4EE8-B6FB-3B07C70E0E25}" dt="2024-08-23T13:20:59.770" v="11" actId="14100"/>
          <ac:spMkLst>
            <pc:docMk/>
            <pc:sldMk cId="3070174494" sldId="4069"/>
            <ac:spMk id="7" creationId="{7A033F74-0F27-A1B8-D028-475D67D13EE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et"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et"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4529865" cy="1204909"/>
          </a:xfrm>
        </p:spPr>
        <p:txBody>
          <a:bodyPr/>
          <a:lstStyle/>
          <a:p>
            <a:r>
              <a:rPr lang="et-EE" sz="6600">
                <a:latin typeface="Open Sans"/>
                <a:ea typeface="Open Sans"/>
                <a:cs typeface="Open Sans"/>
              </a:rPr>
              <a:t>Euroopa</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5520465" cy="1204909"/>
          </a:xfrm>
        </p:spPr>
        <p:txBody>
          <a:bodyPr/>
          <a:lstStyle/>
          <a:p>
            <a:r>
              <a:rPr lang="et-EE" sz="6600"/>
              <a:t>kliimapakt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et-EE"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5485397" cy="1232609"/>
          </a:xfrm>
        </p:spPr>
        <p:txBody>
          <a:bodyPr/>
          <a:lstStyle/>
          <a:p>
            <a:r>
              <a:rPr lang="et-EE" sz="6800">
                <a:latin typeface="Open Sans"/>
                <a:ea typeface="Open Sans"/>
                <a:cs typeface="Open Sans"/>
              </a:rPr>
              <a:t> PRAKTIKAS</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03367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t-EE" sz="6800">
                <a:latin typeface="Open Sans"/>
                <a:ea typeface="Open Sans"/>
                <a:cs typeface="Open Sans"/>
              </a:rPr>
              <a:t> EUROOPA KLIIMAPAKT</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4060404" cy="836159"/>
          </a:xfrm>
        </p:spPr>
        <p:txBody>
          <a:bodyPr/>
          <a:lstStyle/>
          <a:p>
            <a:r>
              <a:rPr lang="et-EE"/>
              <a:t>Kodanike kaasamine kliimameetmete võtmisse</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627593" y="6214939"/>
            <a:ext cx="7420529"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8824895" y="6422293"/>
            <a:ext cx="7223227" cy="40468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accent2"/>
                </a:solidFill>
                <a:latin typeface="Open Sans"/>
                <a:ea typeface="Open Sans"/>
                <a:cs typeface="Open Sans"/>
              </a:rPr>
              <a:t>kohalikud kliimameetmete töörühmad</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134083" y="5143500"/>
            <a:ext cx="392456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280401" y="5366896"/>
            <a:ext cx="3559676" cy="34468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tx2"/>
                </a:solidFill>
                <a:latin typeface="Open Sans"/>
                <a:ea typeface="Open Sans"/>
                <a:cs typeface="Open Sans"/>
              </a:rPr>
              <a:t>kliimajalutuskäigud</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3" y="5143500"/>
            <a:ext cx="4940215"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4378172" cy="40062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accent3"/>
                </a:solidFill>
                <a:latin typeface="Open Sans"/>
                <a:ea typeface="Open Sans"/>
                <a:cs typeface="Open Sans"/>
              </a:rPr>
              <a:t>kogukonnaparlamendid</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0529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accent3">
                    <a:lumMod val="75000"/>
                  </a:schemeClr>
                </a:solidFill>
                <a:latin typeface="Open Sans"/>
                <a:ea typeface="Open Sans"/>
                <a:cs typeface="Open Sans"/>
              </a:rPr>
              <a:t>fotolugude töötoad</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et-EE" sz="2400" b="1">
                <a:latin typeface="Open Sans"/>
                <a:ea typeface="Open Sans"/>
                <a:cs typeface="Open Sans"/>
              </a:rPr>
              <a:t>Kliimapakti </a:t>
            </a:r>
            <a:r>
              <a:rPr lang="et-EE" sz="2400">
                <a:latin typeface="Open Sans"/>
                <a:ea typeface="Open Sans"/>
                <a:cs typeface="Open Sans"/>
              </a:rPr>
              <a:t>raames kaasatakse kodanikke aruteludesse </a:t>
            </a:r>
            <a:br>
              <a:rPr lang="et-EE" sz="2400">
                <a:latin typeface="Open Sans"/>
                <a:ea typeface="Open Sans"/>
                <a:cs typeface="Open Sans"/>
              </a:rPr>
            </a:br>
            <a:r>
              <a:rPr lang="et-EE" sz="2400">
                <a:latin typeface="Open Sans"/>
                <a:ea typeface="Open Sans"/>
                <a:cs typeface="Open Sans"/>
              </a:rPr>
              <a:t>kliimameetmete üle näiteks järgmiste tegevuste kaudu:</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t>Lisateabe saamiseks külastage veebisaiti </a:t>
            </a:r>
            <a:b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endPar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hlinkClick r:id="rId3"/>
            <a:extLst>
              <a:ext uri="{FF2B5EF4-FFF2-40B4-BE49-F238E27FC236}">
                <a16:creationId xmlns:a16="http://schemas.microsoft.com/office/drawing/2014/main" id="{C1230763-3D5F-17DD-963A-12DE7499A64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8800568" cy="836159"/>
          </a:xfrm>
          <a:solidFill>
            <a:srgbClr val="174C54"/>
          </a:solidFill>
        </p:spPr>
        <p:txBody>
          <a:bodyPr wrap="square" lIns="216000" tIns="144000" rIns="180000" bIns="108000" anchor="t">
            <a:spAutoFit/>
          </a:bodyPr>
          <a:lstStyle/>
          <a:p>
            <a:pPr marL="904875" indent="-893445"/>
            <a:r>
              <a:rPr lang="et-EE">
                <a:latin typeface="Open Sans"/>
                <a:ea typeface="Open Sans"/>
                <a:cs typeface="Open Sans"/>
              </a:rPr>
              <a:t>    TEGEVUS ELI LIIKMESRIIKIDES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t-EE" sz="2400">
                <a:latin typeface="Open Sans"/>
                <a:ea typeface="Open Sans"/>
                <a:cs typeface="Arial"/>
              </a:rPr>
              <a:t>Igas liikmesriigis korraldavad ja reklaamivad </a:t>
            </a:r>
            <a:r>
              <a:rPr lang="et-EE" sz="2400" b="1">
                <a:latin typeface="Open Sans"/>
                <a:ea typeface="Open Sans"/>
                <a:cs typeface="Arial"/>
              </a:rPr>
              <a:t>riigipõhised koordinaatorid ja suhtekorraldusagentuurid </a:t>
            </a:r>
            <a:r>
              <a:rPr lang="et-EE" sz="2400">
                <a:latin typeface="Open Sans"/>
                <a:ea typeface="Open Sans"/>
                <a:cs typeface="Arial"/>
              </a:rPr>
              <a:t>kohaliku pakti kogukonna ja avalikkuse jaoks üritusi ja tegevusi, nagu:</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b="1">
                <a:solidFill>
                  <a:srgbClr val="0E101A"/>
                </a:solidFill>
                <a:latin typeface="Open Sans"/>
                <a:cs typeface="Calibri" panose="020F0502020204030204"/>
              </a:rPr>
              <a:t>kodanike kaasamisega seotud tegevused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a:solidFill>
                  <a:srgbClr val="0E101A"/>
                </a:solidFill>
                <a:latin typeface="Open Sans"/>
                <a:cs typeface="Calibri" panose="020F0502020204030204"/>
              </a:rPr>
              <a:t>pakti kogukonda koondavad </a:t>
            </a:r>
            <a:r>
              <a:rPr lang="et-EE" sz="2400" b="1">
                <a:solidFill>
                  <a:srgbClr val="0E101A"/>
                </a:solidFill>
                <a:latin typeface="Open Sans"/>
                <a:cs typeface="Calibri" panose="020F0502020204030204"/>
              </a:rPr>
              <a:t>riiklikud üritused</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786063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b="1">
                <a:solidFill>
                  <a:srgbClr val="0E101A"/>
                </a:solidFill>
                <a:latin typeface="Open Sans"/>
                <a:cs typeface="Calibri" panose="020F0502020204030204"/>
              </a:rPr>
              <a:t>suutlikkuse suurendamise töötoad</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b="1">
                <a:solidFill>
                  <a:srgbClr val="0E101A"/>
                </a:solidFill>
                <a:latin typeface="Open Sans"/>
                <a:cs typeface="Calibri" panose="020F0502020204030204"/>
              </a:rPr>
              <a:t>õppimise ja teadmiste vahetamise üritused</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7860631"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t>Võtke ühendust </a:t>
            </a:r>
            <a:b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t>pakti riigipõhiste koordinaatoritega</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6646209" cy="836159"/>
          </a:xfrm>
        </p:spPr>
        <p:txBody>
          <a:bodyPr wrap="square" lIns="216000" tIns="144000" rIns="180000" bIns="108000" anchor="t">
            <a:spAutoFit/>
          </a:bodyPr>
          <a:lstStyle/>
          <a:p>
            <a:pPr marL="904875" indent="-893445"/>
            <a:r>
              <a:rPr lang="et-EE">
                <a:latin typeface="Open Sans"/>
                <a:ea typeface="Open Sans"/>
                <a:cs typeface="Open Sans"/>
              </a:rPr>
              <a:t>    TEGEVUS ELI RIIKIDES</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t-EE" b="1" i="1">
                <a:solidFill>
                  <a:srgbClr val="81270E"/>
                </a:solidFill>
                <a:latin typeface="Open Sans"/>
              </a:rPr>
              <a:t> </a:t>
            </a:r>
            <a:r>
              <a:rPr lang="et-EE" sz="2000" b="1" i="1">
                <a:solidFill>
                  <a:srgbClr val="81270E"/>
                </a:solidFill>
                <a:latin typeface="Open Sans"/>
              </a:rPr>
              <a:t>Suutlikkuse suurendamise üritus Belgias </a:t>
            </a:r>
            <a:r>
              <a:rPr lang="et-EE" sz="2000" b="1" i="1">
                <a:solidFill>
                  <a:srgbClr val="FF9D02"/>
                </a:solidFill>
                <a:latin typeface="Open Sans"/>
              </a:rPr>
              <a:t>​         </a:t>
            </a:r>
            <a:r>
              <a:rPr lang="en-GB" sz="2000" b="1" i="1">
                <a:solidFill>
                  <a:srgbClr val="FF9D02"/>
                </a:solidFill>
                <a:latin typeface="Open Sans"/>
              </a:rPr>
              <a:t> </a:t>
            </a:r>
            <a:r>
              <a:rPr lang="et-EE" sz="2000" b="1" i="1">
                <a:solidFill>
                  <a:srgbClr val="FF9D02"/>
                </a:solidFill>
                <a:latin typeface="Open Sans"/>
              </a:rPr>
              <a:t> </a:t>
            </a:r>
            <a:r>
              <a:rPr lang="et-EE" sz="2000" b="1" i="1">
                <a:solidFill>
                  <a:srgbClr val="174C54"/>
                </a:solidFill>
                <a:latin typeface="Open Sans"/>
              </a:rPr>
              <a:t>Riiklik üritus Bulgaarias                 </a:t>
            </a:r>
            <a:r>
              <a:rPr lang="et-EE" sz="2000" b="1" i="1">
                <a:solidFill>
                  <a:srgbClr val="3D2658"/>
                </a:solidFill>
                <a:latin typeface="Open Sans"/>
              </a:rPr>
              <a:t>Kodanike kaasamise üritus Eestis</a:t>
            </a:r>
            <a:r>
              <a:rPr lang="et-EE" i="1">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6476999" cy="836159"/>
          </a:xfrm>
        </p:spPr>
        <p:txBody>
          <a:bodyPr wrap="square" lIns="216000" tIns="144000" rIns="180000" bIns="108000" anchor="t">
            <a:spAutoFit/>
          </a:bodyPr>
          <a:lstStyle/>
          <a:p>
            <a:r>
              <a:rPr lang="et-EE">
                <a:latin typeface="Open Sans"/>
                <a:ea typeface="Open Sans"/>
                <a:cs typeface="Open Sans"/>
              </a:rPr>
              <a:t>    Saadikute tegevus</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36287" y="3195166"/>
            <a:ext cx="4411438"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et-EE" sz="2800">
                <a:latin typeface="Open Sans"/>
                <a:ea typeface="Open Sans"/>
                <a:cs typeface="Arial"/>
              </a:rPr>
              <a:t>Pakti saadikud korraldavad </a:t>
            </a:r>
            <a:r>
              <a:rPr lang="et-EE" sz="2800" b="1">
                <a:solidFill>
                  <a:srgbClr val="174C54"/>
                </a:solidFill>
                <a:latin typeface="Open Sans"/>
                <a:ea typeface="Open Sans"/>
                <a:cs typeface="Arial"/>
              </a:rPr>
              <a:t>kohalikul tasandil hulgaliselt tegevusi, </a:t>
            </a:r>
            <a:r>
              <a:rPr lang="et-EE" sz="2800">
                <a:latin typeface="Open Sans"/>
                <a:ea typeface="Open Sans"/>
                <a:cs typeface="Arial"/>
              </a:rPr>
              <a:t>et edendada muutusi ja suurendada teadlikkust, muu hulgas töötubasid, seminare, arutelusid, sotsiaalmeediakampaaniaid...</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et-EE">
                <a:latin typeface="Open Sans"/>
                <a:ea typeface="Open Sans"/>
                <a:cs typeface="Open Sans"/>
              </a:rPr>
              <a:t>PARTNERITE TEGEVUS</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t-EE" sz="2000" i="1">
                <a:latin typeface="Open Sans"/>
              </a:rPr>
              <a:t>Lombardia-Euroopa kohalik arutelu linnaliikuvuse ja kestlike linnade teemal ning koolitus kohalikele administraatoritele Milanos, Itaalias.</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6838950" cy="836159"/>
          </a:xfrm>
        </p:spPr>
        <p:txBody>
          <a:bodyPr wrap="square" lIns="216000" tIns="144000" rIns="180000" bIns="108000" anchor="t">
            <a:spAutoFit/>
          </a:bodyPr>
          <a:lstStyle/>
          <a:p>
            <a:r>
              <a:rPr lang="et-EE">
                <a:latin typeface="Open Sans"/>
                <a:ea typeface="Open Sans"/>
                <a:cs typeface="Open Sans"/>
              </a:rPr>
              <a:t>    PARTNERITE TEGEVUS</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982200" cy="836159"/>
          </a:xfrm>
          <a:solidFill>
            <a:srgbClr val="174C54"/>
          </a:solidFill>
        </p:spPr>
        <p:txBody>
          <a:bodyPr wrap="square" lIns="216000" tIns="144000" rIns="180000" bIns="108000" anchor="t">
            <a:spAutoFit/>
          </a:bodyPr>
          <a:lstStyle/>
          <a:p>
            <a:pPr marL="904875" indent="-893445"/>
            <a:r>
              <a:rPr lang="et-EE">
                <a:latin typeface="Open Sans"/>
                <a:ea typeface="Open Sans"/>
                <a:cs typeface="Open Sans"/>
              </a:rPr>
              <a:t>    KOOSTÖÖ KOHALIKE ASUTUSTEGA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t-EE" sz="2400">
                <a:latin typeface="Open Sans"/>
                <a:ea typeface="Open Sans"/>
                <a:cs typeface="Arial"/>
              </a:rPr>
              <a:t>Kliimapakti raames tehakse koostööd kohalike asutustega, et muuta nende üritusi nähtavamaks: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b="1">
                <a:solidFill>
                  <a:srgbClr val="0E101A"/>
                </a:solidFill>
                <a:latin typeface="Open Sans"/>
                <a:cs typeface="Calibri" panose="020F0502020204030204"/>
              </a:rPr>
              <a:t>Regioonide Komitee,</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t-EE" sz="2400" b="1">
                <a:solidFill>
                  <a:srgbClr val="0E101A"/>
                </a:solidFill>
                <a:latin typeface="Open Sans"/>
                <a:cs typeface="Calibri" panose="020F0502020204030204"/>
              </a:rPr>
              <a:t>kliimapakti kohaliku tasandi arutelude,</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6960287"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et-EE" sz="2400">
                <a:solidFill>
                  <a:srgbClr val="0E101A"/>
                </a:solidFill>
                <a:latin typeface="Open Sans"/>
                <a:cs typeface="Calibri" panose="020F0502020204030204"/>
              </a:rPr>
              <a:t>kliimamuutustega kohanemise </a:t>
            </a:r>
            <a:r>
              <a:rPr lang="et-EE" sz="2400" b="1">
                <a:solidFill>
                  <a:srgbClr val="0E101A"/>
                </a:solidFill>
                <a:latin typeface="Open Sans"/>
                <a:cs typeface="Calibri" panose="020F0502020204030204"/>
              </a:rPr>
              <a:t>missiooni rakendamise platvormi </a:t>
            </a:r>
            <a:r>
              <a:rPr lang="et-EE" sz="2400">
                <a:solidFill>
                  <a:srgbClr val="0E101A"/>
                </a:solidFill>
                <a:latin typeface="Open Sans"/>
                <a:cs typeface="Calibri" panose="020F0502020204030204"/>
              </a:rPr>
              <a:t>(MIP4ADAPT) kaudu</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6E571E16-9465-E82A-7682-D7C519AFC8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et-EE" sz="2200">
                <a:latin typeface="Open Sans"/>
                <a:ea typeface="Open Sans"/>
                <a:cs typeface="Open Sans"/>
              </a:rPr>
              <a:t>Pakti iga-aastasele üritusele kogunevad kliimapakti kogukonna liikmed kogu Euroopast, et töötada koos välja uusi viise kliimameetmete algatamiseks kohalikes kogukondades. </a:t>
            </a:r>
          </a:p>
          <a:p>
            <a:pPr>
              <a:lnSpc>
                <a:spcPts val="3600"/>
              </a:lnSpc>
            </a:pPr>
            <a:r>
              <a:rPr lang="et-EE" sz="2200">
                <a:latin typeface="Open Sans"/>
                <a:ea typeface="Open Sans"/>
                <a:cs typeface="Open Sans"/>
              </a:rPr>
              <a:t>Lugege 2024. aasta üritusest lähemalt </a:t>
            </a:r>
            <a:r>
              <a:rPr lang="et-EE"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siit</a:t>
            </a:r>
            <a:r>
              <a:rPr lang="et-EE"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362700" cy="836159"/>
          </a:xfrm>
        </p:spPr>
        <p:txBody>
          <a:bodyPr wrap="square" lIns="216000" tIns="144000" rIns="180000" bIns="108000" anchor="t">
            <a:spAutoFit/>
          </a:bodyPr>
          <a:lstStyle/>
          <a:p>
            <a:r>
              <a:rPr lang="et-EE">
                <a:latin typeface="Open Sans"/>
                <a:ea typeface="Open Sans"/>
                <a:cs typeface="Open Sans"/>
              </a:rPr>
              <a:t>    KESKNE TEGEVUS</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et-EE" sz="2200">
                <a:latin typeface="Open Sans"/>
                <a:ea typeface="Open Sans"/>
                <a:cs typeface="Open Sans"/>
              </a:rPr>
              <a:t>Pakti veebisaidil avaldatakse regulaarselt uusi </a:t>
            </a:r>
            <a:r>
              <a:rPr lang="et-EE" sz="2200" b="1">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ressursse</a:t>
            </a:r>
            <a:r>
              <a:rPr lang="et-EE" sz="2200">
                <a:solidFill>
                  <a:schemeClr val="accent1"/>
                </a:solidFill>
                <a:latin typeface="Open Sans"/>
                <a:ea typeface="Open Sans"/>
                <a:cs typeface="Open Sans"/>
              </a:rPr>
              <a:t> </a:t>
            </a:r>
            <a:r>
              <a:rPr lang="et-EE" sz="2200">
                <a:latin typeface="Open Sans"/>
                <a:ea typeface="Open Sans"/>
                <a:cs typeface="Open Sans"/>
              </a:rPr>
              <a:t>neile,</a:t>
            </a:r>
            <a:r>
              <a:rPr lang="et-EE" sz="2200">
                <a:solidFill>
                  <a:schemeClr val="accent1"/>
                </a:solidFill>
                <a:latin typeface="Open Sans"/>
                <a:ea typeface="Open Sans"/>
                <a:cs typeface="Open Sans"/>
              </a:rPr>
              <a:t> </a:t>
            </a:r>
            <a:r>
              <a:rPr lang="et-EE" sz="2200">
                <a:latin typeface="Open Sans"/>
                <a:ea typeface="Open Sans"/>
                <a:cs typeface="Open Sans"/>
              </a:rPr>
              <a:t>kes on huvitatud </a:t>
            </a:r>
            <a:r>
              <a:rPr lang="et-EE" sz="2200">
                <a:solidFill>
                  <a:srgbClr val="000000"/>
                </a:solidFill>
                <a:latin typeface="Open Sans"/>
                <a:ea typeface="Open Sans"/>
                <a:cs typeface="Open Sans"/>
              </a:rPr>
              <a:t>kliimaga seotud küsimustega lähemalt tutvumisest. Paktiga seotud tegevusega saate kursis olla ka </a:t>
            </a:r>
            <a:r>
              <a:rPr lang="et-EE" sz="2200" b="1">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uudiste</a:t>
            </a:r>
            <a:r>
              <a:rPr lang="et-EE" sz="2200">
                <a:solidFill>
                  <a:srgbClr val="000000"/>
                </a:solidFill>
                <a:latin typeface="Open Sans"/>
                <a:ea typeface="Open Sans"/>
                <a:cs typeface="Open Sans"/>
              </a:rPr>
              <a:t> ja </a:t>
            </a:r>
            <a:r>
              <a:rPr lang="et-EE" sz="2200" b="1">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ürituste</a:t>
            </a:r>
            <a:r>
              <a:rPr lang="et-EE" sz="2200" b="1">
                <a:solidFill>
                  <a:srgbClr val="184547"/>
                </a:solidFill>
                <a:latin typeface="Open Sans"/>
                <a:ea typeface="Open Sans"/>
                <a:cs typeface="Open Sans"/>
              </a:rPr>
              <a:t> </a:t>
            </a:r>
            <a:r>
              <a:rPr lang="et-EE" sz="2200">
                <a:solidFill>
                  <a:srgbClr val="000000"/>
                </a:solidFill>
                <a:latin typeface="Open Sans"/>
                <a:ea typeface="Open Sans"/>
                <a:cs typeface="Open Sans"/>
              </a:rPr>
              <a:t>jaotiste kaudu ning võite tellida pakti </a:t>
            </a:r>
            <a:r>
              <a:rPr lang="et-EE" sz="2200" b="1">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uudiskirja</a:t>
            </a:r>
            <a:r>
              <a:rPr lang="et-EE" sz="2200" b="1">
                <a:solidFill>
                  <a:srgbClr val="184547"/>
                </a:solidFill>
                <a:latin typeface="Open Sans"/>
                <a:ea typeface="Open Sans"/>
                <a:cs typeface="Open Sans"/>
              </a:rPr>
              <a:t> </a:t>
            </a:r>
            <a:r>
              <a:rPr lang="et-EE" sz="2200">
                <a:solidFill>
                  <a:srgbClr val="000000"/>
                </a:solidFill>
                <a:latin typeface="Open Sans"/>
                <a:ea typeface="Open Sans"/>
                <a:cs typeface="Open Sans"/>
              </a:rPr>
              <a:t>ja jälgida pakti </a:t>
            </a:r>
            <a:r>
              <a:rPr lang="et-EE" sz="2200" b="1">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Facebookis</a:t>
            </a:r>
            <a:r>
              <a:rPr lang="et-EE" sz="2200">
                <a:solidFill>
                  <a:srgbClr val="000000"/>
                </a:solidFill>
                <a:latin typeface="Open Sans"/>
                <a:ea typeface="Open Sans"/>
                <a:cs typeface="Open Sans"/>
              </a:rPr>
              <a:t>, </a:t>
            </a:r>
            <a:r>
              <a:rPr lang="et-EE" sz="2200" b="1">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X-is</a:t>
            </a:r>
            <a:r>
              <a:rPr lang="et-EE" sz="2200">
                <a:solidFill>
                  <a:srgbClr val="000000"/>
                </a:solidFill>
                <a:latin typeface="Open Sans"/>
                <a:ea typeface="Open Sans"/>
                <a:cs typeface="Open Sans"/>
              </a:rPr>
              <a:t>, </a:t>
            </a:r>
            <a:r>
              <a:rPr lang="et-EE" sz="2200" b="1">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LinkedInis</a:t>
            </a:r>
            <a:r>
              <a:rPr lang="et-EE" sz="2200">
                <a:solidFill>
                  <a:srgbClr val="000000"/>
                </a:solidFill>
                <a:latin typeface="Open Sans"/>
                <a:ea typeface="Open Sans"/>
                <a:cs typeface="Open Sans"/>
              </a:rPr>
              <a:t>, </a:t>
            </a:r>
            <a:r>
              <a:rPr lang="et-EE" sz="2200" b="1">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Instagramis</a:t>
            </a:r>
            <a:r>
              <a:rPr lang="et-EE" sz="2200">
                <a:solidFill>
                  <a:srgbClr val="000000"/>
                </a:solidFill>
                <a:latin typeface="Open Sans"/>
                <a:ea typeface="Open Sans"/>
                <a:cs typeface="Open Sans"/>
              </a:rPr>
              <a:t>.</a:t>
            </a:r>
          </a:p>
          <a:p>
            <a:pPr marL="0" indent="0">
              <a:lnSpc>
                <a:spcPts val="3600"/>
              </a:lnSpc>
              <a:buNone/>
            </a:pPr>
            <a:r>
              <a:rPr lang="et-EE" sz="2200">
                <a:solidFill>
                  <a:srgbClr val="000000"/>
                </a:solidFill>
                <a:latin typeface="Open Sans"/>
                <a:ea typeface="Open Sans"/>
                <a:cs typeface="Open Sans"/>
              </a:rPr>
              <a:t>Lisaks kutsutakse kogukonna liikmeid liituma meie igakuiste veebipõhiste </a:t>
            </a:r>
            <a:r>
              <a:rPr lang="et-EE" sz="2200" b="1">
                <a:solidFill>
                  <a:srgbClr val="184547"/>
                </a:solidFill>
                <a:latin typeface="Open Sans"/>
                <a:ea typeface="Open Sans"/>
                <a:cs typeface="Open Sans"/>
              </a:rPr>
              <a:t>kogukonnaarutelude</a:t>
            </a:r>
            <a:r>
              <a:rPr lang="et-EE" sz="2200">
                <a:solidFill>
                  <a:srgbClr val="184547"/>
                </a:solidFill>
                <a:latin typeface="Open Sans"/>
                <a:ea typeface="Open Sans"/>
                <a:cs typeface="Open Sans"/>
              </a:rPr>
              <a:t> </a:t>
            </a:r>
            <a:r>
              <a:rPr lang="et-EE" sz="2200">
                <a:solidFill>
                  <a:srgbClr val="000000"/>
                </a:solidFill>
                <a:latin typeface="Open Sans"/>
                <a:ea typeface="Open Sans"/>
                <a:cs typeface="Open Sans"/>
              </a:rPr>
              <a:t>ja kaks korda aastas toimuva </a:t>
            </a:r>
            <a:r>
              <a:rPr lang="et-EE" sz="2200" b="1">
                <a:solidFill>
                  <a:srgbClr val="184547"/>
                </a:solidFill>
                <a:latin typeface="Open Sans"/>
                <a:ea typeface="Open Sans"/>
                <a:cs typeface="Open Sans"/>
              </a:rPr>
              <a:t>kogukonnafoorumiga,</a:t>
            </a:r>
            <a:r>
              <a:rPr lang="et-EE" sz="2200">
                <a:solidFill>
                  <a:srgbClr val="184547"/>
                </a:solidFill>
                <a:latin typeface="Open Sans"/>
                <a:ea typeface="Open Sans"/>
                <a:cs typeface="Open Sans"/>
              </a:rPr>
              <a:t> </a:t>
            </a:r>
            <a:r>
              <a:rPr lang="et-EE" sz="2200">
                <a:solidFill>
                  <a:srgbClr val="000000"/>
                </a:solidFill>
                <a:latin typeface="Open Sans"/>
                <a:ea typeface="Open Sans"/>
                <a:cs typeface="Open Sans"/>
              </a:rPr>
              <a:t>et tutvuda teiste saadikute ja partneritega ning üksteiselt õppida.</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3955047" cy="1288009"/>
          </a:xfrm>
        </p:spPr>
        <p:txBody>
          <a:bodyPr/>
          <a:lstStyle/>
          <a:p>
            <a:r>
              <a:rPr lang="et-EE"/>
              <a:t> KAASA!</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et-EE"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39550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t-EE"/>
              <a:t> LÖÖGE</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362760"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362760"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362760"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362760"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7162800" cy="836159"/>
          </a:xfrm>
        </p:spPr>
        <p:txBody>
          <a:bodyPr/>
          <a:lstStyle/>
          <a:p>
            <a:r>
              <a:rPr lang="et-EE"/>
              <a:t>    Miks paktiga liituda?</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et-EE" sz="2400" b="1">
                <a:solidFill>
                  <a:srgbClr val="184547"/>
                </a:solidFill>
                <a:latin typeface="Open Sans"/>
                <a:ea typeface="Open Sans"/>
                <a:cs typeface="Open Sans"/>
              </a:rPr>
              <a:t>saate juurdepääsu suhtlusvahenditele, </a:t>
            </a:r>
            <a:br>
              <a:rPr lang="et-EE" sz="2800" b="1" i="1">
                <a:latin typeface="Open Sans"/>
                <a:ea typeface="Open Sans"/>
                <a:cs typeface="Open Sans"/>
              </a:rPr>
            </a:br>
            <a:r>
              <a:rPr lang="et-EE" sz="2000">
                <a:latin typeface="Open Sans"/>
                <a:ea typeface="Open Sans"/>
                <a:cs typeface="Open Sans"/>
              </a:rPr>
              <a:t>et aidata oma kogukonda teavitada, harida ja inspireerida;</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et-EE" sz="2800">
                <a:latin typeface="Open Sans Semibold" panose="020B0706030804020204" pitchFamily="34" charset="0"/>
                <a:ea typeface="Open Sans Semibold" panose="020B0706030804020204" pitchFamily="34" charset="0"/>
                <a:cs typeface="Open Sans Semibold" panose="020B0706030804020204" pitchFamily="34" charset="0"/>
              </a:rPr>
              <a:t>Organisatsiooni, ühenduse, piirkonna või linna esindajana:</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797396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000">
                <a:latin typeface="Open Sans"/>
                <a:ea typeface="Open Sans"/>
                <a:cs typeface="Open Sans"/>
              </a:rPr>
              <a:t>saate kasutada </a:t>
            </a:r>
            <a:r>
              <a:rPr lang="et-EE" sz="2000">
                <a:solidFill>
                  <a:srgbClr val="184547"/>
                </a:solidFill>
                <a:latin typeface="Open Sans"/>
                <a:ea typeface="Open Sans"/>
                <a:cs typeface="Open Sans"/>
              </a:rPr>
              <a:t>võimalusi </a:t>
            </a:r>
            <a:r>
              <a:rPr lang="et-EE" sz="2400" b="1">
                <a:solidFill>
                  <a:srgbClr val="184547"/>
                </a:solidFill>
                <a:latin typeface="Open Sans"/>
                <a:ea typeface="Open Sans"/>
                <a:cs typeface="Open Sans"/>
              </a:rPr>
              <a:t>koostöövõrgustiku loomiseks, </a:t>
            </a:r>
            <a:br>
              <a:rPr lang="et-EE" sz="2400" b="1">
                <a:latin typeface="Open Sans"/>
                <a:ea typeface="Open Sans"/>
                <a:cs typeface="Open Sans"/>
              </a:rPr>
            </a:br>
            <a:r>
              <a:rPr lang="et-EE" sz="2400" b="1">
                <a:solidFill>
                  <a:srgbClr val="184547"/>
                </a:solidFill>
                <a:latin typeface="Open Sans"/>
                <a:ea typeface="Open Sans"/>
                <a:cs typeface="Open Sans"/>
              </a:rPr>
              <a:t>teistelt õppimiseks </a:t>
            </a:r>
            <a:r>
              <a:rPr lang="et-EE" sz="2400">
                <a:latin typeface="Open Sans"/>
                <a:ea typeface="Open Sans"/>
                <a:cs typeface="Open Sans"/>
              </a:rPr>
              <a:t>ja</a:t>
            </a:r>
            <a:r>
              <a:rPr lang="et-EE" sz="2400" b="1">
                <a:solidFill>
                  <a:srgbClr val="00B23B"/>
                </a:solidFill>
                <a:latin typeface="Open Sans"/>
                <a:ea typeface="Open Sans"/>
                <a:cs typeface="Open Sans"/>
              </a:rPr>
              <a:t> </a:t>
            </a:r>
            <a:r>
              <a:rPr lang="et-EE" sz="2400" b="1">
                <a:solidFill>
                  <a:srgbClr val="184547"/>
                </a:solidFill>
                <a:latin typeface="Open Sans"/>
                <a:ea typeface="Open Sans"/>
                <a:cs typeface="Open Sans"/>
              </a:rPr>
              <a:t>teadmiste jagamiseks;</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et-EE" sz="2000">
                <a:latin typeface="Open Sans"/>
                <a:ea typeface="Open Sans"/>
                <a:cs typeface="Open Sans"/>
              </a:rPr>
              <a:t>näitate oma </a:t>
            </a:r>
            <a:br>
              <a:rPr lang="et-EE" sz="2000">
                <a:latin typeface="Open Sans"/>
                <a:ea typeface="Open Sans"/>
                <a:cs typeface="Open Sans"/>
              </a:rPr>
            </a:br>
            <a:r>
              <a:rPr lang="et-EE" sz="2400" b="1">
                <a:solidFill>
                  <a:srgbClr val="26155F"/>
                </a:solidFill>
                <a:latin typeface="Open Sans"/>
                <a:ea typeface="Open Sans"/>
                <a:cs typeface="Open Sans"/>
              </a:rPr>
              <a:t>pühendumust kliimameetmetele;</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400" b="1">
                <a:solidFill>
                  <a:srgbClr val="391A53"/>
                </a:solidFill>
                <a:latin typeface="Open Sans"/>
                <a:ea typeface="Open Sans"/>
                <a:cs typeface="Open Sans"/>
              </a:rPr>
              <a:t>olete pakti partnerina eeskujuks </a:t>
            </a:r>
            <a:br>
              <a:rPr lang="et-EE" sz="2400" b="1">
                <a:latin typeface="Open Sans"/>
                <a:ea typeface="Open Sans"/>
                <a:cs typeface="Open Sans"/>
              </a:rPr>
            </a:br>
            <a:r>
              <a:rPr lang="et-EE" sz="2000">
                <a:latin typeface="Open Sans"/>
                <a:ea typeface="Open Sans"/>
                <a:cs typeface="Open Sans"/>
              </a:rPr>
              <a:t>ja inspireerite teisi. Partnerikonkursid toimuvad regulaarselt.</a:t>
            </a:r>
          </a:p>
        </p:txBody>
      </p:sp>
      <p:pic>
        <p:nvPicPr>
          <p:cNvPr id="4" name="Picture 3">
            <a:hlinkClick r:id="rId2"/>
            <a:extLst>
              <a:ext uri="{FF2B5EF4-FFF2-40B4-BE49-F238E27FC236}">
                <a16:creationId xmlns:a16="http://schemas.microsoft.com/office/drawing/2014/main" id="{FCB85E36-DF24-CE4C-3CB5-756A2CAD47AB}"/>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3156702" cy="836159"/>
          </a:xfrm>
        </p:spPr>
        <p:txBody>
          <a:bodyPr/>
          <a:lstStyle/>
          <a:p>
            <a:r>
              <a:rPr lang="et-EE"/>
              <a:t>Sisukord</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accent2"/>
                </a:solidFill>
                <a:latin typeface="Open Sans"/>
                <a:ea typeface="Open Sans"/>
                <a:cs typeface="Open Sans"/>
              </a:rPr>
              <a:t>3. Lööge kaasa!</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bg1"/>
                </a:solidFill>
                <a:latin typeface="Open Sans"/>
                <a:ea typeface="Open Sans"/>
                <a:cs typeface="Open Sans"/>
              </a:rPr>
              <a:t>1. Euroopa kliimapaktist</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800" b="1">
                <a:solidFill>
                  <a:schemeClr val="accent3"/>
                </a:solidFill>
                <a:latin typeface="Open Sans"/>
                <a:ea typeface="Open Sans"/>
                <a:cs typeface="Open Sans"/>
              </a:rPr>
              <a:t>2. Euroopa kliimapakt praktikas</a:t>
            </a:r>
          </a:p>
        </p:txBody>
      </p:sp>
      <p:pic>
        <p:nvPicPr>
          <p:cNvPr id="5" name="Picture 4" descr="A group of people standing around a whiteboard&#10;&#10;Description automatically generated">
            <a:extLst>
              <a:ext uri="{FF2B5EF4-FFF2-40B4-BE49-F238E27FC236}">
                <a16:creationId xmlns:a16="http://schemas.microsoft.com/office/drawing/2014/main" id="{B0E37F56-B339-2747-1C03-F27DC013A2B2}"/>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7239000" cy="836159"/>
          </a:xfrm>
        </p:spPr>
        <p:txBody>
          <a:bodyPr/>
          <a:lstStyle/>
          <a:p>
            <a:r>
              <a:rPr lang="et-EE"/>
              <a:t>    Miks paktiga liituda?</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et-EE" sz="2800" b="1">
                <a:solidFill>
                  <a:srgbClr val="104B2B"/>
                </a:solidFill>
                <a:latin typeface="Open Sans"/>
                <a:ea typeface="Open Sans"/>
                <a:cs typeface="Open Sans"/>
              </a:rPr>
              <a:t>Üksikisikuna: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et-EE" sz="2400" b="1">
                <a:solidFill>
                  <a:srgbClr val="104B2B"/>
                </a:solidFill>
                <a:latin typeface="Open Sans"/>
                <a:ea typeface="Open Sans"/>
                <a:cs typeface="Open Sans"/>
              </a:rPr>
              <a:t>õpite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43984" y="3613344"/>
            <a:ext cx="3296405" cy="707886"/>
          </a:xfrm>
          <a:prstGeom prst="rect">
            <a:avLst/>
          </a:prstGeom>
          <a:noFill/>
        </p:spPr>
        <p:txBody>
          <a:bodyPr wrap="square">
            <a:spAutoFit/>
          </a:bodyPr>
          <a:lstStyle/>
          <a:p>
            <a:pPr lvl="0"/>
            <a:r>
              <a:rPr lang="et-EE" sz="2000">
                <a:latin typeface="Open Sans" panose="020B0606030504020204" pitchFamily="34" charset="0"/>
                <a:ea typeface="Open Sans" panose="020B0606030504020204" pitchFamily="34" charset="0"/>
                <a:cs typeface="Open Sans" panose="020B0606030504020204" pitchFamily="34" charset="0"/>
              </a:rPr>
              <a:t>kliimamuutuste ja selle kohta, mida need teie jaoks tähendavad.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84396" y="5358967"/>
            <a:ext cx="2797609" cy="707886"/>
          </a:xfrm>
          <a:prstGeom prst="rect">
            <a:avLst/>
          </a:prstGeom>
          <a:noFill/>
        </p:spPr>
        <p:txBody>
          <a:bodyPr wrap="square">
            <a:spAutoFit/>
          </a:bodyPr>
          <a:lstStyle/>
          <a:p>
            <a:pPr algn="r"/>
            <a:r>
              <a:rPr lang="et-EE" sz="2000" b="1">
                <a:solidFill>
                  <a:srgbClr val="26155F"/>
                </a:solidFill>
                <a:latin typeface="Open Sans"/>
                <a:ea typeface="Open Sans"/>
                <a:cs typeface="Open Sans"/>
              </a:rPr>
              <a:t>puutute kokku </a:t>
            </a:r>
            <a:br>
              <a:rPr lang="et-EE" sz="2000" b="1">
                <a:solidFill>
                  <a:srgbClr val="26155F"/>
                </a:solidFill>
                <a:latin typeface="Open Sans"/>
                <a:ea typeface="Open Sans"/>
                <a:cs typeface="Open Sans"/>
              </a:rPr>
            </a:br>
            <a:r>
              <a:rPr lang="et-EE" sz="2000" b="1">
                <a:solidFill>
                  <a:srgbClr val="26155F"/>
                </a:solidFill>
                <a:latin typeface="Open Sans"/>
                <a:ea typeface="Open Sans"/>
                <a:cs typeface="Open Sans"/>
              </a:rPr>
              <a:t>mõttekaaslastega,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43984" y="5082043"/>
            <a:ext cx="3872923" cy="1015663"/>
          </a:xfrm>
          <a:prstGeom prst="rect">
            <a:avLst/>
          </a:prstGeom>
          <a:noFill/>
        </p:spPr>
        <p:txBody>
          <a:bodyPr wrap="square">
            <a:spAutoFit/>
          </a:bodyPr>
          <a:lstStyle/>
          <a:p>
            <a:pPr lvl="0"/>
            <a:r>
              <a:rPr lang="et-EE" sz="2000">
                <a:latin typeface="Open Sans" panose="020B0606030504020204" pitchFamily="34" charset="0"/>
                <a:ea typeface="Open Sans" panose="020B0606030504020204" pitchFamily="34" charset="0"/>
                <a:cs typeface="Open Sans" panose="020B0606030504020204" pitchFamily="34" charset="0"/>
              </a:rPr>
              <a:t>et edendada kohapeal tõelisi muutusi ja leida kliimaga seotud probleemidele lahendusi.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2" y="6992089"/>
            <a:ext cx="3296405" cy="707886"/>
          </a:xfrm>
          <a:prstGeom prst="rect">
            <a:avLst/>
          </a:prstGeom>
          <a:noFill/>
        </p:spPr>
        <p:txBody>
          <a:bodyPr wrap="square">
            <a:spAutoFit/>
          </a:bodyPr>
          <a:lstStyle/>
          <a:p>
            <a:pPr lvl="0"/>
            <a:r>
              <a:rPr lang="et-EE" sz="2000">
                <a:latin typeface="Open Sans" panose="020B0606030504020204" pitchFamily="34" charset="0"/>
                <a:ea typeface="Open Sans" panose="020B0606030504020204" pitchFamily="34" charset="0"/>
                <a:cs typeface="Open Sans" panose="020B0606030504020204" pitchFamily="34" charset="0"/>
              </a:rPr>
              <a:t>Euroopa, kohalike ja piirkondlike poliitikakujundajatega.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676400" y="6992089"/>
            <a:ext cx="2605605" cy="1200329"/>
          </a:xfrm>
          <a:prstGeom prst="rect">
            <a:avLst/>
          </a:prstGeom>
          <a:noFill/>
        </p:spPr>
        <p:txBody>
          <a:bodyPr wrap="square">
            <a:spAutoFit/>
          </a:bodyPr>
          <a:lstStyle/>
          <a:p>
            <a:pPr algn="r"/>
            <a:r>
              <a:rPr lang="et-EE" sz="2400" b="1">
                <a:solidFill>
                  <a:srgbClr val="184547"/>
                </a:solidFill>
                <a:latin typeface="Open Sans"/>
                <a:ea typeface="Open Sans"/>
                <a:cs typeface="Open Sans"/>
              </a:rPr>
              <a:t>jagate oma seisukohti ja teete koostööd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8" y="3778549"/>
            <a:ext cx="2755584" cy="707886"/>
          </a:xfrm>
          <a:prstGeom prst="rect">
            <a:avLst/>
          </a:prstGeom>
          <a:noFill/>
        </p:spPr>
        <p:txBody>
          <a:bodyPr wrap="square">
            <a:spAutoFit/>
          </a:bodyPr>
          <a:lstStyle/>
          <a:p>
            <a:pPr algn="r"/>
            <a:r>
              <a:rPr lang="et-EE" sz="2000" b="1">
                <a:solidFill>
                  <a:srgbClr val="26155F"/>
                </a:solidFill>
                <a:latin typeface="Open Sans"/>
                <a:ea typeface="Open Sans"/>
                <a:cs typeface="Open Sans"/>
              </a:rPr>
              <a:t>osalete tegevustes </a:t>
            </a:r>
            <a:br>
              <a:rPr lang="et-EE" sz="2000" b="1">
                <a:solidFill>
                  <a:srgbClr val="26155F"/>
                </a:solidFill>
                <a:latin typeface="Open Sans"/>
                <a:ea typeface="Open Sans"/>
                <a:cs typeface="Open Sans"/>
              </a:rPr>
            </a:br>
            <a:r>
              <a:rPr lang="et-EE" sz="2000" b="1">
                <a:solidFill>
                  <a:srgbClr val="26155F"/>
                </a:solidFill>
                <a:latin typeface="Open Sans"/>
                <a:ea typeface="Open Sans"/>
                <a:cs typeface="Open Sans"/>
              </a:rPr>
              <a:t>ja üritustel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970804"/>
            <a:ext cx="3930443" cy="400110"/>
          </a:xfrm>
          <a:prstGeom prst="rect">
            <a:avLst/>
          </a:prstGeom>
          <a:noFill/>
        </p:spPr>
        <p:txBody>
          <a:bodyPr wrap="square">
            <a:spAutoFit/>
          </a:bodyPr>
          <a:lstStyle/>
          <a:p>
            <a:pPr lvl="0"/>
            <a:r>
              <a:rPr lang="et-EE" sz="2000">
                <a:latin typeface="Open Sans" panose="020B0606030504020204" pitchFamily="34" charset="0"/>
                <a:ea typeface="Open Sans" panose="020B0606030504020204" pitchFamily="34" charset="0"/>
                <a:cs typeface="Open Sans" panose="020B0606030504020204" pitchFamily="34" charset="0"/>
              </a:rPr>
              <a:t>või korraldate oma algatusi.</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et-EE" sz="2000">
                <a:latin typeface="Open Sans" panose="020B0606030504020204" pitchFamily="34" charset="0"/>
                <a:ea typeface="Open Sans" panose="020B0606030504020204" pitchFamily="34" charset="0"/>
                <a:cs typeface="Open Sans" panose="020B0606030504020204" pitchFamily="34" charset="0"/>
              </a:rPr>
              <a:t>saadikuna. </a:t>
            </a:r>
            <a:br>
              <a:rPr lang="et-EE" sz="2000">
                <a:latin typeface="Open Sans" panose="020B0606030504020204" pitchFamily="34" charset="0"/>
                <a:ea typeface="Open Sans" panose="020B0606030504020204" pitchFamily="34" charset="0"/>
                <a:cs typeface="Open Sans" panose="020B0606030504020204" pitchFamily="34" charset="0"/>
              </a:rPr>
            </a:br>
            <a:r>
              <a:rPr lang="et-EE" sz="2000">
                <a:latin typeface="Open Sans" panose="020B0606030504020204" pitchFamily="34" charset="0"/>
                <a:ea typeface="Open Sans" panose="020B0606030504020204" pitchFamily="34" charset="0"/>
                <a:cs typeface="Open Sans" panose="020B0606030504020204" pitchFamily="34" charset="0"/>
              </a:rPr>
              <a:t>Saadikukonkursid toimuvad regulaarselt.</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et-EE" sz="2400" b="1">
                <a:solidFill>
                  <a:srgbClr val="812604"/>
                </a:solidFill>
                <a:latin typeface="Open Sans"/>
                <a:ea typeface="Open Sans"/>
                <a:cs typeface="Open Sans"/>
              </a:rPr>
              <a:t>annate eeskuju </a:t>
            </a:r>
            <a:br>
              <a:rPr lang="et-EE" sz="2400" b="1">
                <a:solidFill>
                  <a:srgbClr val="812604"/>
                </a:solidFill>
                <a:latin typeface="Open Sans"/>
                <a:ea typeface="Open Sans"/>
                <a:cs typeface="Open Sans"/>
              </a:rPr>
            </a:br>
            <a:r>
              <a:rPr lang="et-EE" sz="2400" b="1">
                <a:solidFill>
                  <a:srgbClr val="812604"/>
                </a:solidFill>
                <a:latin typeface="Open Sans"/>
                <a:ea typeface="Open Sans"/>
                <a:cs typeface="Open Sans"/>
              </a:rPr>
              <a:t>ja inspireerite teisi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et-EE">
                <a:latin typeface="Open Sans"/>
                <a:ea typeface="Open Sans"/>
                <a:cs typeface="Open Sans"/>
              </a:rPr>
              <a:t>    KUIDAS SAATE KAASA LÜÜA?</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200857" y="2864318"/>
            <a:ext cx="5823369"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latin typeface="Open Sans"/>
                <a:ea typeface="Open Sans"/>
                <a:cs typeface="Open Sans"/>
              </a:rPr>
              <a:t>Hakake </a:t>
            </a:r>
            <a:r>
              <a:rPr lang="et-EE"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kliimapakti saadikuks</a:t>
            </a:r>
            <a:r>
              <a:rPr lang="et-EE" sz="1800" b="1">
                <a:solidFill>
                  <a:srgbClr val="184547"/>
                </a:solidFill>
                <a:latin typeface="Open Sans"/>
                <a:ea typeface="Open Sans"/>
                <a:cs typeface="Arial"/>
              </a:rPr>
              <a:t> </a:t>
            </a:r>
            <a:r>
              <a:rPr lang="et-EE" sz="1800">
                <a:latin typeface="Open Sans"/>
                <a:ea typeface="Open Sans"/>
                <a:cs typeface="Arial"/>
              </a:rPr>
              <a:t>ja toetage</a:t>
            </a:r>
            <a:r>
              <a:rPr lang="et-EE" sz="1800">
                <a:latin typeface="Open Sans"/>
                <a:ea typeface="Open Sans"/>
                <a:cs typeface="Open Sans"/>
              </a:rPr>
              <a:t> oma kogukonnas kliimameetmeid.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201511" y="4318634"/>
            <a:ext cx="588313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latin typeface="Open Sans"/>
                <a:ea typeface="Open Sans"/>
                <a:cs typeface="Open Sans"/>
              </a:rPr>
              <a:t>Hakake</a:t>
            </a:r>
            <a:r>
              <a:rPr lang="et-EE" sz="1800">
                <a:solidFill>
                  <a:srgbClr val="00B23B"/>
                </a:solidFill>
                <a:latin typeface="Open Sans"/>
                <a:ea typeface="Open Sans"/>
                <a:cs typeface="Open Sans"/>
              </a:rPr>
              <a:t> </a:t>
            </a:r>
            <a:r>
              <a:rPr lang="et-EE" sz="1800" b="1">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pakti partneriks</a:t>
            </a:r>
            <a:r>
              <a:rPr lang="et-EE" sz="1800" b="1">
                <a:solidFill>
                  <a:srgbClr val="00B23B"/>
                </a:solidFill>
                <a:latin typeface="Open Sans"/>
                <a:ea typeface="Open Sans"/>
                <a:cs typeface="Arial"/>
              </a:rPr>
              <a:t> </a:t>
            </a:r>
            <a:r>
              <a:rPr lang="et-EE" sz="1800">
                <a:latin typeface="Open Sans"/>
                <a:ea typeface="Open Sans"/>
                <a:cs typeface="Open Sans"/>
              </a:rPr>
              <a:t>ja suurendage kliimameetmete võtmisel oma organisatsiooni nähtavust.</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200857" y="5934276"/>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latin typeface="Open Sans"/>
                <a:ea typeface="Open Sans"/>
                <a:cs typeface="Open Sans"/>
              </a:rPr>
              <a:t>Hakake </a:t>
            </a:r>
            <a:r>
              <a:rPr lang="et-EE" sz="1800" b="1" u="sng">
                <a:latin typeface="Open Sans"/>
                <a:ea typeface="Open Sans"/>
                <a:cs typeface="Open Sans"/>
                <a:hlinkClick r:id="rId2">
                  <a:extLst>
                    <a:ext uri="{A12FA001-AC4F-418D-AE19-62706E023703}">
                      <ahyp:hlinkClr xmlns:ahyp="http://schemas.microsoft.com/office/drawing/2018/hyperlinkcolor" val="tx"/>
                    </a:ext>
                  </a:extLst>
                </a:hlinkClick>
              </a:rPr>
              <a:t>pakti sõbraks,</a:t>
            </a:r>
            <a:r>
              <a:rPr lang="et-EE" sz="1800" b="1">
                <a:latin typeface="Open Sans"/>
                <a:ea typeface="Open Sans"/>
                <a:cs typeface="Open Sans"/>
                <a:hlinkClick r:id="rId2">
                  <a:extLst>
                    <a:ext uri="{A12FA001-AC4F-418D-AE19-62706E023703}">
                      <ahyp:hlinkClr xmlns:ahyp="http://schemas.microsoft.com/office/drawing/2018/hyperlinkcolor" val="tx"/>
                    </a:ext>
                  </a:extLst>
                </a:hlinkClick>
              </a:rPr>
              <a:t> </a:t>
            </a:r>
            <a:r>
              <a:rPr lang="et-EE" sz="1800">
                <a:latin typeface="Open Sans"/>
                <a:ea typeface="Open Sans"/>
                <a:cs typeface="Open Sans"/>
              </a:rPr>
              <a:t>kui soovite saada juhiseid ulatuslikumate kliimameetmete võtmiseks.</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200857" y="7580715"/>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latin typeface="Open Sans"/>
                <a:ea typeface="Open Sans"/>
                <a:cs typeface="Open Sans"/>
              </a:rPr>
              <a:t>Registreerige oma </a:t>
            </a:r>
            <a:r>
              <a:rPr lang="et-EE"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kliimapakti satelliitüritus,</a:t>
            </a:r>
            <a:r>
              <a:rPr lang="et-EE" sz="1800" b="1">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et-EE" sz="1800">
                <a:latin typeface="Open Sans"/>
                <a:ea typeface="Open Sans"/>
                <a:cs typeface="Open Sans"/>
              </a:rPr>
              <a:t> et see avaldataks kliimapakti veebisaidil.</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solidFill>
                  <a:schemeClr val="bg1"/>
                </a:solidFill>
                <a:latin typeface="Open Sans"/>
                <a:ea typeface="Open Sans"/>
                <a:cs typeface="Open Sans"/>
              </a:rPr>
              <a:t>Kasutage meie</a:t>
            </a:r>
            <a:r>
              <a:rPr lang="et-EE" sz="1800" b="1">
                <a:solidFill>
                  <a:schemeClr val="bg1"/>
                </a:solidFill>
                <a:latin typeface="Open Sans"/>
                <a:ea typeface="Open Sans"/>
                <a:cs typeface="Open Sans"/>
              </a:rPr>
              <a:t> </a:t>
            </a:r>
            <a:r>
              <a:rPr lang="et-EE"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ressursse,</a:t>
            </a:r>
            <a:r>
              <a:rPr lang="et-EE" sz="1800" b="1">
                <a:solidFill>
                  <a:schemeClr val="bg1"/>
                </a:solidFill>
                <a:latin typeface="Open Sans"/>
                <a:ea typeface="Open Sans"/>
                <a:cs typeface="Open Sans"/>
              </a:rPr>
              <a:t> </a:t>
            </a:r>
            <a:r>
              <a:rPr lang="et-EE" sz="1800">
                <a:solidFill>
                  <a:schemeClr val="bg1"/>
                </a:solidFill>
                <a:latin typeface="Open Sans"/>
                <a:ea typeface="Open Sans"/>
                <a:cs typeface="Open Sans"/>
              </a:rPr>
              <a:t>et levitada kliimamuutuste ja -meetmete kohta selget ja täpset teavet.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759468"/>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t-EE" sz="1800">
                <a:solidFill>
                  <a:schemeClr val="bg1"/>
                </a:solidFill>
                <a:latin typeface="Open Sans"/>
                <a:ea typeface="Open Sans"/>
                <a:cs typeface="Open Sans"/>
              </a:rPr>
              <a:t>Korraldage </a:t>
            </a:r>
            <a:r>
              <a:rPr lang="et-EE"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kliimameetmetega seotud rühmategevusi </a:t>
            </a:r>
            <a:r>
              <a:rPr lang="et-EE" sz="1800">
                <a:solidFill>
                  <a:schemeClr val="bg1"/>
                </a:solidFill>
                <a:latin typeface="Open Sans"/>
                <a:ea typeface="Open Sans"/>
                <a:cs typeface="Open Sans"/>
              </a:rPr>
              <a:t>ja ammutage inspiratsiooni meie </a:t>
            </a:r>
            <a:r>
              <a:rPr lang="et-EE" sz="1800" b="1">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kodanike kaasamise kiirvahenditest</a:t>
            </a:r>
            <a:r>
              <a:rPr lang="et-EE" sz="180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et-EE" sz="1800">
                <a:solidFill>
                  <a:schemeClr val="bg1"/>
                </a:solidFill>
                <a:latin typeface="Open Sans"/>
                <a:ea typeface="Open Sans"/>
                <a:cs typeface="Open Sans"/>
              </a:rPr>
              <a:t>Liituge pakti meeskonnaga ÜRO kampaanias „ActNow“ </a:t>
            </a:r>
            <a:r>
              <a:rPr lang="et-EE"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AWorldi rakenduse</a:t>
            </a:r>
            <a:r>
              <a:rPr lang="et-EE" sz="1800">
                <a:solidFill>
                  <a:schemeClr val="bg1"/>
                </a:solidFill>
                <a:latin typeface="Open Sans"/>
                <a:ea typeface="Open Sans"/>
                <a:cs typeface="Open Sans"/>
              </a:rPr>
              <a:t> kaudu! Vähendage oma süsinikujalajälge igapäevase tegevuse kaudu ja astuge kestliku arengu eesmärkide suunas mõõdetavaid samme.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65872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23899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104676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9749591" cy="400110"/>
          </a:xfrm>
          <a:prstGeom prst="rect">
            <a:avLst/>
          </a:prstGeom>
          <a:noFill/>
        </p:spPr>
        <p:txBody>
          <a:bodyPr wrap="square">
            <a:spAutoFit/>
          </a:bodyPr>
          <a:lstStyle/>
          <a:p>
            <a:pPr lvl="0">
              <a:lnSpc>
                <a:spcPct val="100000"/>
              </a:lnSpc>
            </a:pPr>
            <a:r>
              <a:rPr lang="et-EE" sz="2000" b="0">
                <a:solidFill>
                  <a:schemeClr val="tx1"/>
                </a:solidFill>
                <a:latin typeface="Open Sans"/>
                <a:ea typeface="Open Sans"/>
                <a:cs typeface="Open Sans"/>
              </a:rPr>
              <a:t>Ammutage inspiratsiooni</a:t>
            </a:r>
            <a:r>
              <a:rPr lang="et-EE" sz="2000" b="0">
                <a:solidFill>
                  <a:schemeClr val="accent1"/>
                </a:solidFill>
                <a:latin typeface="Open Sans"/>
                <a:ea typeface="Open Sans"/>
                <a:cs typeface="Open Sans"/>
              </a:rPr>
              <a:t> </a:t>
            </a:r>
            <a:r>
              <a:rPr lang="et-EE" sz="2000" b="1">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kiirvahenditest,</a:t>
            </a:r>
            <a:r>
              <a:rPr lang="et-EE" sz="2000" b="1">
                <a:solidFill>
                  <a:schemeClr val="accent1"/>
                </a:solidFill>
                <a:latin typeface="Open Sans"/>
                <a:ea typeface="Open Sans"/>
                <a:cs typeface="Open Sans"/>
              </a:rPr>
              <a:t> </a:t>
            </a:r>
            <a:r>
              <a:rPr lang="et-EE" sz="2000" b="0">
                <a:solidFill>
                  <a:schemeClr val="tx1"/>
                </a:solidFill>
                <a:latin typeface="Open Sans"/>
                <a:ea typeface="Open Sans"/>
                <a:cs typeface="Open Sans"/>
              </a:rPr>
              <a:t> mis </a:t>
            </a:r>
            <a:r>
              <a:rPr lang="et-EE" sz="2000" b="0">
                <a:solidFill>
                  <a:schemeClr val="accent1"/>
                </a:solidFill>
                <a:latin typeface="Open Sans"/>
                <a:ea typeface="Open Sans"/>
                <a:cs typeface="Open Sans"/>
              </a:rPr>
              <a:t>on avaldatud </a:t>
            </a:r>
            <a:r>
              <a:rPr lang="et-EE" sz="2000" b="1" u="sng">
                <a:solidFill>
                  <a:schemeClr val="accent1"/>
                </a:solidFill>
                <a:latin typeface="Open Sans"/>
                <a:ea typeface="Open Sans"/>
                <a:cs typeface="Open Sans"/>
              </a:rPr>
              <a:t>pakti veebisaidil</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472991" cy="400110"/>
          </a:xfrm>
          <a:prstGeom prst="rect">
            <a:avLst/>
          </a:prstGeom>
          <a:noFill/>
        </p:spPr>
        <p:txBody>
          <a:bodyPr wrap="square">
            <a:spAutoFit/>
          </a:bodyPr>
          <a:lstStyle/>
          <a:p>
            <a:pPr>
              <a:lnSpc>
                <a:spcPct val="100000"/>
              </a:lnSpc>
            </a:pPr>
            <a:r>
              <a:rPr lang="et-EE" sz="2000" b="0">
                <a:solidFill>
                  <a:schemeClr val="tx1"/>
                </a:solidFill>
                <a:latin typeface="Open Sans"/>
                <a:ea typeface="Open Sans"/>
                <a:cs typeface="Open Sans"/>
              </a:rPr>
              <a:t>Registreerige tegevus, mida kavatsete korraldada</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et-EE" sz="2000" b="0">
                <a:solidFill>
                  <a:schemeClr val="tx1"/>
                </a:solidFill>
                <a:latin typeface="Open Sans"/>
                <a:ea typeface="Open Sans"/>
                <a:cs typeface="Open Sans"/>
              </a:rPr>
              <a:t>Korraldage tegevus</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et-EE" sz="2000" b="0">
                <a:solidFill>
                  <a:schemeClr val="tx1"/>
                </a:solidFill>
                <a:latin typeface="Open Sans"/>
                <a:ea typeface="Open Sans"/>
                <a:cs typeface="Open Sans"/>
              </a:rPr>
              <a:t>Jagage tulemusi Euroopa kliimapaktiga</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9978191" cy="400110"/>
          </a:xfrm>
          <a:prstGeom prst="rect">
            <a:avLst/>
          </a:prstGeom>
          <a:noFill/>
        </p:spPr>
        <p:txBody>
          <a:bodyPr wrap="square">
            <a:spAutoFit/>
          </a:bodyPr>
          <a:lstStyle/>
          <a:p>
            <a:pPr lvl="0">
              <a:lnSpc>
                <a:spcPct val="100000"/>
              </a:lnSpc>
            </a:pPr>
            <a:r>
              <a:rPr lang="et-EE" sz="2000" b="0">
                <a:solidFill>
                  <a:schemeClr val="tx1"/>
                </a:solidFill>
                <a:latin typeface="Open Sans"/>
                <a:ea typeface="Open Sans"/>
                <a:cs typeface="Open Sans"/>
              </a:rPr>
              <a:t>Tutvustage oma tegevust ja selle tulemusi ning kutsuge teisi üles seda korraldama!</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08965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t-EE">
                <a:latin typeface="Open Sans"/>
                <a:ea typeface="Open Sans"/>
                <a:cs typeface="Arial"/>
              </a:rPr>
              <a:t>    Kodanike kaasamise kiirvahendid</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et-EE" sz="2600" b="1">
                  <a:solidFill>
                    <a:srgbClr val="184547"/>
                  </a:solidFill>
                  <a:latin typeface="Open Sans"/>
                  <a:ea typeface="Open Sans"/>
                  <a:cs typeface="Open Sans"/>
                </a:rPr>
                <a:t>Kliimajalutuskäik</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et-EE" sz="2600" b="1">
                  <a:solidFill>
                    <a:srgbClr val="26155F"/>
                  </a:solidFill>
                  <a:latin typeface="Open Sans"/>
                  <a:ea typeface="Open Sans"/>
                  <a:cs typeface="Open Sans"/>
                </a:rPr>
                <a:t>Fotolugu</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68223" y="2861019"/>
              <a:ext cx="3494178" cy="1292662"/>
            </a:xfrm>
            <a:prstGeom prst="rect">
              <a:avLst/>
            </a:prstGeom>
            <a:noFill/>
          </p:spPr>
          <p:txBody>
            <a:bodyPr wrap="square">
              <a:spAutoFit/>
            </a:bodyPr>
            <a:lstStyle/>
            <a:p>
              <a:pPr algn="ctr"/>
              <a:r>
                <a:rPr lang="et-EE" sz="2600" b="1">
                  <a:solidFill>
                    <a:srgbClr val="16683B"/>
                  </a:solidFill>
                  <a:latin typeface="Open Sans"/>
                  <a:ea typeface="Open Sans"/>
                  <a:cs typeface="Open Sans"/>
                </a:rPr>
                <a:t>Kohalik kliimameetmete töörühm</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118464" y="3266123"/>
              <a:ext cx="3724274" cy="461665"/>
            </a:xfrm>
            <a:prstGeom prst="rect">
              <a:avLst/>
            </a:prstGeom>
            <a:noFill/>
          </p:spPr>
          <p:txBody>
            <a:bodyPr wrap="square">
              <a:spAutoFit/>
            </a:bodyPr>
            <a:lstStyle/>
            <a:p>
              <a:pPr algn="ctr"/>
              <a:r>
                <a:rPr lang="et-EE" sz="2400" b="1">
                  <a:solidFill>
                    <a:srgbClr val="391A53"/>
                  </a:solidFill>
                  <a:latin typeface="Open Sans"/>
                  <a:ea typeface="Open Sans"/>
                  <a:cs typeface="Open Sans"/>
                </a:rPr>
                <a:t>Kogukonnaparlament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et-EE" sz="2000">
                  <a:latin typeface="Open Sans" panose="020B0606030504020204" pitchFamily="34" charset="0"/>
                  <a:ea typeface="Open Sans" panose="020B0606030504020204" pitchFamily="34" charset="0"/>
                  <a:cs typeface="Open Sans" panose="020B0606030504020204" pitchFamily="34" charset="0"/>
                </a:rPr>
                <a:t>Giidiga ringkäigud kohalikes naabruskondades, et tutvustada jätkusuutlikke tavasid ja algatusi, mis toetavad rohepööret.</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et-EE" sz="2000">
                  <a:latin typeface="Open Sans" panose="020B0606030504020204" pitchFamily="34" charset="0"/>
                  <a:ea typeface="Open Sans" panose="020B0606030504020204" pitchFamily="34" charset="0"/>
                  <a:cs typeface="Open Sans" panose="020B0606030504020204" pitchFamily="34" charset="0"/>
                </a:rPr>
                <a:t>Fotograafia töötoad, kus osalejad jäädvustavad kliimaprobleeme ja lahendusi ning mõtisklevad nende üle. Tulemused võivad mõjutada otsuste tegemist ja ajendada muutusi.</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et-EE" sz="2000">
                  <a:latin typeface="Open Sans" panose="020B0606030504020204" pitchFamily="34" charset="0"/>
                  <a:ea typeface="Open Sans" panose="020B0606030504020204" pitchFamily="34" charset="0"/>
                  <a:cs typeface="Open Sans" panose="020B0606030504020204" pitchFamily="34" charset="0"/>
                </a:rPr>
                <a:t>Rühm inimesi, kes töötavad ühise eesmärgi, näiteks kogukonnaaia, paranduskohviku või kohaliku energiakogukonna loomise nimel.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et-EE" sz="2000">
                  <a:latin typeface="Open Sans" panose="020B0606030504020204" pitchFamily="34" charset="0"/>
                  <a:ea typeface="Open Sans" panose="020B0606030504020204" pitchFamily="34" charset="0"/>
                  <a:cs typeface="Open Sans" panose="020B0606030504020204" pitchFamily="34" charset="0"/>
                </a:rPr>
                <a:t>Arutelud selle üle, kuidas üleminek kliimaneutraalsusele saab meie igapäevaelus praktikas toimida ja milliseid põhimõtteid tuleks rakendada, et julgustada meid edasi liikuma.</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0921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t-EE">
                <a:latin typeface="Open Sans"/>
                <a:ea typeface="Open Sans"/>
                <a:cs typeface="Arial"/>
              </a:rPr>
              <a:t>    Kodanike kaasamise kiirvahendid</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t>Lisateabe saamiseks külastage veebisaiti </a:t>
            </a:r>
            <a:br>
              <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endParaRPr lang="et-EE" sz="2000" b="1">
              <a:solidFill>
                <a:srgbClr val="184547"/>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et-EE" sz="2800">
                <a:latin typeface="Open Sans"/>
                <a:ea typeface="Open Sans"/>
                <a:cs typeface="Open Sans"/>
              </a:rPr>
              <a:t>Euroopa kliimapakt on ühendanud jõud ÜRO kampaania</a:t>
            </a:r>
            <a:r>
              <a:rPr lang="et-EE" sz="2800" b="1">
                <a:latin typeface="Open Sans"/>
                <a:ea typeface="Open Sans"/>
                <a:cs typeface="Open Sans"/>
              </a:rPr>
              <a:t> „ActNow“</a:t>
            </a:r>
            <a:r>
              <a:rPr lang="et-EE" sz="2800">
                <a:latin typeface="Open Sans"/>
                <a:ea typeface="Open Sans"/>
                <a:cs typeface="Open Sans"/>
              </a:rPr>
              <a:t> ja selle kampaania mobiilirakendusega </a:t>
            </a:r>
            <a:r>
              <a:rPr lang="et-EE" sz="2800" b="1">
                <a:latin typeface="Open Sans"/>
                <a:ea typeface="Open Sans"/>
                <a:cs typeface="Open Sans"/>
              </a:rPr>
              <a:t>AWorld</a:t>
            </a:r>
            <a:r>
              <a:rPr lang="et-EE" sz="2800">
                <a:latin typeface="Open Sans"/>
                <a:ea typeface="Open Sans"/>
                <a:cs typeface="Open Sans"/>
              </a:rPr>
              <a:t>, mis innustab inimesi kliimameetmeid võtma.</a:t>
            </a:r>
            <a:br>
              <a:rPr lang="et-EE" sz="2800">
                <a:latin typeface="Open Sans"/>
                <a:ea typeface="Open Sans"/>
                <a:cs typeface="Open Sans"/>
              </a:rPr>
            </a:br>
            <a:endParaRPr lang="et-EE" sz="2800">
              <a:latin typeface="Open Sans"/>
              <a:ea typeface="Open Sans"/>
              <a:cs typeface="Open Sans"/>
            </a:endParaRPr>
          </a:p>
          <a:p>
            <a:pPr>
              <a:lnSpc>
                <a:spcPts val="4200"/>
              </a:lnSpc>
            </a:pPr>
            <a:r>
              <a:rPr lang="et-EE" sz="2800" b="1">
                <a:solidFill>
                  <a:srgbClr val="02B23D"/>
                </a:solidFill>
                <a:latin typeface="Open Sans"/>
                <a:ea typeface="Open Sans"/>
                <a:cs typeface="Open Sans"/>
              </a:rPr>
              <a:t>AWorldis Euroopa kliimapakti meeskonna väljakutsega liitunud kasutajad võtsid rohkem kui </a:t>
            </a:r>
            <a:r>
              <a:rPr lang="et-EE" sz="2800" b="1" u="sng">
                <a:solidFill>
                  <a:srgbClr val="02B23D"/>
                </a:solidFill>
                <a:latin typeface="Open Sans"/>
                <a:ea typeface="Open Sans"/>
                <a:cs typeface="Open Sans"/>
              </a:rPr>
              <a:t>900 000</a:t>
            </a:r>
            <a:r>
              <a:rPr lang="et-EE" sz="2800" b="1">
                <a:solidFill>
                  <a:srgbClr val="02B23D"/>
                </a:solidFill>
                <a:latin typeface="Open Sans"/>
                <a:ea typeface="Open Sans"/>
                <a:cs typeface="Open Sans"/>
              </a:rPr>
              <a:t> kliimameedet.</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7391400" cy="836159"/>
          </a:xfrm>
          <a:solidFill>
            <a:srgbClr val="104B2B"/>
          </a:solidFill>
        </p:spPr>
        <p:txBody>
          <a:bodyPr wrap="square" lIns="216000" tIns="144000" rIns="180000" bIns="108000" anchor="t">
            <a:spAutoFit/>
          </a:bodyPr>
          <a:lstStyle/>
          <a:p>
            <a:r>
              <a:rPr lang="et-EE">
                <a:latin typeface="Open Sans"/>
                <a:ea typeface="Open Sans"/>
                <a:cs typeface="Open Sans"/>
              </a:rPr>
              <a:t>    PAKT JA ÜRO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et-EE" sz="2400" dirty="0">
                <a:latin typeface="Open Sans"/>
                <a:ea typeface="Open Sans"/>
                <a:cs typeface="Open Sans"/>
              </a:rPr>
              <a:t>Igaüks meist saab aidata luua jätkusuutlikumat tulevikku. </a:t>
            </a:r>
            <a:r>
              <a:rPr lang="et-EE" sz="2400" dirty="0">
                <a:solidFill>
                  <a:srgbClr val="000000"/>
                </a:solidFill>
                <a:latin typeface="Open Sans"/>
                <a:ea typeface="Open Sans"/>
                <a:cs typeface="Open Sans"/>
              </a:rPr>
              <a:t>Mitmekesise pakti kogukonna inspireerivate</a:t>
            </a:r>
            <a:r>
              <a:rPr lang="et-EE" sz="2400" dirty="0">
                <a:solidFill>
                  <a:schemeClr val="accent1"/>
                </a:solidFill>
                <a:latin typeface="Open Sans"/>
                <a:ea typeface="Open Sans"/>
                <a:cs typeface="Open Sans"/>
              </a:rPr>
              <a:t> </a:t>
            </a:r>
            <a:r>
              <a:rPr lang="et-EE"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edulugude, </a:t>
            </a:r>
            <a:r>
              <a:rPr lang="et-EE"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lahenduste ja tegevuste</a:t>
            </a:r>
            <a:r>
              <a:rPr lang="et-EE" sz="2400" dirty="0">
                <a:solidFill>
                  <a:srgbClr val="104B2B"/>
                </a:solidFill>
                <a:latin typeface="Open Sans"/>
                <a:ea typeface="Open Sans"/>
                <a:cs typeface="Open Sans"/>
              </a:rPr>
              <a:t> </a:t>
            </a:r>
            <a:r>
              <a:rPr lang="et-EE" sz="2400" dirty="0">
                <a:solidFill>
                  <a:srgbClr val="000000"/>
                </a:solidFill>
                <a:latin typeface="Open Sans"/>
                <a:ea typeface="Open Sans"/>
                <a:cs typeface="Open Sans"/>
              </a:rPr>
              <a:t>jagamine on meie suhtluse keskmes. </a:t>
            </a:r>
            <a:br>
              <a:rPr lang="et-EE" sz="2400" dirty="0">
                <a:solidFill>
                  <a:srgbClr val="000000"/>
                </a:solidFill>
                <a:latin typeface="Open Sans"/>
                <a:ea typeface="Open Sans"/>
                <a:cs typeface="Open Sans"/>
              </a:rPr>
            </a:br>
            <a:r>
              <a:rPr lang="et-EE" sz="900" dirty="0">
                <a:solidFill>
                  <a:srgbClr val="000000"/>
                </a:solidFill>
                <a:latin typeface="Open Sans"/>
                <a:ea typeface="Open Sans"/>
                <a:cs typeface="Open Sans"/>
              </a:rPr>
              <a:t> </a:t>
            </a:r>
          </a:p>
          <a:p>
            <a:pPr>
              <a:lnSpc>
                <a:spcPts val="4500"/>
              </a:lnSpc>
            </a:pPr>
            <a:r>
              <a:rPr lang="et-EE" sz="3200" dirty="0">
                <a:solidFill>
                  <a:srgbClr val="104B2B"/>
                </a:solidFill>
                <a:latin typeface="Open Sans"/>
                <a:ea typeface="Open Sans"/>
                <a:cs typeface="Open Sans"/>
              </a:rPr>
              <a:t>Jagage meiega oma lugusid</a:t>
            </a:r>
            <a:r>
              <a:rPr lang="et-EE" sz="3200" i="0" u="none" strike="noStrike" baseline="0" dirty="0">
                <a:solidFill>
                  <a:srgbClr val="104B2B"/>
                </a:solidFill>
                <a:latin typeface="Open Sans"/>
                <a:ea typeface="Open Sans"/>
                <a:cs typeface="Open Sans"/>
              </a:rPr>
              <a:t>: </a:t>
            </a:r>
            <a:br>
              <a:rPr lang="et-EE" sz="3200" b="0" i="0" u="none" strike="noStrike" baseline="0" dirty="0">
                <a:latin typeface="Open Sans"/>
                <a:ea typeface="Open Sans"/>
                <a:cs typeface="Open Sans"/>
              </a:rPr>
            </a:br>
            <a:r>
              <a:rPr lang="et-EE"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et-EE"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et-EE" sz="3200" dirty="0">
                <a:solidFill>
                  <a:srgbClr val="104B2B"/>
                </a:solidFill>
                <a:latin typeface="Open Sans"/>
                <a:ea typeface="Open Sans"/>
                <a:cs typeface="Open Sans"/>
              </a:rPr>
              <a:t>. </a:t>
            </a:r>
          </a:p>
          <a:p>
            <a:pPr>
              <a:lnSpc>
                <a:spcPts val="2200"/>
              </a:lnSpc>
            </a:pPr>
            <a:r>
              <a:rPr lang="et-EE" sz="1800" dirty="0">
                <a:latin typeface="Open Sans"/>
                <a:ea typeface="Open Sans"/>
                <a:cs typeface="Open Sans"/>
              </a:rPr>
              <a:t>Lisage asjakohased lingid, manused, pildid või üksikasjad, mis aitavad meil teie lugu mõista ja jagada.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9372599" cy="836159"/>
          </a:xfrm>
        </p:spPr>
        <p:txBody>
          <a:bodyPr wrap="square" lIns="216000" tIns="144000" rIns="180000" bIns="108000" anchor="t">
            <a:spAutoFit/>
          </a:bodyPr>
          <a:lstStyle/>
          <a:p>
            <a:r>
              <a:rPr lang="et-EE">
                <a:latin typeface="Open Sans"/>
                <a:ea typeface="Open Sans"/>
                <a:cs typeface="Open Sans"/>
              </a:rPr>
              <a:t>    Jagage meiega oma lugusid!</a:t>
            </a:r>
          </a:p>
        </p:txBody>
      </p:sp>
      <p:pic>
        <p:nvPicPr>
          <p:cNvPr id="5" name="Picture 4" descr="A group of women looking at a paper&#10;&#10;Description automatically generated">
            <a:extLst>
              <a:ext uri="{FF2B5EF4-FFF2-40B4-BE49-F238E27FC236}">
                <a16:creationId xmlns:a16="http://schemas.microsoft.com/office/drawing/2014/main" id="{3FF6CC3E-BA13-1D17-6E9E-2F3B0FEA0A5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3860800" cy="836159"/>
          </a:xfrm>
        </p:spPr>
        <p:txBody>
          <a:bodyPr/>
          <a:lstStyle/>
          <a:p>
            <a:r>
              <a:rPr lang="et-EE"/>
              <a:t>    Lisateave</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et-EE" sz="2800"/>
                        <a:t>Platvorm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et-EE" sz="2800"/>
                        <a:t>Silt</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et-EE"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t-EE" sz="2400"/>
                        <a:t>              </a:t>
                      </a:r>
                      <a:r>
                        <a:rPr lang="et-EE"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et-EE"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t-EE" sz="2400"/>
                        <a:t>             </a:t>
                      </a:r>
                      <a:r>
                        <a:rPr lang="et-EE"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et-EE"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t-EE" sz="2400"/>
                        <a:t>            </a:t>
                      </a:r>
                      <a:r>
                        <a:rPr lang="et-EE" sz="2000"/>
                        <a:t>@EU Environment </a:t>
                      </a:r>
                      <a:br>
                        <a:rPr lang="et-EE" sz="2000"/>
                      </a:br>
                      <a:r>
                        <a:rPr lang="et-EE"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et-EE"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t-EE" sz="2400"/>
                        <a:t>         </a:t>
                      </a:r>
                      <a:r>
                        <a:rPr lang="et-EE"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9335902"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et-EE" sz="2300">
                <a:solidFill>
                  <a:prstClr val="black"/>
                </a:solidFill>
                <a:latin typeface="Open Sans"/>
                <a:ea typeface="Open Sans"/>
                <a:cs typeface="Open Sans"/>
              </a:rPr>
              <a:t>Külastage </a:t>
            </a:r>
            <a:r>
              <a:rPr lang="et-EE" sz="2300" u="sng">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kliimapakti veebisaiti,</a:t>
            </a:r>
            <a:r>
              <a:rPr lang="et-EE" sz="2300">
                <a:solidFill>
                  <a:srgbClr val="104B2B"/>
                </a:solidFill>
                <a:latin typeface="Open Sans"/>
                <a:ea typeface="Open Sans"/>
                <a:cs typeface="Open Sans"/>
              </a:rPr>
              <a:t> </a:t>
            </a:r>
            <a:r>
              <a:rPr lang="et-EE" sz="2300">
                <a:solidFill>
                  <a:prstClr val="black"/>
                </a:solidFill>
                <a:latin typeface="Open Sans"/>
                <a:ea typeface="Open Sans"/>
                <a:cs typeface="Open Sans"/>
              </a:rPr>
              <a:t>et leida pakti kogukonna lugusid ning kasulikke ressursse ja materjale, millega inspireerida </a:t>
            </a:r>
            <a:br>
              <a:rPr lang="et-EE" sz="2300">
                <a:solidFill>
                  <a:prstClr val="black"/>
                </a:solidFill>
                <a:latin typeface="Open Sans"/>
                <a:ea typeface="Open Sans"/>
                <a:cs typeface="Open Sans"/>
              </a:rPr>
            </a:br>
            <a:r>
              <a:rPr lang="et-EE" sz="2300">
                <a:solidFill>
                  <a:prstClr val="black"/>
                </a:solidFill>
                <a:latin typeface="Open Sans"/>
                <a:ea typeface="Open Sans"/>
                <a:cs typeface="Open Sans"/>
              </a:rPr>
              <a:t>teisi tegutsema. </a:t>
            </a:r>
          </a:p>
          <a:p>
            <a:pPr marL="0" indent="0">
              <a:lnSpc>
                <a:spcPts val="3800"/>
              </a:lnSpc>
              <a:spcAft>
                <a:spcPts val="800"/>
              </a:spcAft>
              <a:buFont typeface="Arial" panose="020B0604020202020204" pitchFamily="34" charset="0"/>
              <a:buNone/>
              <a:defRPr/>
            </a:pPr>
            <a:r>
              <a:rPr lang="et-EE" sz="2300">
                <a:solidFill>
                  <a:prstClr val="black"/>
                </a:solidFill>
                <a:latin typeface="Open Sans"/>
                <a:ea typeface="Open Sans"/>
                <a:cs typeface="Open Sans"/>
              </a:rPr>
              <a:t>Samuti </a:t>
            </a:r>
            <a:r>
              <a:rPr lang="et-EE" sz="2300">
                <a:latin typeface="Open Sans"/>
                <a:ea typeface="Open Sans"/>
                <a:cs typeface="Open Sans"/>
              </a:rPr>
              <a:t>võite </a:t>
            </a:r>
            <a:r>
              <a:rPr lang="et-EE" sz="2300" u="sng">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tellida meie uudiskirja</a:t>
            </a:r>
            <a:r>
              <a:rPr lang="et-EE" sz="2300">
                <a:solidFill>
                  <a:srgbClr val="104B2B"/>
                </a:solidFill>
                <a:latin typeface="Open Sans"/>
                <a:ea typeface="Open Sans"/>
                <a:cs typeface="Open Sans"/>
              </a:rPr>
              <a:t> </a:t>
            </a:r>
            <a:r>
              <a:rPr lang="et-EE" sz="2300">
                <a:solidFill>
                  <a:prstClr val="black"/>
                </a:solidFill>
                <a:latin typeface="Open Sans"/>
                <a:ea typeface="Open Sans"/>
                <a:cs typeface="Open Sans"/>
              </a:rPr>
              <a:t>ja jälgida meid sotsiaalmeedias, et olla kliimameetmetega kursis.</a:t>
            </a:r>
          </a:p>
          <a:p>
            <a:pPr marL="0" indent="0">
              <a:lnSpc>
                <a:spcPts val="3800"/>
              </a:lnSpc>
              <a:spcAft>
                <a:spcPts val="800"/>
              </a:spcAft>
              <a:buNone/>
              <a:defRPr/>
            </a:pPr>
            <a:r>
              <a:rPr lang="et-EE" sz="2300">
                <a:solidFill>
                  <a:prstClr val="black"/>
                </a:solidFill>
                <a:latin typeface="Open Sans"/>
                <a:ea typeface="Open Sans"/>
                <a:cs typeface="Open Sans"/>
              </a:rPr>
              <a:t>Leidke meie sisu järgmiste teemaviidete abil: </a:t>
            </a:r>
            <a:br>
              <a:rPr lang="et-EE" sz="2300">
                <a:solidFill>
                  <a:prstClr val="black"/>
                </a:solidFill>
                <a:latin typeface="Open Sans"/>
                <a:ea typeface="Open Sans"/>
                <a:cs typeface="Open Sans"/>
              </a:rPr>
            </a:br>
            <a:r>
              <a:rPr lang="et-EE" sz="2300" b="1">
                <a:solidFill>
                  <a:srgbClr val="104B2B"/>
                </a:solidFill>
                <a:latin typeface="Open Sans"/>
                <a:ea typeface="Open Sans"/>
                <a:cs typeface="Open Sans"/>
              </a:rPr>
              <a:t>#EUClimatePact #MyWorldOurPlanet </a:t>
            </a:r>
            <a:br>
              <a:rPr lang="et-EE" sz="2400" b="1">
                <a:solidFill>
                  <a:srgbClr val="104B2B"/>
                </a:solidFill>
                <a:latin typeface="Open Sans"/>
                <a:ea typeface="Open Sans"/>
                <a:cs typeface="Open Sans"/>
              </a:rPr>
            </a:br>
            <a:endParaRPr lang="et-EE" sz="2400" b="1">
              <a:solidFill>
                <a:srgbClr val="104B2B"/>
              </a:solidFill>
              <a:latin typeface="Open Sans"/>
              <a:ea typeface="Open Sans"/>
              <a:cs typeface="Open Sans"/>
            </a:endParaRPr>
          </a:p>
          <a:p>
            <a:pPr marL="0" indent="0">
              <a:lnSpc>
                <a:spcPts val="4400"/>
              </a:lnSpc>
              <a:spcAft>
                <a:spcPts val="800"/>
              </a:spcAft>
              <a:buNone/>
              <a:defRPr/>
            </a:pPr>
            <a:r>
              <a:rPr lang="et-EE" sz="3200">
                <a:solidFill>
                  <a:srgbClr val="104B2B"/>
                </a:solidFill>
                <a:latin typeface="Open Sans"/>
                <a:ea typeface="Open Sans"/>
                <a:cs typeface="Open Sans"/>
              </a:rPr>
              <a:t>Kas teil on küsimusi? Võtke julgelt ühendust sekretariaadiga</a:t>
            </a:r>
            <a:r>
              <a:rPr lang="fr-BE" sz="3200">
                <a:solidFill>
                  <a:srgbClr val="104B2B"/>
                </a:solidFill>
                <a:latin typeface="Open Sans"/>
                <a:ea typeface="Open Sans"/>
                <a:cs typeface="Open Sans"/>
              </a:rPr>
              <a:t> </a:t>
            </a:r>
            <a:r>
              <a:rPr lang="et-EE" sz="3200">
                <a:solidFill>
                  <a:srgbClr val="104B2B"/>
                </a:solidFill>
                <a:latin typeface="Open Sans"/>
                <a:ea typeface="Open Sans"/>
                <a:cs typeface="Open Sans"/>
              </a:rPr>
              <a:t>aadressil: </a:t>
            </a:r>
            <a:br>
              <a:rPr lang="fr-BE" sz="3200">
                <a:solidFill>
                  <a:srgbClr val="104B2B"/>
                </a:solidFill>
                <a:latin typeface="Open Sans"/>
                <a:ea typeface="Open Sans"/>
                <a:cs typeface="Open Sans"/>
              </a:rPr>
            </a:br>
            <a:r>
              <a:rPr lang="et-EE" sz="3200" b="1">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4147800" y="2416393"/>
            <a:ext cx="3320446" cy="1288009"/>
          </a:xfrm>
        </p:spPr>
        <p:txBody>
          <a:bodyPr/>
          <a:lstStyle/>
          <a:p>
            <a:r>
              <a:rPr lang="et-EE"/>
              <a:t>Aitäh</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8407400" y="3666302"/>
            <a:ext cx="9060847" cy="1288009"/>
          </a:xfrm>
        </p:spPr>
        <p:txBody>
          <a:bodyPr/>
          <a:lstStyle/>
          <a:p>
            <a:r>
              <a:rPr lang="et-EE"/>
              <a:t>tähelepanu eest!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1530597" cy="1232609"/>
          </a:xfrm>
        </p:spPr>
        <p:txBody>
          <a:bodyPr/>
          <a:lstStyle/>
          <a:p>
            <a:r>
              <a:rPr lang="et-EE" sz="6800"/>
              <a:t> Euroopa kliimapaktist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5917197" cy="1232609"/>
          </a:xfrm>
        </p:spPr>
        <p:txBody>
          <a:bodyPr/>
          <a:lstStyle/>
          <a:p>
            <a:r>
              <a:rPr lang="et-EE" sz="6800">
                <a:latin typeface="Open Sans"/>
                <a:ea typeface="Open Sans"/>
                <a:cs typeface="Open Sans"/>
              </a:rPr>
              <a:t> Kliimapakt</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et-EE"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et-EE"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Euroopa kliimapakt</a:t>
            </a:r>
            <a:r>
              <a:rPr lang="et-EE" sz="2800">
                <a:solidFill>
                  <a:srgbClr val="9EBCF8"/>
                </a:solidFill>
                <a:latin typeface="Open Sans"/>
                <a:ea typeface="Open Sans"/>
                <a:cs typeface="Open Sans"/>
              </a:rPr>
              <a:t> </a:t>
            </a:r>
            <a:r>
              <a:rPr lang="et-EE" sz="2800">
                <a:solidFill>
                  <a:schemeClr val="bg1"/>
                </a:solidFill>
                <a:latin typeface="Open Sans"/>
                <a:ea typeface="Open Sans"/>
                <a:cs typeface="Open Sans"/>
              </a:rPr>
              <a:t>on Euroopa Komisjoni algatus, mille eesmärk on luua selliste inimeste liikumine, keda ühendab ühine eesmärk: </a:t>
            </a:r>
            <a:r>
              <a:rPr lang="et-EE" sz="2800" b="1">
                <a:solidFill>
                  <a:schemeClr val="bg1"/>
                </a:solidFill>
                <a:latin typeface="Open Sans"/>
                <a:ea typeface="Open Sans"/>
                <a:cs typeface="Open Sans"/>
              </a:rPr>
              <a:t>kliimameetmed</a:t>
            </a:r>
            <a:r>
              <a:rPr lang="et-EE"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et-EE" sz="2800">
                <a:solidFill>
                  <a:schemeClr val="bg1"/>
                </a:solidFill>
                <a:latin typeface="Open Sans"/>
                <a:ea typeface="Open Sans"/>
                <a:cs typeface="Open Sans"/>
              </a:rPr>
              <a:t>Osana </a:t>
            </a:r>
            <a:r>
              <a:rPr lang="et-EE"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Euroopa rohelisest kokkuleppest</a:t>
            </a:r>
            <a:r>
              <a:rPr lang="et-EE" sz="2800">
                <a:solidFill>
                  <a:schemeClr val="bg1"/>
                </a:solidFill>
                <a:latin typeface="Open Sans"/>
                <a:ea typeface="Open Sans"/>
                <a:cs typeface="Open Sans"/>
              </a:rPr>
              <a:t> aitab see ELil saavutada oma eesmärki saada 2050. aastaks kliimaneutraalseks.</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et-EE" sz="60000" b="1">
                <a:solidFill>
                  <a:schemeClr val="bg1">
                    <a:alpha val="3000"/>
                  </a:schemeClr>
                </a:solidFill>
                <a:latin typeface="Open Sans"/>
                <a:ea typeface="Open Sans"/>
                <a:cs typeface="Open Sans"/>
              </a:rPr>
              <a:t>20        </a:t>
            </a:r>
            <a:br>
              <a:rPr lang="et-EE" sz="60000" b="1">
                <a:solidFill>
                  <a:schemeClr val="bg1">
                    <a:alpha val="3000"/>
                  </a:schemeClr>
                </a:solidFill>
                <a:latin typeface="Open Sans"/>
                <a:ea typeface="Open Sans"/>
                <a:cs typeface="Open Sans"/>
              </a:rPr>
            </a:br>
            <a:endParaRPr lang="et-EE"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et-EE"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1125200" cy="836159"/>
          </a:xfrm>
          <a:prstGeom prst="rect">
            <a:avLst/>
          </a:prstGeom>
          <a:solidFill>
            <a:srgbClr val="3C64E7"/>
          </a:solidFill>
        </p:spPr>
        <p:txBody>
          <a:bodyPr/>
          <a:lstStyle/>
          <a:p>
            <a:r>
              <a:rPr lang="et-EE"/>
              <a:t>                  </a:t>
            </a:r>
            <a:r>
              <a:rPr lang="et-EE" b="0"/>
              <a:t>Mis on </a:t>
            </a:r>
            <a:r>
              <a:rPr lang="et-EE"/>
              <a:t>Euroopa kliimapakt?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et-EE" sz="3200">
                <a:solidFill>
                  <a:srgbClr val="2A255A"/>
                </a:solidFill>
                <a:latin typeface="Open Sans"/>
                <a:ea typeface="Open Sans"/>
                <a:cs typeface="Open Sans"/>
              </a:rPr>
              <a:t>Pakti moto on  </a:t>
            </a:r>
            <a:br>
              <a:rPr lang="et-EE" sz="3200">
                <a:solidFill>
                  <a:srgbClr val="2A255A"/>
                </a:solidFill>
                <a:latin typeface="Open Sans"/>
                <a:ea typeface="Open Sans"/>
                <a:cs typeface="Open Sans"/>
              </a:rPr>
            </a:br>
            <a:r>
              <a:rPr lang="et-EE" sz="3600" b="1" i="1">
                <a:solidFill>
                  <a:srgbClr val="2A255A"/>
                </a:solidFill>
                <a:latin typeface="Open Sans"/>
                <a:ea typeface="Open Sans"/>
                <a:cs typeface="Open Sans"/>
              </a:rPr>
              <a:t>„Minu maailm. Minu teod. Meie planeet.“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et-EE">
                <a:latin typeface="Open Sans"/>
                <a:ea typeface="Open Sans"/>
                <a:cs typeface="Open Sans"/>
              </a:rPr>
              <a:t>    EESMÄRGID</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91"/>
            <a:ext cx="9486538" cy="2135711"/>
            <a:chOff x="1484396" y="3363560"/>
            <a:chExt cx="13999850" cy="2620756"/>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79" y="3374119"/>
              <a:ext cx="4108688" cy="855251"/>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625225" y="4399151"/>
              <a:ext cx="3827027" cy="868655"/>
            </a:xfrm>
            <a:prstGeom prst="rect">
              <a:avLst/>
            </a:prstGeom>
            <a:noFill/>
          </p:spPr>
          <p:txBody>
            <a:bodyPr wrap="square" lIns="91440" tIns="45720" rIns="91440" bIns="45720" anchor="t">
              <a:spAutoFit/>
            </a:bodyPr>
            <a:lstStyle/>
            <a:p>
              <a:pPr algn="ctr">
                <a:lnSpc>
                  <a:spcPts val="2400"/>
                </a:lnSpc>
              </a:pPr>
              <a:r>
                <a:rPr lang="et-EE" sz="2000">
                  <a:latin typeface="Open Sans"/>
                  <a:ea typeface="Open Sans"/>
                  <a:cs typeface="Open Sans"/>
                </a:rPr>
                <a:t>kliimaküsimustest ja </a:t>
              </a:r>
              <a:br>
                <a:rPr lang="et-EE" sz="2000">
                  <a:latin typeface="Open Sans"/>
                  <a:ea typeface="Open Sans"/>
                  <a:cs typeface="Open Sans"/>
                </a:rPr>
              </a:br>
              <a:r>
                <a:rPr lang="et-EE" sz="2000">
                  <a:latin typeface="Open Sans"/>
                  <a:ea typeface="Open Sans"/>
                  <a:cs typeface="Open Sans"/>
                </a:rPr>
                <a:t>ELi meetmetest</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53609" y="4324393"/>
              <a:ext cx="3494178" cy="1519433"/>
            </a:xfrm>
            <a:prstGeom prst="rect">
              <a:avLst/>
            </a:prstGeom>
            <a:noFill/>
          </p:spPr>
          <p:txBody>
            <a:bodyPr wrap="square" lIns="91440" tIns="45720" rIns="91440" bIns="45720" anchor="t">
              <a:spAutoFit/>
            </a:bodyPr>
            <a:lstStyle/>
            <a:p>
              <a:pPr algn="ctr">
                <a:lnSpc>
                  <a:spcPts val="2400"/>
                </a:lnSpc>
              </a:pPr>
              <a:r>
                <a:rPr lang="et-EE" sz="2000">
                  <a:latin typeface="Open Sans"/>
                  <a:ea typeface="Open Sans"/>
                  <a:cs typeface="Open Sans"/>
                </a:rPr>
                <a:t>kliimameetmete võtmist ja toetada kaasamist</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87601" y="4212438"/>
              <a:ext cx="4096645" cy="1624008"/>
            </a:xfrm>
            <a:prstGeom prst="rect">
              <a:avLst/>
            </a:prstGeom>
            <a:noFill/>
          </p:spPr>
          <p:txBody>
            <a:bodyPr wrap="square" lIns="91440" tIns="45720" rIns="91440" bIns="45720" anchor="t">
              <a:spAutoFit/>
            </a:bodyPr>
            <a:lstStyle/>
            <a:p>
              <a:pPr algn="ctr">
                <a:lnSpc>
                  <a:spcPts val="2400"/>
                </a:lnSpc>
              </a:pPr>
              <a:r>
                <a:rPr lang="et-EE" sz="1600">
                  <a:latin typeface="Open Sans"/>
                  <a:ea typeface="Open Sans"/>
                  <a:cs typeface="Open Sans"/>
                </a:rPr>
                <a:t>ja organisatsioone, kes </a:t>
              </a:r>
              <a:br>
                <a:rPr lang="et-EE" sz="1600">
                  <a:latin typeface="Open Sans"/>
                  <a:ea typeface="Open Sans"/>
                  <a:cs typeface="Open Sans"/>
                </a:rPr>
              </a:br>
              <a:r>
                <a:rPr lang="et-EE" sz="1600">
                  <a:latin typeface="Open Sans"/>
                  <a:ea typeface="Open Sans"/>
                  <a:cs typeface="Open Sans"/>
                </a:rPr>
                <a:t>tegelevad kliimaga, ja aidata neil </a:t>
              </a:r>
              <a:br>
                <a:rPr lang="et-EE" sz="1600">
                  <a:latin typeface="Open Sans"/>
                  <a:ea typeface="Open Sans"/>
                  <a:cs typeface="Open Sans"/>
                </a:rPr>
              </a:br>
              <a:r>
                <a:rPr lang="et-EE" sz="1600">
                  <a:latin typeface="Open Sans"/>
                  <a:ea typeface="Open Sans"/>
                  <a:cs typeface="Open Sans"/>
                </a:rPr>
                <a:t>üksteiselt õppida</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84396" y="3363560"/>
              <a:ext cx="4108688" cy="793120"/>
            </a:xfrm>
            <a:prstGeom prst="rect">
              <a:avLst/>
            </a:prstGeom>
            <a:noFill/>
          </p:spPr>
          <p:txBody>
            <a:bodyPr wrap="square" lIns="91440" tIns="45720" rIns="91440" bIns="45720" anchor="t">
              <a:spAutoFit/>
            </a:bodyPr>
            <a:lstStyle/>
            <a:p>
              <a:pPr algn="ctr"/>
              <a:r>
                <a:rPr lang="et-EE" b="1">
                  <a:solidFill>
                    <a:schemeClr val="bg1"/>
                  </a:solidFill>
                  <a:latin typeface="Open Sans"/>
                  <a:ea typeface="Open Sans"/>
                  <a:cs typeface="Open Sans"/>
                </a:rPr>
                <a:t>Suurendada teadlikkust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49194" y="3454996"/>
              <a:ext cx="3494178" cy="598566"/>
            </a:xfrm>
            <a:prstGeom prst="rect">
              <a:avLst/>
            </a:prstGeom>
            <a:noFill/>
          </p:spPr>
          <p:txBody>
            <a:bodyPr wrap="square" lIns="91440" tIns="45720" rIns="91440" bIns="45720" anchor="t">
              <a:spAutoFit/>
            </a:bodyPr>
            <a:lstStyle/>
            <a:p>
              <a:pPr algn="ctr"/>
              <a:r>
                <a:rPr lang="et-EE" sz="2000" b="1">
                  <a:solidFill>
                    <a:schemeClr val="bg1"/>
                  </a:solidFill>
                  <a:latin typeface="Open Sans"/>
                  <a:ea typeface="Open Sans"/>
                  <a:cs typeface="Open Sans"/>
                </a:rPr>
                <a:t>Soodustada</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407282" y="3527673"/>
              <a:ext cx="4057285" cy="453212"/>
            </a:xfrm>
            <a:prstGeom prst="rect">
              <a:avLst/>
            </a:prstGeom>
            <a:noFill/>
          </p:spPr>
          <p:txBody>
            <a:bodyPr wrap="square" lIns="91440" tIns="45720" rIns="91440" bIns="45720" anchor="t">
              <a:spAutoFit/>
            </a:bodyPr>
            <a:lstStyle/>
            <a:p>
              <a:pPr algn="ctr"/>
              <a:r>
                <a:rPr lang="et-EE" b="1">
                  <a:solidFill>
                    <a:schemeClr val="bg1"/>
                  </a:solidFill>
                  <a:latin typeface="Open Sans"/>
                  <a:ea typeface="Open Sans"/>
                  <a:cs typeface="Open Sans"/>
                </a:rPr>
                <a:t>Ühendada kodanikke</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rot="10800000">
            <a:off x="6180065" y="6182179"/>
            <a:ext cx="3651949" cy="6247864"/>
          </a:xfrm>
          <a:prstGeom prst="rect">
            <a:avLst/>
          </a:prstGeom>
          <a:noFill/>
        </p:spPr>
        <p:txBody>
          <a:bodyPr wrap="square">
            <a:spAutoFit/>
          </a:bodyPr>
          <a:lstStyle/>
          <a:p>
            <a:r>
              <a:rPr lang="et-EE"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8920303" cy="836159"/>
          </a:xfrm>
        </p:spPr>
        <p:txBody>
          <a:bodyPr wrap="square" lIns="216000" tIns="144000" rIns="180000" bIns="108000" anchor="t">
            <a:spAutoFit/>
          </a:bodyPr>
          <a:lstStyle/>
          <a:p>
            <a:r>
              <a:rPr lang="et-EE">
                <a:latin typeface="Open Sans"/>
                <a:ea typeface="Open Sans"/>
                <a:cs typeface="Open Sans"/>
              </a:rPr>
              <a:t>    Prioriteetsed valdkonnad</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et-EE" sz="2000" b="1">
                <a:latin typeface="Open Sans"/>
                <a:ea typeface="Open Sans"/>
                <a:cs typeface="Open Sans"/>
              </a:rPr>
              <a:t>Kliimapoliitika ja kohapealne tegevus</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et-EE" sz="2000" b="1">
                <a:latin typeface="Open Sans"/>
                <a:ea typeface="Open Sans"/>
                <a:cs typeface="Open Sans"/>
              </a:rPr>
              <a:t>Vältimatute </a:t>
            </a:r>
            <a:br>
              <a:rPr lang="et-EE" sz="2000" b="1">
                <a:latin typeface="Open Sans"/>
                <a:ea typeface="Open Sans"/>
                <a:cs typeface="Open Sans"/>
              </a:rPr>
            </a:br>
            <a:r>
              <a:rPr lang="et-EE" sz="2000" b="1">
                <a:latin typeface="Open Sans"/>
                <a:ea typeface="Open Sans"/>
                <a:cs typeface="Open Sans"/>
              </a:rPr>
              <a:t>kliimamõjudega kohanemine</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et-EE" sz="2000" b="1">
                <a:latin typeface="Open Sans"/>
                <a:ea typeface="Open Sans"/>
                <a:cs typeface="Open Sans"/>
              </a:rPr>
              <a:t>Majandus ja </a:t>
            </a:r>
            <a:br>
              <a:rPr lang="et-EE" sz="2000" b="1">
                <a:latin typeface="Open Sans"/>
                <a:ea typeface="Open Sans"/>
                <a:cs typeface="Open Sans"/>
              </a:rPr>
            </a:br>
            <a:r>
              <a:rPr lang="et-EE" sz="2000" b="1">
                <a:latin typeface="Open Sans"/>
                <a:ea typeface="Open Sans"/>
                <a:cs typeface="Open Sans"/>
              </a:rPr>
              <a:t>õiglane üleminek</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et-EE"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et-EE"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et-EE"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7772400" cy="836159"/>
          </a:xfrm>
        </p:spPr>
        <p:txBody>
          <a:bodyPr/>
          <a:lstStyle/>
          <a:p>
            <a:r>
              <a:rPr lang="et-EE">
                <a:latin typeface="Open Sans"/>
                <a:ea typeface="Open Sans"/>
                <a:cs typeface="Open Sans"/>
              </a:rPr>
              <a:t>    </a:t>
            </a:r>
            <a:r>
              <a:rPr lang="et-EE"/>
              <a:t>Kliimapakti kogukond</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et-EE" sz="2000">
                <a:solidFill>
                  <a:schemeClr val="bg1"/>
                </a:solidFill>
                <a:latin typeface="Open Sans"/>
                <a:ea typeface="Open Sans"/>
                <a:cs typeface="Open Sans"/>
              </a:rPr>
              <a:t>mobiliseerib pakti kogukonda ja kooskõlastab selle tegevust kesksel tasandil.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et-EE" sz="2300" b="1">
                <a:solidFill>
                  <a:srgbClr val="3A64E8"/>
                </a:solidFill>
                <a:latin typeface="Open Sans"/>
                <a:ea typeface="Open Sans"/>
                <a:cs typeface="Open Sans"/>
              </a:rPr>
              <a:t>Sekretariaat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34861" cy="2832329"/>
            <a:chOff x="7085649" y="2916442"/>
            <a:chExt cx="4134861"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et-EE" sz="2000" b="1">
                  <a:latin typeface="Open Sans"/>
                  <a:ea typeface="Open Sans"/>
                  <a:cs typeface="Open Sans"/>
                </a:rPr>
                <a:t>Riigipõhised koordinaatorid </a:t>
              </a:r>
              <a:r>
                <a:rPr lang="et-EE" sz="2000">
                  <a:latin typeface="Open Sans"/>
                  <a:ea typeface="Open Sans"/>
                  <a:cs typeface="Open Sans"/>
                </a:rPr>
                <a:t>ja </a:t>
              </a:r>
              <a:r>
                <a:rPr lang="et-EE" sz="2000" b="1">
                  <a:latin typeface="Open Sans"/>
                  <a:ea typeface="Open Sans"/>
                  <a:cs typeface="Open Sans"/>
                </a:rPr>
                <a:t>suhtekorraldusagentuurid </a:t>
              </a:r>
              <a:r>
                <a:rPr lang="et-EE" sz="2000">
                  <a:latin typeface="Open Sans"/>
                  <a:ea typeface="Open Sans"/>
                  <a:cs typeface="Open Sans"/>
                </a:rPr>
                <a:t>keskenduvad pakti visiooni elluviimisele riiklikul tasandil.</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103579" y="2951303"/>
              <a:ext cx="4116931" cy="707886"/>
            </a:xfrm>
            <a:prstGeom prst="rect">
              <a:avLst/>
            </a:prstGeom>
            <a:noFill/>
          </p:spPr>
          <p:txBody>
            <a:bodyPr wrap="square">
              <a:spAutoFit/>
            </a:bodyPr>
            <a:lstStyle/>
            <a:p>
              <a:pPr algn="ctr"/>
              <a:r>
                <a:rPr lang="et-EE" sz="2000" b="1">
                  <a:solidFill>
                    <a:schemeClr val="bg1"/>
                  </a:solidFill>
                  <a:latin typeface="Open Sans"/>
                  <a:ea typeface="Open Sans"/>
                  <a:cs typeface="Open Sans"/>
                </a:rPr>
                <a:t>Koordinaatorid ja suhtekorraldus</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946319" y="3880476"/>
              <a:ext cx="3494178" cy="1015663"/>
            </a:xfrm>
            <a:prstGeom prst="rect">
              <a:avLst/>
            </a:prstGeom>
            <a:noFill/>
          </p:spPr>
          <p:txBody>
            <a:bodyPr wrap="square">
              <a:spAutoFit/>
            </a:bodyPr>
            <a:lstStyle/>
            <a:p>
              <a:pPr algn="ctr"/>
              <a:r>
                <a:rPr lang="et-EE" sz="2000">
                  <a:solidFill>
                    <a:schemeClr val="bg1"/>
                  </a:solidFill>
                  <a:latin typeface="Open Sans"/>
                  <a:ea typeface="Open Sans"/>
                  <a:cs typeface="Open Sans"/>
                </a:rPr>
                <a:t>teavitavad, inspireerivad ning toetavad kliimapoliitikat ja -meetmeid oma kogukondades.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20606" y="3128927"/>
              <a:ext cx="3494178" cy="662233"/>
            </a:xfrm>
            <a:prstGeom prst="rect">
              <a:avLst/>
            </a:prstGeom>
            <a:noFill/>
          </p:spPr>
          <p:txBody>
            <a:bodyPr wrap="square">
              <a:spAutoFit/>
            </a:bodyPr>
            <a:lstStyle/>
            <a:p>
              <a:pPr algn="ctr">
                <a:lnSpc>
                  <a:spcPts val="2200"/>
                </a:lnSpc>
              </a:pPr>
              <a:r>
                <a:rPr lang="et-EE" sz="2300" b="1">
                  <a:solidFill>
                    <a:srgbClr val="2A255A"/>
                  </a:solidFill>
                  <a:latin typeface="Open Sans"/>
                  <a:ea typeface="Open Sans"/>
                  <a:cs typeface="Open Sans"/>
                </a:rPr>
                <a:t>Kliimapakti saadikud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102004"/>
              <a:ext cx="3813025" cy="1323439"/>
            </a:xfrm>
            <a:prstGeom prst="rect">
              <a:avLst/>
            </a:prstGeom>
            <a:noFill/>
          </p:spPr>
          <p:txBody>
            <a:bodyPr wrap="square">
              <a:spAutoFit/>
            </a:bodyPr>
            <a:lstStyle/>
            <a:p>
              <a:pPr algn="ctr"/>
              <a:r>
                <a:rPr lang="et-EE" sz="2000">
                  <a:solidFill>
                    <a:schemeClr val="bg1"/>
                  </a:solidFill>
                  <a:latin typeface="Open Sans"/>
                  <a:ea typeface="Open Sans"/>
                  <a:cs typeface="Open Sans"/>
                </a:rPr>
                <a:t>on organisatsioonid, kes on pühendunud kliimamuutustega tegelemisele ja kestlikku tulevikku panustamisele.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et-EE" sz="2300" b="1">
                  <a:solidFill>
                    <a:srgbClr val="2743A8"/>
                  </a:solidFill>
                  <a:latin typeface="Open Sans"/>
                  <a:ea typeface="Open Sans"/>
                  <a:cs typeface="Open Sans"/>
                </a:rPr>
                <a:t>Kliimapakti </a:t>
              </a:r>
              <a:br>
                <a:rPr lang="et-EE" sz="2300" b="1">
                  <a:solidFill>
                    <a:srgbClr val="2743A8"/>
                  </a:solidFill>
                  <a:latin typeface="Open Sans"/>
                  <a:ea typeface="Open Sans"/>
                  <a:cs typeface="Open Sans"/>
                </a:rPr>
              </a:br>
              <a:r>
                <a:rPr lang="et-EE" sz="2300" b="1">
                  <a:solidFill>
                    <a:srgbClr val="2743A8"/>
                  </a:solidFill>
                  <a:latin typeface="Open Sans"/>
                  <a:ea typeface="Open Sans"/>
                  <a:cs typeface="Open Sans"/>
                </a:rPr>
                <a:t>partnerid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et-EE" sz="2000">
                <a:latin typeface="Open Sans"/>
                <a:ea typeface="Open Sans"/>
                <a:cs typeface="Open Sans"/>
              </a:rPr>
              <a:t>on toetajad, kes on huvitatud oma riigis aktiivselt kliimaga seotud teemadel tegutsemisest.</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et-EE" sz="2300" b="1">
                <a:solidFill>
                  <a:schemeClr val="bg1"/>
                </a:solidFill>
                <a:latin typeface="Open Sans"/>
                <a:ea typeface="Open Sans"/>
                <a:cs typeface="Open Sans"/>
              </a:rPr>
              <a:t>Pakti sõbrad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4419599" cy="836159"/>
          </a:xfrm>
          <a:solidFill>
            <a:srgbClr val="2A255A"/>
          </a:solidFill>
        </p:spPr>
        <p:txBody>
          <a:bodyPr wrap="square" lIns="216000" tIns="144000" rIns="180000" bIns="108000" anchor="t">
            <a:spAutoFit/>
          </a:bodyPr>
          <a:lstStyle/>
          <a:p>
            <a:pPr marL="904875" indent="-893445"/>
            <a:r>
              <a:rPr lang="et-EE">
                <a:latin typeface="Open Sans"/>
                <a:ea typeface="Open Sans"/>
                <a:cs typeface="Open Sans"/>
              </a:rPr>
              <a:t>         SAADIKUD</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t-EE" sz="2200">
                <a:latin typeface="Open Sans"/>
                <a:ea typeface="Open Sans"/>
                <a:cs typeface="Open Sans"/>
              </a:rPr>
              <a:t>korraldavad kohalikke, riiklikke, piirkondlikke või Euroopa tasandi üritusi ja tegevusi ning võtavad nendest osa.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t-EE" sz="2400" b="1">
                <a:solidFill>
                  <a:srgbClr val="174C54"/>
                </a:solidFill>
                <a:latin typeface="Open Sans"/>
                <a:ea typeface="Open Sans"/>
                <a:cs typeface="Arial"/>
              </a:rPr>
              <a:t>Kliimapakti saadikud </a:t>
            </a:r>
            <a:br>
              <a:rPr lang="et-EE" sz="2400" b="1">
                <a:latin typeface="Open Sans"/>
                <a:ea typeface="Open Sans"/>
                <a:cs typeface="Arial"/>
              </a:rPr>
            </a:br>
            <a:r>
              <a:rPr lang="et-EE" sz="2400">
                <a:latin typeface="Open Sans"/>
                <a:ea typeface="Open Sans"/>
                <a:cs typeface="Arial"/>
              </a:rPr>
              <a:t>on organisatsioonide, kogukondade, mitteametlike rühmade või liikumiste ja kohalike omavalitsuste juhid, kultuuriasutuste esindajad, mõjuisikud jne. Praegu on rohkem kui </a:t>
            </a:r>
            <a:r>
              <a:rPr lang="et-EE" sz="2400" b="1">
                <a:solidFill>
                  <a:srgbClr val="187471"/>
                </a:solidFill>
                <a:latin typeface="Open Sans"/>
                <a:ea typeface="Open Sans"/>
                <a:cs typeface="Arial"/>
              </a:rPr>
              <a:t>800 saadikut</a:t>
            </a:r>
            <a:r>
              <a:rPr lang="et-EE" sz="2400">
                <a:latin typeface="Open Sans"/>
                <a:ea typeface="Open Sans"/>
                <a:cs typeface="Arial"/>
              </a:rPr>
              <a:t>, kes:</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200">
                <a:latin typeface="Open Sans"/>
                <a:ea typeface="Open Sans"/>
                <a:cs typeface="Open Sans"/>
              </a:rPr>
              <a:t>jagavad pakti sõnumeid oma võrgustike ja sidekanalite kaudu;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t-EE" sz="2200">
                <a:latin typeface="Open Sans"/>
                <a:ea typeface="Open Sans"/>
                <a:cs typeface="Open Sans"/>
              </a:rPr>
              <a:t>on eeskujuks ja inspireerivad teisi </a:t>
            </a:r>
            <a:br>
              <a:rPr lang="et-EE" sz="2200">
                <a:latin typeface="Open Sans"/>
                <a:ea typeface="Open Sans"/>
                <a:cs typeface="Open Sans"/>
              </a:rPr>
            </a:br>
            <a:r>
              <a:rPr lang="et-EE" sz="2200">
                <a:latin typeface="Open Sans"/>
                <a:ea typeface="Open Sans"/>
                <a:cs typeface="Open Sans"/>
              </a:rPr>
              <a:t>kliimameetmeid võtma;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69"/>
            <a:ext cx="7860631" cy="1620201"/>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72254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t-EE" sz="2200">
                <a:latin typeface="Open Sans"/>
                <a:ea typeface="Open Sans"/>
                <a:cs typeface="Open Sans"/>
              </a:rPr>
              <a:t>teevad saadikutega riiklikul ja piirkondlikul tasandil koostööd.</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59" y="2500548"/>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t-EE" sz="2400" b="1">
                <a:solidFill>
                  <a:srgbClr val="391A53"/>
                </a:solidFill>
                <a:latin typeface="Open Sans"/>
                <a:ea typeface="Open Sans"/>
                <a:cs typeface="Arial"/>
              </a:rPr>
              <a:t>Kliimapakti partnerid </a:t>
            </a:r>
            <a:r>
              <a:rPr lang="et-EE" sz="2400">
                <a:latin typeface="Open Sans"/>
                <a:ea typeface="Open Sans"/>
                <a:cs typeface="Arial"/>
              </a:rPr>
              <a:t>on organisatsioonid, kes on pühendunud kliimamuutustega tegelemisele ja kestlikku tulevikku panustamisele. Pakti raames teevad nad järgmist: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6"/>
            <a:ext cx="7021306" cy="3897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t-EE" sz="2200">
                <a:latin typeface="Open Sans"/>
                <a:ea typeface="Open Sans"/>
                <a:cs typeface="Open Sans"/>
              </a:rPr>
              <a:t>osalevad koos ELi poliitikakujundajatega eksklusiivsetel üritustel;</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t-EE" sz="2200">
                <a:latin typeface="Open Sans"/>
                <a:ea typeface="Open Sans"/>
                <a:cs typeface="Open Sans"/>
              </a:rPr>
              <a:t>suurendavad oma veebisaitidel pakti nähtavust ja tutvustavad saavutusi ametlike kanalite kaudu;</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437356"/>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1064728"/>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4804012" cy="836159"/>
          </a:xfrm>
          <a:solidFill>
            <a:srgbClr val="2A255A"/>
          </a:solidFill>
        </p:spPr>
        <p:txBody>
          <a:bodyPr wrap="square" lIns="216000" tIns="144000" rIns="180000" bIns="108000" anchor="t">
            <a:spAutoFit/>
          </a:bodyPr>
          <a:lstStyle/>
          <a:p>
            <a:pPr marL="904875" indent="-893445"/>
            <a:r>
              <a:rPr lang="et-EE" dirty="0">
                <a:latin typeface="Open Sans"/>
                <a:ea typeface="Open Sans"/>
                <a:cs typeface="Open Sans"/>
              </a:rPr>
              <a:t>         PARTNERID</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Props1.xml><?xml version="1.0" encoding="utf-8"?>
<ds:datastoreItem xmlns:ds="http://schemas.openxmlformats.org/officeDocument/2006/customXml" ds:itemID="{E1DCBDEE-DF90-4C05-B2AF-996EB64F7D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3.xml><?xml version="1.0" encoding="utf-8"?>
<ds:datastoreItem xmlns:ds="http://schemas.openxmlformats.org/officeDocument/2006/customXml" ds:itemID="{6668DBA6-8E76-4B1A-A68D-358A1B97586E}">
  <ds:schemaRefs>
    <ds:schemaRef ds:uri="f75dc2e1-5a74-43f4-af9f-d866e04aa3cf"/>
    <ds:schemaRef ds:uri="http://www.w3.org/XML/1998/namespace"/>
    <ds:schemaRef ds:uri="http://schemas.microsoft.com/office/infopath/2007/PartnerControls"/>
    <ds:schemaRef ds:uri="http://schemas.openxmlformats.org/package/2006/metadata/core-properties"/>
    <ds:schemaRef ds:uri="http://purl.org/dc/dcmitype/"/>
    <ds:schemaRef ds:uri="http://schemas.microsoft.com/office/2006/documentManagement/types"/>
    <ds:schemaRef ds:uri="http://purl.org/dc/elements/1.1/"/>
    <ds:schemaRef ds:uri="119ae24b-acd2-4206-8a50-f24ff65407c3"/>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1210</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Open Sans</vt:lpstr>
      <vt:lpstr>Myriad Pro</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Euroopa kliimapaktist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Aitäh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3</cp:revision>
  <dcterms:created xsi:type="dcterms:W3CDTF">2023-09-22T15:24:24Z</dcterms:created>
  <dcterms:modified xsi:type="dcterms:W3CDTF">2024-08-23T13:21:04Z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