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72"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72"/>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5E783-877D-27C6-6A6A-A504E785730D}" v="2" dt="2024-08-26T09:16:10.375"/>
    <p1510:client id="{D148B7D1-553A-4DCE-AB49-4AF1C40D2F26}" v="1" dt="2024-08-26T12:14:35.160"/>
    <p1510:client id="{E74307E9-94DC-8D78-FB57-B91C9D75EFA1}" v="4" dt="2024-08-26T13:13:30.90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8321" autoAdjust="0"/>
  </p:normalViewPr>
  <p:slideViewPr>
    <p:cSldViewPr snapToGrid="0">
      <p:cViewPr varScale="1">
        <p:scale>
          <a:sx n="44" d="100"/>
          <a:sy n="44" d="100"/>
        </p:scale>
        <p:origin x="684"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D148B7D1-553A-4DCE-AB49-4AF1C40D2F26}"/>
    <pc:docChg chg="modSld sldOrd">
      <pc:chgData name="Carolina Bolelli" userId="d7926893-566e-4e7f-acc2-6407bb3f96bc" providerId="ADAL" clId="{D148B7D1-553A-4DCE-AB49-4AF1C40D2F26}" dt="2024-08-26T12:14:37.576" v="1" actId="20578"/>
      <pc:docMkLst>
        <pc:docMk/>
      </pc:docMkLst>
      <pc:sldChg chg="ord">
        <pc:chgData name="Carolina Bolelli" userId="d7926893-566e-4e7f-acc2-6407bb3f96bc" providerId="ADAL" clId="{D148B7D1-553A-4DCE-AB49-4AF1C40D2F26}" dt="2024-08-26T12:14:37.576" v="1" actId="20578"/>
        <pc:sldMkLst>
          <pc:docMk/>
          <pc:sldMk cId="3742305772" sldId="4043"/>
        </pc:sldMkLst>
      </pc:sldChg>
      <pc:sldChg chg="modAnim">
        <pc:chgData name="Carolina Bolelli" userId="d7926893-566e-4e7f-acc2-6407bb3f96bc" providerId="ADAL" clId="{D148B7D1-553A-4DCE-AB49-4AF1C40D2F26}" dt="2024-08-26T12:14:35.160" v="0"/>
        <pc:sldMkLst>
          <pc:docMk/>
          <pc:sldMk cId="4247028148" sldId="4047"/>
        </pc:sldMkLst>
      </pc:sldChg>
    </pc:docChg>
  </pc:docChgLst>
  <pc:docChgLst>
    <pc:chgData name="Anna Brufal" userId="S::anna.brufal@ecorys.com::bb633be8-ba32-4d50-a9cd-1988389d9378" providerId="AD" clId="Web-{E74307E9-94DC-8D78-FB57-B91C9D75EFA1}"/>
    <pc:docChg chg="modSld">
      <pc:chgData name="Anna Brufal" userId="S::anna.brufal@ecorys.com::bb633be8-ba32-4d50-a9cd-1988389d9378" providerId="AD" clId="Web-{E74307E9-94DC-8D78-FB57-B91C9D75EFA1}" dt="2024-08-26T13:13:30.907" v="3" actId="1076"/>
      <pc:docMkLst>
        <pc:docMk/>
      </pc:docMkLst>
      <pc:sldChg chg="modSp">
        <pc:chgData name="Anna Brufal" userId="S::anna.brufal@ecorys.com::bb633be8-ba32-4d50-a9cd-1988389d9378" providerId="AD" clId="Web-{E74307E9-94DC-8D78-FB57-B91C9D75EFA1}" dt="2024-08-26T13:13:30.907" v="3" actId="1076"/>
        <pc:sldMkLst>
          <pc:docMk/>
          <pc:sldMk cId="1349106481" sldId="4044"/>
        </pc:sldMkLst>
        <pc:spChg chg="mod">
          <ac:chgData name="Anna Brufal" userId="S::anna.brufal@ecorys.com::bb633be8-ba32-4d50-a9cd-1988389d9378" providerId="AD" clId="Web-{E74307E9-94DC-8D78-FB57-B91C9D75EFA1}" dt="2024-08-26T13:13:30.907" v="3" actId="1076"/>
          <ac:spMkLst>
            <pc:docMk/>
            <pc:sldMk cId="1349106481" sldId="4044"/>
            <ac:spMk id="38" creationId="{B3179649-0E6C-74D5-97D6-197564822BA1}"/>
          </ac:spMkLst>
        </pc:spChg>
        <pc:spChg chg="mod">
          <ac:chgData name="Anna Brufal" userId="S::anna.brufal@ecorys.com::bb633be8-ba32-4d50-a9cd-1988389d9378" providerId="AD" clId="Web-{E74307E9-94DC-8D78-FB57-B91C9D75EFA1}" dt="2024-08-26T13:13:26.500" v="2" actId="1076"/>
          <ac:spMkLst>
            <pc:docMk/>
            <pc:sldMk cId="1349106481" sldId="4044"/>
            <ac:spMk id="45" creationId="{6961F045-4012-A1F5-C54A-6C5AE3FBF0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8/26/2024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771525" y="5143500"/>
            <a:ext cx="8483600" cy="1204909"/>
          </a:xfrm>
        </p:spPr>
        <p:txBody>
          <a:bodyPr/>
          <a:lstStyle/>
          <a:p>
            <a:r>
              <a:rPr lang="es-ES" sz="6600" dirty="0">
                <a:latin typeface="Open Sans"/>
                <a:ea typeface="Open Sans"/>
                <a:cs typeface="Open Sans"/>
              </a:rPr>
              <a:t>El Pacto EUROPEO  </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771526" y="6348409"/>
            <a:ext cx="6273800" cy="1204909"/>
          </a:xfrm>
        </p:spPr>
        <p:txBody>
          <a:bodyPr/>
          <a:lstStyle/>
          <a:p>
            <a:r>
              <a:rPr lang="es-ES" sz="6600" dirty="0"/>
              <a:t>por el Clima</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es-ES"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1548740" cy="1232609"/>
          </a:xfrm>
        </p:spPr>
        <p:txBody>
          <a:bodyPr/>
          <a:lstStyle/>
          <a:p>
            <a:r>
              <a:rPr lang="es-ES" sz="6800">
                <a:latin typeface="Open Sans"/>
                <a:ea typeface="Open Sans"/>
                <a:cs typeface="Open Sans"/>
              </a:rPr>
              <a:t> POR EL CLIMA en acción</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90921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s-ES" sz="6800">
                <a:latin typeface="Open Sans"/>
                <a:ea typeface="Open Sans"/>
                <a:cs typeface="Open Sans"/>
              </a:rPr>
              <a:t> El PACTO EUROPEO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4169149" cy="1610217"/>
          </a:xfrm>
        </p:spPr>
        <p:txBody>
          <a:bodyPr/>
          <a:lstStyle/>
          <a:p>
            <a:r>
              <a:rPr lang="es-ES" dirty="0"/>
              <a:t>Procurar la participación de los ciudadanos</a:t>
            </a:r>
          </a:p>
          <a:p>
            <a:r>
              <a:rPr lang="es-ES" dirty="0"/>
              <a:t>en la acción por el clima</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9153795" y="6136190"/>
            <a:ext cx="7174775" cy="8919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488862" y="6449135"/>
            <a:ext cx="6894327" cy="36356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accent2"/>
                </a:solidFill>
                <a:latin typeface="Open Sans"/>
                <a:ea typeface="Open Sans"/>
                <a:cs typeface="Open Sans"/>
              </a:rPr>
              <a:t>Grupos locales de acción por el clima</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7790340" y="5072078"/>
            <a:ext cx="4388734" cy="848043"/>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7942631" y="5328796"/>
            <a:ext cx="4147886" cy="43140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tx2"/>
                </a:solidFill>
                <a:latin typeface="Open Sans"/>
                <a:ea typeface="Open Sans"/>
                <a:cs typeface="Open Sans"/>
              </a:rPr>
              <a:t>Caminatas por el clima</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92296" y="5072078"/>
            <a:ext cx="5221757" cy="848043"/>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99243" y="5338780"/>
            <a:ext cx="5248456" cy="62474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accent3"/>
                </a:solidFill>
                <a:latin typeface="Open Sans"/>
                <a:ea typeface="Open Sans"/>
                <a:cs typeface="Open Sans"/>
              </a:rPr>
              <a:t>Parlamentos entre iguales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199863"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accent3">
                    <a:lumMod val="75000"/>
                  </a:schemeClr>
                </a:solidFill>
                <a:latin typeface="Open Sans"/>
                <a:ea typeface="Open Sans"/>
                <a:cs typeface="Open Sans"/>
              </a:rPr>
              <a:t>Talleres de </a:t>
            </a:r>
            <a:r>
              <a:rPr lang="es-ES" sz="2800" b="1" dirty="0" err="1">
                <a:solidFill>
                  <a:schemeClr val="accent3">
                    <a:lumMod val="75000"/>
                  </a:schemeClr>
                </a:solidFill>
                <a:latin typeface="Open Sans"/>
                <a:ea typeface="Open Sans"/>
                <a:cs typeface="Open Sans"/>
              </a:rPr>
              <a:t>fotorreportaje</a:t>
            </a:r>
            <a:endParaRPr lang="es-ES" sz="2800" b="1" dirty="0">
              <a:solidFill>
                <a:schemeClr val="accent3">
                  <a:lumMod val="75000"/>
                </a:schemeClr>
              </a:solidFill>
              <a:latin typeface="Open Sans"/>
              <a:ea typeface="Open Sans"/>
              <a:cs typeface="Open Sans"/>
            </a:endParaRP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es-ES" sz="2400" b="1">
                <a:latin typeface="Open Sans"/>
                <a:ea typeface="Open Sans"/>
                <a:cs typeface="Open Sans"/>
              </a:rPr>
              <a:t>El Pacto por el Clima </a:t>
            </a:r>
            <a:r>
              <a:rPr lang="es-ES" sz="2400">
                <a:latin typeface="Open Sans"/>
                <a:ea typeface="Open Sans"/>
                <a:cs typeface="Open Sans"/>
              </a:rPr>
              <a:t>propicia la participación de los ciudadanos en debates sobre la acción por el clima a través de actividades como:</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s-ES" sz="2000" b="1" dirty="0">
                <a:solidFill>
                  <a:srgbClr val="184547"/>
                </a:solidFill>
                <a:latin typeface="Open Sans"/>
                <a:ea typeface="Open Sans"/>
                <a:cs typeface="Open Sans"/>
              </a:rPr>
              <a:t>Visita el sitio web para obtener más información</a:t>
            </a:r>
          </a:p>
        </p:txBody>
      </p:sp>
      <p:pic>
        <p:nvPicPr>
          <p:cNvPr id="3" name="Picture 2">
            <a:hlinkClick r:id="rId3"/>
            <a:extLst>
              <a:ext uri="{FF2B5EF4-FFF2-40B4-BE49-F238E27FC236}">
                <a16:creationId xmlns:a16="http://schemas.microsoft.com/office/drawing/2014/main" id="{87434046-4EB5-EAB0-F119-CF71ECB0E0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4606649" cy="836159"/>
          </a:xfrm>
          <a:solidFill>
            <a:srgbClr val="174C54"/>
          </a:solidFill>
        </p:spPr>
        <p:txBody>
          <a:bodyPr wrap="square" lIns="216000" tIns="144000" rIns="180000" bIns="108000" anchor="t">
            <a:spAutoFit/>
          </a:bodyPr>
          <a:lstStyle/>
          <a:p>
            <a:pPr marL="904875" indent="-893445"/>
            <a:r>
              <a:rPr lang="es-ES">
                <a:latin typeface="Open Sans"/>
                <a:ea typeface="Open Sans"/>
                <a:cs typeface="Open Sans"/>
              </a:rPr>
              <a:t>    Actividades en los ESTADOS MIEMBROS de la 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None/>
            </a:pPr>
            <a:r>
              <a:rPr lang="es-ES" sz="2400" dirty="0">
                <a:latin typeface="Open Sans"/>
                <a:ea typeface="Open Sans"/>
                <a:cs typeface="Arial"/>
              </a:rPr>
              <a:t>En cada Estado miembro, los </a:t>
            </a:r>
            <a:r>
              <a:rPr lang="es-ES" sz="2400" b="1" dirty="0">
                <a:latin typeface="Open Sans"/>
                <a:ea typeface="Open Sans"/>
                <a:cs typeface="Arial"/>
              </a:rPr>
              <a:t>Coordinadores de País (CC) y las agencias de relaciones públicas </a:t>
            </a:r>
            <a:r>
              <a:rPr lang="es-ES" sz="2400" dirty="0">
                <a:latin typeface="Open Sans"/>
                <a:ea typeface="Open Sans"/>
                <a:cs typeface="Arial"/>
              </a:rPr>
              <a:t>organizan y promueven eventos y actividades para la comunidad local del Pacto y el público en general, tales como:</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3698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s-ES" sz="2400" b="1" dirty="0">
                <a:solidFill>
                  <a:srgbClr val="0E101A"/>
                </a:solidFill>
                <a:latin typeface="Open Sans"/>
                <a:cs typeface="Calibri" panose="020F0502020204030204"/>
              </a:rPr>
              <a:t>Actividades de participación ciudadana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62842"/>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5" y="580741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es-ES" sz="2400" b="1" dirty="0">
                <a:solidFill>
                  <a:srgbClr val="0E101A"/>
                </a:solidFill>
                <a:latin typeface="Open Sans"/>
                <a:cs typeface="Calibri" panose="020F0502020204030204"/>
              </a:rPr>
              <a:t>Eventos nacionales </a:t>
            </a:r>
            <a:r>
              <a:rPr lang="es-ES" sz="2400" dirty="0">
                <a:solidFill>
                  <a:srgbClr val="0E101A"/>
                </a:solidFill>
                <a:latin typeface="Open Sans"/>
                <a:cs typeface="Calibri" panose="020F0502020204030204"/>
              </a:rPr>
              <a:t>en los que se reúne la comunidad del Pacto</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616798"/>
            <a:ext cx="7860631" cy="987165"/>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s-ES" sz="2400" b="1">
                <a:solidFill>
                  <a:srgbClr val="0E101A"/>
                </a:solidFill>
                <a:latin typeface="Open Sans"/>
                <a:cs typeface="Calibri" panose="020F0502020204030204"/>
              </a:rPr>
              <a:t>Talleres de desarrollo de capacidades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7860630"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8068029"/>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es-ES" sz="2400" b="1" dirty="0">
                <a:solidFill>
                  <a:srgbClr val="0E101A"/>
                </a:solidFill>
                <a:latin typeface="Open Sans"/>
                <a:cs typeface="Calibri" panose="020F0502020204030204"/>
              </a:rPr>
              <a:t>Sesiones de aprendizaje y puesta en común de conocimientos</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7860630" cy="1115805"/>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s-ES" sz="2000" b="1" dirty="0">
                <a:solidFill>
                  <a:srgbClr val="184547"/>
                </a:solidFill>
                <a:latin typeface="Open Sans"/>
                <a:ea typeface="Open Sans"/>
                <a:cs typeface="Open Sans"/>
              </a:rPr>
              <a:t>Ponte en contacto con los coordinadores </a:t>
            </a:r>
            <a:br>
              <a:rPr lang="es-ES" sz="2000" b="1" dirty="0">
                <a:latin typeface="Open Sans" panose="020B0606030504020204" pitchFamily="34" charset="0"/>
                <a:ea typeface="Open Sans" panose="020B0606030504020204" pitchFamily="34" charset="0"/>
                <a:cs typeface="Open Sans" panose="020B0606030504020204" pitchFamily="34" charset="0"/>
              </a:rPr>
            </a:br>
            <a:r>
              <a:rPr lang="es-ES" sz="2000" b="1" dirty="0">
                <a:solidFill>
                  <a:srgbClr val="184547"/>
                </a:solidFill>
                <a:latin typeface="Open Sans"/>
                <a:ea typeface="Open Sans"/>
                <a:cs typeface="Open Sans"/>
              </a:rPr>
              <a:t>de país del Pacto</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10871200" cy="836159"/>
          </a:xfrm>
        </p:spPr>
        <p:txBody>
          <a:bodyPr wrap="square" lIns="216000" tIns="144000" rIns="180000" bIns="108000" anchor="t">
            <a:spAutoFit/>
          </a:bodyPr>
          <a:lstStyle/>
          <a:p>
            <a:pPr marL="904875" indent="-893445"/>
            <a:r>
              <a:rPr lang="es-ES" dirty="0">
                <a:latin typeface="Open Sans"/>
                <a:ea typeface="Open Sans"/>
                <a:cs typeface="Open Sans"/>
              </a:rPr>
              <a:t>    ACTIVIDADES en los países de la 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633941" y="2863825"/>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05900"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029143" y="2863825"/>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207439" y="7499984"/>
            <a:ext cx="160977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i="1" dirty="0">
                <a:solidFill>
                  <a:srgbClr val="81270E"/>
                </a:solidFill>
                <a:latin typeface="Open Sans"/>
              </a:rPr>
              <a:t> Evento de desarrollo de capacidades en Bélgica</a:t>
            </a:r>
            <a:r>
              <a:rPr lang="es-ES" b="1" i="1" dirty="0">
                <a:solidFill>
                  <a:srgbClr val="FF9D02"/>
                </a:solidFill>
                <a:latin typeface="Open Sans"/>
              </a:rPr>
              <a:t>​                   </a:t>
            </a:r>
            <a:r>
              <a:rPr lang="es-ES" b="1" i="1" dirty="0">
                <a:solidFill>
                  <a:srgbClr val="174C54"/>
                </a:solidFill>
                <a:latin typeface="Open Sans"/>
              </a:rPr>
              <a:t>Evento nacional en Bulgaria                          </a:t>
            </a:r>
            <a:r>
              <a:rPr lang="es-ES" b="1" i="1" dirty="0">
                <a:solidFill>
                  <a:srgbClr val="3D2658"/>
                </a:solidFill>
                <a:latin typeface="Open Sans"/>
              </a:rPr>
              <a:t>Evento de participación ciudadana en Estonia</a:t>
            </a:r>
            <a:r>
              <a:rPr lang="es-ES"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0" y="803443"/>
            <a:ext cx="10515600" cy="836159"/>
          </a:xfrm>
        </p:spPr>
        <p:txBody>
          <a:bodyPr wrap="square" lIns="216000" tIns="144000" rIns="180000" bIns="108000" anchor="t">
            <a:spAutoFit/>
          </a:bodyPr>
          <a:lstStyle/>
          <a:p>
            <a:r>
              <a:rPr lang="es-ES">
                <a:latin typeface="Open Sans"/>
                <a:ea typeface="Open Sans"/>
                <a:cs typeface="Open Sans"/>
              </a:rPr>
              <a:t>    Actividades de los embajadores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es-ES" sz="2800">
                <a:latin typeface="Open Sans"/>
                <a:ea typeface="Open Sans"/>
                <a:cs typeface="Arial"/>
              </a:rPr>
              <a:t>Los embajadores del Pacto organizan una </a:t>
            </a:r>
            <a:r>
              <a:rPr lang="es-ES" sz="2800" b="1">
                <a:solidFill>
                  <a:srgbClr val="174C54"/>
                </a:solidFill>
                <a:latin typeface="Open Sans"/>
                <a:ea typeface="Open Sans"/>
                <a:cs typeface="Arial"/>
              </a:rPr>
              <a:t>multitud de actividades a escala local </a:t>
            </a:r>
            <a:r>
              <a:rPr lang="es-ES" sz="2800">
                <a:latin typeface="Open Sans"/>
                <a:ea typeface="Open Sans"/>
                <a:cs typeface="Arial"/>
              </a:rPr>
              <a:t>con el fin de impulsar el cambio y crear conciencia, entre las que figuran talleres, seminarios, debates, campañas en redes sociales, etc.</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es-ES">
                <a:latin typeface="Open Sans"/>
                <a:ea typeface="Open Sans"/>
                <a:cs typeface="Open Sans"/>
              </a:rPr>
              <a:t>ACTIVIDADES DE LOS SOCIOS</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i="1">
                <a:latin typeface="Open Sans"/>
              </a:rPr>
              <a:t>Movilidad urbana y ciudades sostenibles Lombardía-Europa charla local y formación para administradores locales en Milán, Italia.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8610601" cy="836159"/>
          </a:xfrm>
        </p:spPr>
        <p:txBody>
          <a:bodyPr wrap="square" lIns="216000" tIns="144000" rIns="180000" bIns="108000" anchor="t">
            <a:spAutoFit/>
          </a:bodyPr>
          <a:lstStyle/>
          <a:p>
            <a:r>
              <a:rPr lang="es-ES">
                <a:latin typeface="Open Sans"/>
                <a:ea typeface="Open Sans"/>
                <a:cs typeface="Open Sans"/>
              </a:rPr>
              <a:t>    ACTIVIDADES DE LOS SOCIOS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3665200" cy="836159"/>
          </a:xfrm>
          <a:solidFill>
            <a:srgbClr val="174C54"/>
          </a:solidFill>
        </p:spPr>
        <p:txBody>
          <a:bodyPr wrap="square" lIns="216000" tIns="144000" rIns="180000" bIns="108000" anchor="t">
            <a:spAutoFit/>
          </a:bodyPr>
          <a:lstStyle/>
          <a:p>
            <a:pPr marL="904875" indent="-893445"/>
            <a:r>
              <a:rPr lang="es-ES">
                <a:latin typeface="Open Sans"/>
                <a:ea typeface="Open Sans"/>
                <a:cs typeface="Open Sans"/>
              </a:rPr>
              <a:t>    Cooperación con las autoridades locales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202277"/>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s-ES" sz="2400" dirty="0">
                <a:latin typeface="Open Sans"/>
                <a:ea typeface="Open Sans"/>
                <a:cs typeface="Arial"/>
              </a:rPr>
              <a:t>El Pacto por el Clima coopera con las autoridades locales para promover una mayor visibilidad de sus eventos, a través de: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s-ES" sz="2400" b="1" dirty="0">
                <a:solidFill>
                  <a:srgbClr val="0E101A"/>
                </a:solidFill>
                <a:latin typeface="Open Sans"/>
                <a:cs typeface="Calibri" panose="020F0502020204030204"/>
              </a:rPr>
              <a:t>Comité de las Regiones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902252"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s-ES" sz="2400" b="1" dirty="0">
                <a:solidFill>
                  <a:srgbClr val="0E101A"/>
                </a:solidFill>
                <a:latin typeface="Open Sans"/>
                <a:cs typeface="Calibri" panose="020F0502020204030204"/>
              </a:rPr>
              <a:t>Charlas sobre «el Pacto por el Clima se hace local»</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2819"/>
            <a:ext cx="856279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es-ES" sz="2400" b="1" dirty="0">
                <a:solidFill>
                  <a:srgbClr val="0E101A"/>
                </a:solidFill>
                <a:latin typeface="Open Sans"/>
                <a:cs typeface="Calibri" panose="020F0502020204030204"/>
              </a:rPr>
              <a:t>Plataforma de Implementación de Misiones para la Adaptación al Cambio Climático </a:t>
            </a:r>
            <a:r>
              <a:rPr lang="es-ES"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562797"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trolley on tracks&#10;&#10;Description automatically generated">
            <a:extLst>
              <a:ext uri="{FF2B5EF4-FFF2-40B4-BE49-F238E27FC236}">
                <a16:creationId xmlns:a16="http://schemas.microsoft.com/office/drawing/2014/main" id="{DE6B48B3-7CA3-AEDA-8488-1F68153CF3E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es-ES" sz="2200" dirty="0">
                <a:latin typeface="Open Sans"/>
                <a:ea typeface="Open Sans"/>
                <a:cs typeface="Open Sans"/>
              </a:rPr>
              <a:t>El evento anual del Pacto reúne a miembros de la comunidad del Pacto por el Clima de toda Europa para trabajar juntos en nuevas formas de impulsar la acción por el clima en sus comunidades locales. </a:t>
            </a:r>
          </a:p>
          <a:p>
            <a:pPr>
              <a:lnSpc>
                <a:spcPts val="3600"/>
              </a:lnSpc>
            </a:pPr>
            <a:r>
              <a:rPr lang="es-ES" sz="2200" dirty="0">
                <a:latin typeface="Open Sans"/>
                <a:ea typeface="Open Sans"/>
                <a:cs typeface="Open Sans"/>
              </a:rPr>
              <a:t>Lee más sobre el evento de 2024 </a:t>
            </a:r>
            <a:r>
              <a:rPr lang="es-ES"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aquí</a:t>
            </a:r>
            <a:r>
              <a:rPr lang="es-ES"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1" y="803443"/>
            <a:ext cx="7825839" cy="836159"/>
          </a:xfrm>
        </p:spPr>
        <p:txBody>
          <a:bodyPr wrap="square" lIns="216000" tIns="144000" rIns="180000" bIns="108000" anchor="t">
            <a:spAutoFit/>
          </a:bodyPr>
          <a:lstStyle/>
          <a:p>
            <a:r>
              <a:rPr lang="es-ES">
                <a:latin typeface="Open Sans"/>
                <a:ea typeface="Open Sans"/>
                <a:cs typeface="Open Sans"/>
              </a:rPr>
              <a:t>    ACTIVIDADES CENTRALES</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6" y="21426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es-ES" sz="2200" dirty="0">
                <a:latin typeface="Open Sans"/>
                <a:ea typeface="Open Sans"/>
                <a:cs typeface="Open Sans"/>
              </a:rPr>
              <a:t>El Pacto publica periódicamente nuevos </a:t>
            </a:r>
            <a:r>
              <a:rPr lang="es-ES"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recursos</a:t>
            </a:r>
            <a:r>
              <a:rPr lang="es-ES" sz="2200" dirty="0">
                <a:latin typeface="Open Sans"/>
                <a:ea typeface="Open Sans"/>
                <a:cs typeface="Open Sans"/>
              </a:rPr>
              <a:t> en el</a:t>
            </a:r>
            <a:r>
              <a:rPr lang="es-ES" sz="2200" dirty="0">
                <a:solidFill>
                  <a:schemeClr val="accent1"/>
                </a:solidFill>
                <a:latin typeface="Open Sans"/>
                <a:ea typeface="Open Sans"/>
                <a:cs typeface="Open Sans"/>
              </a:rPr>
              <a:t> </a:t>
            </a:r>
            <a:r>
              <a:rPr lang="es-ES" sz="2200" dirty="0">
                <a:latin typeface="Open Sans"/>
                <a:ea typeface="Open Sans"/>
                <a:cs typeface="Open Sans"/>
              </a:rPr>
              <a:t>sitio web para aquellos interesados ​​en ampliar su conocimiento de las </a:t>
            </a:r>
            <a:r>
              <a:rPr lang="es-ES" sz="2200" dirty="0">
                <a:solidFill>
                  <a:srgbClr val="000000"/>
                </a:solidFill>
                <a:latin typeface="Open Sans"/>
                <a:ea typeface="Open Sans"/>
                <a:cs typeface="Open Sans"/>
              </a:rPr>
              <a:t>cuestiones relacionadas con el clima. También puedes mantenerte informado sobre las actividades del Pacto en las secciones de </a:t>
            </a:r>
            <a:r>
              <a:rPr lang="es-ES"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noticias</a:t>
            </a:r>
            <a:r>
              <a:rPr lang="es-ES" sz="2200" dirty="0">
                <a:solidFill>
                  <a:srgbClr val="000000"/>
                </a:solidFill>
                <a:latin typeface="Open Sans"/>
                <a:ea typeface="Open Sans"/>
                <a:cs typeface="Open Sans"/>
              </a:rPr>
              <a:t> y </a:t>
            </a:r>
            <a:r>
              <a:rPr lang="es-ES"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eventos</a:t>
            </a:r>
            <a:r>
              <a:rPr lang="es-ES" sz="2200" dirty="0">
                <a:solidFill>
                  <a:srgbClr val="000000"/>
                </a:solidFill>
                <a:latin typeface="Open Sans"/>
                <a:ea typeface="Open Sans"/>
                <a:cs typeface="Open Sans"/>
              </a:rPr>
              <a:t>, suscribirse al </a:t>
            </a:r>
            <a:r>
              <a:rPr lang="es-ES"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Boletin informativo</a:t>
            </a:r>
            <a:r>
              <a:rPr lang="es-ES" sz="2200" b="1" dirty="0">
                <a:solidFill>
                  <a:srgbClr val="184547"/>
                </a:solidFill>
                <a:latin typeface="Open Sans"/>
                <a:ea typeface="Open Sans"/>
                <a:cs typeface="Open Sans"/>
              </a:rPr>
              <a:t> </a:t>
            </a:r>
            <a:r>
              <a:rPr lang="es-ES" sz="2200" dirty="0">
                <a:solidFill>
                  <a:srgbClr val="000000"/>
                </a:solidFill>
                <a:latin typeface="Open Sans"/>
                <a:ea typeface="Open Sans"/>
                <a:cs typeface="Open Sans"/>
              </a:rPr>
              <a:t>sobre el Pacto, y seguir al Pacto en </a:t>
            </a:r>
            <a:r>
              <a:rPr lang="es-ES"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es-ES" sz="2200" dirty="0">
                <a:solidFill>
                  <a:srgbClr val="000000"/>
                </a:solidFill>
                <a:latin typeface="Open Sans"/>
                <a:ea typeface="Open Sans"/>
                <a:cs typeface="Open Sans"/>
              </a:rPr>
              <a:t>, </a:t>
            </a:r>
            <a:r>
              <a:rPr lang="es-ES"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es-ES" sz="2200" dirty="0">
                <a:solidFill>
                  <a:srgbClr val="000000"/>
                </a:solidFill>
                <a:latin typeface="Open Sans"/>
                <a:ea typeface="Open Sans"/>
                <a:cs typeface="Open Sans"/>
              </a:rPr>
              <a:t>, </a:t>
            </a:r>
            <a:r>
              <a:rPr lang="es-ES"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es-ES" sz="2200" dirty="0">
                <a:solidFill>
                  <a:srgbClr val="000000"/>
                </a:solidFill>
                <a:latin typeface="Open Sans"/>
                <a:ea typeface="Open Sans"/>
                <a:cs typeface="Open Sans"/>
              </a:rPr>
              <a:t> e </a:t>
            </a:r>
            <a:r>
              <a:rPr lang="es-ES"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es-ES" sz="2200" dirty="0">
                <a:solidFill>
                  <a:srgbClr val="000000"/>
                </a:solidFill>
                <a:latin typeface="Open Sans"/>
                <a:ea typeface="Open Sans"/>
                <a:cs typeface="Open Sans"/>
              </a:rPr>
              <a:t>.</a:t>
            </a:r>
          </a:p>
          <a:p>
            <a:pPr marL="0" indent="0">
              <a:lnSpc>
                <a:spcPts val="3600"/>
              </a:lnSpc>
              <a:buNone/>
            </a:pPr>
            <a:r>
              <a:rPr lang="es-ES" sz="2200" dirty="0">
                <a:solidFill>
                  <a:srgbClr val="000000"/>
                </a:solidFill>
                <a:latin typeface="Open Sans"/>
                <a:ea typeface="Open Sans"/>
                <a:cs typeface="Open Sans"/>
              </a:rPr>
              <a:t>Además, los miembros de la comunidad están invitados a unirse a nuestras </a:t>
            </a:r>
            <a:r>
              <a:rPr lang="es-ES" sz="2200" b="1" dirty="0">
                <a:solidFill>
                  <a:srgbClr val="184547"/>
                </a:solidFill>
                <a:latin typeface="Open Sans"/>
                <a:ea typeface="Open Sans"/>
                <a:cs typeface="Open Sans"/>
              </a:rPr>
              <a:t>Charlas de la Comunidad</a:t>
            </a:r>
            <a:r>
              <a:rPr lang="es-ES" sz="2200" dirty="0">
                <a:solidFill>
                  <a:srgbClr val="184547"/>
                </a:solidFill>
                <a:latin typeface="Open Sans"/>
                <a:ea typeface="Open Sans"/>
                <a:cs typeface="Open Sans"/>
              </a:rPr>
              <a:t> </a:t>
            </a:r>
            <a:r>
              <a:rPr lang="es-ES" sz="2200" dirty="0">
                <a:solidFill>
                  <a:srgbClr val="000000"/>
                </a:solidFill>
                <a:latin typeface="Open Sans"/>
                <a:ea typeface="Open Sans"/>
                <a:cs typeface="Open Sans"/>
              </a:rPr>
              <a:t>mensuales en línea, y a nuestro </a:t>
            </a:r>
            <a:r>
              <a:rPr lang="es-ES" sz="2200" b="1" dirty="0">
                <a:solidFill>
                  <a:srgbClr val="184547"/>
                </a:solidFill>
                <a:latin typeface="Open Sans"/>
                <a:ea typeface="Open Sans"/>
                <a:cs typeface="Open Sans"/>
              </a:rPr>
              <a:t>Foro de la Comunidad</a:t>
            </a:r>
            <a:r>
              <a:rPr lang="es-ES" sz="2200" dirty="0">
                <a:solidFill>
                  <a:srgbClr val="184547"/>
                </a:solidFill>
                <a:latin typeface="Open Sans"/>
                <a:ea typeface="Open Sans"/>
                <a:cs typeface="Open Sans"/>
              </a:rPr>
              <a:t> </a:t>
            </a:r>
            <a:r>
              <a:rPr lang="es-ES" sz="2200" dirty="0">
                <a:solidFill>
                  <a:srgbClr val="000000"/>
                </a:solidFill>
                <a:latin typeface="Open Sans"/>
                <a:ea typeface="Open Sans"/>
                <a:cs typeface="Open Sans"/>
              </a:rPr>
              <a:t>bianual para conocer a otros Embajadores y Socios y propiciar el aprendizaje mutuo.</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es-ES"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58346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s-ES" dirty="0">
                <a:latin typeface="Open Sans"/>
                <a:ea typeface="Open Sans"/>
                <a:cs typeface="Open Sans"/>
              </a:rPr>
              <a:t>¡</a:t>
            </a:r>
            <a:r>
              <a:rPr lang="es-ES" dirty="0" err="1">
                <a:latin typeface="Open Sans"/>
                <a:ea typeface="Open Sans"/>
                <a:cs typeface="Open Sans"/>
              </a:rPr>
              <a:t>ParticipA</a:t>
            </a:r>
            <a:r>
              <a:rPr lang="es-ES" dirty="0">
                <a:latin typeface="Open Sans"/>
                <a:ea typeface="Open Sans"/>
                <a:cs typeface="Open Sans"/>
              </a:rPr>
              <a:t>!</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7819605"/>
            <a:ext cx="80592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34902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4889280"/>
            <a:ext cx="8059298" cy="1135739"/>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9563100" cy="836159"/>
          </a:xfrm>
        </p:spPr>
        <p:txBody>
          <a:bodyPr/>
          <a:lstStyle/>
          <a:p>
            <a:r>
              <a:rPr lang="es-ES" dirty="0"/>
              <a:t>    ¿Por qué sumarse al pacto?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811088" y="3735685"/>
            <a:ext cx="7752012" cy="952500"/>
          </a:xfrm>
          <a:prstGeom prst="rect">
            <a:avLst/>
          </a:prstGeom>
        </p:spPr>
        <p:txBody>
          <a:bodyPr lIns="0" tIns="0" rIns="0" bIns="0" anchor="t"/>
          <a:lstStyle/>
          <a:p>
            <a:pPr marL="0" indent="0">
              <a:lnSpc>
                <a:spcPts val="3000"/>
              </a:lnSpc>
              <a:buNone/>
            </a:pPr>
            <a:r>
              <a:rPr lang="es-ES" sz="2400" b="1" dirty="0">
                <a:solidFill>
                  <a:srgbClr val="184547"/>
                </a:solidFill>
                <a:latin typeface="Open Sans"/>
                <a:ea typeface="Open Sans"/>
                <a:cs typeface="Open Sans"/>
              </a:rPr>
              <a:t>Accede a herramientas de comunicación </a:t>
            </a:r>
            <a:r>
              <a:rPr lang="es-ES" sz="2000" dirty="0">
                <a:latin typeface="Open Sans"/>
                <a:ea typeface="Open Sans"/>
                <a:cs typeface="Open Sans"/>
              </a:rPr>
              <a:t>que te ayuden a informar, educar e inspirar a su comunidad.</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es-ES" sz="2800">
                <a:latin typeface="Open Sans Semibold" panose="020B0706030804020204" pitchFamily="34" charset="0"/>
                <a:ea typeface="Open Sans Semibold" panose="020B0706030804020204" pitchFamily="34" charset="0"/>
                <a:cs typeface="Open Sans Semibold" panose="020B0706030804020204" pitchFamily="34" charset="0"/>
              </a:rPr>
              <a:t>Como representante de una organización, asociación, región o ciudad:</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811089" y="4999294"/>
            <a:ext cx="7752012" cy="121184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000" dirty="0">
                <a:latin typeface="Open Sans"/>
                <a:ea typeface="Open Sans"/>
                <a:cs typeface="Open Sans"/>
              </a:rPr>
              <a:t>Benefíciate de las oportunidades </a:t>
            </a:r>
            <a:r>
              <a:rPr lang="es-ES" sz="2000" dirty="0">
                <a:solidFill>
                  <a:srgbClr val="184547"/>
                </a:solidFill>
                <a:latin typeface="Open Sans"/>
                <a:ea typeface="Open Sans"/>
                <a:cs typeface="Open Sans"/>
              </a:rPr>
              <a:t>de </a:t>
            </a:r>
            <a:r>
              <a:rPr lang="es-ES" sz="2400" b="1" dirty="0">
                <a:solidFill>
                  <a:srgbClr val="184547"/>
                </a:solidFill>
                <a:latin typeface="Open Sans"/>
                <a:ea typeface="Open Sans"/>
                <a:cs typeface="Open Sans"/>
              </a:rPr>
              <a:t>crear redes, aprender de los demás </a:t>
            </a:r>
            <a:r>
              <a:rPr lang="es-ES" sz="2400" dirty="0">
                <a:latin typeface="Open Sans"/>
                <a:ea typeface="Open Sans"/>
                <a:cs typeface="Open Sans"/>
              </a:rPr>
              <a:t>y</a:t>
            </a:r>
            <a:r>
              <a:rPr lang="es-ES" sz="2400" b="1" dirty="0">
                <a:solidFill>
                  <a:srgbClr val="00B23B"/>
                </a:solidFill>
                <a:latin typeface="Open Sans"/>
                <a:ea typeface="Open Sans"/>
                <a:cs typeface="Open Sans"/>
              </a:rPr>
              <a:t> </a:t>
            </a:r>
            <a:r>
              <a:rPr lang="es-ES" sz="2400" b="1" dirty="0">
                <a:solidFill>
                  <a:srgbClr val="184547"/>
                </a:solidFill>
                <a:latin typeface="Open Sans"/>
                <a:ea typeface="Open Sans"/>
                <a:cs typeface="Open Sans"/>
              </a:rPr>
              <a:t>compartir conocimientos.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811088" y="6772453"/>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None/>
            </a:pPr>
            <a:r>
              <a:rPr lang="es-ES" sz="2000" dirty="0">
                <a:latin typeface="Open Sans"/>
                <a:ea typeface="Open Sans"/>
                <a:cs typeface="Open Sans"/>
              </a:rPr>
              <a:t>Demuestra tu </a:t>
            </a:r>
            <a:r>
              <a:rPr lang="es-ES" sz="2400" b="1" dirty="0">
                <a:solidFill>
                  <a:srgbClr val="26155F"/>
                </a:solidFill>
                <a:latin typeface="Open Sans"/>
                <a:ea typeface="Open Sans"/>
                <a:cs typeface="Open Sans"/>
              </a:rPr>
              <a:t>compromiso con la acción por el clima.</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811089" y="8001219"/>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300" b="1" dirty="0">
                <a:solidFill>
                  <a:srgbClr val="391A53"/>
                </a:solidFill>
                <a:latin typeface="Open Sans"/>
                <a:ea typeface="Open Sans"/>
                <a:cs typeface="Open Sans"/>
              </a:rPr>
              <a:t>Predica con el ejemplo e inspira a los demás </a:t>
            </a:r>
            <a:r>
              <a:rPr lang="es-ES" sz="1800" dirty="0">
                <a:latin typeface="Open Sans"/>
                <a:ea typeface="Open Sans"/>
                <a:cs typeface="Open Sans"/>
              </a:rPr>
              <a:t>como socio del Pacto. Se anuncian periódicamente convocatorias de socios.</a:t>
            </a:r>
          </a:p>
        </p:txBody>
      </p:sp>
      <p:pic>
        <p:nvPicPr>
          <p:cNvPr id="4" name="Picture 3">
            <a:hlinkClick r:id="rId2"/>
            <a:extLst>
              <a:ext uri="{FF2B5EF4-FFF2-40B4-BE49-F238E27FC236}">
                <a16:creationId xmlns:a16="http://schemas.microsoft.com/office/drawing/2014/main" id="{20E4CB98-FDEC-022E-0368-21B97FBEA5CD}"/>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301040" cy="836159"/>
          </a:xfrm>
        </p:spPr>
        <p:txBody>
          <a:bodyPr/>
          <a:lstStyle/>
          <a:p>
            <a:r>
              <a:rPr lang="es-ES"/>
              <a:t>Índice</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04399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9" y="6428055"/>
            <a:ext cx="2715090"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accent2"/>
                </a:solidFill>
                <a:latin typeface="Open Sans"/>
                <a:ea typeface="Open Sans"/>
                <a:cs typeface="Open Sans"/>
              </a:rPr>
              <a:t>3. ¡Participa!</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73477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271998" y="4202289"/>
            <a:ext cx="7018802" cy="47081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dirty="0">
                <a:solidFill>
                  <a:schemeClr val="bg1"/>
                </a:solidFill>
                <a:latin typeface="Open Sans"/>
                <a:ea typeface="Open Sans"/>
                <a:cs typeface="Open Sans"/>
              </a:rPr>
              <a:t>1. Sobre el Pacto Europeo por el Clima</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874834"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800" b="1">
                <a:solidFill>
                  <a:schemeClr val="accent3"/>
                </a:solidFill>
                <a:latin typeface="Open Sans"/>
                <a:ea typeface="Open Sans"/>
                <a:cs typeface="Open Sans"/>
              </a:rPr>
              <a:t>2. El Pacto Europeo por el Clima en acción</a:t>
            </a:r>
          </a:p>
        </p:txBody>
      </p:sp>
      <p:pic>
        <p:nvPicPr>
          <p:cNvPr id="5" name="Picture 4" descr="A group of people standing around a whiteboard&#10;&#10;Description automatically generated">
            <a:extLst>
              <a:ext uri="{FF2B5EF4-FFF2-40B4-BE49-F238E27FC236}">
                <a16:creationId xmlns:a16="http://schemas.microsoft.com/office/drawing/2014/main" id="{26F42CB7-B928-51FF-9D9D-7BE5DB9B67DE}"/>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9484024" cy="836159"/>
          </a:xfrm>
        </p:spPr>
        <p:txBody>
          <a:bodyPr/>
          <a:lstStyle/>
          <a:p>
            <a:r>
              <a:rPr lang="es-ES" dirty="0"/>
              <a:t>    ¿Por qué sumarse al pacto?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441156" cy="592137"/>
          </a:xfrm>
          <a:prstGeom prst="rect">
            <a:avLst/>
          </a:prstGeom>
        </p:spPr>
        <p:txBody>
          <a:bodyPr lIns="0" tIns="0" rIns="0" bIns="0" anchor="t"/>
          <a:lstStyle/>
          <a:p>
            <a:pPr marL="0" indent="0">
              <a:lnSpc>
                <a:spcPct val="150000"/>
              </a:lnSpc>
              <a:spcAft>
                <a:spcPts val="800"/>
              </a:spcAft>
              <a:buNone/>
            </a:pPr>
            <a:r>
              <a:rPr lang="es-ES" sz="2800" b="1" dirty="0">
                <a:solidFill>
                  <a:srgbClr val="104B2B"/>
                </a:solidFill>
                <a:latin typeface="Open Sans"/>
                <a:ea typeface="Open Sans"/>
                <a:cs typeface="Open Sans"/>
              </a:rPr>
              <a:t>A título individual: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lIns="91440" tIns="45720" rIns="91440" bIns="45720" anchor="t">
            <a:spAutoFit/>
          </a:bodyPr>
          <a:lstStyle/>
          <a:p>
            <a:pPr algn="r"/>
            <a:r>
              <a:rPr lang="es-ES" sz="2400" b="1" dirty="0">
                <a:solidFill>
                  <a:srgbClr val="104B2B"/>
                </a:solidFill>
                <a:latin typeface="Open Sans"/>
                <a:ea typeface="Open Sans"/>
                <a:cs typeface="Open Sans"/>
              </a:rPr>
              <a:t>Conoce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08739"/>
            <a:ext cx="3296405" cy="1015663"/>
          </a:xfrm>
          <a:prstGeom prst="rect">
            <a:avLst/>
          </a:prstGeom>
          <a:noFill/>
        </p:spPr>
        <p:txBody>
          <a:bodyPr wrap="square" lIns="91440" tIns="45720" rIns="91440" bIns="45720" anchor="t">
            <a:spAutoFit/>
          </a:bodyPr>
          <a:lstStyle/>
          <a:p>
            <a:pPr lvl="0"/>
            <a:r>
              <a:rPr lang="es-ES" sz="2000" dirty="0">
                <a:latin typeface="Open Sans"/>
                <a:ea typeface="Open Sans"/>
                <a:cs typeface="Open Sans"/>
              </a:rPr>
              <a:t>el cambio climático y entérate de lo que significa para ti.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lIns="91440" tIns="45720" rIns="91440" bIns="45720" anchor="t">
            <a:spAutoFit/>
          </a:bodyPr>
          <a:lstStyle/>
          <a:p>
            <a:pPr algn="r"/>
            <a:r>
              <a:rPr lang="es-ES" sz="2400" b="1" dirty="0">
                <a:solidFill>
                  <a:srgbClr val="26155F"/>
                </a:solidFill>
                <a:latin typeface="Open Sans"/>
                <a:ea typeface="Open Sans"/>
                <a:cs typeface="Open Sans"/>
              </a:rPr>
              <a:t>Conecta con personas de ideas afines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09896" y="5083115"/>
            <a:ext cx="3872923" cy="1015663"/>
          </a:xfrm>
          <a:prstGeom prst="rect">
            <a:avLst/>
          </a:prstGeom>
          <a:noFill/>
        </p:spPr>
        <p:txBody>
          <a:bodyPr wrap="square">
            <a:spAutoFit/>
          </a:bodyPr>
          <a:lstStyle/>
          <a:p>
            <a:pPr lvl="0"/>
            <a:r>
              <a:rPr lang="es-ES" sz="2000" dirty="0">
                <a:latin typeface="Open Sans" panose="020B0606030504020204" pitchFamily="34" charset="0"/>
                <a:ea typeface="Open Sans" panose="020B0606030504020204" pitchFamily="34" charset="0"/>
                <a:cs typeface="Open Sans" panose="020B0606030504020204" pitchFamily="34" charset="0"/>
              </a:rPr>
              <a:t>para impulsar un cambio real sobre el terreno y encontrar soluciones a los desafíos relacionados con el clima.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887703"/>
            <a:ext cx="3296405" cy="707886"/>
          </a:xfrm>
          <a:prstGeom prst="rect">
            <a:avLst/>
          </a:prstGeom>
          <a:noFill/>
        </p:spPr>
        <p:txBody>
          <a:bodyPr wrap="square">
            <a:spAutoFit/>
          </a:bodyPr>
          <a:lstStyle/>
          <a:p>
            <a:pPr lvl="0"/>
            <a:r>
              <a:rPr lang="es-ES" sz="2000" dirty="0">
                <a:latin typeface="Open Sans" panose="020B0606030504020204" pitchFamily="34" charset="0"/>
                <a:ea typeface="Open Sans" panose="020B0606030504020204" pitchFamily="34" charset="0"/>
                <a:cs typeface="Open Sans" panose="020B0606030504020204" pitchFamily="34" charset="0"/>
              </a:rPr>
              <a:t>con responsables de la formulación de políticas europeos, locales y regionales.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803748" y="6992089"/>
            <a:ext cx="2478257" cy="1200329"/>
          </a:xfrm>
          <a:prstGeom prst="rect">
            <a:avLst/>
          </a:prstGeom>
          <a:noFill/>
        </p:spPr>
        <p:txBody>
          <a:bodyPr wrap="square" lIns="91440" tIns="45720" rIns="91440" bIns="45720" anchor="t">
            <a:spAutoFit/>
          </a:bodyPr>
          <a:lstStyle/>
          <a:p>
            <a:pPr algn="r"/>
            <a:r>
              <a:rPr lang="es-ES" sz="2400" b="1" dirty="0">
                <a:solidFill>
                  <a:srgbClr val="184547"/>
                </a:solidFill>
                <a:latin typeface="Open Sans"/>
                <a:ea typeface="Open Sans"/>
                <a:cs typeface="Open Sans"/>
              </a:rPr>
              <a:t>Comparte tus opiniones y colabora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295498" y="3608739"/>
            <a:ext cx="3213152" cy="1200329"/>
          </a:xfrm>
          <a:prstGeom prst="rect">
            <a:avLst/>
          </a:prstGeom>
          <a:noFill/>
        </p:spPr>
        <p:txBody>
          <a:bodyPr wrap="square" lIns="91440" tIns="45720" rIns="91440" bIns="45720" anchor="t">
            <a:spAutoFit/>
          </a:bodyPr>
          <a:lstStyle/>
          <a:p>
            <a:pPr algn="r"/>
            <a:r>
              <a:rPr lang="es-ES" sz="2400" b="1" dirty="0">
                <a:solidFill>
                  <a:srgbClr val="26155F"/>
                </a:solidFill>
                <a:latin typeface="Open Sans"/>
                <a:ea typeface="Open Sans"/>
                <a:cs typeface="Open Sans"/>
              </a:rPr>
              <a:t> Únete a actividades y eventos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08793"/>
            <a:ext cx="3930443" cy="707886"/>
          </a:xfrm>
          <a:prstGeom prst="rect">
            <a:avLst/>
          </a:prstGeom>
          <a:noFill/>
        </p:spPr>
        <p:txBody>
          <a:bodyPr wrap="square" lIns="91440" tIns="45720" rIns="91440" bIns="45720" anchor="t">
            <a:spAutoFit/>
          </a:bodyPr>
          <a:lstStyle/>
          <a:p>
            <a:pPr lvl="0"/>
            <a:r>
              <a:rPr lang="es-ES" sz="2000" dirty="0">
                <a:latin typeface="Open Sans"/>
                <a:ea typeface="Open Sans"/>
                <a:cs typeface="Open Sans"/>
              </a:rPr>
              <a:t>u organiza tus propias iniciativas.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30443" cy="1015663"/>
          </a:xfrm>
          <a:prstGeom prst="rect">
            <a:avLst/>
          </a:prstGeom>
          <a:noFill/>
        </p:spPr>
        <p:txBody>
          <a:bodyPr wrap="square">
            <a:spAutoFit/>
          </a:bodyPr>
          <a:lstStyle/>
          <a:p>
            <a:pPr lvl="0"/>
            <a:r>
              <a:rPr lang="es-ES" sz="2000" dirty="0">
                <a:latin typeface="Open Sans" panose="020B0606030504020204" pitchFamily="34" charset="0"/>
                <a:ea typeface="Open Sans" panose="020B0606030504020204" pitchFamily="34" charset="0"/>
                <a:cs typeface="Open Sans" panose="020B0606030504020204" pitchFamily="34" charset="0"/>
              </a:rPr>
              <a:t>como embajador. Se anuncian periódicamente convocatorias de embajadores.</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509455" y="5174802"/>
            <a:ext cx="2889304" cy="1200329"/>
          </a:xfrm>
          <a:prstGeom prst="rect">
            <a:avLst/>
          </a:prstGeom>
          <a:noFill/>
        </p:spPr>
        <p:txBody>
          <a:bodyPr wrap="square" lIns="91440" tIns="45720" rIns="91440" bIns="45720" anchor="t">
            <a:spAutoFit/>
          </a:bodyPr>
          <a:lstStyle/>
          <a:p>
            <a:pPr algn="r"/>
            <a:r>
              <a:rPr lang="es-ES" sz="2400" b="1" dirty="0">
                <a:solidFill>
                  <a:srgbClr val="812604"/>
                </a:solidFill>
                <a:latin typeface="Open Sans"/>
                <a:ea typeface="Open Sans"/>
                <a:cs typeface="Open Sans"/>
              </a:rPr>
              <a:t>Predica con el ejemplo e inspira a los demás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es-ES" dirty="0">
                <a:latin typeface="Open Sans"/>
                <a:ea typeface="Open Sans"/>
                <a:cs typeface="Open Sans"/>
              </a:rPr>
              <a:t>    ¿Cómo puedes participar?</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1292935" y="2838660"/>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latin typeface="Open Sans"/>
                <a:ea typeface="Open Sans"/>
                <a:cs typeface="Open Sans"/>
              </a:rPr>
              <a:t>Conviértete en</a:t>
            </a:r>
            <a:r>
              <a:rPr lang="es-ES" sz="1800" b="1" dirty="0">
                <a:solidFill>
                  <a:srgbClr val="184547"/>
                </a:solidFill>
                <a:latin typeface="Open Sans"/>
                <a:ea typeface="Open Sans"/>
                <a:cs typeface="Arial"/>
              </a:rPr>
              <a:t> </a:t>
            </a:r>
            <a:r>
              <a:rPr lang="es-ES"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Embajador del Pacto por el Clima</a:t>
            </a:r>
            <a:r>
              <a:rPr lang="es-ES" sz="1800" dirty="0">
                <a:latin typeface="Open Sans"/>
                <a:ea typeface="Open Sans"/>
                <a:cs typeface="Arial"/>
              </a:rPr>
              <a:t> y apoya la acción por el clima </a:t>
            </a:r>
            <a:r>
              <a:rPr lang="es-ES" sz="1800" dirty="0">
                <a:latin typeface="Open Sans"/>
                <a:ea typeface="Open Sans"/>
                <a:cs typeface="Open Sans"/>
              </a:rPr>
              <a:t>en tu comunidad.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1292935" y="4420239"/>
            <a:ext cx="6558130"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latin typeface="Open Sans"/>
                <a:ea typeface="Open Sans"/>
                <a:cs typeface="Open Sans"/>
              </a:rPr>
              <a:t>Conviértete en </a:t>
            </a:r>
            <a:r>
              <a:rPr lang="es-ES"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Socio del Pacto</a:t>
            </a:r>
            <a:r>
              <a:rPr lang="es-ES" sz="1800" dirty="0">
                <a:latin typeface="Open Sans"/>
                <a:ea typeface="Open Sans"/>
                <a:cs typeface="Open Sans"/>
              </a:rPr>
              <a:t> y fomenta la visibilidad de tu organización en la adopción de medidas climáticas.</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1292935" y="5964946"/>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latin typeface="Open Sans"/>
                <a:ea typeface="Open Sans"/>
                <a:cs typeface="Open Sans"/>
              </a:rPr>
              <a:t>Conviértete en </a:t>
            </a:r>
            <a:r>
              <a:rPr lang="es-ES" sz="1800" b="1" u="sng" dirty="0">
                <a:latin typeface="Open Sans"/>
                <a:ea typeface="Open Sans"/>
                <a:cs typeface="Open Sans"/>
                <a:hlinkClick r:id="rId2">
                  <a:extLst>
                    <a:ext uri="{A12FA001-AC4F-418D-AE19-62706E023703}">
                      <ahyp:hlinkClr xmlns:ahyp="http://schemas.microsoft.com/office/drawing/2018/hyperlinkcolor" val="tx"/>
                    </a:ext>
                  </a:extLst>
                </a:hlinkClick>
              </a:rPr>
              <a:t>Amigo del Pacto</a:t>
            </a:r>
            <a:r>
              <a:rPr lang="es-ES" sz="1800" dirty="0">
                <a:latin typeface="Open Sans"/>
                <a:ea typeface="Open Sans"/>
                <a:cs typeface="Open Sans"/>
              </a:rPr>
              <a:t> si deseas recibir orientación sobre cómo reforzar tu acción por el clima.</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1292935" y="7398305"/>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latin typeface="Open Sans"/>
                <a:ea typeface="Open Sans"/>
                <a:cs typeface="Open Sans"/>
              </a:rPr>
              <a:t>Registra tu propio </a:t>
            </a:r>
            <a:r>
              <a:rPr lang="es-ES"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Evento satélite del Pacto por el Clima</a:t>
            </a:r>
            <a:r>
              <a:rPr lang="es-ES" sz="1800" b="1"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es-ES" sz="1800" dirty="0">
                <a:latin typeface="Open Sans"/>
                <a:ea typeface="Open Sans"/>
                <a:cs typeface="Open Sans"/>
              </a:rPr>
              <a:t>para que tu evento se publique en el sitio web del Pacto por el Clima.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764089" y="2582501"/>
            <a:ext cx="7564936"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764089" y="4143166"/>
            <a:ext cx="7564935"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764089" y="5667122"/>
            <a:ext cx="7564935"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764089" y="7215895"/>
            <a:ext cx="7564935"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solidFill>
                  <a:schemeClr val="bg1"/>
                </a:solidFill>
                <a:latin typeface="Open Sans"/>
                <a:ea typeface="Open Sans"/>
                <a:cs typeface="Open Sans"/>
              </a:rPr>
              <a:t>Utiliza nuestros</a:t>
            </a:r>
            <a:r>
              <a:rPr lang="es-ES" sz="1800" b="1" dirty="0">
                <a:solidFill>
                  <a:schemeClr val="bg1"/>
                </a:solidFill>
                <a:latin typeface="Open Sans"/>
                <a:ea typeface="Open Sans"/>
                <a:cs typeface="Open Sans"/>
              </a:rPr>
              <a:t> </a:t>
            </a:r>
            <a:r>
              <a:rPr lang="es-ES"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recursos</a:t>
            </a:r>
            <a:r>
              <a:rPr lang="es-ES" sz="1800" b="1" dirty="0">
                <a:solidFill>
                  <a:schemeClr val="bg1"/>
                </a:solidFill>
                <a:latin typeface="Open Sans"/>
                <a:ea typeface="Open Sans"/>
                <a:cs typeface="Open Sans"/>
              </a:rPr>
              <a:t> </a:t>
            </a:r>
            <a:r>
              <a:rPr lang="es-ES" sz="1800" dirty="0">
                <a:solidFill>
                  <a:schemeClr val="bg1"/>
                </a:solidFill>
                <a:latin typeface="Open Sans"/>
                <a:ea typeface="Open Sans"/>
                <a:cs typeface="Open Sans"/>
              </a:rPr>
              <a:t>para difundir información clara y precisa sobre el cambio climático y la acción por el clima.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30920"/>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s-ES" sz="1800" dirty="0">
                <a:solidFill>
                  <a:schemeClr val="bg1"/>
                </a:solidFill>
                <a:latin typeface="Open Sans"/>
                <a:ea typeface="Open Sans"/>
                <a:cs typeface="Open Sans"/>
              </a:rPr>
              <a:t>Organiza tu </a:t>
            </a:r>
            <a:r>
              <a:rPr lang="es-ES"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actividad de grupo de acción por el clima</a:t>
            </a:r>
            <a:r>
              <a:rPr lang="es-ES" sz="1800" dirty="0">
                <a:solidFill>
                  <a:schemeClr val="bg1"/>
                </a:solidFill>
                <a:latin typeface="Open Sans"/>
                <a:ea typeface="Open Sans"/>
                <a:cs typeface="Open Sans"/>
              </a:rPr>
              <a:t> e inspírate con nuestras </a:t>
            </a:r>
            <a:r>
              <a:rPr lang="es-ES"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Herramientas de inicio rápido para la participación ciudadana</a:t>
            </a:r>
            <a:r>
              <a:rPr lang="es-ES"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516874"/>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es-ES" sz="1800" dirty="0">
                <a:solidFill>
                  <a:schemeClr val="bg1"/>
                </a:solidFill>
                <a:latin typeface="Open Sans"/>
                <a:ea typeface="Open Sans"/>
                <a:cs typeface="Open Sans"/>
              </a:rPr>
              <a:t>Únete al equipo del Pacto en la campaña </a:t>
            </a:r>
            <a:r>
              <a:rPr lang="es-ES" sz="1800" dirty="0" err="1">
                <a:solidFill>
                  <a:schemeClr val="bg1"/>
                </a:solidFill>
                <a:latin typeface="Open Sans"/>
                <a:ea typeface="Open Sans"/>
                <a:cs typeface="Open Sans"/>
              </a:rPr>
              <a:t>ActNow</a:t>
            </a:r>
            <a:r>
              <a:rPr lang="es-ES" sz="1800" dirty="0">
                <a:solidFill>
                  <a:schemeClr val="bg1"/>
                </a:solidFill>
                <a:latin typeface="Open Sans"/>
                <a:ea typeface="Open Sans"/>
                <a:cs typeface="Open Sans"/>
              </a:rPr>
              <a:t> de Naciones Unidas a través de la aplicación </a:t>
            </a:r>
            <a:r>
              <a:rPr lang="es-ES"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t>
            </a:r>
            <a:r>
              <a:rPr lang="es-ES" sz="1800" dirty="0">
                <a:solidFill>
                  <a:schemeClr val="bg1"/>
                </a:solidFill>
                <a:latin typeface="Open Sans"/>
                <a:ea typeface="Open Sans"/>
                <a:cs typeface="Open Sans"/>
              </a:rPr>
              <a:t>. Reduce tu huella de carbono en tus actividades diarias y toma medidas tangibles hacia la consecución de los Objetivos de Desarrollo Sostenible.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87399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1048847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2755726" y="3317081"/>
            <a:ext cx="11950874" cy="400110"/>
          </a:xfrm>
          <a:prstGeom prst="rect">
            <a:avLst/>
          </a:prstGeom>
          <a:noFill/>
        </p:spPr>
        <p:txBody>
          <a:bodyPr wrap="square" lIns="91440" tIns="45720" rIns="91440" bIns="45720" anchor="t">
            <a:spAutoFit/>
          </a:bodyPr>
          <a:lstStyle/>
          <a:p>
            <a:pPr lvl="0">
              <a:lnSpc>
                <a:spcPct val="100000"/>
              </a:lnSpc>
            </a:pPr>
            <a:r>
              <a:rPr lang="es-ES" sz="2000" dirty="0">
                <a:latin typeface="Open Sans"/>
                <a:ea typeface="Open Sans"/>
                <a:cs typeface="Open Sans"/>
              </a:rPr>
              <a:t>Inspírate</a:t>
            </a:r>
            <a:r>
              <a:rPr lang="es-ES" sz="2000" b="0" dirty="0">
                <a:latin typeface="Open Sans"/>
                <a:ea typeface="Open Sans"/>
                <a:cs typeface="Open Sans"/>
              </a:rPr>
              <a:t> con las </a:t>
            </a:r>
            <a:r>
              <a:rPr lang="es-ES" sz="2000" b="0" dirty="0">
                <a:solidFill>
                  <a:schemeClr val="accent1"/>
                </a:solidFill>
                <a:latin typeface="Open Sans"/>
                <a:ea typeface="Open Sans"/>
                <a:cs typeface="Open Sans"/>
              </a:rPr>
              <a:t> </a:t>
            </a:r>
            <a:r>
              <a:rPr lang="es-ES"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herramientas de inicio rápido</a:t>
            </a:r>
            <a:r>
              <a:rPr lang="es-ES" sz="2000" b="1" dirty="0">
                <a:solidFill>
                  <a:schemeClr val="accent1"/>
                </a:solidFill>
                <a:latin typeface="Open Sans"/>
                <a:ea typeface="Open Sans"/>
                <a:cs typeface="Open Sans"/>
              </a:rPr>
              <a:t> </a:t>
            </a:r>
            <a:r>
              <a:rPr lang="es-ES" sz="2000" b="0" dirty="0">
                <a:latin typeface="Open Sans"/>
                <a:ea typeface="Open Sans"/>
                <a:cs typeface="Open Sans"/>
              </a:rPr>
              <a:t>publicadas </a:t>
            </a:r>
            <a:r>
              <a:rPr lang="es-ES" sz="2000" b="0" dirty="0">
                <a:solidFill>
                  <a:schemeClr val="accent1"/>
                </a:solidFill>
                <a:latin typeface="Open Sans"/>
                <a:ea typeface="Open Sans"/>
                <a:cs typeface="Open Sans"/>
              </a:rPr>
              <a:t>en </a:t>
            </a:r>
            <a:r>
              <a:rPr lang="es-ES" sz="2000" b="1" u="sng" dirty="0">
                <a:solidFill>
                  <a:schemeClr val="accent1"/>
                </a:solidFill>
                <a:latin typeface="Open Sans"/>
                <a:ea typeface="Open Sans"/>
                <a:cs typeface="Open Sans"/>
              </a:rPr>
              <a:t>el sitio web del Pacto</a:t>
            </a:r>
          </a:p>
        </p:txBody>
      </p:sp>
      <p:sp>
        <p:nvSpPr>
          <p:cNvPr id="17" name="TextBox 16">
            <a:extLst>
              <a:ext uri="{FF2B5EF4-FFF2-40B4-BE49-F238E27FC236}">
                <a16:creationId xmlns:a16="http://schemas.microsoft.com/office/drawing/2014/main" id="{281DCAA9-3912-20A2-3CF6-06571F180EA9}"/>
              </a:ext>
            </a:extLst>
          </p:cNvPr>
          <p:cNvSpPr txBox="1"/>
          <p:nvPr/>
        </p:nvSpPr>
        <p:spPr>
          <a:xfrm>
            <a:off x="2755726" y="4293755"/>
            <a:ext cx="5559130" cy="707886"/>
          </a:xfrm>
          <a:prstGeom prst="rect">
            <a:avLst/>
          </a:prstGeom>
          <a:noFill/>
        </p:spPr>
        <p:txBody>
          <a:bodyPr wrap="square" lIns="91440" tIns="45720" rIns="91440" bIns="45720" anchor="t">
            <a:spAutoFit/>
          </a:bodyPr>
          <a:lstStyle/>
          <a:p>
            <a:pPr>
              <a:lnSpc>
                <a:spcPct val="100000"/>
              </a:lnSpc>
            </a:pPr>
            <a:r>
              <a:rPr lang="es-ES" sz="2000" dirty="0">
                <a:latin typeface="Open Sans"/>
                <a:ea typeface="Open Sans"/>
                <a:cs typeface="Open Sans"/>
              </a:rPr>
              <a:t>Registra</a:t>
            </a:r>
            <a:r>
              <a:rPr lang="es-ES" sz="2000" b="0" dirty="0">
                <a:latin typeface="Open Sans"/>
                <a:ea typeface="Open Sans"/>
                <a:cs typeface="Open Sans"/>
              </a:rPr>
              <a:t> la actividad que </a:t>
            </a:r>
            <a:r>
              <a:rPr lang="es-ES" sz="2000" dirty="0">
                <a:latin typeface="Open Sans"/>
                <a:ea typeface="Open Sans"/>
                <a:cs typeface="Open Sans"/>
              </a:rPr>
              <a:t>planeas</a:t>
            </a:r>
            <a:r>
              <a:rPr lang="es-ES" sz="2000" b="0" dirty="0">
                <a:latin typeface="Open Sans"/>
                <a:ea typeface="Open Sans"/>
                <a:cs typeface="Open Sans"/>
              </a:rPr>
              <a:t> llevar a cabo</a:t>
            </a:r>
          </a:p>
        </p:txBody>
      </p:sp>
      <p:sp>
        <p:nvSpPr>
          <p:cNvPr id="19" name="TextBox 18">
            <a:extLst>
              <a:ext uri="{FF2B5EF4-FFF2-40B4-BE49-F238E27FC236}">
                <a16:creationId xmlns:a16="http://schemas.microsoft.com/office/drawing/2014/main" id="{C5A49F55-0BA8-A514-663C-9A498A8C874F}"/>
              </a:ext>
            </a:extLst>
          </p:cNvPr>
          <p:cNvSpPr txBox="1"/>
          <p:nvPr/>
        </p:nvSpPr>
        <p:spPr>
          <a:xfrm>
            <a:off x="2755726" y="5454564"/>
            <a:ext cx="3269709" cy="400110"/>
          </a:xfrm>
          <a:prstGeom prst="rect">
            <a:avLst/>
          </a:prstGeom>
          <a:noFill/>
        </p:spPr>
        <p:txBody>
          <a:bodyPr wrap="square" lIns="91440" tIns="45720" rIns="91440" bIns="45720" anchor="t">
            <a:spAutoFit/>
          </a:bodyPr>
          <a:lstStyle/>
          <a:p>
            <a:pPr lvl="0">
              <a:lnSpc>
                <a:spcPct val="100000"/>
              </a:lnSpc>
            </a:pPr>
            <a:r>
              <a:rPr lang="es-ES" sz="2000" dirty="0">
                <a:latin typeface="Open Sans"/>
                <a:ea typeface="Open Sans"/>
                <a:cs typeface="Open Sans"/>
              </a:rPr>
              <a:t>Organiza</a:t>
            </a:r>
            <a:r>
              <a:rPr lang="es-ES" sz="2000" b="0" dirty="0">
                <a:latin typeface="Open Sans"/>
                <a:ea typeface="Open Sans"/>
                <a:cs typeface="Open Sans"/>
              </a:rPr>
              <a:t> la actividad</a:t>
            </a:r>
          </a:p>
        </p:txBody>
      </p:sp>
      <p:sp>
        <p:nvSpPr>
          <p:cNvPr id="21" name="TextBox 20">
            <a:extLst>
              <a:ext uri="{FF2B5EF4-FFF2-40B4-BE49-F238E27FC236}">
                <a16:creationId xmlns:a16="http://schemas.microsoft.com/office/drawing/2014/main" id="{8BEDDD56-7712-9619-B41F-396FD9673670}"/>
              </a:ext>
            </a:extLst>
          </p:cNvPr>
          <p:cNvSpPr txBox="1"/>
          <p:nvPr/>
        </p:nvSpPr>
        <p:spPr>
          <a:xfrm>
            <a:off x="2755726" y="6643080"/>
            <a:ext cx="8756425" cy="400110"/>
          </a:xfrm>
          <a:prstGeom prst="rect">
            <a:avLst/>
          </a:prstGeom>
          <a:noFill/>
        </p:spPr>
        <p:txBody>
          <a:bodyPr wrap="square" lIns="91440" tIns="45720" rIns="91440" bIns="45720" anchor="t">
            <a:spAutoFit/>
          </a:bodyPr>
          <a:lstStyle/>
          <a:p>
            <a:pPr>
              <a:lnSpc>
                <a:spcPct val="100000"/>
              </a:lnSpc>
            </a:pPr>
            <a:r>
              <a:rPr lang="es-ES" sz="2000" dirty="0">
                <a:latin typeface="Open Sans"/>
                <a:ea typeface="Open Sans"/>
                <a:cs typeface="Open Sans"/>
              </a:rPr>
              <a:t>Comparte</a:t>
            </a:r>
            <a:r>
              <a:rPr lang="es-ES" sz="2000" b="0" dirty="0">
                <a:latin typeface="Open Sans"/>
                <a:ea typeface="Open Sans"/>
                <a:cs typeface="Open Sans"/>
              </a:rPr>
              <a:t> los resultados con el Pacto Europeo por el Clima</a:t>
            </a:r>
          </a:p>
        </p:txBody>
      </p:sp>
      <p:sp>
        <p:nvSpPr>
          <p:cNvPr id="23" name="TextBox 22">
            <a:extLst>
              <a:ext uri="{FF2B5EF4-FFF2-40B4-BE49-F238E27FC236}">
                <a16:creationId xmlns:a16="http://schemas.microsoft.com/office/drawing/2014/main" id="{8C4CD9B6-32BA-4F14-CC6A-ACBE2F16C579}"/>
              </a:ext>
            </a:extLst>
          </p:cNvPr>
          <p:cNvSpPr txBox="1"/>
          <p:nvPr/>
        </p:nvSpPr>
        <p:spPr>
          <a:xfrm>
            <a:off x="2755727" y="7754757"/>
            <a:ext cx="10371550" cy="400110"/>
          </a:xfrm>
          <a:prstGeom prst="rect">
            <a:avLst/>
          </a:prstGeom>
          <a:noFill/>
        </p:spPr>
        <p:txBody>
          <a:bodyPr wrap="square" lIns="91440" tIns="45720" rIns="91440" bIns="45720" anchor="t">
            <a:spAutoFit/>
          </a:bodyPr>
          <a:lstStyle/>
          <a:p>
            <a:pPr lvl="0">
              <a:lnSpc>
                <a:spcPct val="100000"/>
              </a:lnSpc>
            </a:pPr>
            <a:r>
              <a:rPr lang="es-ES" sz="2000" b="0" dirty="0">
                <a:latin typeface="Open Sans"/>
                <a:ea typeface="Open Sans"/>
                <a:cs typeface="Open Sans"/>
              </a:rPr>
              <a:t>¡</a:t>
            </a:r>
            <a:r>
              <a:rPr lang="es-ES" sz="2000" dirty="0">
                <a:latin typeface="Open Sans"/>
                <a:ea typeface="Open Sans"/>
                <a:cs typeface="Open Sans"/>
              </a:rPr>
              <a:t>Difunde</a:t>
            </a:r>
            <a:r>
              <a:rPr lang="es-ES" sz="2000" b="0" dirty="0">
                <a:latin typeface="Open Sans"/>
                <a:ea typeface="Open Sans"/>
                <a:cs typeface="Open Sans"/>
              </a:rPr>
              <a:t> </a:t>
            </a:r>
            <a:r>
              <a:rPr lang="es-ES" sz="2000" dirty="0">
                <a:latin typeface="Open Sans"/>
                <a:ea typeface="Open Sans"/>
                <a:cs typeface="Open Sans"/>
              </a:rPr>
              <a:t>tu</a:t>
            </a:r>
            <a:r>
              <a:rPr lang="es-ES" sz="2000" b="0" dirty="0">
                <a:latin typeface="Open Sans"/>
                <a:ea typeface="Open Sans"/>
                <a:cs typeface="Open Sans"/>
              </a:rPr>
              <a:t> actividad y </a:t>
            </a:r>
            <a:r>
              <a:rPr lang="es-ES" sz="2000" dirty="0">
                <a:latin typeface="Open Sans"/>
                <a:ea typeface="Open Sans"/>
                <a:cs typeface="Open Sans"/>
              </a:rPr>
              <a:t>tus</a:t>
            </a:r>
            <a:r>
              <a:rPr lang="es-ES" sz="2000" b="0" dirty="0">
                <a:latin typeface="Open Sans"/>
                <a:ea typeface="Open Sans"/>
                <a:cs typeface="Open Sans"/>
              </a:rPr>
              <a:t> resultados e </a:t>
            </a:r>
            <a:r>
              <a:rPr lang="es-ES" sz="2000" dirty="0">
                <a:latin typeface="Open Sans"/>
                <a:ea typeface="Open Sans"/>
                <a:cs typeface="Open Sans"/>
              </a:rPr>
              <a:t>invita</a:t>
            </a:r>
            <a:r>
              <a:rPr lang="es-ES" sz="2000" b="0" dirty="0">
                <a:latin typeface="Open Sans"/>
                <a:ea typeface="Open Sans"/>
                <a:cs typeface="Open Sans"/>
              </a:rPr>
              <a:t> a otros a ejercer como organizadores!</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2" y="803443"/>
            <a:ext cx="13127275"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3400" indent="-533400"/>
            <a:r>
              <a:rPr lang="es-ES" dirty="0">
                <a:latin typeface="Open Sans"/>
                <a:ea typeface="Open Sans"/>
                <a:cs typeface="Arial"/>
              </a:rPr>
              <a:t>    Herramientas de inicio rápido para la   participación ciudadana</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3"/>
            <a:ext cx="15455835" cy="594813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es-ES" sz="2600" b="1">
                  <a:solidFill>
                    <a:srgbClr val="184547"/>
                  </a:solidFill>
                  <a:latin typeface="Open Sans"/>
                  <a:ea typeface="Open Sans"/>
                  <a:cs typeface="Open Sans"/>
                </a:rPr>
                <a:t>Caminata por el clima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34307"/>
            </a:xfrm>
            <a:prstGeom prst="rect">
              <a:avLst/>
            </a:prstGeom>
            <a:noFill/>
          </p:spPr>
          <p:txBody>
            <a:bodyPr wrap="square" lIns="91440" tIns="45720" rIns="91440" bIns="45720" anchor="t">
              <a:spAutoFit/>
            </a:bodyPr>
            <a:lstStyle/>
            <a:p>
              <a:pPr algn="ctr"/>
              <a:r>
                <a:rPr lang="es-ES" sz="2600" b="1" dirty="0" err="1">
                  <a:solidFill>
                    <a:srgbClr val="26155F"/>
                  </a:solidFill>
                  <a:latin typeface="Open Sans"/>
                  <a:ea typeface="Open Sans"/>
                  <a:cs typeface="Open Sans"/>
                </a:rPr>
                <a:t>Fotohistoria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es-ES" sz="2600" b="1">
                  <a:solidFill>
                    <a:srgbClr val="16683B"/>
                  </a:solidFill>
                  <a:latin typeface="Open Sans"/>
                  <a:ea typeface="Open Sans"/>
                  <a:cs typeface="Open Sans"/>
                </a:rPr>
                <a:t>Grupo local de acción por el clima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es-ES" sz="2600" b="1">
                  <a:solidFill>
                    <a:srgbClr val="391A53"/>
                  </a:solidFill>
                  <a:latin typeface="Open Sans"/>
                  <a:ea typeface="Open Sans"/>
                  <a:cs typeface="Open Sans"/>
                </a:rPr>
                <a:t>Parlamento entre iguales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es-ES" sz="2000">
                  <a:latin typeface="Open Sans" panose="020B0606030504020204" pitchFamily="34" charset="0"/>
                  <a:ea typeface="Open Sans" panose="020B0606030504020204" pitchFamily="34" charset="0"/>
                  <a:cs typeface="Open Sans" panose="020B0606030504020204" pitchFamily="34" charset="0"/>
                </a:rPr>
                <a:t>Visitas guiadas en vecindarios locales para dar a conocer prácticas e iniciativas sostenibles que apoyan la transición verde.</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es-ES" sz="2000">
                  <a:latin typeface="Open Sans" panose="020B0606030504020204" pitchFamily="34" charset="0"/>
                  <a:ea typeface="Open Sans" panose="020B0606030504020204" pitchFamily="34" charset="0"/>
                  <a:cs typeface="Open Sans" panose="020B0606030504020204" pitchFamily="34" charset="0"/>
                </a:rPr>
                <a:t>Talleres de fotografía donde los participantes capturan imágenes y reflexionan sobre problemas y soluciones en el ámbito del clima. Los resultados pueden influir en la toma de decisiones e impulsar el cambio.</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es-ES" sz="2000">
                  <a:latin typeface="Open Sans" panose="020B0606030504020204" pitchFamily="34" charset="0"/>
                  <a:ea typeface="Open Sans" panose="020B0606030504020204" pitchFamily="34" charset="0"/>
                  <a:cs typeface="Open Sans" panose="020B0606030504020204" pitchFamily="34" charset="0"/>
                </a:rPr>
                <a:t>Un grupo de personas que trabajan en la consecución de un objetivo compartido, como la creación de un jardín comunitario, un café en el que se organizan actividades de restauración o una comunidad energética local.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es-ES" sz="2000">
                  <a:latin typeface="Open Sans" panose="020B0606030504020204" pitchFamily="34" charset="0"/>
                  <a:ea typeface="Open Sans" panose="020B0606030504020204" pitchFamily="34" charset="0"/>
                  <a:cs typeface="Open Sans" panose="020B0606030504020204" pitchFamily="34" charset="0"/>
                </a:rPr>
                <a:t>Debates sobre cómo la transición hacia la neutralidad climática puede funcionar en la práctica en nuestra vida cotidiana y qué políticas deberían implementarse para alentarnos a seguir adelante en tal empeño.</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532273"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3400" indent="-533400"/>
            <a:r>
              <a:rPr lang="es-ES" dirty="0">
                <a:latin typeface="Open Sans"/>
                <a:ea typeface="Open Sans"/>
                <a:cs typeface="Arial"/>
              </a:rPr>
              <a:t>    Herramientas de inicio rápido para la participación ciudadana</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es-ES" sz="2000" b="1" dirty="0">
                <a:solidFill>
                  <a:srgbClr val="184547"/>
                </a:solidFill>
                <a:latin typeface="Open Sans"/>
                <a:ea typeface="Open Sans"/>
                <a:cs typeface="Open Sans"/>
              </a:rPr>
              <a:t>Visita el sitio web para obtener más información</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748175" cy="4697042"/>
          </a:xfrm>
        </p:spPr>
        <p:txBody>
          <a:bodyPr lIns="0" tIns="0" rIns="0" bIns="0" anchor="t"/>
          <a:lstStyle/>
          <a:p>
            <a:pPr>
              <a:lnSpc>
                <a:spcPts val="4200"/>
              </a:lnSpc>
            </a:pPr>
            <a:r>
              <a:rPr lang="es-ES" sz="2800" dirty="0">
                <a:latin typeface="Open Sans"/>
                <a:ea typeface="Open Sans"/>
                <a:cs typeface="Open Sans"/>
              </a:rPr>
              <a:t>El Pacto Europeo por el Clima ha unido fuerzas con </a:t>
            </a:r>
            <a:r>
              <a:rPr lang="es-ES" sz="2800" b="1" dirty="0" err="1">
                <a:latin typeface="Open Sans"/>
                <a:ea typeface="Open Sans"/>
                <a:cs typeface="Open Sans"/>
              </a:rPr>
              <a:t>ActNow</a:t>
            </a:r>
            <a:r>
              <a:rPr lang="es-ES" sz="2800" dirty="0">
                <a:latin typeface="Open Sans"/>
                <a:ea typeface="Open Sans"/>
                <a:cs typeface="Open Sans"/>
              </a:rPr>
              <a:t>, la campaña de las Naciones Unidas y </a:t>
            </a:r>
            <a:r>
              <a:rPr lang="es-ES" sz="2800" b="1" dirty="0" err="1">
                <a:latin typeface="Open Sans"/>
                <a:ea typeface="Open Sans"/>
                <a:cs typeface="Open Sans"/>
              </a:rPr>
              <a:t>AWorld</a:t>
            </a:r>
            <a:r>
              <a:rPr lang="es-ES" sz="2800" dirty="0">
                <a:latin typeface="Open Sans"/>
                <a:ea typeface="Open Sans"/>
                <a:cs typeface="Open Sans"/>
              </a:rPr>
              <a:t>, la aplicación móvil de la campaña, que inspira a las personas a emprender acciones por el clima.</a:t>
            </a:r>
          </a:p>
          <a:p>
            <a:pPr>
              <a:lnSpc>
                <a:spcPts val="4200"/>
              </a:lnSpc>
            </a:pPr>
            <a:r>
              <a:rPr lang="es-ES" sz="2800" b="1" dirty="0">
                <a:solidFill>
                  <a:srgbClr val="02B23D"/>
                </a:solidFill>
                <a:latin typeface="Open Sans"/>
                <a:ea typeface="Open Sans"/>
                <a:cs typeface="Open Sans"/>
              </a:rPr>
              <a:t>Los usuarios que se unieron al desafío del Equipo del Pacto Europeo por el Clima en </a:t>
            </a:r>
            <a:r>
              <a:rPr lang="es-ES" sz="2800" b="1" dirty="0" err="1">
                <a:solidFill>
                  <a:srgbClr val="02B23D"/>
                </a:solidFill>
                <a:latin typeface="Open Sans"/>
                <a:ea typeface="Open Sans"/>
                <a:cs typeface="Open Sans"/>
              </a:rPr>
              <a:t>AWorld</a:t>
            </a:r>
            <a:r>
              <a:rPr lang="es-ES" sz="2800" b="1" dirty="0">
                <a:solidFill>
                  <a:srgbClr val="02B23D"/>
                </a:solidFill>
                <a:latin typeface="Open Sans"/>
                <a:ea typeface="Open Sans"/>
                <a:cs typeface="Open Sans"/>
              </a:rPr>
              <a:t> tuvieron acceso a más de </a:t>
            </a:r>
            <a:r>
              <a:rPr lang="es-ES" sz="2800" b="1" u="sng" dirty="0">
                <a:solidFill>
                  <a:srgbClr val="02B23D"/>
                </a:solidFill>
                <a:latin typeface="Open Sans"/>
                <a:ea typeface="Open Sans"/>
                <a:cs typeface="Open Sans"/>
              </a:rPr>
              <a:t>900 000 </a:t>
            </a:r>
            <a:r>
              <a:rPr lang="es-ES" sz="2800" b="1" dirty="0">
                <a:solidFill>
                  <a:srgbClr val="02B23D"/>
                </a:solidFill>
                <a:latin typeface="Open Sans"/>
                <a:ea typeface="Open Sans"/>
                <a:cs typeface="Open Sans"/>
              </a:rPr>
              <a:t>acciones por el clima.</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3589001" cy="836159"/>
          </a:xfrm>
          <a:solidFill>
            <a:srgbClr val="104B2B"/>
          </a:solidFill>
        </p:spPr>
        <p:txBody>
          <a:bodyPr wrap="square" lIns="216000" tIns="144000" rIns="180000" bIns="108000" anchor="t">
            <a:spAutoFit/>
          </a:bodyPr>
          <a:lstStyle/>
          <a:p>
            <a:r>
              <a:rPr lang="es-ES" dirty="0">
                <a:latin typeface="Open Sans"/>
                <a:ea typeface="Open Sans"/>
                <a:cs typeface="Open Sans"/>
              </a:rPr>
              <a:t>    El Pacto y </a:t>
            </a:r>
            <a:r>
              <a:rPr lang="es-ES" dirty="0" err="1">
                <a:latin typeface="Open Sans"/>
                <a:ea typeface="Open Sans"/>
                <a:cs typeface="Open Sans"/>
              </a:rPr>
              <a:t>ActNow</a:t>
            </a:r>
            <a:r>
              <a:rPr lang="es-ES" dirty="0">
                <a:latin typeface="Open Sans"/>
                <a:ea typeface="Open Sans"/>
                <a:cs typeface="Open Sans"/>
              </a:rPr>
              <a:t> DE LAS NACIONES UNIDAS </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20476" y="20563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678177" y="44877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02153" y="2794979"/>
            <a:ext cx="8110947" cy="4697042"/>
          </a:xfrm>
        </p:spPr>
        <p:txBody>
          <a:bodyPr lIns="0" tIns="0" rIns="0" bIns="0" anchor="t"/>
          <a:lstStyle/>
          <a:p>
            <a:pPr>
              <a:lnSpc>
                <a:spcPts val="4000"/>
              </a:lnSpc>
            </a:pPr>
            <a:r>
              <a:rPr lang="es-ES" sz="2400" dirty="0">
                <a:latin typeface="Open Sans"/>
                <a:ea typeface="Open Sans"/>
                <a:cs typeface="Open Sans"/>
              </a:rPr>
              <a:t>Todos y cada uno de nosotros podemos ayudar a construir un futuro más sostenible. </a:t>
            </a:r>
            <a:r>
              <a:rPr lang="es-ES" sz="2400" dirty="0">
                <a:solidFill>
                  <a:srgbClr val="000000"/>
                </a:solidFill>
                <a:latin typeface="Open Sans"/>
                <a:ea typeface="Open Sans"/>
                <a:cs typeface="Open Sans"/>
              </a:rPr>
              <a:t>Compartir</a:t>
            </a:r>
            <a:r>
              <a:rPr lang="es-ES" sz="2400" dirty="0">
                <a:solidFill>
                  <a:schemeClr val="accent1"/>
                </a:solidFill>
                <a:latin typeface="Open Sans"/>
                <a:ea typeface="Open Sans"/>
                <a:cs typeface="Open Sans"/>
              </a:rPr>
              <a:t> </a:t>
            </a:r>
            <a:r>
              <a:rPr lang="es-ES"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historias de éxito</a:t>
            </a:r>
            <a:r>
              <a:rPr lang="es-ES" sz="2400" dirty="0">
                <a:solidFill>
                  <a:srgbClr val="104B2B"/>
                </a:solidFill>
                <a:latin typeface="Open Sans"/>
                <a:ea typeface="Open Sans"/>
                <a:cs typeface="Open Sans"/>
              </a:rPr>
              <a:t>, </a:t>
            </a:r>
            <a:r>
              <a:rPr lang="es-ES" sz="2400" u="sng" dirty="0">
                <a:solidFill>
                  <a:srgbClr val="104B2B"/>
                </a:solidFill>
                <a:latin typeface="Open Sans"/>
                <a:ea typeface="Open Sans"/>
                <a:cs typeface="Open Sans"/>
              </a:rPr>
              <a:t>soluciones y acciones</a:t>
            </a:r>
            <a:r>
              <a:rPr lang="es-ES" sz="2400" dirty="0">
                <a:solidFill>
                  <a:srgbClr val="000000"/>
                </a:solidFill>
                <a:latin typeface="Open Sans"/>
                <a:ea typeface="Open Sans"/>
                <a:cs typeface="Open Sans"/>
              </a:rPr>
              <a:t> inspiradoras de la diversa comunidad que forma parte del Pacto ocupa un lugar esencial en nuestras comunicaciones. 
</a:t>
            </a:r>
            <a:endParaRPr lang="es-ES" sz="900" dirty="0">
              <a:solidFill>
                <a:srgbClr val="000000"/>
              </a:solidFill>
              <a:latin typeface="Open Sans"/>
              <a:ea typeface="Open Sans"/>
              <a:cs typeface="Open Sans"/>
            </a:endParaRPr>
          </a:p>
          <a:p>
            <a:pPr>
              <a:lnSpc>
                <a:spcPts val="4500"/>
              </a:lnSpc>
            </a:pPr>
            <a:r>
              <a:rPr lang="es-ES" sz="3200" dirty="0">
                <a:solidFill>
                  <a:srgbClr val="104B2B"/>
                </a:solidFill>
                <a:latin typeface="Open Sans"/>
                <a:ea typeface="Open Sans"/>
                <a:cs typeface="Open Sans"/>
              </a:rPr>
              <a:t>Comparte tus historias con nosotros a través de</a:t>
            </a:r>
            <a:r>
              <a:rPr lang="es-ES" sz="3200" i="0" u="none" strike="noStrike" baseline="0" dirty="0">
                <a:solidFill>
                  <a:srgbClr val="104B2B"/>
                </a:solidFill>
                <a:latin typeface="Open Sans"/>
                <a:ea typeface="Open Sans"/>
                <a:cs typeface="Open Sans"/>
              </a:rPr>
              <a:t>: </a:t>
            </a:r>
            <a:r>
              <a:rPr lang="es-ES" sz="3200" b="1" u="sng" dirty="0">
                <a:solidFill>
                  <a:srgbClr val="104B2B"/>
                </a:solidFill>
                <a:latin typeface="Open Sans"/>
                <a:ea typeface="Open Sans"/>
                <a:cs typeface="Open Sans"/>
              </a:rPr>
              <a:t>stories</a:t>
            </a:r>
            <a:r>
              <a:rPr lang="es-ES"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@euclimatepact.eu</a:t>
            </a:r>
            <a:r>
              <a:rPr lang="es-ES" sz="3200" dirty="0">
                <a:solidFill>
                  <a:srgbClr val="104B2B"/>
                </a:solidFill>
                <a:latin typeface="Open Sans"/>
                <a:ea typeface="Open Sans"/>
                <a:cs typeface="Open Sans"/>
              </a:rPr>
              <a:t> </a:t>
            </a:r>
          </a:p>
          <a:p>
            <a:pPr>
              <a:lnSpc>
                <a:spcPts val="2200"/>
              </a:lnSpc>
            </a:pPr>
            <a:r>
              <a:rPr lang="es-ES" sz="1800" dirty="0">
                <a:latin typeface="Open Sans"/>
                <a:ea typeface="Open Sans"/>
                <a:cs typeface="Open Sans"/>
              </a:rPr>
              <a:t>Incluye enlaces, archivos adjuntos, imágenes o detalles relevantes que nos ayuden a comprender y compartir tu historia. </a:t>
            </a:r>
            <a:endParaRPr lang="es-ES" dirty="0"/>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13139802" cy="836159"/>
          </a:xfrm>
        </p:spPr>
        <p:txBody>
          <a:bodyPr wrap="square" lIns="216000" tIns="144000" rIns="180000" bIns="108000" anchor="t">
            <a:spAutoFit/>
          </a:bodyPr>
          <a:lstStyle/>
          <a:p>
            <a:r>
              <a:rPr lang="es-ES" dirty="0">
                <a:latin typeface="Open Sans"/>
                <a:ea typeface="Open Sans"/>
                <a:cs typeface="Open Sans"/>
              </a:rPr>
              <a:t>    ¡Comparte tus historias con nosotros!</a:t>
            </a:r>
          </a:p>
        </p:txBody>
      </p:sp>
      <p:pic>
        <p:nvPicPr>
          <p:cNvPr id="5" name="Picture 4" descr="A group of women looking at a paper&#10;&#10;Description automatically generated">
            <a:extLst>
              <a:ext uri="{FF2B5EF4-FFF2-40B4-BE49-F238E27FC236}">
                <a16:creationId xmlns:a16="http://schemas.microsoft.com/office/drawing/2014/main" id="{3984245F-E24C-AE0A-9476-FB25F62C05D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es-ES"/>
              <a:t>    Para más información</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784099311"/>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es-ES" sz="2800"/>
                        <a:t>Plataforma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es-ES" sz="2800"/>
                        <a:t>Etiqueta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es-ES"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a:t>              </a:t>
                      </a:r>
                      <a:r>
                        <a:rPr lang="es-ES"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es-ES"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s-ES" sz="2400"/>
                        <a:t>             </a:t>
                      </a:r>
                      <a:r>
                        <a:rPr lang="es-ES"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es-ES"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dirty="0"/>
                        <a:t>            </a:t>
                      </a:r>
                      <a:r>
                        <a:rPr lang="es-ES" sz="2000" dirty="0"/>
                        <a:t>@EU </a:t>
                      </a:r>
                      <a:r>
                        <a:rPr lang="es-ES" sz="2000" dirty="0" err="1"/>
                        <a:t>Environment</a:t>
                      </a:r>
                      <a:br>
                        <a:rPr lang="es-ES" sz="2000" dirty="0"/>
                      </a:br>
                      <a:r>
                        <a:rPr lang="es-ES" sz="2000" dirty="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es-ES"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s-ES" sz="2400" dirty="0"/>
                        <a:t>         </a:t>
                      </a:r>
                      <a:r>
                        <a:rPr lang="es-ES" sz="2000" dirty="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243865" y="2335705"/>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ts val="3800"/>
              </a:lnSpc>
              <a:spcBef>
                <a:spcPts val="1500"/>
              </a:spcBef>
              <a:spcAft>
                <a:spcPts val="800"/>
              </a:spcAft>
              <a:buClrTx/>
              <a:buSzTx/>
              <a:buFont typeface="Arial" panose="020B0604020202020204" pitchFamily="34" charset="0"/>
              <a:buNone/>
              <a:tabLst/>
              <a:defRPr/>
            </a:pPr>
            <a:r>
              <a:rPr lang="es-ES" sz="2300" dirty="0">
                <a:solidFill>
                  <a:prstClr val="black"/>
                </a:solidFill>
                <a:latin typeface="Open Sans"/>
                <a:ea typeface="Open Sans"/>
                <a:cs typeface="Open Sans"/>
              </a:rPr>
              <a:t>Visita</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 </a:t>
            </a:r>
            <a:r>
              <a:rPr kumimoji="0" lang="es-ES" sz="2300" b="0" i="0" u="none" strike="noStrike" kern="1200" cap="none" spc="0" normalizeH="0" baseline="0" noProof="0" dirty="0">
                <a:ln>
                  <a:noFill/>
                </a:ln>
                <a:solidFill>
                  <a:srgbClr val="262626"/>
                </a:solidFill>
                <a:effectLst/>
                <a:uLnTx/>
                <a:uFillTx/>
                <a:latin typeface="Open Sans"/>
                <a:ea typeface="Open Sans"/>
                <a:cs typeface="Open Sans"/>
              </a:rPr>
              <a:t>el </a:t>
            </a:r>
            <a:r>
              <a:rPr kumimoji="0" lang="es-ES" sz="2300" b="0" i="0" u="sng" strike="noStrike" kern="1200" cap="none" spc="0" normalizeH="0" baseline="0" noProof="0" dirty="0">
                <a:ln>
                  <a:noFill/>
                </a:ln>
                <a:solidFill>
                  <a:srgbClr val="104B2B"/>
                </a:solidFill>
                <a:effectLst/>
                <a:uLnTx/>
                <a:uFillTx/>
                <a:latin typeface="Open Sans"/>
                <a:ea typeface="Open Sans"/>
                <a:cs typeface="Open Sans"/>
                <a:hlinkClick r:id="rId6">
                  <a:extLst>
                    <a:ext uri="{A12FA001-AC4F-418D-AE19-62706E023703}">
                      <ahyp:hlinkClr xmlns:ahyp="http://schemas.microsoft.com/office/drawing/2018/hyperlinkcolor" val="tx"/>
                    </a:ext>
                  </a:extLst>
                </a:hlinkClick>
              </a:rPr>
              <a:t>Sitio web del Pacto por el Clima</a:t>
            </a:r>
            <a:r>
              <a:rPr kumimoji="0" lang="es-ES" sz="2300" b="0" i="0" u="none" strike="noStrike" kern="1200" cap="none" spc="0" normalizeH="0" baseline="0" noProof="0" dirty="0">
                <a:ln>
                  <a:noFill/>
                </a:ln>
                <a:solidFill>
                  <a:srgbClr val="104B2B"/>
                </a:solidFill>
                <a:effectLst/>
                <a:uLnTx/>
                <a:uFillTx/>
                <a:latin typeface="Open Sans"/>
                <a:ea typeface="Open Sans"/>
                <a:cs typeface="Open Sans"/>
              </a:rPr>
              <a:t> </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para conocer diversas historias de la comunidad del Pacto y obtener recursos y materiales útiles que inspiren a los demás a actuar. </a:t>
            </a:r>
          </a:p>
          <a:p>
            <a:pPr marL="0" marR="0" lvl="0" indent="0" algn="l" defTabSz="1371600" rtl="0" eaLnBrk="1" fontAlgn="auto" latinLnBrk="0" hangingPunct="1">
              <a:lnSpc>
                <a:spcPts val="3800"/>
              </a:lnSpc>
              <a:spcBef>
                <a:spcPts val="1500"/>
              </a:spcBef>
              <a:spcAft>
                <a:spcPts val="800"/>
              </a:spcAft>
              <a:buClrTx/>
              <a:buSzTx/>
              <a:buFont typeface="Arial" panose="020B0604020202020204" pitchFamily="34" charset="0"/>
              <a:buNone/>
              <a:tabLst/>
              <a:defRPr/>
            </a:pPr>
            <a:r>
              <a:rPr kumimoji="0" lang="es-ES" sz="2300" b="0" i="0" u="none" strike="noStrike" kern="1200" cap="none" spc="0" normalizeH="0" baseline="0" noProof="0" dirty="0">
                <a:ln>
                  <a:noFill/>
                </a:ln>
                <a:solidFill>
                  <a:srgbClr val="262626"/>
                </a:solidFill>
                <a:effectLst/>
                <a:uLnTx/>
                <a:uFillTx/>
                <a:latin typeface="Open Sans"/>
                <a:ea typeface="Open Sans"/>
                <a:cs typeface="Open Sans"/>
              </a:rPr>
              <a:t>También </a:t>
            </a:r>
            <a:r>
              <a:rPr lang="es-ES" sz="2300" dirty="0">
                <a:solidFill>
                  <a:prstClr val="black"/>
                </a:solidFill>
                <a:latin typeface="Open Sans"/>
                <a:ea typeface="Open Sans"/>
                <a:cs typeface="Open Sans"/>
              </a:rPr>
              <a:t>puedes</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 </a:t>
            </a:r>
            <a:r>
              <a:rPr lang="es-ES"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suscribirte</a:t>
            </a:r>
            <a:r>
              <a:rPr kumimoji="0" lang="es-ES" sz="2300" b="0" i="0" u="sng" strike="noStrike" kern="1200" cap="none" spc="0" normalizeH="0" baseline="0" noProof="0" dirty="0">
                <a:ln>
                  <a:noFill/>
                </a:ln>
                <a:solidFill>
                  <a:srgbClr val="104B2B"/>
                </a:solidFill>
                <a:effectLst/>
                <a:uLnTx/>
                <a:uFillTx/>
                <a:latin typeface="Open Sans"/>
                <a:ea typeface="Open Sans"/>
                <a:cs typeface="Open Sans"/>
                <a:hlinkClick r:id="rId7">
                  <a:extLst>
                    <a:ext uri="{A12FA001-AC4F-418D-AE19-62706E023703}">
                      <ahyp:hlinkClr xmlns:ahyp="http://schemas.microsoft.com/office/drawing/2018/hyperlinkcolor" val="tx"/>
                    </a:ext>
                  </a:extLst>
                </a:hlinkClick>
              </a:rPr>
              <a:t> a nuestro boletín</a:t>
            </a:r>
            <a:r>
              <a:rPr kumimoji="0" lang="es-ES" sz="2300" b="0" i="0" u="none" strike="noStrike" kern="1200" cap="none" spc="0" normalizeH="0" baseline="0" noProof="0" dirty="0">
                <a:ln>
                  <a:noFill/>
                </a:ln>
                <a:solidFill>
                  <a:srgbClr val="104B2B"/>
                </a:solidFill>
                <a:effectLst/>
                <a:uLnTx/>
                <a:uFillTx/>
                <a:latin typeface="Open Sans"/>
                <a:ea typeface="Open Sans"/>
                <a:cs typeface="Open Sans"/>
              </a:rPr>
              <a:t> </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y seguirnos en las redes sociales para </a:t>
            </a:r>
            <a:r>
              <a:rPr lang="es-ES" sz="2300" dirty="0">
                <a:solidFill>
                  <a:prstClr val="black"/>
                </a:solidFill>
                <a:latin typeface="Open Sans"/>
                <a:ea typeface="Open Sans"/>
                <a:cs typeface="Open Sans"/>
              </a:rPr>
              <a:t>mantenerte</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 al día en materia de acción por </a:t>
            </a:r>
            <a:br>
              <a:rPr kumimoji="0" lang="es-ES" sz="2300" b="0" i="0" u="none" strike="noStrike" kern="1200" cap="none" spc="0" normalizeH="0" baseline="0" noProof="0" dirty="0">
                <a:ln>
                  <a:noFill/>
                </a:ln>
                <a:solidFill>
                  <a:prstClr val="black"/>
                </a:solidFill>
                <a:effectLst/>
                <a:uLnTx/>
                <a:uFillTx/>
                <a:latin typeface="Open Sans"/>
                <a:ea typeface="Open Sans"/>
                <a:cs typeface="Open Sans"/>
              </a:rPr>
            </a:b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el clima.</a:t>
            </a:r>
            <a:endParaRPr lang="es-ES" sz="2300" b="0" i="0" u="none" strike="noStrike" kern="1200" cap="none" spc="0" normalizeH="0" baseline="0" noProof="0" dirty="0">
              <a:ln>
                <a:noFill/>
              </a:ln>
              <a:solidFill>
                <a:prstClr val="black"/>
              </a:solidFill>
              <a:effectLst/>
              <a:uLnTx/>
              <a:uFillTx/>
              <a:latin typeface="Open Sans"/>
              <a:ea typeface="Open Sans"/>
              <a:cs typeface="Open Sans"/>
            </a:endParaRPr>
          </a:p>
          <a:p>
            <a:pPr marL="0" marR="0" lvl="0" indent="0" algn="l" defTabSz="1371600" rtl="0" eaLnBrk="1" fontAlgn="auto" latinLnBrk="0" hangingPunct="1">
              <a:lnSpc>
                <a:spcPts val="3800"/>
              </a:lnSpc>
              <a:spcBef>
                <a:spcPts val="1500"/>
              </a:spcBef>
              <a:spcAft>
                <a:spcPts val="3600"/>
              </a:spcAft>
              <a:buClrTx/>
              <a:buSzTx/>
              <a:buFont typeface="Arial" panose="020B0604020202020204" pitchFamily="34" charset="0"/>
              <a:buNone/>
              <a:tabLst/>
              <a:defRPr/>
            </a:pPr>
            <a:r>
              <a:rPr lang="es-ES" sz="2300" dirty="0">
                <a:solidFill>
                  <a:prstClr val="black"/>
                </a:solidFill>
                <a:latin typeface="Open Sans"/>
                <a:ea typeface="Open Sans"/>
                <a:cs typeface="Open Sans"/>
              </a:rPr>
              <a:t>Encuentra</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 nuestro contenido utilizando los </a:t>
            </a:r>
            <a:r>
              <a:rPr kumimoji="0" lang="es-ES" sz="2300" b="0" u="none" strike="noStrike" kern="1200" cap="none" spc="0" normalizeH="0" baseline="0" noProof="0" dirty="0">
                <a:ln>
                  <a:noFill/>
                </a:ln>
                <a:solidFill>
                  <a:prstClr val="black"/>
                </a:solidFill>
                <a:effectLst/>
                <a:uLnTx/>
                <a:uFillTx/>
                <a:latin typeface="Open Sans"/>
                <a:ea typeface="Open Sans"/>
                <a:cs typeface="Open Sans"/>
              </a:rPr>
              <a:t>hashtags</a:t>
            </a:r>
            <a:r>
              <a:rPr kumimoji="0" lang="es-ES" sz="2300" b="0" i="0" u="none" strike="noStrike" kern="1200" cap="none" spc="0" normalizeH="0" baseline="0" noProof="0" dirty="0">
                <a:ln>
                  <a:noFill/>
                </a:ln>
                <a:solidFill>
                  <a:prstClr val="black"/>
                </a:solidFill>
                <a:effectLst/>
                <a:uLnTx/>
                <a:uFillTx/>
                <a:latin typeface="Open Sans"/>
                <a:ea typeface="Open Sans"/>
                <a:cs typeface="Open Sans"/>
              </a:rPr>
              <a:t>: </a:t>
            </a:r>
            <a:r>
              <a:rPr kumimoji="0" lang="es-ES" sz="2300" b="1" i="0" u="none" strike="noStrike" kern="1200" cap="none" spc="0" normalizeH="0" baseline="0" noProof="0" dirty="0">
                <a:ln>
                  <a:noFill/>
                </a:ln>
                <a:solidFill>
                  <a:srgbClr val="104B2B"/>
                </a:solidFill>
                <a:effectLst/>
                <a:uLnTx/>
                <a:uFillTx/>
                <a:latin typeface="Open Sans"/>
                <a:ea typeface="Open Sans"/>
                <a:cs typeface="Open Sans"/>
              </a:rPr>
              <a:t>#EUClimatePact #MyWorldOurPlanet </a:t>
            </a:r>
          </a:p>
          <a:p>
            <a:pPr marL="0" marR="0" lvl="0" indent="0" algn="l" defTabSz="1371600" rtl="0" eaLnBrk="1" fontAlgn="auto" latinLnBrk="0" hangingPunct="1">
              <a:lnSpc>
                <a:spcPts val="4400"/>
              </a:lnSpc>
              <a:spcBef>
                <a:spcPts val="1500"/>
              </a:spcBef>
              <a:spcAft>
                <a:spcPts val="800"/>
              </a:spcAft>
              <a:buClrTx/>
              <a:buSzTx/>
              <a:buFont typeface="Arial" panose="020B0604020202020204" pitchFamily="34" charset="0"/>
              <a:buNone/>
              <a:tabLst/>
              <a:defRPr/>
            </a:pPr>
            <a:r>
              <a:rPr kumimoji="0" lang="es-ES" sz="3200" b="0" i="0" u="none" strike="noStrike" kern="1200" cap="none" spc="0" normalizeH="0" baseline="0" noProof="0" dirty="0">
                <a:ln>
                  <a:noFill/>
                </a:ln>
                <a:solidFill>
                  <a:srgbClr val="104B2B"/>
                </a:solidFill>
                <a:effectLst/>
                <a:uLnTx/>
                <a:uFillTx/>
                <a:latin typeface="Open Sans"/>
                <a:ea typeface="Open Sans"/>
                <a:cs typeface="Open Sans"/>
              </a:rPr>
              <a:t>¿Alguna pregunta? No </a:t>
            </a:r>
            <a:r>
              <a:rPr lang="es-ES" sz="3200" dirty="0">
                <a:solidFill>
                  <a:srgbClr val="104B2B"/>
                </a:solidFill>
                <a:latin typeface="Open Sans"/>
                <a:ea typeface="Open Sans"/>
                <a:cs typeface="Open Sans"/>
              </a:rPr>
              <a:t>dudes</a:t>
            </a:r>
            <a:r>
              <a:rPr kumimoji="0" lang="es-ES" sz="3200" b="0" i="0" u="none" strike="noStrike" kern="1200" cap="none" spc="0" normalizeH="0" baseline="0" noProof="0" dirty="0">
                <a:ln>
                  <a:noFill/>
                </a:ln>
                <a:solidFill>
                  <a:srgbClr val="104B2B"/>
                </a:solidFill>
                <a:effectLst/>
                <a:uLnTx/>
                <a:uFillTx/>
                <a:latin typeface="Open Sans"/>
                <a:ea typeface="Open Sans"/>
                <a:cs typeface="Open Sans"/>
              </a:rPr>
              <a:t> en </a:t>
            </a:r>
            <a:r>
              <a:rPr lang="es-ES" sz="3200" dirty="0">
                <a:solidFill>
                  <a:srgbClr val="104B2B"/>
                </a:solidFill>
                <a:latin typeface="Open Sans"/>
                <a:ea typeface="Open Sans"/>
                <a:cs typeface="Open Sans"/>
              </a:rPr>
              <a:t>ponerte</a:t>
            </a:r>
            <a:r>
              <a:rPr kumimoji="0" lang="es-ES" sz="3200" b="0" i="0" u="none" strike="noStrike" kern="1200" cap="none" spc="0" normalizeH="0" baseline="0" noProof="0" dirty="0">
                <a:ln>
                  <a:noFill/>
                </a:ln>
                <a:solidFill>
                  <a:srgbClr val="104B2B"/>
                </a:solidFill>
                <a:effectLst/>
                <a:uLnTx/>
                <a:uFillTx/>
                <a:latin typeface="Open Sans"/>
                <a:ea typeface="Open Sans"/>
                <a:cs typeface="Open Sans"/>
              </a:rPr>
              <a:t> en contacto con la Secretaría en:</a:t>
            </a:r>
            <a:br>
              <a:rPr kumimoji="0" lang="es-ES" sz="3200" b="0" i="0" u="none" strike="noStrike" kern="1200" cap="none" spc="0" normalizeH="0" baseline="0" noProof="0" dirty="0">
                <a:ln>
                  <a:noFill/>
                </a:ln>
                <a:solidFill>
                  <a:srgbClr val="104B2B"/>
                </a:solidFill>
                <a:effectLst/>
                <a:uLnTx/>
                <a:uFillTx/>
                <a:latin typeface="Open Sans"/>
                <a:ea typeface="Open Sans"/>
                <a:cs typeface="Open Sans"/>
              </a:rPr>
            </a:br>
            <a:r>
              <a:rPr kumimoji="0" lang="es-ES" sz="3200" b="1" i="0" u="none" strike="noStrike" kern="1200" cap="none" spc="0" normalizeH="0" baseline="0" noProof="0" dirty="0">
                <a:ln>
                  <a:noFill/>
                </a:ln>
                <a:solidFill>
                  <a:srgbClr val="104B2B"/>
                </a:solidFill>
                <a:effectLst/>
                <a:uLnTx/>
                <a:uFillTx/>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62626"/>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974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8617907" y="2416393"/>
            <a:ext cx="8850339" cy="1288009"/>
          </a:xfrm>
        </p:spPr>
        <p:txBody>
          <a:bodyPr/>
          <a:lstStyle/>
          <a:p>
            <a:r>
              <a:rPr lang="es-ES"/>
              <a:t>¡Muchas gracias</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8286750" y="3666302"/>
            <a:ext cx="9181497" cy="1288009"/>
          </a:xfrm>
        </p:spPr>
        <p:txBody>
          <a:bodyPr/>
          <a:lstStyle/>
          <a:p>
            <a:r>
              <a:rPr lang="es-ES" dirty="0">
                <a:latin typeface="Open Sans"/>
                <a:ea typeface="Open Sans"/>
                <a:cs typeface="Open Sans"/>
              </a:rPr>
              <a:t>por TU atención!</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7894428" cy="1232609"/>
          </a:xfrm>
        </p:spPr>
        <p:txBody>
          <a:bodyPr/>
          <a:lstStyle/>
          <a:p>
            <a:r>
              <a:rPr lang="es-ES" sz="6800"/>
              <a:t> SOBRE el Pacto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1085602" cy="1232609"/>
          </a:xfrm>
        </p:spPr>
        <p:txBody>
          <a:bodyPr/>
          <a:lstStyle/>
          <a:p>
            <a:r>
              <a:rPr lang="es-ES" sz="6800" dirty="0">
                <a:latin typeface="Open Sans"/>
                <a:ea typeface="Open Sans"/>
                <a:cs typeface="Open Sans"/>
              </a:rPr>
              <a:t> Europeo por el Clima</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es-ES"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es-ES" sz="2800">
                <a:solidFill>
                  <a:schemeClr val="bg1"/>
                </a:solidFill>
                <a:latin typeface="Open Sans"/>
                <a:ea typeface="Open Sans"/>
                <a:cs typeface="Open Sans"/>
              </a:rPr>
              <a:t>El </a:t>
            </a:r>
            <a:r>
              <a:rPr lang="es-ES"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Pacto Europeo por el Clima</a:t>
            </a:r>
            <a:r>
              <a:rPr lang="es-ES" sz="2800">
                <a:solidFill>
                  <a:srgbClr val="9EBCF8"/>
                </a:solidFill>
                <a:latin typeface="Open Sans"/>
                <a:ea typeface="Open Sans"/>
                <a:cs typeface="Open Sans"/>
              </a:rPr>
              <a:t> </a:t>
            </a:r>
            <a:r>
              <a:rPr lang="es-ES" sz="2800">
                <a:solidFill>
                  <a:schemeClr val="bg1"/>
                </a:solidFill>
                <a:latin typeface="Open Sans"/>
                <a:ea typeface="Open Sans"/>
                <a:cs typeface="Open Sans"/>
              </a:rPr>
              <a:t>es una iniciativa emprendida por la Comisión Europea con el objetivo de crear un movimiento de personas unidas en torno a una causa común: </a:t>
            </a:r>
            <a:r>
              <a:rPr lang="es-ES" sz="2800" b="1">
                <a:solidFill>
                  <a:schemeClr val="bg1"/>
                </a:solidFill>
                <a:latin typeface="Open Sans"/>
                <a:ea typeface="Open Sans"/>
                <a:cs typeface="Open Sans"/>
              </a:rPr>
              <a:t>la</a:t>
            </a:r>
            <a:r>
              <a:rPr lang="es-ES" sz="2800">
                <a:solidFill>
                  <a:schemeClr val="bg1"/>
                </a:solidFill>
                <a:latin typeface="Open Sans"/>
                <a:ea typeface="Open Sans"/>
                <a:cs typeface="Open Sans"/>
              </a:rPr>
              <a:t> </a:t>
            </a:r>
            <a:r>
              <a:rPr lang="es-ES" sz="2800" b="1">
                <a:solidFill>
                  <a:schemeClr val="bg1"/>
                </a:solidFill>
                <a:latin typeface="Open Sans"/>
                <a:ea typeface="Open Sans"/>
                <a:cs typeface="Open Sans"/>
              </a:rPr>
              <a:t>acción por el clima</a:t>
            </a:r>
            <a:r>
              <a:rPr lang="es-ES"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es-ES" sz="2800" dirty="0">
                <a:solidFill>
                  <a:schemeClr val="bg1"/>
                </a:solidFill>
                <a:latin typeface="Open Sans"/>
                <a:ea typeface="Open Sans"/>
                <a:cs typeface="Open Sans"/>
              </a:rPr>
              <a:t>Como parte del </a:t>
            </a:r>
            <a:r>
              <a:rPr lang="es-ES"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Pacto Verde Europeo</a:t>
            </a:r>
            <a:r>
              <a:rPr lang="es-ES" sz="2800" dirty="0">
                <a:solidFill>
                  <a:schemeClr val="bg1"/>
                </a:solidFill>
                <a:latin typeface="Open Sans"/>
                <a:ea typeface="Open Sans"/>
                <a:cs typeface="Open Sans"/>
              </a:rPr>
              <a:t>, el Pacto Europeo por el Clima ayuda a la UE a alcanzar su objetivo de alcanzar la neutralidad climática de aquí a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es-ES" sz="60000" b="1">
                <a:solidFill>
                  <a:schemeClr val="bg1">
                    <a:alpha val="3000"/>
                  </a:schemeClr>
                </a:solidFill>
                <a:latin typeface="Open Sans"/>
                <a:ea typeface="Open Sans"/>
                <a:cs typeface="Open Sans"/>
              </a:rPr>
              <a:t>20        
</a:t>
            </a:r>
            <a:br>
              <a:rPr lang="es-ES" sz="60000" b="1">
                <a:solidFill>
                  <a:schemeClr val="bg1">
                    <a:alpha val="3000"/>
                  </a:schemeClr>
                </a:solidFill>
                <a:latin typeface="Open Sans"/>
                <a:ea typeface="Open Sans"/>
                <a:cs typeface="Open Sans"/>
              </a:rPr>
            </a:br>
            <a:endParaRPr lang="es-ES"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es-ES"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1" y="1717843"/>
            <a:ext cx="17539855" cy="836159"/>
          </a:xfrm>
          <a:prstGeom prst="rect">
            <a:avLst/>
          </a:prstGeom>
          <a:solidFill>
            <a:srgbClr val="3C64E7"/>
          </a:solidFill>
        </p:spPr>
        <p:txBody>
          <a:bodyPr/>
          <a:lstStyle/>
          <a:p>
            <a:r>
              <a:rPr lang="es-ES" dirty="0"/>
              <a:t>                  ¿En qué consiste el Pacto Europeo por el Clima?</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es-ES" sz="3200" dirty="0">
                <a:solidFill>
                  <a:srgbClr val="2A255A"/>
                </a:solidFill>
                <a:latin typeface="Open Sans"/>
                <a:ea typeface="Open Sans"/>
                <a:cs typeface="Open Sans"/>
              </a:rPr>
              <a:t>El lema del Pacto es:  </a:t>
            </a:r>
            <a:br>
              <a:rPr lang="es-ES" sz="3200" dirty="0">
                <a:solidFill>
                  <a:srgbClr val="2A255A"/>
                </a:solidFill>
                <a:latin typeface="Open Sans"/>
                <a:ea typeface="Open Sans"/>
                <a:cs typeface="Open Sans"/>
              </a:rPr>
            </a:br>
            <a:r>
              <a:rPr lang="es-ES" sz="3600" b="1" i="1" dirty="0">
                <a:solidFill>
                  <a:srgbClr val="2A255A"/>
                </a:solidFill>
                <a:latin typeface="Open Sans"/>
                <a:ea typeface="Open Sans"/>
                <a:cs typeface="Open Sans"/>
              </a:rPr>
              <a:t>"Mi mundo. Mi acción. Nuestro planeta."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es-ES">
                <a:latin typeface="Open Sans"/>
                <a:ea typeface="Open Sans"/>
                <a:cs typeface="Open Sans"/>
              </a:rPr>
              <a:t>    Objetivos</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8"/>
            <a:ext cx="9473203" cy="2720154"/>
            <a:chOff x="1484396" y="3363558"/>
            <a:chExt cx="13980171"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es-ES" sz="2000">
                  <a:latin typeface="Open Sans"/>
                  <a:ea typeface="Open Sans"/>
                  <a:cs typeface="Open Sans"/>
                </a:rPr>
                <a:t>de las cuestiones climáticas y las acciones de la 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978550"/>
            </a:xfrm>
            <a:prstGeom prst="rect">
              <a:avLst/>
            </a:prstGeom>
            <a:noFill/>
          </p:spPr>
          <p:txBody>
            <a:bodyPr wrap="square" lIns="91440" tIns="45720" rIns="91440" bIns="45720" anchor="t">
              <a:spAutoFit/>
            </a:bodyPr>
            <a:lstStyle/>
            <a:p>
              <a:pPr algn="ctr">
                <a:lnSpc>
                  <a:spcPts val="2400"/>
                </a:lnSpc>
              </a:pPr>
              <a:r>
                <a:rPr lang="es-ES" sz="2000" dirty="0">
                  <a:latin typeface="Open Sans"/>
                  <a:ea typeface="Open Sans"/>
                  <a:cs typeface="Open Sans"/>
                </a:rPr>
                <a:t>la acción por el clima y catalizar el compromiso</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626145" y="4092193"/>
              <a:ext cx="3706543" cy="1868140"/>
            </a:xfrm>
            <a:prstGeom prst="rect">
              <a:avLst/>
            </a:prstGeom>
            <a:noFill/>
          </p:spPr>
          <p:txBody>
            <a:bodyPr wrap="square" lIns="91440" tIns="45720" rIns="91440" bIns="45720" anchor="t">
              <a:spAutoFit/>
            </a:bodyPr>
            <a:lstStyle/>
            <a:p>
              <a:pPr algn="ctr">
                <a:lnSpc>
                  <a:spcPts val="2400"/>
                </a:lnSpc>
              </a:pPr>
              <a:r>
                <a:rPr lang="es-ES" sz="2000" dirty="0">
                  <a:latin typeface="Open Sans"/>
                  <a:ea typeface="Open Sans"/>
                  <a:cs typeface="Open Sans"/>
                </a:rPr>
                <a:t>y organizaciones que actúan en materia de clima y les ayudan a aprender unos de otros</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es-ES" sz="1900" b="1" dirty="0">
                  <a:solidFill>
                    <a:schemeClr val="bg1"/>
                  </a:solidFill>
                  <a:latin typeface="Open Sans"/>
                  <a:ea typeface="Open Sans"/>
                  <a:cs typeface="Open Sans"/>
                </a:rPr>
                <a:t>Crear conciencia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es-ES" sz="2000" b="1">
                  <a:solidFill>
                    <a:schemeClr val="bg1"/>
                  </a:solidFill>
                  <a:latin typeface="Open Sans"/>
                  <a:ea typeface="Open Sans"/>
                  <a:cs typeface="Open Sans"/>
                </a:rPr>
                <a:t>Alentar</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29" y="3363558"/>
              <a:ext cx="3494178" cy="1058998"/>
            </a:xfrm>
            <a:prstGeom prst="rect">
              <a:avLst/>
            </a:prstGeom>
            <a:noFill/>
          </p:spPr>
          <p:txBody>
            <a:bodyPr wrap="square" lIns="91440" tIns="45720" rIns="91440" bIns="45720" anchor="t">
              <a:spAutoFit/>
            </a:bodyPr>
            <a:lstStyle/>
            <a:p>
              <a:pPr algn="ctr"/>
              <a:r>
                <a:rPr lang="es-ES" sz="2000" b="1">
                  <a:solidFill>
                    <a:schemeClr val="bg1"/>
                  </a:solidFill>
                  <a:latin typeface="Open Sans"/>
                  <a:ea typeface="Open Sans"/>
                  <a:cs typeface="Open Sans"/>
                </a:rPr>
                <a:t>Conectar a los ciudadanos</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es-ES"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6697683" cy="836159"/>
          </a:xfrm>
        </p:spPr>
        <p:txBody>
          <a:bodyPr wrap="square" lIns="216000" tIns="144000" rIns="180000" bIns="108000" anchor="t">
            <a:spAutoFit/>
          </a:bodyPr>
          <a:lstStyle/>
          <a:p>
            <a:r>
              <a:rPr lang="es-ES">
                <a:latin typeface="Open Sans"/>
                <a:ea typeface="Open Sans"/>
                <a:cs typeface="Open Sans"/>
              </a:rPr>
              <a:t>    áreas prioritarias</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34481" y="7406479"/>
            <a:ext cx="3175201" cy="707886"/>
          </a:xfrm>
          <a:prstGeom prst="rect">
            <a:avLst/>
          </a:prstGeom>
          <a:noFill/>
        </p:spPr>
        <p:txBody>
          <a:bodyPr wrap="square">
            <a:spAutoFit/>
          </a:bodyPr>
          <a:lstStyle/>
          <a:p>
            <a:pPr algn="ctr"/>
            <a:r>
              <a:rPr lang="es-ES" sz="2000" b="1" dirty="0">
                <a:latin typeface="Open Sans"/>
                <a:ea typeface="Open Sans"/>
                <a:cs typeface="Open Sans"/>
              </a:rPr>
              <a:t>Política climática y acción sobre el terreno</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04116" y="8114365"/>
            <a:ext cx="3283451" cy="1015663"/>
          </a:xfrm>
          <a:prstGeom prst="rect">
            <a:avLst/>
          </a:prstGeom>
          <a:noFill/>
        </p:spPr>
        <p:txBody>
          <a:bodyPr wrap="square">
            <a:spAutoFit/>
          </a:bodyPr>
          <a:lstStyle/>
          <a:p>
            <a:pPr algn="ctr"/>
            <a:r>
              <a:rPr lang="es-ES" sz="2000" b="1" dirty="0">
                <a:latin typeface="Open Sans"/>
                <a:ea typeface="Open Sans"/>
                <a:cs typeface="Open Sans"/>
              </a:rPr>
              <a:t>Adaptación a impactos climáticos inevitables</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613618" y="7177373"/>
            <a:ext cx="2920244" cy="707886"/>
          </a:xfrm>
          <a:prstGeom prst="rect">
            <a:avLst/>
          </a:prstGeom>
          <a:noFill/>
        </p:spPr>
        <p:txBody>
          <a:bodyPr wrap="square">
            <a:spAutoFit/>
          </a:bodyPr>
          <a:lstStyle/>
          <a:p>
            <a:pPr algn="ctr"/>
            <a:r>
              <a:rPr lang="es-ES" sz="2000" b="1" dirty="0">
                <a:latin typeface="Open Sans"/>
                <a:ea typeface="Open Sans"/>
                <a:cs typeface="Open Sans"/>
              </a:rPr>
              <a:t>Economía y transición justa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es-ES"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es-ES"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es-ES"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1400312" cy="836159"/>
          </a:xfrm>
        </p:spPr>
        <p:txBody>
          <a:bodyPr/>
          <a:lstStyle/>
          <a:p>
            <a:r>
              <a:rPr lang="es-ES" dirty="0">
                <a:latin typeface="Open Sans"/>
                <a:ea typeface="Open Sans"/>
                <a:cs typeface="Open Sans"/>
              </a:rPr>
              <a:t>    </a:t>
            </a:r>
            <a:r>
              <a:rPr lang="es-ES" dirty="0"/>
              <a:t>Comunidad del Pacto por el Clima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es-ES" sz="2000">
                <a:solidFill>
                  <a:schemeClr val="bg1"/>
                </a:solidFill>
                <a:latin typeface="Open Sans"/>
                <a:ea typeface="Open Sans"/>
                <a:cs typeface="Open Sans"/>
              </a:rPr>
              <a:t>Moviliza a la comunidad del Pacto y coordina sus actividades a escala central.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es-ES" sz="2300" b="1">
                <a:solidFill>
                  <a:srgbClr val="3A64E8"/>
                </a:solidFill>
                <a:latin typeface="Open Sans"/>
                <a:ea typeface="Open Sans"/>
                <a:cs typeface="Open Sans"/>
              </a:rPr>
              <a:t>La Secretaria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0016" y="3774559"/>
              <a:ext cx="3659954" cy="1631216"/>
            </a:xfrm>
            <a:prstGeom prst="rect">
              <a:avLst/>
            </a:prstGeom>
            <a:noFill/>
          </p:spPr>
          <p:txBody>
            <a:bodyPr wrap="square">
              <a:spAutoFit/>
            </a:bodyPr>
            <a:lstStyle/>
            <a:p>
              <a:pPr algn="ctr"/>
              <a:r>
                <a:rPr lang="es-ES" sz="2000" dirty="0">
                  <a:latin typeface="Open Sans"/>
                  <a:ea typeface="Open Sans"/>
                  <a:cs typeface="Open Sans"/>
                </a:rPr>
                <a:t>Los </a:t>
              </a:r>
              <a:r>
                <a:rPr lang="es-ES" sz="2000" b="1" dirty="0">
                  <a:latin typeface="Open Sans"/>
                  <a:ea typeface="Open Sans"/>
                  <a:cs typeface="Open Sans"/>
                </a:rPr>
                <a:t>Coordinadores de País (CP) </a:t>
              </a:r>
              <a:r>
                <a:rPr lang="es-ES" sz="2000" dirty="0">
                  <a:latin typeface="Open Sans"/>
                  <a:ea typeface="Open Sans"/>
                  <a:cs typeface="Open Sans"/>
                </a:rPr>
                <a:t>y las </a:t>
              </a:r>
              <a:r>
                <a:rPr lang="es-ES" sz="2000" b="1" dirty="0">
                  <a:latin typeface="Open Sans"/>
                  <a:ea typeface="Open Sans"/>
                  <a:cs typeface="Open Sans"/>
                </a:rPr>
                <a:t>agencias de relaciones públicas (RRPP) </a:t>
              </a:r>
              <a:r>
                <a:rPr lang="es-ES" sz="2000" dirty="0">
                  <a:latin typeface="Open Sans"/>
                  <a:ea typeface="Open Sans"/>
                  <a:cs typeface="Open Sans"/>
                </a:rPr>
                <a:t>se centran en implementar la visión del Pacto a escala nacional.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es-ES" sz="2300" b="1">
                  <a:solidFill>
                    <a:schemeClr val="bg1"/>
                  </a:solidFill>
                  <a:latin typeface="Open Sans"/>
                  <a:ea typeface="Open Sans"/>
                  <a:cs typeface="Open Sans"/>
                </a:rPr>
                <a:t>CP y RRPP</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816861" y="2916442"/>
              <a:ext cx="349417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986326"/>
              <a:ext cx="3494178" cy="1015663"/>
            </a:xfrm>
            <a:prstGeom prst="rect">
              <a:avLst/>
            </a:prstGeom>
            <a:noFill/>
          </p:spPr>
          <p:txBody>
            <a:bodyPr wrap="square">
              <a:spAutoFit/>
            </a:bodyPr>
            <a:lstStyle/>
            <a:p>
              <a:pPr algn="ctr"/>
              <a:r>
                <a:rPr lang="es-ES" sz="2000" dirty="0">
                  <a:solidFill>
                    <a:schemeClr val="bg1"/>
                  </a:solidFill>
                  <a:latin typeface="Open Sans"/>
                  <a:ea typeface="Open Sans"/>
                  <a:cs typeface="Open Sans"/>
                </a:rPr>
                <a:t>informan, inspiran y apoyan las políticas y acciones por el clima en sus comunidades.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es-ES" sz="2300" b="1" dirty="0">
                  <a:solidFill>
                    <a:srgbClr val="2A255A"/>
                  </a:solidFill>
                  <a:latin typeface="Open Sans"/>
                  <a:ea typeface="Open Sans"/>
                  <a:cs typeface="Open Sans"/>
                </a:rPr>
                <a:t>Embajadores del Pacto por el Clima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035312" y="6184365"/>
              <a:ext cx="349417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48747"/>
              <a:ext cx="3813025" cy="1323439"/>
            </a:xfrm>
            <a:prstGeom prst="rect">
              <a:avLst/>
            </a:prstGeom>
            <a:noFill/>
          </p:spPr>
          <p:txBody>
            <a:bodyPr wrap="square">
              <a:spAutoFit/>
            </a:bodyPr>
            <a:lstStyle/>
            <a:p>
              <a:pPr algn="ctr"/>
              <a:r>
                <a:rPr lang="es-ES" sz="2000" dirty="0">
                  <a:solidFill>
                    <a:schemeClr val="bg1"/>
                  </a:solidFill>
                  <a:latin typeface="Open Sans"/>
                  <a:ea typeface="Open Sans"/>
                  <a:cs typeface="Open Sans"/>
                </a:rPr>
                <a:t>son organizaciones comprometidas con la tarea de abordar el cambio climático y contribuir a un futuro sostenible.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es-ES" sz="2300" b="1" dirty="0">
                  <a:solidFill>
                    <a:srgbClr val="2743A8"/>
                  </a:solidFill>
                  <a:latin typeface="Open Sans"/>
                  <a:ea typeface="Open Sans"/>
                  <a:cs typeface="Open Sans"/>
                </a:rPr>
                <a:t>Socios del Pacto por el Clima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488134" y="7051068"/>
            <a:ext cx="3604564" cy="1631216"/>
          </a:xfrm>
          <a:prstGeom prst="rect">
            <a:avLst/>
          </a:prstGeom>
          <a:noFill/>
        </p:spPr>
        <p:txBody>
          <a:bodyPr wrap="square">
            <a:spAutoFit/>
          </a:bodyPr>
          <a:lstStyle/>
          <a:p>
            <a:pPr algn="ctr"/>
            <a:r>
              <a:rPr lang="es-ES" sz="2000" dirty="0">
                <a:latin typeface="Open Sans"/>
                <a:ea typeface="Open Sans"/>
                <a:cs typeface="Open Sans"/>
              </a:rPr>
              <a:t>son partidarios interesados ​​en participar activamente en el abordaje de temas relacionados con el clima en su país.</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es-ES" sz="2300" b="1">
                <a:solidFill>
                  <a:schemeClr val="bg1"/>
                </a:solidFill>
                <a:latin typeface="Open Sans"/>
                <a:ea typeface="Open Sans"/>
                <a:cs typeface="Open Sans"/>
              </a:rPr>
              <a:t>Amigos del Pacto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es-ES">
                <a:latin typeface="Open Sans"/>
                <a:ea typeface="Open Sans"/>
                <a:cs typeface="Open Sans"/>
              </a:rPr>
              <a:t>         embajadores</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S" sz="2200">
                <a:latin typeface="Open Sans"/>
                <a:ea typeface="Open Sans"/>
                <a:cs typeface="Open Sans"/>
              </a:rPr>
              <a:t>organizan y participan en eventos y actividades locales, nacionales, regionales o europeos.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None/>
            </a:pPr>
            <a:r>
              <a:rPr lang="es-ES" sz="2400" b="1" dirty="0">
                <a:solidFill>
                  <a:srgbClr val="174C54"/>
                </a:solidFill>
                <a:latin typeface="Open Sans"/>
                <a:ea typeface="Open Sans"/>
                <a:cs typeface="Arial"/>
              </a:rPr>
              <a:t>Los embajadores del Pacto por el Clima </a:t>
            </a:r>
            <a:r>
              <a:rPr lang="es-ES" sz="2400" dirty="0">
                <a:latin typeface="Open Sans"/>
                <a:ea typeface="Open Sans"/>
                <a:cs typeface="Arial"/>
              </a:rPr>
              <a:t>son líderes de organizaciones, comunidades, grupos o movimientos informales, autoridades locales, representantes de instituciones culturales, personas influyentes (etc.). Actualmente, más de </a:t>
            </a:r>
            <a:r>
              <a:rPr lang="es-ES" sz="2400" b="1" dirty="0">
                <a:solidFill>
                  <a:srgbClr val="187471"/>
                </a:solidFill>
                <a:latin typeface="Open Sans"/>
                <a:ea typeface="Open Sans"/>
                <a:cs typeface="Arial"/>
              </a:rPr>
              <a:t>800 embajadores</a:t>
            </a:r>
            <a:r>
              <a:rPr lang="es-ES"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200">
                <a:latin typeface="Open Sans"/>
                <a:ea typeface="Open Sans"/>
                <a:cs typeface="Open Sans"/>
              </a:rPr>
              <a:t>comparten los mensajes del Pacto a través de sus redes y canales de comunicación;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S" sz="2200">
                <a:latin typeface="Open Sans"/>
                <a:ea typeface="Open Sans"/>
                <a:cs typeface="Open Sans"/>
              </a:rPr>
              <a:t>predican con el ejemplo e inspiran a otros a emprender acciones por el clima;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8092318"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8101762"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810176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77401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S" sz="2200">
                <a:latin typeface="Open Sans"/>
                <a:ea typeface="Open Sans"/>
                <a:cs typeface="Open Sans"/>
              </a:rPr>
              <a:t>colaboran con los Embajadores a escala nacional y regional.</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556419"/>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s-ES" sz="2400" dirty="0">
                <a:latin typeface="Open Sans"/>
                <a:ea typeface="Open Sans"/>
                <a:cs typeface="Arial"/>
              </a:rPr>
              <a:t>Los </a:t>
            </a:r>
            <a:r>
              <a:rPr lang="es-ES" sz="2400" b="1" dirty="0">
                <a:solidFill>
                  <a:srgbClr val="391A53"/>
                </a:solidFill>
                <a:latin typeface="Open Sans"/>
                <a:ea typeface="Open Sans"/>
                <a:cs typeface="Arial"/>
              </a:rPr>
              <a:t>Socios del Pacto por el Clima </a:t>
            </a:r>
            <a:r>
              <a:rPr lang="es-ES" sz="2400" dirty="0">
                <a:latin typeface="Open Sans"/>
                <a:ea typeface="Open Sans"/>
                <a:cs typeface="Arial"/>
              </a:rPr>
              <a:t>son organizaciones comprometidas con la tarea de abordar el cambio climático y contribuir a un futuro sostenible. Como parte del Pacto:</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285859"/>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s-ES" sz="2200" dirty="0">
                <a:latin typeface="Open Sans"/>
                <a:ea typeface="Open Sans"/>
                <a:cs typeface="Open Sans"/>
              </a:rPr>
              <a:t>participan en eventos exclusivos con responsables de la formulación de políticas de la UE;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S" sz="2200">
                <a:latin typeface="Open Sans"/>
                <a:ea typeface="Open Sans"/>
                <a:cs typeface="Open Sans"/>
              </a:rPr>
              <a:t>refuerzan la visibilidad del Pacto en sus sitios web y dan a conocer sus logros a través de sus canales oficiales;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476164"/>
            <a:ext cx="8092318"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085827"/>
            <a:ext cx="8101763" cy="1128870"/>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10176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es-ES" dirty="0">
                <a:latin typeface="Open Sans"/>
                <a:ea typeface="Open Sans"/>
                <a:cs typeface="Open Sans"/>
              </a:rPr>
              <a:t>                       SOCIOS</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purl.org/dc/dcmitype/"/>
    <ds:schemaRef ds:uri="http://www.w3.org/XML/1998/namespace"/>
    <ds:schemaRef ds:uri="119ae24b-acd2-4206-8a50-f24ff65407c3"/>
    <ds:schemaRef ds:uri="f75dc2e1-5a74-43f4-af9f-d866e04aa3cf"/>
    <ds:schemaRef ds:uri="http://purl.org/dc/elements/1.1/"/>
  </ds:schemaRefs>
</ds:datastoreItem>
</file>

<file path=customXml/itemProps3.xml><?xml version="1.0" encoding="utf-8"?>
<ds:datastoreItem xmlns:ds="http://schemas.openxmlformats.org/officeDocument/2006/customXml" ds:itemID="{D400A39B-1F8C-488D-B49C-6D04E3D56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1850</Words>
  <Application>Microsoft Office PowerPoint</Application>
  <PresentationFormat>Custom</PresentationFormat>
  <Paragraphs>164</Paragraphs>
  <Slides>27</Slides>
  <Notes>10</Notes>
  <HiddenSlides>0</HiddenSlides>
  <MMClips>0</MMClips>
  <ScaleCrop>false</ScaleCrop>
  <HeadingPairs>
    <vt:vector size="4" baseType="variant">
      <vt:variant>
        <vt:lpstr>Theme</vt:lpstr>
      </vt:variant>
      <vt:variant>
        <vt:i4>10</vt:i4>
      </vt:variant>
      <vt:variant>
        <vt:lpstr>Slide Titles</vt:lpstr>
      </vt:variant>
      <vt:variant>
        <vt:i4>27</vt:i4>
      </vt:variant>
    </vt:vector>
  </HeadingPairs>
  <TitlesOfParts>
    <vt:vector size="37" baseType="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SOBRE el Pacto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196</cp:revision>
  <dcterms:created xsi:type="dcterms:W3CDTF">2023-09-22T15:24:24Z</dcterms:created>
  <dcterms:modified xsi:type="dcterms:W3CDTF">2024-08-26T13:13:37Z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