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pitchFamily="3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2918" y="-1128"/>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15/07/2024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7/15/2024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nSpc>
                <a:spcPct val="150000"/>
              </a:lnSpc>
              <a:spcBef>
                <a:spcPts val="1500"/>
              </a:spcBef>
              <a:buAutoNum type="arabicPeriod"/>
            </a:pPr>
            <a:endParaRPr lang="en-GB"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cs typeface="Calibri"/>
            </a:endParaRPr>
          </a:p>
          <a:p>
            <a:endParaRPr lang="nl-NL">
              <a:cs typeface="Calibri"/>
            </a:endParaRPr>
          </a:p>
          <a:p>
            <a:endParaRPr lang="nl-NL" b="1">
              <a:cs typeface="Calibri"/>
            </a:endParaRPr>
          </a:p>
          <a:p>
            <a:endParaRPr lang="nl-NL">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0" indent="-571500">
              <a:buFont typeface="Arial" panose="020B0604020202020204" pitchFamily="34" charset="0"/>
              <a:buChar char="•"/>
            </a:pPr>
            <a:endParaRPr lang="en-GB" b="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en"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en"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https://climate-pact.europa.eu/get-inspired/success-stories_en" TargetMode="External"/><Relationship Id="rId2" Type="http://schemas.openxmlformats.org/officeDocument/2006/relationships/image" Target="../media/image106.jpeg"/><Relationship Id="rId1" Type="http://schemas.openxmlformats.org/officeDocument/2006/relationships/slideLayout" Target="../slideLayouts/slideLayout38.xml"/><Relationship Id="rId4" Type="http://schemas.openxmlformats.org/officeDocument/2006/relationships/hyperlink" Target="mailto:stories@euclimatepact.eu"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e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5" y="5698397"/>
            <a:ext cx="6929466" cy="1204909"/>
          </a:xfrm>
        </p:spPr>
        <p:txBody>
          <a:bodyPr/>
          <a:lstStyle/>
          <a:p>
            <a:r>
              <a:rPr lang="en-GB" sz="6600">
                <a:latin typeface="Open Sans"/>
                <a:ea typeface="Open Sans"/>
                <a:cs typeface="Open Sans"/>
              </a:rPr>
              <a:t>The </a:t>
            </a:r>
            <a:r>
              <a:rPr lang="en-GB" sz="6600" err="1">
                <a:latin typeface="Open Sans"/>
                <a:ea typeface="Open Sans"/>
                <a:cs typeface="Open Sans"/>
              </a:rPr>
              <a:t>european</a:t>
            </a:r>
            <a:endParaRPr lang="en-GB" sz="6600">
              <a:latin typeface="Open Sans"/>
              <a:ea typeface="Open Sans"/>
              <a:cs typeface="Open Sans"/>
            </a:endParaRP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5" y="6773322"/>
            <a:ext cx="6362452" cy="1204909"/>
          </a:xfrm>
        </p:spPr>
        <p:txBody>
          <a:bodyPr/>
          <a:lstStyle/>
          <a:p>
            <a:r>
              <a:rPr lang="en-GB" sz="6600"/>
              <a:t>climate pact</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en-GB" sz="34400" b="1">
                <a:solidFill>
                  <a:schemeClr val="bg1">
                    <a:alpha val="11000"/>
                  </a:schemeClr>
                </a:solidFill>
                <a:latin typeface="Open Sans"/>
                <a:ea typeface="Open Sans"/>
                <a:cs typeface="Open Sans"/>
              </a:rPr>
              <a:t>2. </a:t>
            </a:r>
            <a:endParaRPr lang="en-GB" sz="34400" b="1">
              <a:solidFill>
                <a:schemeClr val="bg1">
                  <a:alpha val="11000"/>
                </a:schemeClr>
              </a:solidFill>
            </a:endParaRP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7633441" cy="1232609"/>
          </a:xfrm>
        </p:spPr>
        <p:txBody>
          <a:bodyPr/>
          <a:lstStyle/>
          <a:p>
            <a:r>
              <a:rPr lang="en-GB" sz="6800">
                <a:latin typeface="Open Sans"/>
                <a:ea typeface="Open Sans"/>
                <a:cs typeface="Open Sans"/>
              </a:rPr>
              <a:t> Pact in action</a:t>
            </a:r>
            <a:endParaRPr lang="en-BE" sz="6800">
              <a:latin typeface="Open Sans"/>
              <a:ea typeface="Open Sans"/>
              <a:cs typeface="Open Sans"/>
            </a:endParaRP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11219447"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6800">
                <a:latin typeface="Open Sans"/>
                <a:ea typeface="Open Sans"/>
                <a:cs typeface="Open Sans"/>
              </a:rPr>
              <a:t> THE EUROPEAN CLIMATE</a:t>
            </a:r>
            <a:endParaRPr lang="en-BE" sz="6800">
              <a:latin typeface="Open Sans"/>
              <a:ea typeface="Open Sans"/>
              <a:cs typeface="Open Sans"/>
            </a:endParaRP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7" y="1089193"/>
            <a:ext cx="11180832" cy="836159"/>
          </a:xfrm>
        </p:spPr>
        <p:txBody>
          <a:bodyPr/>
          <a:lstStyle/>
          <a:p>
            <a:r>
              <a:rPr lang="en-GB"/>
              <a:t>Engaging Citizens in Climate Action</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10597765" y="6214939"/>
            <a:ext cx="5450357"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10926665" y="6422293"/>
            <a:ext cx="5121457"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800" b="1">
                <a:solidFill>
                  <a:schemeClr val="accent2"/>
                </a:solidFill>
                <a:latin typeface="Open Sans"/>
                <a:ea typeface="Open Sans"/>
                <a:cs typeface="Open Sans"/>
              </a:rPr>
              <a:t>Local climate action groups</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799043" y="5143500"/>
            <a:ext cx="3259607" cy="76929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9176069" y="5366896"/>
            <a:ext cx="2664007" cy="33404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800" b="1">
                <a:solidFill>
                  <a:schemeClr val="tx2"/>
                </a:solidFill>
                <a:latin typeface="Open Sans"/>
                <a:ea typeface="Open Sans"/>
                <a:cs typeface="Open Sans"/>
              </a:rPr>
              <a:t>Climate walks</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5143500"/>
            <a:ext cx="3762928"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65228" y="5366896"/>
            <a:ext cx="343402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800" b="1">
                <a:solidFill>
                  <a:schemeClr val="accent3"/>
                </a:solidFill>
                <a:latin typeface="Open Sans"/>
                <a:ea typeface="Open Sans"/>
                <a:cs typeface="Open Sans"/>
              </a:rPr>
              <a:t>Peer parliaments</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4714699"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3795" y="7515625"/>
            <a:ext cx="5121457"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800" b="1">
                <a:solidFill>
                  <a:schemeClr val="accent3">
                    <a:lumMod val="75000"/>
                  </a:schemeClr>
                </a:solidFill>
                <a:latin typeface="Open Sans"/>
                <a:ea typeface="Open Sans"/>
                <a:cs typeface="Open Sans"/>
              </a:rPr>
              <a:t>Photo story workshops</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979692"/>
          </a:xfrm>
          <a:prstGeom prst="rect">
            <a:avLst/>
          </a:prstGeom>
          <a:noFill/>
        </p:spPr>
        <p:txBody>
          <a:bodyPr wrap="square">
            <a:spAutoFit/>
          </a:bodyPr>
          <a:lstStyle/>
          <a:p>
            <a:pPr>
              <a:lnSpc>
                <a:spcPts val="3600"/>
              </a:lnSpc>
            </a:pPr>
            <a:r>
              <a:rPr lang="de-DE" sz="2400" b="1">
                <a:latin typeface="Open Sans"/>
                <a:ea typeface="Open Sans"/>
                <a:cs typeface="Open Sans"/>
              </a:rPr>
              <a:t>The Climate Pact </a:t>
            </a:r>
            <a:r>
              <a:rPr lang="de-DE" sz="2400">
                <a:latin typeface="Open Sans"/>
                <a:ea typeface="Open Sans"/>
                <a:cs typeface="Open Sans"/>
              </a:rPr>
              <a:t>engages citizens in debates on </a:t>
            </a:r>
            <a:br>
              <a:rPr lang="de-DE" sz="2400">
                <a:latin typeface="Open Sans"/>
                <a:ea typeface="Open Sans"/>
                <a:cs typeface="Open Sans"/>
              </a:rPr>
            </a:br>
            <a:r>
              <a:rPr lang="de-DE" sz="2400">
                <a:latin typeface="Open Sans"/>
                <a:ea typeface="Open Sans"/>
                <a:cs typeface="Open Sans"/>
              </a:rPr>
              <a:t>climate action through activities such as:</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Visit the website </a:t>
            </a:r>
            <a:b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br>
            <a: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to find out more</a:t>
            </a:r>
            <a:endParaRPr lang="en-GB" sz="2800" b="1">
              <a:solidFill>
                <a:srgbClr val="18454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hlinkClick r:id="rId3"/>
            <a:extLst>
              <a:ext uri="{FF2B5EF4-FFF2-40B4-BE49-F238E27FC236}">
                <a16:creationId xmlns:a16="http://schemas.microsoft.com/office/drawing/2014/main" id="{37B30BC6-2E1C-89BF-E439-EEE1170534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9810750" cy="836159"/>
          </a:xfrm>
          <a:solidFill>
            <a:srgbClr val="174C54"/>
          </a:solidFill>
        </p:spPr>
        <p:txBody>
          <a:bodyPr wrap="square" lIns="216000" tIns="144000" rIns="180000" bIns="108000" anchor="t">
            <a:spAutoFit/>
          </a:bodyPr>
          <a:lstStyle/>
          <a:p>
            <a:pPr marL="904875" indent="-893445"/>
            <a:r>
              <a:rPr lang="fr-FR">
                <a:latin typeface="Open Sans"/>
                <a:ea typeface="Open Sans"/>
                <a:cs typeface="Open Sans"/>
              </a:rPr>
              <a:t>    Activities in EU MEMBER STATES</a:t>
            </a:r>
            <a:endParaRPr lang="fr-F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n-GB" sz="2400">
                <a:latin typeface="Open Sans"/>
                <a:ea typeface="Open Sans"/>
                <a:cs typeface="Arial"/>
              </a:rPr>
              <a:t>In every Member State, </a:t>
            </a:r>
            <a:r>
              <a:rPr lang="en-GB" sz="2400" b="1">
                <a:latin typeface="Open Sans"/>
                <a:ea typeface="Open Sans"/>
                <a:cs typeface="Arial"/>
              </a:rPr>
              <a:t>Country Coordinators (CCs) and PR agencies </a:t>
            </a:r>
            <a:r>
              <a:rPr lang="en-GB" sz="2400">
                <a:latin typeface="Open Sans"/>
                <a:ea typeface="Open Sans"/>
                <a:cs typeface="Arial"/>
              </a:rPr>
              <a:t>organise and promote events and activities for the local Pact community and the public, such as:</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7" y="48962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n-GB" sz="2400" b="1">
                <a:solidFill>
                  <a:srgbClr val="0E101A"/>
                </a:solidFill>
                <a:latin typeface="Open Sans"/>
                <a:cs typeface="Calibri" panose="020F0502020204030204"/>
              </a:rPr>
              <a:t>Citizen engagement activities </a:t>
            </a:r>
            <a:endParaRPr lang="en-GB" sz="2400">
              <a:solidFill>
                <a:srgbClr val="262626"/>
              </a:solidFill>
              <a:latin typeface="Calibri" panose="020F0502020204030204"/>
              <a:ea typeface="Calibri" panose="020F0502020204030204"/>
              <a:cs typeface="Calibri" panose="020F0502020204030204"/>
            </a:endParaRP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213307" y="59249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n-GB" sz="2400" b="1">
                <a:solidFill>
                  <a:srgbClr val="0E101A"/>
                </a:solidFill>
                <a:latin typeface="Open Sans"/>
                <a:cs typeface="Calibri" panose="020F0502020204030204"/>
              </a:rPr>
              <a:t>National events </a:t>
            </a:r>
            <a:r>
              <a:rPr lang="en-GB" sz="2400">
                <a:solidFill>
                  <a:srgbClr val="0E101A"/>
                </a:solidFill>
                <a:latin typeface="Open Sans"/>
                <a:cs typeface="Calibri" panose="020F0502020204030204"/>
              </a:rPr>
              <a:t>gathering the Pact community</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7860631"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213307" y="69536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n-GB" sz="2400" b="1">
                <a:solidFill>
                  <a:srgbClr val="0E101A"/>
                </a:solidFill>
                <a:latin typeface="Open Sans"/>
                <a:cs typeface="Calibri" panose="020F0502020204030204"/>
              </a:rPr>
              <a:t>Capacity development workshops</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6345363"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9213307" y="79823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n-GB" sz="2400" b="1">
                <a:solidFill>
                  <a:srgbClr val="0E101A"/>
                </a:solidFill>
                <a:latin typeface="Open Sans"/>
                <a:cs typeface="Calibri" panose="020F0502020204030204"/>
              </a:rPr>
              <a:t>Learn and share sessions</a:t>
            </a:r>
            <a:endParaRPr lang="en-GB" sz="2400">
              <a:solidFill>
                <a:srgbClr val="262626"/>
              </a:solidFill>
              <a:latin typeface="Calibri" panose="020F0502020204030204"/>
              <a:ea typeface="Calibri" panose="020F0502020204030204"/>
              <a:cs typeface="Calibri" panose="020F0502020204030204"/>
            </a:endParaRP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6345363"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Get in touch with </a:t>
            </a:r>
            <a:b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br>
            <a: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Pact Country coordinators</a:t>
            </a:r>
            <a:endParaRPr lang="en-GB" sz="2800" b="1">
              <a:solidFill>
                <a:srgbClr val="18454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8610600" cy="836159"/>
          </a:xfrm>
        </p:spPr>
        <p:txBody>
          <a:bodyPr wrap="square" lIns="216000" tIns="144000" rIns="180000" bIns="108000" anchor="t">
            <a:spAutoFit/>
          </a:bodyPr>
          <a:lstStyle/>
          <a:p>
            <a:pPr marL="904875" indent="-893445"/>
            <a:r>
              <a:rPr lang="fr-FR">
                <a:latin typeface="Open Sans"/>
                <a:ea typeface="Open Sans"/>
                <a:cs typeface="Open Sans"/>
              </a:rPr>
              <a:t>    ACTIVITIES in EU countries</a:t>
            </a:r>
            <a:endParaRPr lang="en-US">
              <a:latin typeface="Open Sans"/>
              <a:ea typeface="Open Sans"/>
              <a:cs typeface="Open Sans"/>
            </a:endParaRP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646209" y="2850916"/>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1619250" y="7538084"/>
            <a:ext cx="146685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i="1" dirty="0">
                <a:solidFill>
                  <a:srgbClr val="81270E"/>
                </a:solidFill>
                <a:latin typeface="Open Sans"/>
              </a:rPr>
              <a:t> </a:t>
            </a:r>
            <a:r>
              <a:rPr lang="nl-NL" sz="2000" b="1" i="1" dirty="0" err="1">
                <a:solidFill>
                  <a:srgbClr val="81270E"/>
                </a:solidFill>
                <a:latin typeface="Open Sans"/>
              </a:rPr>
              <a:t>Capacity</a:t>
            </a:r>
            <a:r>
              <a:rPr lang="nl-NL" sz="2000" b="1" i="1" dirty="0">
                <a:solidFill>
                  <a:srgbClr val="81270E"/>
                </a:solidFill>
                <a:latin typeface="Open Sans"/>
              </a:rPr>
              <a:t> building event in Belgium </a:t>
            </a:r>
            <a:r>
              <a:rPr lang="en-US" sz="2000" b="1" i="1" dirty="0">
                <a:solidFill>
                  <a:srgbClr val="FF9D02"/>
                </a:solidFill>
                <a:latin typeface="Open Sans"/>
              </a:rPr>
              <a:t>​          </a:t>
            </a:r>
            <a:r>
              <a:rPr lang="nl-NL" sz="2000" b="1" i="1" dirty="0">
                <a:solidFill>
                  <a:srgbClr val="174C54"/>
                </a:solidFill>
                <a:latin typeface="Open Sans"/>
              </a:rPr>
              <a:t>National event in Bulgaria                        </a:t>
            </a:r>
            <a:r>
              <a:rPr lang="nl-NL" sz="2000" b="1" i="1" dirty="0" err="1">
                <a:solidFill>
                  <a:srgbClr val="3D2658"/>
                </a:solidFill>
                <a:latin typeface="Open Sans"/>
              </a:rPr>
              <a:t>Citizen</a:t>
            </a:r>
            <a:r>
              <a:rPr lang="nl-NL" sz="2000" b="1" i="1" dirty="0">
                <a:solidFill>
                  <a:srgbClr val="3D2658"/>
                </a:solidFill>
                <a:latin typeface="Open Sans"/>
              </a:rPr>
              <a:t> engagement event in Estonia</a:t>
            </a:r>
            <a:r>
              <a:rPr lang="en-US" sz="2000" i="1" dirty="0">
                <a:latin typeface="Open Sans"/>
              </a:rPr>
              <a:t>​</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8172449" cy="836159"/>
          </a:xfrm>
        </p:spPr>
        <p:txBody>
          <a:bodyPr wrap="square" lIns="216000" tIns="144000" rIns="180000" bIns="108000" anchor="t">
            <a:spAutoFit/>
          </a:bodyPr>
          <a:lstStyle/>
          <a:p>
            <a:r>
              <a:rPr lang="en-US">
                <a:latin typeface="Open Sans"/>
                <a:ea typeface="Open Sans"/>
                <a:cs typeface="Open Sans"/>
              </a:rPr>
              <a:t>    Ambassadors' activities</a:t>
            </a:r>
            <a:endParaRPr lang="en-US"/>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2687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en-US" sz="2800">
                <a:latin typeface="Open Sans"/>
                <a:ea typeface="Open Sans"/>
                <a:cs typeface="Arial"/>
              </a:rPr>
              <a:t>Pact Ambassadors </a:t>
            </a:r>
            <a:r>
              <a:rPr lang="en-US" sz="2800" err="1">
                <a:latin typeface="Open Sans"/>
                <a:ea typeface="Open Sans"/>
                <a:cs typeface="Arial"/>
              </a:rPr>
              <a:t>organise</a:t>
            </a:r>
            <a:r>
              <a:rPr lang="en-US" sz="2800">
                <a:latin typeface="Open Sans"/>
                <a:ea typeface="Open Sans"/>
                <a:cs typeface="Arial"/>
              </a:rPr>
              <a:t> a </a:t>
            </a:r>
            <a:r>
              <a:rPr lang="en-US" sz="2800" b="1">
                <a:solidFill>
                  <a:srgbClr val="174C54"/>
                </a:solidFill>
                <a:latin typeface="Open Sans"/>
                <a:ea typeface="Open Sans"/>
                <a:cs typeface="Arial"/>
              </a:rPr>
              <a:t>multitude of activities at the local level </a:t>
            </a:r>
            <a:r>
              <a:rPr lang="en-US" sz="2800">
                <a:latin typeface="Open Sans"/>
                <a:ea typeface="Open Sans"/>
                <a:cs typeface="Arial"/>
              </a:rPr>
              <a:t>to drive change and raise awareness, ranging from workshops, seminars, debates, social media campaigns...</a:t>
            </a:r>
            <a:endParaRPr lang="en-US">
              <a:solidFill>
                <a:srgbClr val="262626"/>
              </a:solidFill>
              <a:latin typeface="Open Sans"/>
              <a:ea typeface="Open Sans"/>
              <a:cs typeface="Calibri" panose="020F0502020204030204"/>
            </a:endParaRP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fr-FR">
                <a:latin typeface="Open Sans"/>
                <a:ea typeface="Open Sans"/>
                <a:cs typeface="Open Sans"/>
              </a:rPr>
              <a:t>PARTNERS' ACTIVITIES</a:t>
            </a:r>
            <a:endParaRPr lang="en-US"/>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latin typeface="Open Sans"/>
              </a:rPr>
              <a:t>Urban mobility and sustainable cities Lombardy-Europe local talk and training for local administrators in Milan, Italy.</a:t>
            </a:r>
            <a:endParaRPr lang="en-GB" sz="2000" i="1">
              <a:ea typeface="Calibri"/>
              <a:cs typeface="Calibri"/>
            </a:endParaRP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6838950" cy="836159"/>
          </a:xfrm>
        </p:spPr>
        <p:txBody>
          <a:bodyPr wrap="square" lIns="216000" tIns="144000" rIns="180000" bIns="108000" anchor="t">
            <a:spAutoFit/>
          </a:bodyPr>
          <a:lstStyle/>
          <a:p>
            <a:r>
              <a:rPr lang="en-GB">
                <a:latin typeface="Open Sans"/>
                <a:ea typeface="Open Sans"/>
                <a:cs typeface="Open Sans"/>
              </a:rPr>
              <a:t>    PARTNERS' ACTIVITIES</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1982450" cy="836159"/>
          </a:xfrm>
          <a:solidFill>
            <a:srgbClr val="174C54"/>
          </a:solidFill>
        </p:spPr>
        <p:txBody>
          <a:bodyPr wrap="square" lIns="216000" tIns="144000" rIns="180000" bIns="108000" anchor="t">
            <a:spAutoFit/>
          </a:bodyPr>
          <a:lstStyle/>
          <a:p>
            <a:pPr marL="904875" indent="-893445"/>
            <a:r>
              <a:rPr lang="fr-FR">
                <a:latin typeface="Open Sans"/>
                <a:ea typeface="Open Sans"/>
                <a:cs typeface="Open Sans"/>
              </a:rPr>
              <a:t>    </a:t>
            </a:r>
            <a:r>
              <a:rPr lang="fr-FR" err="1">
                <a:latin typeface="Open Sans"/>
                <a:ea typeface="Open Sans"/>
                <a:cs typeface="Open Sans"/>
              </a:rPr>
              <a:t>cooperation</a:t>
            </a:r>
            <a:r>
              <a:rPr lang="fr-FR">
                <a:latin typeface="Open Sans"/>
                <a:ea typeface="Open Sans"/>
                <a:cs typeface="Open Sans"/>
              </a:rPr>
              <a:t> </a:t>
            </a:r>
            <a:r>
              <a:rPr lang="fr-FR" err="1">
                <a:latin typeface="Open Sans"/>
                <a:ea typeface="Open Sans"/>
                <a:cs typeface="Open Sans"/>
              </a:rPr>
              <a:t>with</a:t>
            </a:r>
            <a:r>
              <a:rPr lang="fr-FR">
                <a:latin typeface="Open Sans"/>
                <a:ea typeface="Open Sans"/>
                <a:cs typeface="Open Sans"/>
              </a:rPr>
              <a:t> local </a:t>
            </a:r>
            <a:r>
              <a:rPr lang="fr-FR" err="1">
                <a:latin typeface="Open Sans"/>
                <a:ea typeface="Open Sans"/>
                <a:cs typeface="Open Sans"/>
              </a:rPr>
              <a:t>authorities</a:t>
            </a:r>
            <a:endParaRPr lang="fr-FR">
              <a:latin typeface="Open Sans"/>
              <a:ea typeface="Open Sans"/>
              <a:cs typeface="Open Sans"/>
            </a:endParaRP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459920"/>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n-GB" sz="2400">
                <a:latin typeface="Open Sans"/>
                <a:ea typeface="Open Sans"/>
                <a:cs typeface="Arial"/>
              </a:rPr>
              <a:t>The Climate Pact cooperates with local authorities to promote further visibility of their events, via the:</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n-GB" sz="2400" b="1">
                <a:solidFill>
                  <a:srgbClr val="0E101A"/>
                </a:solidFill>
                <a:latin typeface="Open Sans"/>
                <a:cs typeface="Calibri" panose="020F0502020204030204"/>
              </a:rPr>
              <a:t>Committee of the Regions</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59558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n-GB" sz="2400" b="1">
                <a:solidFill>
                  <a:srgbClr val="0E101A"/>
                </a:solidFill>
                <a:latin typeface="Open Sans"/>
                <a:cs typeface="Calibri" panose="020F0502020204030204"/>
              </a:rPr>
              <a:t>Climate Pact Going Local Talks</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3" y="5865590"/>
            <a:ext cx="6134788"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en-GB" sz="2400" b="1">
                <a:solidFill>
                  <a:srgbClr val="0E101A"/>
                </a:solidFill>
                <a:latin typeface="Open Sans"/>
                <a:cs typeface="Calibri" panose="020F0502020204030204"/>
              </a:rPr>
              <a:t>Mission Implementation Platform for Adaptation to Climate Change </a:t>
            </a:r>
            <a:r>
              <a:rPr lang="en-GB" sz="2400">
                <a:solidFill>
                  <a:srgbClr val="0E101A"/>
                </a:solidFill>
                <a:latin typeface="Open Sans"/>
                <a:cs typeface="Calibri" panose="020F0502020204030204"/>
              </a:rPr>
              <a:t>(MIP4ADAPT)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7860631"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yellow trolley on tracks&#10;&#10;Description automatically generated">
            <a:extLst>
              <a:ext uri="{FF2B5EF4-FFF2-40B4-BE49-F238E27FC236}">
                <a16:creationId xmlns:a16="http://schemas.microsoft.com/office/drawing/2014/main" id="{406A47DE-8949-556E-2774-3778CAEFE6B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7140247"/>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en-GB" sz="2200">
                <a:latin typeface="Open Sans"/>
                <a:ea typeface="Open Sans"/>
                <a:cs typeface="Open Sans"/>
              </a:rPr>
              <a:t>The Pact’s annual event gathers members of the Climate Pact community from across Europe to work together on new ways to spark climate action in their local communities. </a:t>
            </a:r>
          </a:p>
          <a:p>
            <a:pPr>
              <a:lnSpc>
                <a:spcPts val="3600"/>
              </a:lnSpc>
            </a:pPr>
            <a:r>
              <a:rPr lang="en-GB" sz="2200">
                <a:latin typeface="Open Sans"/>
                <a:ea typeface="Open Sans"/>
                <a:cs typeface="Open Sans"/>
              </a:rPr>
              <a:t>Read more about the 2024 event </a:t>
            </a:r>
            <a:r>
              <a:rPr lang="en-GB" sz="2200" b="1">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here</a:t>
            </a:r>
            <a:r>
              <a:rPr lang="en-GB" sz="2200">
                <a:latin typeface="Open Sans"/>
                <a:ea typeface="Open Sans"/>
                <a:cs typeface="Open Sans"/>
              </a:rPr>
              <a:t>.</a:t>
            </a:r>
            <a:endParaRPr lang="en-BE" sz="2200"/>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6362700" cy="836159"/>
          </a:xfrm>
        </p:spPr>
        <p:txBody>
          <a:bodyPr wrap="square" lIns="216000" tIns="144000" rIns="180000" bIns="108000" anchor="t">
            <a:spAutoFit/>
          </a:bodyPr>
          <a:lstStyle/>
          <a:p>
            <a:r>
              <a:rPr lang="en-GB">
                <a:latin typeface="Open Sans"/>
                <a:ea typeface="Open Sans"/>
                <a:cs typeface="Open Sans"/>
              </a:rPr>
              <a:t>    CENTRAL ACTIVITIES</a:t>
            </a:r>
            <a:endParaRPr lang="en-GB"/>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938351"/>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en-GB" sz="2200">
                <a:latin typeface="Open Sans"/>
                <a:ea typeface="Open Sans"/>
                <a:cs typeface="Open Sans"/>
              </a:rPr>
              <a:t>The Pact regularly publishes new </a:t>
            </a:r>
            <a:r>
              <a:rPr lang="en-GB" sz="2200" b="1">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resources</a:t>
            </a:r>
            <a:r>
              <a:rPr lang="en-GB" sz="2200">
                <a:solidFill>
                  <a:schemeClr val="accent1"/>
                </a:solidFill>
                <a:latin typeface="Open Sans"/>
                <a:ea typeface="Open Sans"/>
                <a:cs typeface="Open Sans"/>
              </a:rPr>
              <a:t> </a:t>
            </a:r>
            <a:r>
              <a:rPr lang="en-GB" sz="2200">
                <a:latin typeface="Open Sans"/>
                <a:ea typeface="Open Sans"/>
                <a:cs typeface="Open Sans"/>
              </a:rPr>
              <a:t>on the</a:t>
            </a:r>
            <a:r>
              <a:rPr lang="en-GB" sz="2200">
                <a:solidFill>
                  <a:schemeClr val="accent1"/>
                </a:solidFill>
                <a:latin typeface="Open Sans"/>
                <a:ea typeface="Open Sans"/>
                <a:cs typeface="Open Sans"/>
              </a:rPr>
              <a:t> </a:t>
            </a:r>
            <a:r>
              <a:rPr lang="en-GB" sz="2200">
                <a:latin typeface="Open Sans"/>
                <a:ea typeface="Open Sans"/>
                <a:cs typeface="Open Sans"/>
              </a:rPr>
              <a:t>website for those interested in lear</a:t>
            </a:r>
            <a:r>
              <a:rPr lang="en-GB" sz="2200">
                <a:solidFill>
                  <a:srgbClr val="000000"/>
                </a:solidFill>
                <a:latin typeface="Open Sans"/>
                <a:ea typeface="Open Sans"/>
                <a:cs typeface="Open Sans"/>
              </a:rPr>
              <a:t>ning more about climate-related issues. You can also stay informed about the Pact’s activities via the </a:t>
            </a:r>
            <a:r>
              <a:rPr lang="en-GB" sz="2200" b="1">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news</a:t>
            </a:r>
            <a:r>
              <a:rPr lang="en-GB" sz="2200">
                <a:solidFill>
                  <a:srgbClr val="000000"/>
                </a:solidFill>
                <a:latin typeface="Open Sans"/>
                <a:ea typeface="Open Sans"/>
                <a:cs typeface="Open Sans"/>
              </a:rPr>
              <a:t> and </a:t>
            </a:r>
            <a:r>
              <a:rPr lang="en-GB" sz="2200" b="1">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events</a:t>
            </a:r>
            <a:r>
              <a:rPr lang="en-GB" sz="2200" b="1">
                <a:solidFill>
                  <a:srgbClr val="184547"/>
                </a:solidFill>
                <a:latin typeface="Open Sans"/>
                <a:ea typeface="Open Sans"/>
                <a:cs typeface="Open Sans"/>
              </a:rPr>
              <a:t> </a:t>
            </a:r>
            <a:r>
              <a:rPr lang="en-GB" sz="2200">
                <a:solidFill>
                  <a:srgbClr val="000000"/>
                </a:solidFill>
                <a:latin typeface="Open Sans"/>
                <a:ea typeface="Open Sans"/>
                <a:cs typeface="Open Sans"/>
              </a:rPr>
              <a:t>sections, subscribe to the Pact </a:t>
            </a:r>
            <a:r>
              <a:rPr lang="en-GB" sz="2200" b="1">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newsletter</a:t>
            </a:r>
            <a:r>
              <a:rPr lang="en-GB" sz="2200" b="1">
                <a:solidFill>
                  <a:srgbClr val="184547"/>
                </a:solidFill>
                <a:latin typeface="Open Sans"/>
                <a:ea typeface="Open Sans"/>
                <a:cs typeface="Open Sans"/>
              </a:rPr>
              <a:t> </a:t>
            </a:r>
            <a:r>
              <a:rPr lang="en-GB" sz="2200">
                <a:solidFill>
                  <a:srgbClr val="000000"/>
                </a:solidFill>
                <a:latin typeface="Open Sans"/>
                <a:ea typeface="Open Sans"/>
                <a:cs typeface="Open Sans"/>
              </a:rPr>
              <a:t>and follow the Pact on </a:t>
            </a:r>
            <a:r>
              <a:rPr lang="en-GB" sz="2200" b="1">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a:t>
            </a:r>
            <a:r>
              <a:rPr lang="en-GB" sz="2200">
                <a:solidFill>
                  <a:srgbClr val="000000"/>
                </a:solidFill>
                <a:latin typeface="Open Sans"/>
                <a:ea typeface="Open Sans"/>
                <a:cs typeface="Open Sans"/>
              </a:rPr>
              <a:t>, </a:t>
            </a:r>
            <a:r>
              <a:rPr lang="en-GB" sz="2200" b="1">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a:t>
            </a:r>
            <a:r>
              <a:rPr lang="en-GB" sz="2200">
                <a:solidFill>
                  <a:srgbClr val="000000"/>
                </a:solidFill>
                <a:latin typeface="Open Sans"/>
                <a:ea typeface="Open Sans"/>
                <a:cs typeface="Open Sans"/>
              </a:rPr>
              <a:t>, </a:t>
            </a:r>
            <a:r>
              <a:rPr lang="en-GB" sz="2200" b="1">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a:t>
            </a:r>
            <a:r>
              <a:rPr lang="en-GB" sz="2200">
                <a:solidFill>
                  <a:srgbClr val="000000"/>
                </a:solidFill>
                <a:latin typeface="Open Sans"/>
                <a:ea typeface="Open Sans"/>
                <a:cs typeface="Open Sans"/>
              </a:rPr>
              <a:t>, </a:t>
            </a:r>
            <a:r>
              <a:rPr lang="en-GB" sz="2200" b="1">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a:t>
            </a:r>
            <a:r>
              <a:rPr lang="en-GB" sz="2200">
                <a:solidFill>
                  <a:srgbClr val="000000"/>
                </a:solidFill>
                <a:latin typeface="Open Sans"/>
                <a:ea typeface="Open Sans"/>
                <a:cs typeface="Open Sans"/>
              </a:rPr>
              <a:t>.</a:t>
            </a:r>
          </a:p>
          <a:p>
            <a:pPr marL="0" indent="0">
              <a:lnSpc>
                <a:spcPts val="3600"/>
              </a:lnSpc>
              <a:buNone/>
            </a:pPr>
            <a:r>
              <a:rPr lang="en-GB" sz="2200">
                <a:solidFill>
                  <a:srgbClr val="000000"/>
                </a:solidFill>
                <a:latin typeface="Open Sans"/>
                <a:ea typeface="Open Sans"/>
                <a:cs typeface="Open Sans"/>
              </a:rPr>
              <a:t>In addition, community members are invited to join our monthly online </a:t>
            </a:r>
            <a:r>
              <a:rPr lang="en-GB" sz="2200" b="1">
                <a:solidFill>
                  <a:srgbClr val="184547"/>
                </a:solidFill>
                <a:latin typeface="Open Sans"/>
                <a:ea typeface="Open Sans"/>
                <a:cs typeface="Open Sans"/>
              </a:rPr>
              <a:t>Community Talks</a:t>
            </a:r>
            <a:r>
              <a:rPr lang="en-GB" sz="2200">
                <a:solidFill>
                  <a:srgbClr val="184547"/>
                </a:solidFill>
                <a:latin typeface="Open Sans"/>
                <a:ea typeface="Open Sans"/>
                <a:cs typeface="Open Sans"/>
              </a:rPr>
              <a:t> </a:t>
            </a:r>
            <a:r>
              <a:rPr lang="en-GB" sz="2200">
                <a:solidFill>
                  <a:srgbClr val="000000"/>
                </a:solidFill>
                <a:latin typeface="Open Sans"/>
                <a:ea typeface="Open Sans"/>
                <a:cs typeface="Open Sans"/>
              </a:rPr>
              <a:t>and our bi-annual </a:t>
            </a:r>
            <a:r>
              <a:rPr lang="en-GB" sz="2200" b="1">
                <a:solidFill>
                  <a:srgbClr val="184547"/>
                </a:solidFill>
                <a:latin typeface="Open Sans"/>
                <a:ea typeface="Open Sans"/>
                <a:cs typeface="Open Sans"/>
              </a:rPr>
              <a:t>Community Forum</a:t>
            </a:r>
            <a:r>
              <a:rPr lang="en-GB" sz="2200">
                <a:solidFill>
                  <a:srgbClr val="184547"/>
                </a:solidFill>
                <a:latin typeface="Open Sans"/>
                <a:ea typeface="Open Sans"/>
                <a:cs typeface="Open Sans"/>
              </a:rPr>
              <a:t> </a:t>
            </a:r>
            <a:r>
              <a:rPr lang="en-GB" sz="2200">
                <a:solidFill>
                  <a:srgbClr val="000000"/>
                </a:solidFill>
                <a:latin typeface="Open Sans"/>
                <a:ea typeface="Open Sans"/>
                <a:cs typeface="Open Sans"/>
              </a:rPr>
              <a:t>to get to know other Ambassadors and Partners and learn from each other.</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1"/>
          </p:nvPr>
        </p:nvSpPr>
        <p:spPr>
          <a:xfrm>
            <a:off x="972553" y="6212652"/>
            <a:ext cx="5771147" cy="1288009"/>
          </a:xfrm>
        </p:spPr>
        <p:txBody>
          <a:bodyPr/>
          <a:lstStyle/>
          <a:p>
            <a:r>
              <a:rPr lang="en-GB"/>
              <a:t> involved!</a:t>
            </a:r>
          </a:p>
        </p:txBody>
      </p:sp>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en-GB" sz="34400" b="1">
                <a:solidFill>
                  <a:schemeClr val="bg1">
                    <a:alpha val="11000"/>
                  </a:schemeClr>
                </a:solidFill>
                <a:latin typeface="Open Sans"/>
                <a:ea typeface="Open Sans"/>
                <a:cs typeface="Open Sans"/>
              </a:rPr>
              <a:t>3. </a:t>
            </a:r>
            <a:endParaRPr lang="en-GB" sz="34400" b="1">
              <a:solidFill>
                <a:schemeClr val="bg1">
                  <a:alpha val="11000"/>
                </a:schemeClr>
              </a:solidFill>
            </a:endParaRP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2532647"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t> get</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8162104"/>
            <a:ext cx="8059298" cy="1146582"/>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613331"/>
            <a:ext cx="8059298"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5089375"/>
            <a:ext cx="8059298"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10"/>
            <a:ext cx="8059298"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6488522" cy="836159"/>
          </a:xfrm>
        </p:spPr>
        <p:txBody>
          <a:bodyPr/>
          <a:lstStyle/>
          <a:p>
            <a:r>
              <a:rPr lang="en-GB"/>
              <a:t>    Why join the pact?</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2114550" y="3735388"/>
            <a:ext cx="7752012" cy="952500"/>
          </a:xfrm>
          <a:prstGeom prst="rect">
            <a:avLst/>
          </a:prstGeom>
        </p:spPr>
        <p:txBody>
          <a:bodyPr lIns="0" tIns="0" rIns="0" bIns="0" anchor="t"/>
          <a:lstStyle/>
          <a:p>
            <a:pPr marL="0" lvl="0" indent="0">
              <a:lnSpc>
                <a:spcPts val="3000"/>
              </a:lnSpc>
              <a:buNone/>
            </a:pPr>
            <a:r>
              <a:rPr lang="en-GB" sz="2400" b="1" dirty="0">
                <a:solidFill>
                  <a:srgbClr val="184547"/>
                </a:solidFill>
                <a:effectLst/>
                <a:latin typeface="Open Sans"/>
                <a:ea typeface="Open Sans"/>
                <a:cs typeface="Open Sans"/>
              </a:rPr>
              <a:t>Access communication tools </a:t>
            </a:r>
            <a:br>
              <a:rPr lang="en-GB" sz="2800" b="1" i="1" dirty="0">
                <a:effectLst/>
                <a:latin typeface="Open Sans"/>
                <a:ea typeface="Open Sans"/>
                <a:cs typeface="Open Sans"/>
              </a:rPr>
            </a:br>
            <a:r>
              <a:rPr lang="en-GB" sz="2000" dirty="0">
                <a:effectLst/>
                <a:latin typeface="Open Sans"/>
                <a:ea typeface="Open Sans"/>
                <a:cs typeface="Open Sans"/>
              </a:rPr>
              <a:t>to help inform, educate and inspire your community</a:t>
            </a:r>
            <a:r>
              <a:rPr lang="en-GB" sz="2000" dirty="0">
                <a:latin typeface="Open Sans"/>
                <a:ea typeface="Open Sans"/>
                <a:cs typeface="Open Sans"/>
              </a:rPr>
              <a:t>.</a:t>
            </a:r>
            <a:endParaRPr lang="en-US" dirty="0"/>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en-GB" sz="2800">
                <a:latin typeface="Open Sans Semibold" panose="020B0706030804020204" pitchFamily="34" charset="0"/>
                <a:ea typeface="Open Sans Semibold" panose="020B0706030804020204" pitchFamily="34" charset="0"/>
                <a:cs typeface="Open Sans Semibold" panose="020B0706030804020204" pitchFamily="34" charset="0"/>
              </a:rPr>
              <a:t>As a representative of an organisation, association, region or city:</a:t>
            </a:r>
            <a:endParaRPr lang="en-US" sz="440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2010725" y="5259147"/>
            <a:ext cx="865727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000" dirty="0">
                <a:latin typeface="Open Sans"/>
                <a:ea typeface="Open Sans"/>
                <a:cs typeface="Open Sans"/>
              </a:rPr>
              <a:t>Benefit from opportunities </a:t>
            </a:r>
            <a:r>
              <a:rPr lang="en-GB" sz="2000" dirty="0">
                <a:solidFill>
                  <a:srgbClr val="184547"/>
                </a:solidFill>
                <a:latin typeface="Open Sans"/>
                <a:ea typeface="Open Sans"/>
                <a:cs typeface="Open Sans"/>
              </a:rPr>
              <a:t>to </a:t>
            </a:r>
            <a:r>
              <a:rPr lang="en-GB" sz="2400" b="1" dirty="0">
                <a:solidFill>
                  <a:srgbClr val="184547"/>
                </a:solidFill>
                <a:latin typeface="Open Sans"/>
                <a:ea typeface="Open Sans"/>
                <a:cs typeface="Open Sans"/>
              </a:rPr>
              <a:t>network, </a:t>
            </a:r>
            <a:br>
              <a:rPr lang="en-GB" sz="2400" b="1" dirty="0">
                <a:latin typeface="Open Sans"/>
                <a:ea typeface="Open Sans"/>
                <a:cs typeface="Open Sans"/>
              </a:rPr>
            </a:br>
            <a:r>
              <a:rPr lang="en-GB" sz="2400" b="1" dirty="0">
                <a:solidFill>
                  <a:srgbClr val="184547"/>
                </a:solidFill>
                <a:latin typeface="Open Sans"/>
                <a:ea typeface="Open Sans"/>
                <a:cs typeface="Open Sans"/>
              </a:rPr>
              <a:t>learn from others </a:t>
            </a:r>
            <a:r>
              <a:rPr lang="en-GB" sz="2400" dirty="0">
                <a:latin typeface="Open Sans"/>
                <a:ea typeface="Open Sans"/>
                <a:cs typeface="Open Sans"/>
              </a:rPr>
              <a:t>and</a:t>
            </a:r>
            <a:r>
              <a:rPr lang="en-GB" sz="2400" b="1" dirty="0">
                <a:solidFill>
                  <a:srgbClr val="00B23B"/>
                </a:solidFill>
                <a:latin typeface="Open Sans"/>
                <a:ea typeface="Open Sans"/>
                <a:cs typeface="Open Sans"/>
              </a:rPr>
              <a:t> </a:t>
            </a:r>
            <a:r>
              <a:rPr lang="en-GB" sz="2400" b="1" dirty="0">
                <a:solidFill>
                  <a:srgbClr val="184547"/>
                </a:solidFill>
                <a:latin typeface="Open Sans"/>
                <a:ea typeface="Open Sans"/>
                <a:cs typeface="Open Sans"/>
              </a:rPr>
              <a:t>share knowledge.</a:t>
            </a:r>
            <a:endParaRPr lang="en-GB" sz="2400" dirty="0">
              <a:solidFill>
                <a:srgbClr val="184547"/>
              </a:solidFill>
              <a:latin typeface="Open Sans"/>
              <a:ea typeface="Open Sans"/>
              <a:cs typeface="Open Sans"/>
            </a:endParaRP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2114550" y="6782347"/>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en-GB" sz="2000" dirty="0">
                <a:latin typeface="Open Sans"/>
                <a:ea typeface="Open Sans"/>
                <a:cs typeface="Open Sans"/>
              </a:rPr>
              <a:t>Demonstrate your </a:t>
            </a:r>
            <a:br>
              <a:rPr lang="en-GB" sz="2000" dirty="0">
                <a:latin typeface="Open Sans"/>
                <a:ea typeface="Open Sans"/>
                <a:cs typeface="Open Sans"/>
              </a:rPr>
            </a:br>
            <a:r>
              <a:rPr lang="en-GB" sz="2400" b="1" dirty="0">
                <a:solidFill>
                  <a:srgbClr val="26155F"/>
                </a:solidFill>
                <a:latin typeface="Open Sans"/>
                <a:ea typeface="Open Sans"/>
                <a:cs typeface="Open Sans"/>
              </a:rPr>
              <a:t>commitment to climate action.</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2010725" y="8363496"/>
            <a:ext cx="865727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400" b="1" dirty="0">
                <a:solidFill>
                  <a:srgbClr val="391A53"/>
                </a:solidFill>
                <a:latin typeface="Open Sans"/>
                <a:ea typeface="Open Sans"/>
                <a:cs typeface="Open Sans"/>
              </a:rPr>
              <a:t>Lead by example and inspire others </a:t>
            </a:r>
            <a:br>
              <a:rPr lang="en-GB" sz="2400" b="1" dirty="0">
                <a:latin typeface="Open Sans"/>
                <a:ea typeface="Open Sans"/>
                <a:cs typeface="Open Sans"/>
              </a:rPr>
            </a:br>
            <a:r>
              <a:rPr lang="en-GB" sz="2000" dirty="0">
                <a:latin typeface="Open Sans"/>
                <a:ea typeface="Open Sans"/>
                <a:cs typeface="Open Sans"/>
              </a:rPr>
              <a:t>as a Pact partner. Calls for partners are regularly announced.</a:t>
            </a:r>
          </a:p>
        </p:txBody>
      </p:sp>
      <p:pic>
        <p:nvPicPr>
          <p:cNvPr id="6" name="Picture 5">
            <a:hlinkClick r:id="rId2"/>
            <a:extLst>
              <a:ext uri="{FF2B5EF4-FFF2-40B4-BE49-F238E27FC236}">
                <a16:creationId xmlns:a16="http://schemas.microsoft.com/office/drawing/2014/main" id="{47CEC39D-0150-193B-3F37-150D95137B46}"/>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3334502" cy="836159"/>
          </a:xfrm>
        </p:spPr>
        <p:txBody>
          <a:bodyPr/>
          <a:lstStyle/>
          <a:p>
            <a:r>
              <a:rPr lang="en-GB"/>
              <a:t>contents</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46785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13895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800" b="1">
                <a:solidFill>
                  <a:schemeClr val="accent2"/>
                </a:solidFill>
                <a:latin typeface="Open Sans"/>
                <a:ea typeface="Open Sans"/>
                <a:cs typeface="Open Sans"/>
              </a:rPr>
              <a:t>3. Get involved!</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69159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6538876"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800" b="1">
                <a:solidFill>
                  <a:schemeClr val="bg1"/>
                </a:solidFill>
                <a:latin typeface="Open Sans"/>
                <a:ea typeface="Open Sans"/>
                <a:cs typeface="Open Sans"/>
              </a:rPr>
              <a:t>1. About the European Climate Pact</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750645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800" b="1">
                <a:solidFill>
                  <a:schemeClr val="accent3"/>
                </a:solidFill>
                <a:latin typeface="Open Sans"/>
                <a:ea typeface="Open Sans"/>
                <a:cs typeface="Open Sans"/>
              </a:rPr>
              <a:t>2. The European Climate Pact in action</a:t>
            </a:r>
          </a:p>
        </p:txBody>
      </p:sp>
      <p:pic>
        <p:nvPicPr>
          <p:cNvPr id="17" name="Picture 16" descr="A group of people standing around a whiteboard&#10;&#10;Description automatically generated">
            <a:extLst>
              <a:ext uri="{FF2B5EF4-FFF2-40B4-BE49-F238E27FC236}">
                <a16:creationId xmlns:a16="http://schemas.microsoft.com/office/drawing/2014/main" id="{DDFAACDD-277D-A2D1-DAF3-0786388D82CC}"/>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6488522" cy="836159"/>
          </a:xfrm>
        </p:spPr>
        <p:txBody>
          <a:bodyPr/>
          <a:lstStyle/>
          <a:p>
            <a:r>
              <a:rPr lang="en-GB"/>
              <a:t>    Why join the pact?</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279775" cy="592137"/>
          </a:xfrm>
          <a:prstGeom prst="rect">
            <a:avLst/>
          </a:prstGeom>
        </p:spPr>
        <p:txBody>
          <a:bodyPr lIns="0" tIns="0" rIns="0" bIns="0" anchor="t"/>
          <a:lstStyle/>
          <a:p>
            <a:pPr marL="0" indent="0">
              <a:lnSpc>
                <a:spcPct val="150000"/>
              </a:lnSpc>
              <a:spcAft>
                <a:spcPts val="800"/>
              </a:spcAft>
              <a:buNone/>
            </a:pPr>
            <a:r>
              <a:rPr lang="en-GB" sz="2800" b="1">
                <a:solidFill>
                  <a:srgbClr val="104B2B"/>
                </a:solidFill>
                <a:effectLst/>
                <a:latin typeface="Open Sans"/>
                <a:ea typeface="Open Sans"/>
                <a:cs typeface="Open Sans"/>
              </a:rPr>
              <a:t>As an individual:</a:t>
            </a:r>
            <a:r>
              <a:rPr lang="en-GB" sz="2800" b="1">
                <a:solidFill>
                  <a:srgbClr val="104B2B"/>
                </a:solidFill>
                <a:latin typeface="Open Sans"/>
                <a:ea typeface="Open Sans"/>
                <a:cs typeface="Open Sans"/>
              </a:rPr>
              <a:t> </a:t>
            </a:r>
            <a:endParaRPr lang="en-GB" sz="2800">
              <a:solidFill>
                <a:srgbClr val="104B2B"/>
              </a:solidFill>
              <a:effectLst/>
            </a:endParaRP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890032"/>
            <a:ext cx="2176605" cy="461665"/>
          </a:xfrm>
          <a:prstGeom prst="rect">
            <a:avLst/>
          </a:prstGeom>
          <a:noFill/>
        </p:spPr>
        <p:txBody>
          <a:bodyPr wrap="square">
            <a:spAutoFit/>
          </a:bodyPr>
          <a:lstStyle/>
          <a:p>
            <a:pPr algn="r"/>
            <a:r>
              <a:rPr lang="en-GB" sz="2400" b="1">
                <a:solidFill>
                  <a:srgbClr val="104B2B"/>
                </a:solidFill>
                <a:latin typeface="Open Sans"/>
                <a:ea typeface="Open Sans"/>
                <a:cs typeface="Open Sans"/>
              </a:rPr>
              <a:t>Learn</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742204"/>
            <a:ext cx="3296405" cy="707886"/>
          </a:xfrm>
          <a:prstGeom prst="rect">
            <a:avLst/>
          </a:prstGeom>
          <a:noFill/>
        </p:spPr>
        <p:txBody>
          <a:bodyPr wrap="square">
            <a:spAutoFit/>
          </a:bodyPr>
          <a:lstStyle/>
          <a:p>
            <a:pPr lvl="0"/>
            <a:r>
              <a:rPr lang="en-GB" sz="2000">
                <a:effectLst/>
                <a:latin typeface="Open Sans" panose="020B0606030504020204" pitchFamily="34" charset="0"/>
                <a:ea typeface="Open Sans" panose="020B0606030504020204" pitchFamily="34" charset="0"/>
                <a:cs typeface="Open Sans" panose="020B0606030504020204" pitchFamily="34" charset="0"/>
              </a:rPr>
              <a:t>about climate change and what it means for you.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568027" y="5155566"/>
            <a:ext cx="2713978" cy="1200329"/>
          </a:xfrm>
          <a:prstGeom prst="rect">
            <a:avLst/>
          </a:prstGeom>
          <a:noFill/>
        </p:spPr>
        <p:txBody>
          <a:bodyPr wrap="square">
            <a:spAutoFit/>
          </a:bodyPr>
          <a:lstStyle/>
          <a:p>
            <a:pPr algn="r"/>
            <a:r>
              <a:rPr lang="en-GB" sz="2400" b="1">
                <a:solidFill>
                  <a:srgbClr val="26155F"/>
                </a:solidFill>
                <a:latin typeface="Open Sans"/>
                <a:ea typeface="Open Sans"/>
                <a:cs typeface="Open Sans"/>
              </a:rPr>
              <a:t>Connect with </a:t>
            </a:r>
            <a:br>
              <a:rPr lang="en-GB" sz="2400" b="1">
                <a:solidFill>
                  <a:srgbClr val="26155F"/>
                </a:solidFill>
                <a:latin typeface="Open Sans"/>
                <a:ea typeface="Open Sans"/>
                <a:cs typeface="Open Sans"/>
              </a:rPr>
            </a:br>
            <a:r>
              <a:rPr lang="en-GB" sz="2400" b="1">
                <a:solidFill>
                  <a:srgbClr val="26155F"/>
                </a:solidFill>
                <a:latin typeface="Open Sans"/>
                <a:ea typeface="Open Sans"/>
                <a:cs typeface="Open Sans"/>
              </a:rPr>
              <a:t>like-minded people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25552" y="5245916"/>
            <a:ext cx="3872923" cy="1015663"/>
          </a:xfrm>
          <a:prstGeom prst="rect">
            <a:avLst/>
          </a:prstGeom>
          <a:noFill/>
        </p:spPr>
        <p:txBody>
          <a:bodyPr wrap="square">
            <a:spAutoFit/>
          </a:bodyPr>
          <a:lstStyle/>
          <a:p>
            <a:pPr lvl="0"/>
            <a:r>
              <a:rPr lang="en-GB" sz="2000">
                <a:effectLst/>
                <a:latin typeface="Open Sans" panose="020B0606030504020204" pitchFamily="34" charset="0"/>
                <a:ea typeface="Open Sans" panose="020B0606030504020204" pitchFamily="34" charset="0"/>
                <a:cs typeface="Open Sans" panose="020B0606030504020204" pitchFamily="34" charset="0"/>
              </a:rPr>
              <a:t>to push for real change on the ground and find solutions to climate-related challenges.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7174782"/>
            <a:ext cx="3296405" cy="707886"/>
          </a:xfrm>
          <a:prstGeom prst="rect">
            <a:avLst/>
          </a:prstGeom>
          <a:noFill/>
        </p:spPr>
        <p:txBody>
          <a:bodyPr wrap="square">
            <a:spAutoFit/>
          </a:bodyPr>
          <a:lstStyle/>
          <a:p>
            <a:pPr lvl="0"/>
            <a:r>
              <a:rPr lang="en-GB" sz="2000">
                <a:effectLst/>
                <a:latin typeface="Open Sans" panose="020B0606030504020204" pitchFamily="34" charset="0"/>
                <a:ea typeface="Open Sans" panose="020B0606030504020204" pitchFamily="34" charset="0"/>
                <a:cs typeface="Open Sans" panose="020B0606030504020204" pitchFamily="34" charset="0"/>
              </a:rPr>
              <a:t>with European, local and regional policymakers.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2078731" y="6992089"/>
            <a:ext cx="2203274" cy="1200329"/>
          </a:xfrm>
          <a:prstGeom prst="rect">
            <a:avLst/>
          </a:prstGeom>
          <a:noFill/>
        </p:spPr>
        <p:txBody>
          <a:bodyPr wrap="square">
            <a:spAutoFit/>
          </a:bodyPr>
          <a:lstStyle/>
          <a:p>
            <a:pPr algn="r"/>
            <a:r>
              <a:rPr lang="en-GB" sz="2400" b="1">
                <a:solidFill>
                  <a:srgbClr val="184547"/>
                </a:solidFill>
                <a:latin typeface="Open Sans"/>
                <a:ea typeface="Open Sans"/>
                <a:cs typeface="Open Sans"/>
              </a:rPr>
              <a:t>Share your views and collaborate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733168" y="3778549"/>
            <a:ext cx="2546173" cy="830997"/>
          </a:xfrm>
          <a:prstGeom prst="rect">
            <a:avLst/>
          </a:prstGeom>
          <a:noFill/>
        </p:spPr>
        <p:txBody>
          <a:bodyPr wrap="square">
            <a:spAutoFit/>
          </a:bodyPr>
          <a:lstStyle/>
          <a:p>
            <a:pPr algn="r"/>
            <a:r>
              <a:rPr lang="en-GB" sz="2400" b="1">
                <a:solidFill>
                  <a:srgbClr val="26155F"/>
                </a:solidFill>
                <a:latin typeface="Open Sans"/>
                <a:ea typeface="Open Sans"/>
                <a:cs typeface="Open Sans"/>
              </a:rPr>
              <a:t>Join activities </a:t>
            </a:r>
            <a:br>
              <a:rPr lang="en-GB" sz="2400" b="1">
                <a:solidFill>
                  <a:srgbClr val="26155F"/>
                </a:solidFill>
                <a:latin typeface="Open Sans"/>
                <a:ea typeface="Open Sans"/>
                <a:cs typeface="Open Sans"/>
              </a:rPr>
            </a:br>
            <a:r>
              <a:rPr lang="en-GB" sz="2400" b="1">
                <a:solidFill>
                  <a:srgbClr val="26155F"/>
                </a:solidFill>
                <a:latin typeface="Open Sans"/>
                <a:ea typeface="Open Sans"/>
                <a:cs typeface="Open Sans"/>
              </a:rPr>
              <a:t>and events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64521" y="3970804"/>
            <a:ext cx="3930443" cy="400110"/>
          </a:xfrm>
          <a:prstGeom prst="rect">
            <a:avLst/>
          </a:prstGeom>
          <a:noFill/>
        </p:spPr>
        <p:txBody>
          <a:bodyPr wrap="square">
            <a:spAutoFit/>
          </a:bodyPr>
          <a:lstStyle/>
          <a:p>
            <a:pPr lvl="0"/>
            <a:r>
              <a:rPr lang="en-GB" sz="2000">
                <a:effectLst/>
                <a:latin typeface="Open Sans" panose="020B0606030504020204" pitchFamily="34" charset="0"/>
                <a:ea typeface="Open Sans" panose="020B0606030504020204" pitchFamily="34" charset="0"/>
                <a:cs typeface="Open Sans" panose="020B0606030504020204" pitchFamily="34" charset="0"/>
              </a:rPr>
              <a:t>or host your own initiatives.</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213873"/>
            <a:ext cx="3972427" cy="1015663"/>
          </a:xfrm>
          <a:prstGeom prst="rect">
            <a:avLst/>
          </a:prstGeom>
          <a:noFill/>
        </p:spPr>
        <p:txBody>
          <a:bodyPr wrap="square">
            <a:spAutoFit/>
          </a:bodyPr>
          <a:lstStyle/>
          <a:p>
            <a:pPr lvl="0"/>
            <a:r>
              <a:rPr lang="en-GB" sz="2000">
                <a:effectLst/>
                <a:latin typeface="Open Sans" panose="020B0606030504020204" pitchFamily="34" charset="0"/>
                <a:ea typeface="Open Sans" panose="020B0606030504020204" pitchFamily="34" charset="0"/>
                <a:cs typeface="Open Sans" panose="020B0606030504020204" pitchFamily="34" charset="0"/>
              </a:rPr>
              <a:t>as an Ambassador. </a:t>
            </a:r>
            <a:br>
              <a:rPr lang="en-GB" sz="2000">
                <a:effectLst/>
                <a:latin typeface="Open Sans" panose="020B0606030504020204" pitchFamily="34" charset="0"/>
                <a:ea typeface="Open Sans" panose="020B0606030504020204" pitchFamily="34" charset="0"/>
                <a:cs typeface="Open Sans" panose="020B0606030504020204" pitchFamily="34" charset="0"/>
              </a:rPr>
            </a:br>
            <a:r>
              <a:rPr lang="en-GB" sz="2000">
                <a:effectLst/>
                <a:latin typeface="Open Sans" panose="020B0606030504020204" pitchFamily="34" charset="0"/>
                <a:ea typeface="Open Sans" panose="020B0606030504020204" pitchFamily="34" charset="0"/>
                <a:cs typeface="Open Sans" panose="020B0606030504020204" pitchFamily="34" charset="0"/>
              </a:rPr>
              <a:t>Calls for Ambassadors are regularly announced.</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390037" y="5174802"/>
            <a:ext cx="2889304" cy="1200329"/>
          </a:xfrm>
          <a:prstGeom prst="rect">
            <a:avLst/>
          </a:prstGeom>
          <a:noFill/>
        </p:spPr>
        <p:txBody>
          <a:bodyPr wrap="square">
            <a:spAutoFit/>
          </a:bodyPr>
          <a:lstStyle/>
          <a:p>
            <a:pPr algn="r"/>
            <a:r>
              <a:rPr lang="en-GB" sz="2400" b="1">
                <a:solidFill>
                  <a:srgbClr val="812604"/>
                </a:solidFill>
                <a:latin typeface="Open Sans"/>
                <a:ea typeface="Open Sans"/>
                <a:cs typeface="Open Sans"/>
              </a:rPr>
              <a:t>Lead by </a:t>
            </a:r>
            <a:br>
              <a:rPr lang="en-GB" sz="2400" b="1">
                <a:solidFill>
                  <a:srgbClr val="812604"/>
                </a:solidFill>
                <a:latin typeface="Open Sans"/>
                <a:ea typeface="Open Sans"/>
                <a:cs typeface="Open Sans"/>
              </a:rPr>
            </a:br>
            <a:r>
              <a:rPr lang="en-GB" sz="2400" b="1">
                <a:solidFill>
                  <a:srgbClr val="812604"/>
                </a:solidFill>
                <a:latin typeface="Open Sans"/>
                <a:ea typeface="Open Sans"/>
                <a:cs typeface="Open Sans"/>
              </a:rPr>
              <a:t>example and inspire others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9144000" cy="836159"/>
          </a:xfrm>
        </p:spPr>
        <p:txBody>
          <a:bodyPr wrap="square" lIns="216000" tIns="144000" rIns="180000" bIns="108000" anchor="t">
            <a:spAutoFit/>
          </a:bodyPr>
          <a:lstStyle/>
          <a:p>
            <a:r>
              <a:rPr lang="en-GB">
                <a:latin typeface="Open Sans"/>
                <a:ea typeface="Open Sans"/>
                <a:cs typeface="Open Sans"/>
              </a:rPr>
              <a:t>    How can YOU Get involved?</a:t>
            </a:r>
            <a:endParaRPr lang="en-GB"/>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461855" y="2865379"/>
            <a:ext cx="6558130"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n-GB" sz="1800">
                <a:latin typeface="Open Sans"/>
                <a:ea typeface="Open Sans"/>
                <a:cs typeface="Open Sans"/>
              </a:rPr>
              <a:t>Become a </a:t>
            </a:r>
            <a:r>
              <a:rPr lang="en-GB" sz="1800" b="1">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Climate Pact Ambassador</a:t>
            </a:r>
            <a:r>
              <a:rPr lang="en-GB" sz="1800" b="1">
                <a:solidFill>
                  <a:srgbClr val="184547"/>
                </a:solidFill>
                <a:latin typeface="Open Sans"/>
                <a:ea typeface="Open Sans"/>
                <a:cs typeface="Arial"/>
              </a:rPr>
              <a:t> </a:t>
            </a:r>
            <a:r>
              <a:rPr lang="en-GB" sz="1800">
                <a:latin typeface="Open Sans"/>
                <a:ea typeface="Open Sans"/>
                <a:cs typeface="Arial"/>
              </a:rPr>
              <a:t>and </a:t>
            </a:r>
            <a:br>
              <a:rPr lang="en-GB" sz="1800">
                <a:latin typeface="Open Sans"/>
                <a:ea typeface="Open Sans"/>
                <a:cs typeface="Arial"/>
              </a:rPr>
            </a:br>
            <a:r>
              <a:rPr lang="en-GB" sz="1800">
                <a:latin typeface="Open Sans"/>
                <a:ea typeface="Open Sans"/>
                <a:cs typeface="Arial"/>
              </a:rPr>
              <a:t>support climate</a:t>
            </a:r>
            <a:r>
              <a:rPr lang="en-GB" sz="1800">
                <a:latin typeface="Open Sans"/>
                <a:ea typeface="Open Sans"/>
                <a:cs typeface="Open Sans"/>
              </a:rPr>
              <a:t> action in your community.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445889" y="4421222"/>
            <a:ext cx="6214621"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n-GB" sz="1800" dirty="0">
                <a:latin typeface="Open Sans"/>
                <a:ea typeface="Open Sans"/>
                <a:cs typeface="Open Sans"/>
              </a:rPr>
              <a:t>Become a</a:t>
            </a:r>
            <a:r>
              <a:rPr lang="en-GB" sz="1800" dirty="0">
                <a:solidFill>
                  <a:srgbClr val="00B23B"/>
                </a:solidFill>
                <a:latin typeface="Open Sans"/>
                <a:ea typeface="Open Sans"/>
                <a:cs typeface="Open Sans"/>
              </a:rPr>
              <a:t> </a:t>
            </a:r>
            <a:r>
              <a:rPr lang="en-GB" sz="1800" b="1" dirty="0">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Partner of the Pact</a:t>
            </a:r>
            <a:r>
              <a:rPr lang="en-GB" sz="1800" b="1" dirty="0">
                <a:solidFill>
                  <a:srgbClr val="00B23B"/>
                </a:solidFill>
                <a:latin typeface="Open Sans"/>
                <a:ea typeface="Open Sans"/>
                <a:cs typeface="Arial"/>
              </a:rPr>
              <a:t> </a:t>
            </a:r>
            <a:r>
              <a:rPr lang="en-GB" sz="1800" dirty="0">
                <a:latin typeface="Open Sans"/>
                <a:ea typeface="Open Sans"/>
                <a:cs typeface="Open Sans"/>
              </a:rPr>
              <a:t>and increase your organisation’s visibility in taking climate action.</a:t>
            </a:r>
            <a:endParaRPr lang="en-GB" sz="1800" dirty="0"/>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461855" y="5964474"/>
            <a:ext cx="65581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n-GB" sz="1800">
                <a:latin typeface="Open Sans"/>
                <a:ea typeface="Open Sans"/>
                <a:cs typeface="Open Sans"/>
              </a:rPr>
              <a:t>Become a </a:t>
            </a:r>
            <a:r>
              <a:rPr lang="en-GB" sz="1800" b="1" u="sng">
                <a:latin typeface="Open Sans"/>
                <a:ea typeface="Open Sans"/>
                <a:cs typeface="Open Sans"/>
                <a:hlinkClick r:id="rId2">
                  <a:extLst>
                    <a:ext uri="{A12FA001-AC4F-418D-AE19-62706E023703}">
                      <ahyp:hlinkClr xmlns:ahyp="http://schemas.microsoft.com/office/drawing/2018/hyperlinkcolor" val="tx"/>
                    </a:ext>
                  </a:extLst>
                </a:hlinkClick>
              </a:rPr>
              <a:t>Friend of the Pact</a:t>
            </a:r>
            <a:r>
              <a:rPr lang="en-GB" sz="1800" b="1">
                <a:latin typeface="Open Sans"/>
                <a:ea typeface="Open Sans"/>
                <a:cs typeface="Open Sans"/>
                <a:hlinkClick r:id="rId2">
                  <a:extLst>
                    <a:ext uri="{A12FA001-AC4F-418D-AE19-62706E023703}">
                      <ahyp:hlinkClr xmlns:ahyp="http://schemas.microsoft.com/office/drawing/2018/hyperlinkcolor" val="tx"/>
                    </a:ext>
                  </a:extLst>
                </a:hlinkClick>
              </a:rPr>
              <a:t> </a:t>
            </a:r>
            <a:r>
              <a:rPr lang="en-GB" sz="1800">
                <a:latin typeface="Open Sans"/>
                <a:ea typeface="Open Sans"/>
                <a:cs typeface="Open Sans"/>
              </a:rPr>
              <a:t>if you're eager to </a:t>
            </a:r>
            <a:br>
              <a:rPr lang="en-GB" sz="1800">
                <a:latin typeface="Open Sans"/>
                <a:ea typeface="Open Sans"/>
                <a:cs typeface="Open Sans"/>
              </a:rPr>
            </a:br>
            <a:r>
              <a:rPr lang="en-GB" sz="1800">
                <a:latin typeface="Open Sans"/>
                <a:ea typeface="Open Sans"/>
                <a:cs typeface="Open Sans"/>
              </a:rPr>
              <a:t>get guidance to on taking more climate action</a:t>
            </a:r>
            <a:r>
              <a:rPr lang="en-GB" sz="1800">
                <a:effectLst/>
                <a:latin typeface="Open Sans"/>
                <a:ea typeface="Open Sans"/>
                <a:cs typeface="Open Sans"/>
              </a:rPr>
              <a:t>.</a:t>
            </a:r>
            <a:endParaRPr lang="en-GB" sz="1800"/>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461855" y="7436337"/>
            <a:ext cx="522231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n-GB" sz="1800" dirty="0">
                <a:latin typeface="Open Sans"/>
                <a:ea typeface="Open Sans"/>
                <a:cs typeface="Open Sans"/>
              </a:rPr>
              <a:t>Register</a:t>
            </a:r>
            <a:r>
              <a:rPr lang="en-GB" sz="1800" dirty="0">
                <a:effectLst/>
                <a:latin typeface="Open Sans"/>
                <a:ea typeface="Open Sans"/>
                <a:cs typeface="Open Sans"/>
              </a:rPr>
              <a:t> your own </a:t>
            </a:r>
            <a:r>
              <a:rPr lang="en-GB" sz="1800" b="1" u="sng" dirty="0">
                <a:solidFill>
                  <a:srgbClr val="00B23B"/>
                </a:solidFill>
                <a:effectLst/>
                <a:latin typeface="Open Sans"/>
                <a:ea typeface="Open Sans"/>
                <a:cs typeface="Open Sans"/>
                <a:hlinkClick r:id="rId4">
                  <a:extLst>
                    <a:ext uri="{A12FA001-AC4F-418D-AE19-62706E023703}">
                      <ahyp:hlinkClr xmlns:ahyp="http://schemas.microsoft.com/office/drawing/2018/hyperlinkcolor" val="tx"/>
                    </a:ext>
                  </a:extLst>
                </a:hlinkClick>
              </a:rPr>
              <a:t>Climate Pact satellite event</a:t>
            </a:r>
            <a:r>
              <a:rPr lang="en-GB" sz="1800" b="1" dirty="0">
                <a:solidFill>
                  <a:srgbClr val="00B23B"/>
                </a:solidFill>
                <a:effectLst/>
                <a:latin typeface="Open Sans"/>
                <a:ea typeface="Open Sans"/>
                <a:cs typeface="Open Sans"/>
                <a:hlinkClick r:id="rId4">
                  <a:extLst>
                    <a:ext uri="{A12FA001-AC4F-418D-AE19-62706E023703}">
                      <ahyp:hlinkClr xmlns:ahyp="http://schemas.microsoft.com/office/drawing/2018/hyperlinkcolor" val="tx"/>
                    </a:ext>
                  </a:extLst>
                </a:hlinkClick>
              </a:rPr>
              <a:t> </a:t>
            </a:r>
            <a:r>
              <a:rPr lang="en-GB" sz="1800" dirty="0">
                <a:effectLst/>
                <a:latin typeface="Open Sans"/>
                <a:ea typeface="Open Sans"/>
                <a:cs typeface="Open Sans"/>
              </a:rPr>
              <a:t>to </a:t>
            </a:r>
            <a:r>
              <a:rPr lang="en-GB" sz="1800" dirty="0">
                <a:latin typeface="Open Sans"/>
                <a:ea typeface="Open Sans"/>
                <a:cs typeface="Open Sans"/>
              </a:rPr>
              <a:t>have your event published on the Climate Pact website.</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710144"/>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n-GB" sz="1800" dirty="0">
                <a:solidFill>
                  <a:schemeClr val="bg1"/>
                </a:solidFill>
                <a:effectLst/>
                <a:latin typeface="Open Sans"/>
                <a:ea typeface="Open Sans"/>
                <a:cs typeface="Open Sans"/>
              </a:rPr>
              <a:t>Use our</a:t>
            </a:r>
            <a:r>
              <a:rPr lang="en-GB" sz="1800" b="1" dirty="0">
                <a:solidFill>
                  <a:schemeClr val="bg1"/>
                </a:solidFill>
                <a:effectLst/>
                <a:latin typeface="Open Sans"/>
                <a:ea typeface="Open Sans"/>
                <a:cs typeface="Open Sans"/>
              </a:rPr>
              <a:t> </a:t>
            </a:r>
            <a:r>
              <a:rPr lang="en-GB" sz="1800" b="1" dirty="0">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resources</a:t>
            </a:r>
            <a:r>
              <a:rPr lang="en-GB" sz="1800" b="1" dirty="0">
                <a:solidFill>
                  <a:schemeClr val="bg1"/>
                </a:solidFill>
                <a:latin typeface="Open Sans"/>
                <a:ea typeface="Open Sans"/>
                <a:cs typeface="Open Sans"/>
              </a:rPr>
              <a:t> </a:t>
            </a:r>
            <a:r>
              <a:rPr lang="en-GB" sz="1800" dirty="0">
                <a:solidFill>
                  <a:schemeClr val="bg1"/>
                </a:solidFill>
                <a:effectLst/>
                <a:latin typeface="Open Sans"/>
                <a:ea typeface="Open Sans"/>
                <a:cs typeface="Open Sans"/>
              </a:rPr>
              <a:t>to spread clear and accurate information about climate change and climate action.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4000" y="2887601"/>
            <a:ext cx="4780547"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n-US" sz="1800">
                <a:solidFill>
                  <a:schemeClr val="bg1"/>
                </a:solidFill>
                <a:latin typeface="Open Sans"/>
                <a:ea typeface="Open Sans"/>
                <a:cs typeface="Open Sans"/>
              </a:rPr>
              <a:t>Host your </a:t>
            </a:r>
            <a:r>
              <a:rPr lang="en-US" sz="1800" b="1">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climate action group activity </a:t>
            </a:r>
            <a:r>
              <a:rPr lang="en-US" sz="1800">
                <a:solidFill>
                  <a:schemeClr val="bg1"/>
                </a:solidFill>
                <a:latin typeface="Open Sans"/>
                <a:ea typeface="Open Sans"/>
                <a:cs typeface="Open Sans"/>
              </a:rPr>
              <a:t>and get inspired by our </a:t>
            </a:r>
            <a:r>
              <a:rPr lang="en-US" sz="1800" b="1">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Quick-start tools for citizen engagement</a:t>
            </a:r>
            <a:r>
              <a:rPr lang="en-US" sz="180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72790" y="6602602"/>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en-GB" sz="1800" dirty="0">
                <a:solidFill>
                  <a:schemeClr val="bg1"/>
                </a:solidFill>
                <a:latin typeface="Open Sans"/>
                <a:ea typeface="Open Sans"/>
                <a:cs typeface="Open Sans"/>
              </a:rPr>
              <a:t>Join the Pact team in the UN </a:t>
            </a:r>
            <a:r>
              <a:rPr lang="en-GB" sz="1800" dirty="0" err="1">
                <a:solidFill>
                  <a:schemeClr val="bg1"/>
                </a:solidFill>
                <a:latin typeface="Open Sans"/>
                <a:ea typeface="Open Sans"/>
                <a:cs typeface="Open Sans"/>
              </a:rPr>
              <a:t>ActNow</a:t>
            </a:r>
            <a:r>
              <a:rPr lang="en-GB" sz="1800" dirty="0">
                <a:solidFill>
                  <a:schemeClr val="bg1"/>
                </a:solidFill>
                <a:latin typeface="Open Sans"/>
                <a:ea typeface="Open Sans"/>
                <a:cs typeface="Open Sans"/>
              </a:rPr>
              <a:t> campaign via the </a:t>
            </a:r>
            <a:r>
              <a:rPr lang="en-GB" sz="1800" b="1" dirty="0" err="1">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AWorld</a:t>
            </a:r>
            <a:r>
              <a:rPr lang="en-GB" sz="1800" b="1" dirty="0">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 app</a:t>
            </a:r>
            <a:r>
              <a:rPr lang="en-GB" sz="1800" dirty="0">
                <a:solidFill>
                  <a:schemeClr val="bg1"/>
                </a:solidFill>
                <a:latin typeface="Open Sans"/>
                <a:ea typeface="Open Sans"/>
                <a:cs typeface="Open Sans"/>
              </a:rPr>
              <a:t>! Reduce your carbon footprint through daily activities and take measurable steps towards the Sustainable Development Goals.  </a:t>
            </a:r>
            <a:endParaRPr lang="en-GB" sz="1800" dirty="0">
              <a:solidFill>
                <a:schemeClr val="bg1"/>
              </a:solidFill>
            </a:endParaRP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3210174"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1" y="4208734"/>
            <a:ext cx="5746890"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9283709"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9" y="7494010"/>
            <a:ext cx="9283708"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9" y="3317081"/>
            <a:ext cx="8378674" cy="400110"/>
          </a:xfrm>
          <a:prstGeom prst="rect">
            <a:avLst/>
          </a:prstGeom>
          <a:noFill/>
        </p:spPr>
        <p:txBody>
          <a:bodyPr wrap="square" lIns="91440" tIns="45720" rIns="91440" bIns="45720" anchor="t">
            <a:spAutoFit/>
          </a:bodyPr>
          <a:lstStyle/>
          <a:p>
            <a:pPr lvl="0">
              <a:lnSpc>
                <a:spcPct val="100000"/>
              </a:lnSpc>
            </a:pPr>
            <a:r>
              <a:rPr lang="en-US" sz="2000" b="0" dirty="0">
                <a:latin typeface="Open Sans"/>
                <a:ea typeface="Open Sans"/>
                <a:cs typeface="Open Sans"/>
              </a:rPr>
              <a:t>Get inspired by the</a:t>
            </a:r>
            <a:r>
              <a:rPr lang="en-US" sz="2000" b="0" dirty="0">
                <a:solidFill>
                  <a:schemeClr val="accent1"/>
                </a:solidFill>
                <a:latin typeface="Open Sans"/>
                <a:ea typeface="Open Sans"/>
                <a:cs typeface="Open Sans"/>
              </a:rPr>
              <a:t> </a:t>
            </a:r>
            <a:r>
              <a:rPr lang="en-US"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quick-start tools</a:t>
            </a:r>
            <a:r>
              <a:rPr lang="en-US" sz="2000" b="1" dirty="0">
                <a:solidFill>
                  <a:schemeClr val="accent1"/>
                </a:solidFill>
                <a:latin typeface="Open Sans"/>
                <a:ea typeface="Open Sans"/>
                <a:cs typeface="Open Sans"/>
              </a:rPr>
              <a:t> </a:t>
            </a:r>
            <a:r>
              <a:rPr lang="en-US" sz="2000" b="0" dirty="0">
                <a:latin typeface="Open Sans"/>
                <a:ea typeface="Open Sans"/>
                <a:cs typeface="Open Sans"/>
              </a:rPr>
              <a:t>published </a:t>
            </a:r>
            <a:r>
              <a:rPr lang="en-US" sz="2000" b="0" dirty="0">
                <a:solidFill>
                  <a:schemeClr val="accent1"/>
                </a:solidFill>
                <a:latin typeface="Open Sans"/>
                <a:ea typeface="Open Sans"/>
                <a:cs typeface="Open Sans"/>
              </a:rPr>
              <a:t>o</a:t>
            </a:r>
            <a:r>
              <a:rPr lang="en-US" sz="2000" dirty="0">
                <a:latin typeface="Open Sans"/>
                <a:ea typeface="Open Sans"/>
                <a:cs typeface="Open Sans"/>
              </a:rPr>
              <a:t>n the Pact website</a:t>
            </a:r>
            <a:endParaRPr lang="en-GB" sz="2000" dirty="0">
              <a:latin typeface="Open Sans"/>
              <a:ea typeface="Open Sans"/>
              <a:cs typeface="Open Sans"/>
            </a:endParaRP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5186647" cy="400110"/>
          </a:xfrm>
          <a:prstGeom prst="rect">
            <a:avLst/>
          </a:prstGeom>
          <a:noFill/>
        </p:spPr>
        <p:txBody>
          <a:bodyPr wrap="square">
            <a:spAutoFit/>
          </a:bodyPr>
          <a:lstStyle/>
          <a:p>
            <a:pPr>
              <a:lnSpc>
                <a:spcPct val="100000"/>
              </a:lnSpc>
            </a:pPr>
            <a:r>
              <a:rPr lang="en-GB" sz="2000" b="0">
                <a:solidFill>
                  <a:schemeClr val="tx1"/>
                </a:solidFill>
                <a:latin typeface="Open Sans"/>
                <a:ea typeface="Open Sans"/>
                <a:cs typeface="Open Sans"/>
              </a:rPr>
              <a:t>Register the activity you plan to host</a:t>
            </a:r>
            <a:endParaRPr lang="en-GB" sz="2000" b="0">
              <a:solidFill>
                <a:schemeClr val="tx1"/>
              </a:solidFill>
            </a:endParaRP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9" y="5454564"/>
            <a:ext cx="2897226" cy="400110"/>
          </a:xfrm>
          <a:prstGeom prst="rect">
            <a:avLst/>
          </a:prstGeom>
          <a:noFill/>
        </p:spPr>
        <p:txBody>
          <a:bodyPr wrap="square">
            <a:spAutoFit/>
          </a:bodyPr>
          <a:lstStyle/>
          <a:p>
            <a:pPr lvl="0">
              <a:lnSpc>
                <a:spcPct val="100000"/>
              </a:lnSpc>
            </a:pPr>
            <a:r>
              <a:rPr lang="en-GB" sz="2000" b="0">
                <a:solidFill>
                  <a:schemeClr val="tx1"/>
                </a:solidFill>
                <a:latin typeface="Open Sans"/>
                <a:ea typeface="Open Sans"/>
                <a:cs typeface="Open Sans"/>
              </a:rPr>
              <a:t>Host the activity</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en-GB" sz="2000" b="0">
                <a:solidFill>
                  <a:schemeClr val="tx1"/>
                </a:solidFill>
                <a:latin typeface="Open Sans"/>
                <a:ea typeface="Open Sans"/>
                <a:cs typeface="Open Sans"/>
              </a:rPr>
              <a:t>Share the results with the European Climate Pact</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754757"/>
            <a:ext cx="8378675" cy="400110"/>
          </a:xfrm>
          <a:prstGeom prst="rect">
            <a:avLst/>
          </a:prstGeom>
          <a:noFill/>
        </p:spPr>
        <p:txBody>
          <a:bodyPr wrap="square">
            <a:spAutoFit/>
          </a:bodyPr>
          <a:lstStyle/>
          <a:p>
            <a:pPr lvl="0">
              <a:lnSpc>
                <a:spcPct val="100000"/>
              </a:lnSpc>
            </a:pPr>
            <a:r>
              <a:rPr lang="en-GB" sz="2000" b="0">
                <a:solidFill>
                  <a:schemeClr val="tx1"/>
                </a:solidFill>
                <a:latin typeface="Open Sans"/>
                <a:ea typeface="Open Sans"/>
                <a:cs typeface="Open Sans"/>
              </a:rPr>
              <a:t>Disseminate your activity and its results and invite others to host!</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371599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latin typeface="Open Sans"/>
                <a:ea typeface="Open Sans"/>
                <a:cs typeface="Arial"/>
              </a:rPr>
              <a:t>    Quick-start tools for citizen engagement</a:t>
            </a:r>
            <a:endParaRPr lang="en-US">
              <a:latin typeface="Open Sans"/>
              <a:ea typeface="Open Sans"/>
              <a:cs typeface="Open Sans"/>
            </a:endParaRP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266124"/>
              <a:ext cx="3494178" cy="492443"/>
            </a:xfrm>
            <a:prstGeom prst="rect">
              <a:avLst/>
            </a:prstGeom>
            <a:noFill/>
          </p:spPr>
          <p:txBody>
            <a:bodyPr wrap="square">
              <a:spAutoFit/>
            </a:bodyPr>
            <a:lstStyle/>
            <a:p>
              <a:pPr algn="ctr"/>
              <a:r>
                <a:rPr lang="en-GB" sz="2600" b="1" dirty="0">
                  <a:solidFill>
                    <a:srgbClr val="184547"/>
                  </a:solidFill>
                  <a:latin typeface="Open Sans"/>
                  <a:ea typeface="Open Sans"/>
                  <a:cs typeface="Open Sans"/>
                </a:rPr>
                <a:t>Climate Walk</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en-GB" sz="2600" b="1">
                  <a:solidFill>
                    <a:srgbClr val="26155F"/>
                  </a:solidFill>
                  <a:latin typeface="Open Sans"/>
                  <a:ea typeface="Open Sans"/>
                  <a:cs typeface="Open Sans"/>
                </a:rPr>
                <a:t>Photo Story</a:t>
              </a:r>
            </a:p>
          </p:txBody>
        </p:sp>
        <p:sp>
          <p:nvSpPr>
            <p:cNvPr id="10" name="TextBox 9">
              <a:extLst>
                <a:ext uri="{FF2B5EF4-FFF2-40B4-BE49-F238E27FC236}">
                  <a16:creationId xmlns:a16="http://schemas.microsoft.com/office/drawing/2014/main" id="{30059BD6-34BE-372F-DC9C-9F183DC458C4}"/>
                </a:ext>
              </a:extLst>
            </p:cNvPr>
            <p:cNvSpPr txBox="1"/>
            <p:nvPr/>
          </p:nvSpPr>
          <p:spPr>
            <a:xfrm>
              <a:off x="9322991" y="3037523"/>
              <a:ext cx="3494178" cy="892552"/>
            </a:xfrm>
            <a:prstGeom prst="rect">
              <a:avLst/>
            </a:prstGeom>
            <a:noFill/>
          </p:spPr>
          <p:txBody>
            <a:bodyPr wrap="square">
              <a:spAutoFit/>
            </a:bodyPr>
            <a:lstStyle/>
            <a:p>
              <a:pPr algn="ctr"/>
              <a:r>
                <a:rPr lang="en-GB" sz="2600" b="1" dirty="0">
                  <a:solidFill>
                    <a:srgbClr val="16683B"/>
                  </a:solidFill>
                  <a:latin typeface="Open Sans"/>
                  <a:ea typeface="Open Sans"/>
                  <a:cs typeface="Open Sans"/>
                </a:rPr>
                <a:t>Local Climate Action Group</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266123"/>
              <a:ext cx="3494178" cy="492443"/>
            </a:xfrm>
            <a:prstGeom prst="rect">
              <a:avLst/>
            </a:prstGeom>
            <a:noFill/>
          </p:spPr>
          <p:txBody>
            <a:bodyPr wrap="square">
              <a:spAutoFit/>
            </a:bodyPr>
            <a:lstStyle/>
            <a:p>
              <a:pPr algn="ctr"/>
              <a:r>
                <a:rPr lang="en-GB" sz="2600" b="1" dirty="0">
                  <a:solidFill>
                    <a:srgbClr val="391A53"/>
                  </a:solidFill>
                  <a:latin typeface="Open Sans"/>
                  <a:ea typeface="Open Sans"/>
                  <a:cs typeface="Open Sans"/>
                </a:rPr>
                <a:t>Peer Parliament</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en-GB" sz="2000" dirty="0">
                  <a:effectLst/>
                  <a:latin typeface="Open Sans" panose="020B0606030504020204" pitchFamily="34" charset="0"/>
                  <a:ea typeface="Open Sans" panose="020B0606030504020204" pitchFamily="34" charset="0"/>
                  <a:cs typeface="Open Sans" panose="020B0606030504020204" pitchFamily="34" charset="0"/>
                </a:rPr>
                <a:t>Guided tours in local neighbourhoods to showcase sustainable practices and initiatives supporting the green transition.</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246769"/>
            </a:xfrm>
            <a:prstGeom prst="rect">
              <a:avLst/>
            </a:prstGeom>
            <a:noFill/>
          </p:spPr>
          <p:txBody>
            <a:bodyPr wrap="square">
              <a:spAutoFit/>
            </a:bodyPr>
            <a:lstStyle/>
            <a:p>
              <a:pPr lvl="0" algn="ctr"/>
              <a:r>
                <a:rPr lang="en-GB" sz="2000" dirty="0">
                  <a:effectLst/>
                  <a:latin typeface="Open Sans" panose="020B0606030504020204" pitchFamily="34" charset="0"/>
                  <a:ea typeface="Open Sans" panose="020B0606030504020204" pitchFamily="34" charset="0"/>
                  <a:cs typeface="Open Sans" panose="020B0606030504020204" pitchFamily="34" charset="0"/>
                </a:rPr>
                <a:t>Photography workshops where participants capture and reflect on climate issues and solutions. The outputs can influence decision-making and drive change.</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en-GB" sz="2000" dirty="0">
                  <a:effectLst/>
                  <a:latin typeface="Open Sans" panose="020B0606030504020204" pitchFamily="34" charset="0"/>
                  <a:ea typeface="Open Sans" panose="020B0606030504020204" pitchFamily="34" charset="0"/>
                  <a:cs typeface="Open Sans" panose="020B0606030504020204" pitchFamily="34" charset="0"/>
                </a:rPr>
                <a:t>A group of people working towards a shared goal, such as creating a communal garden, a repair cafe or a local energy community.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en-GB" sz="2000" dirty="0">
                  <a:effectLst/>
                  <a:latin typeface="Open Sans" panose="020B0606030504020204" pitchFamily="34" charset="0"/>
                  <a:ea typeface="Open Sans" panose="020B0606030504020204" pitchFamily="34" charset="0"/>
                  <a:cs typeface="Open Sans" panose="020B0606030504020204" pitchFamily="34" charset="0"/>
                </a:rPr>
                <a:t>Discussions on how the transition to climate neutrality can work in practice in our everyday lives and what policies should be put in place to encourage us going forward.</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371599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latin typeface="Open Sans"/>
                <a:ea typeface="Open Sans"/>
                <a:cs typeface="Arial"/>
              </a:rPr>
              <a:t>    Quick-start tools for citizen engagement</a:t>
            </a:r>
            <a:endParaRPr lang="en-US">
              <a:latin typeface="Open Sans"/>
              <a:ea typeface="Open Sans"/>
              <a:cs typeface="Open Sans"/>
            </a:endParaRP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Visit the website </a:t>
            </a:r>
            <a:b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br>
            <a: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to find out more</a:t>
            </a:r>
            <a:endParaRPr lang="en-GB" sz="2800" b="1">
              <a:solidFill>
                <a:srgbClr val="184547"/>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en-GB" sz="2800" dirty="0">
                <a:latin typeface="Open Sans"/>
                <a:ea typeface="Open Sans"/>
                <a:cs typeface="Open Sans"/>
              </a:rPr>
              <a:t>The European Climate Pact has joined forces with</a:t>
            </a:r>
            <a:r>
              <a:rPr lang="en-GB" sz="2800" b="1" dirty="0">
                <a:latin typeface="Open Sans"/>
                <a:ea typeface="Open Sans"/>
                <a:cs typeface="Open Sans"/>
              </a:rPr>
              <a:t> </a:t>
            </a:r>
            <a:r>
              <a:rPr lang="en-GB" sz="2800" b="1" dirty="0" err="1">
                <a:latin typeface="Open Sans"/>
                <a:ea typeface="Open Sans"/>
                <a:cs typeface="Open Sans"/>
              </a:rPr>
              <a:t>ActNow</a:t>
            </a:r>
            <a:r>
              <a:rPr lang="en-GB" sz="2800" dirty="0">
                <a:latin typeface="Open Sans"/>
                <a:ea typeface="Open Sans"/>
                <a:cs typeface="Open Sans"/>
              </a:rPr>
              <a:t>, the United Nations campaign, and </a:t>
            </a:r>
            <a:r>
              <a:rPr lang="en-GB" sz="2800" b="1" dirty="0" err="1">
                <a:latin typeface="Open Sans"/>
                <a:ea typeface="Open Sans"/>
                <a:cs typeface="Open Sans"/>
              </a:rPr>
              <a:t>AWorld</a:t>
            </a:r>
            <a:r>
              <a:rPr lang="en-GB" sz="2800" dirty="0">
                <a:latin typeface="Open Sans"/>
                <a:ea typeface="Open Sans"/>
                <a:cs typeface="Open Sans"/>
              </a:rPr>
              <a:t>, the mobile app for the campaign, which inspires people to take climate action.</a:t>
            </a:r>
            <a:br>
              <a:rPr lang="en-GB" sz="2800" dirty="0">
                <a:latin typeface="Open Sans"/>
                <a:ea typeface="Open Sans"/>
                <a:cs typeface="Open Sans"/>
              </a:rPr>
            </a:br>
            <a:endParaRPr lang="en-US" sz="2800" dirty="0"/>
          </a:p>
          <a:p>
            <a:pPr>
              <a:lnSpc>
                <a:spcPts val="4200"/>
              </a:lnSpc>
            </a:pPr>
            <a:r>
              <a:rPr lang="en-GB" sz="2800" b="1" dirty="0">
                <a:solidFill>
                  <a:srgbClr val="02B23D"/>
                </a:solidFill>
                <a:latin typeface="Open Sans"/>
                <a:ea typeface="Open Sans"/>
                <a:cs typeface="Open Sans"/>
              </a:rPr>
              <a:t>More than </a:t>
            </a:r>
            <a:r>
              <a:rPr lang="en-GB" sz="2800" b="1" u="sng" dirty="0">
                <a:solidFill>
                  <a:srgbClr val="02B23D"/>
                </a:solidFill>
                <a:latin typeface="Open Sans"/>
                <a:ea typeface="Open Sans"/>
                <a:cs typeface="Open Sans"/>
              </a:rPr>
              <a:t>900,000</a:t>
            </a:r>
            <a:r>
              <a:rPr lang="en-GB" sz="2800" b="1" dirty="0">
                <a:solidFill>
                  <a:srgbClr val="02B23D"/>
                </a:solidFill>
                <a:latin typeface="Open Sans"/>
                <a:ea typeface="Open Sans"/>
                <a:cs typeface="Open Sans"/>
              </a:rPr>
              <a:t> climate actions were reached by users joining </a:t>
            </a:r>
            <a:r>
              <a:rPr lang="en-US" sz="2800" b="1" dirty="0">
                <a:solidFill>
                  <a:srgbClr val="02B23D"/>
                </a:solidFill>
                <a:latin typeface="Open Sans"/>
                <a:ea typeface="Open Sans"/>
                <a:cs typeface="Open Sans"/>
              </a:rPr>
              <a:t>the European Climate Pact Team challenge on </a:t>
            </a:r>
            <a:r>
              <a:rPr lang="en-US" sz="2800" b="1" dirty="0" err="1">
                <a:solidFill>
                  <a:srgbClr val="02B23D"/>
                </a:solidFill>
                <a:latin typeface="Open Sans"/>
                <a:ea typeface="Open Sans"/>
                <a:cs typeface="Open Sans"/>
              </a:rPr>
              <a:t>AWorld</a:t>
            </a:r>
            <a:r>
              <a:rPr lang="en-GB" sz="2800" b="1" dirty="0">
                <a:solidFill>
                  <a:srgbClr val="02B23D"/>
                </a:solidFill>
                <a:latin typeface="Open Sans"/>
                <a:ea typeface="Open Sans"/>
                <a:cs typeface="Open Sans"/>
              </a:rPr>
              <a:t>.</a:t>
            </a:r>
          </a:p>
          <a:p>
            <a:endParaRPr lang="en-GB" sz="3200" dirty="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0" y="803443"/>
            <a:ext cx="7391400" cy="836159"/>
          </a:xfrm>
          <a:solidFill>
            <a:srgbClr val="104B2B"/>
          </a:solidFill>
        </p:spPr>
        <p:txBody>
          <a:bodyPr wrap="square" lIns="216000" tIns="144000" rIns="180000" bIns="108000" anchor="t">
            <a:spAutoFit/>
          </a:bodyPr>
          <a:lstStyle/>
          <a:p>
            <a:r>
              <a:rPr lang="en-US">
                <a:latin typeface="Open Sans"/>
                <a:ea typeface="Open Sans"/>
                <a:cs typeface="Open Sans"/>
              </a:rPr>
              <a:t>    Pact and un act now</a:t>
            </a:r>
            <a:endParaRPr lang="en-GB">
              <a:latin typeface="Open Sans"/>
              <a:ea typeface="Open Sans"/>
              <a:cs typeface="Open Sans"/>
            </a:endParaRP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group of women looking at a paper&#10;&#10;Description automatically generated">
            <a:extLst>
              <a:ext uri="{FF2B5EF4-FFF2-40B4-BE49-F238E27FC236}">
                <a16:creationId xmlns:a16="http://schemas.microsoft.com/office/drawing/2014/main" id="{BA83A150-A3C8-90AC-C276-8D2BFC26859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3304489"/>
            <a:ext cx="8110947" cy="4697042"/>
          </a:xfrm>
        </p:spPr>
        <p:txBody>
          <a:bodyPr lIns="0" tIns="0" rIns="0" bIns="0" anchor="t"/>
          <a:lstStyle/>
          <a:p>
            <a:pPr>
              <a:lnSpc>
                <a:spcPts val="4000"/>
              </a:lnSpc>
            </a:pPr>
            <a:r>
              <a:rPr lang="en-GB" sz="2400">
                <a:latin typeface="Open Sans"/>
                <a:ea typeface="Open Sans"/>
                <a:cs typeface="Open Sans"/>
              </a:rPr>
              <a:t>Each and every one of us can help build a more sustainable future. </a:t>
            </a:r>
            <a:r>
              <a:rPr lang="en-US" sz="2400">
                <a:solidFill>
                  <a:srgbClr val="000000"/>
                </a:solidFill>
                <a:latin typeface="Open Sans"/>
                <a:ea typeface="Open Sans"/>
                <a:cs typeface="Open Sans"/>
              </a:rPr>
              <a:t>Sharing inspiring</a:t>
            </a:r>
            <a:r>
              <a:rPr lang="en-US" sz="2400">
                <a:solidFill>
                  <a:schemeClr val="accent1"/>
                </a:solidFill>
                <a:latin typeface="Open Sans"/>
                <a:ea typeface="Open Sans"/>
                <a:cs typeface="Open Sans"/>
              </a:rPr>
              <a:t> </a:t>
            </a:r>
            <a:r>
              <a:rPr lang="en-US" sz="240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success stories</a:t>
            </a:r>
            <a:r>
              <a:rPr lang="en-US" sz="2400">
                <a:solidFill>
                  <a:srgbClr val="104B2B"/>
                </a:solidFill>
                <a:latin typeface="Open Sans"/>
                <a:ea typeface="Open Sans"/>
                <a:cs typeface="Open Sans"/>
              </a:rPr>
              <a:t>, </a:t>
            </a:r>
            <a:r>
              <a:rPr lang="en-US" sz="2400" u="sng">
                <a:solidFill>
                  <a:srgbClr val="104B2B"/>
                </a:solidFill>
                <a:latin typeface="Open Sans"/>
                <a:ea typeface="Open Sans"/>
                <a:cs typeface="Open Sans"/>
              </a:rPr>
              <a:t>solutions and actions</a:t>
            </a:r>
            <a:r>
              <a:rPr lang="en-US" sz="2400">
                <a:solidFill>
                  <a:srgbClr val="104B2B"/>
                </a:solidFill>
                <a:latin typeface="Open Sans"/>
                <a:ea typeface="Open Sans"/>
                <a:cs typeface="Open Sans"/>
              </a:rPr>
              <a:t> </a:t>
            </a:r>
            <a:r>
              <a:rPr lang="en-US" sz="2400">
                <a:solidFill>
                  <a:srgbClr val="000000"/>
                </a:solidFill>
                <a:latin typeface="Open Sans"/>
                <a:ea typeface="Open Sans"/>
                <a:cs typeface="Open Sans"/>
              </a:rPr>
              <a:t>from the diverse Pact community is at the center of our communications. </a:t>
            </a:r>
            <a:br>
              <a:rPr lang="en-US" sz="2400">
                <a:solidFill>
                  <a:srgbClr val="000000"/>
                </a:solidFill>
                <a:latin typeface="Open Sans"/>
                <a:ea typeface="Open Sans"/>
                <a:cs typeface="Open Sans"/>
              </a:rPr>
            </a:br>
            <a:r>
              <a:rPr lang="en-US" sz="900">
                <a:solidFill>
                  <a:srgbClr val="000000"/>
                </a:solidFill>
                <a:latin typeface="Open Sans"/>
                <a:ea typeface="Open Sans"/>
                <a:cs typeface="Open Sans"/>
              </a:rPr>
              <a:t> </a:t>
            </a:r>
            <a:endParaRPr lang="en-US" sz="900"/>
          </a:p>
          <a:p>
            <a:pPr>
              <a:lnSpc>
                <a:spcPts val="4500"/>
              </a:lnSpc>
            </a:pPr>
            <a:r>
              <a:rPr lang="en-GB" sz="3200">
                <a:solidFill>
                  <a:srgbClr val="104B2B"/>
                </a:solidFill>
                <a:latin typeface="Open Sans"/>
                <a:ea typeface="Open Sans"/>
                <a:cs typeface="Open Sans"/>
              </a:rPr>
              <a:t>Share your stories with us via</a:t>
            </a:r>
            <a:r>
              <a:rPr lang="en-GB" sz="3200" i="0" u="none" strike="noStrike" baseline="0">
                <a:solidFill>
                  <a:srgbClr val="104B2B"/>
                </a:solidFill>
                <a:latin typeface="Open Sans"/>
                <a:ea typeface="Open Sans"/>
                <a:cs typeface="Open Sans"/>
              </a:rPr>
              <a:t>: </a:t>
            </a:r>
            <a:br>
              <a:rPr lang="en-GB" sz="3200" b="0" i="0" u="none" strike="noStrike" baseline="0">
                <a:latin typeface="Open Sans"/>
                <a:ea typeface="Open Sans"/>
                <a:cs typeface="Open Sans"/>
              </a:rPr>
            </a:br>
            <a:r>
              <a:rPr lang="en-GB" sz="3200" b="1" i="0" u="sng" strike="noStrike" baseline="0">
                <a:solidFill>
                  <a:srgbClr val="104B2B"/>
                </a:solidFill>
                <a:latin typeface="Open Sans"/>
                <a:ea typeface="Open Sans"/>
                <a:cs typeface="Open Sans"/>
                <a:hlinkClick r:id="rId4">
                  <a:extLst>
                    <a:ext uri="{A12FA001-AC4F-418D-AE19-62706E023703}">
                      <ahyp:hlinkClr xmlns:ahyp="http://schemas.microsoft.com/office/drawing/2018/hyperlinkcolor" val="tx"/>
                    </a:ext>
                  </a:extLst>
                </a:hlinkClick>
              </a:rPr>
              <a:t>stories@euclimatepact.</a:t>
            </a:r>
            <a:r>
              <a:rPr lang="en-GB" sz="3200" b="1" u="sng">
                <a:solidFill>
                  <a:srgbClr val="104B2B"/>
                </a:solidFill>
                <a:latin typeface="Open Sans"/>
                <a:ea typeface="Open Sans"/>
                <a:cs typeface="Open Sans"/>
                <a:hlinkClick r:id="rId4">
                  <a:extLst>
                    <a:ext uri="{A12FA001-AC4F-418D-AE19-62706E023703}">
                      <ahyp:hlinkClr xmlns:ahyp="http://schemas.microsoft.com/office/drawing/2018/hyperlinkcolor" val="tx"/>
                    </a:ext>
                  </a:extLst>
                </a:hlinkClick>
              </a:rPr>
              <a:t>eu</a:t>
            </a:r>
            <a:r>
              <a:rPr lang="en-GB" sz="3200">
                <a:solidFill>
                  <a:srgbClr val="104B2B"/>
                </a:solidFill>
                <a:latin typeface="Open Sans"/>
                <a:ea typeface="Open Sans"/>
                <a:cs typeface="Open Sans"/>
              </a:rPr>
              <a:t>. </a:t>
            </a:r>
            <a:endParaRPr lang="en-GB" sz="3200">
              <a:solidFill>
                <a:srgbClr val="104B2B"/>
              </a:solidFill>
            </a:endParaRPr>
          </a:p>
          <a:p>
            <a:pPr>
              <a:lnSpc>
                <a:spcPts val="2200"/>
              </a:lnSpc>
            </a:pPr>
            <a:r>
              <a:rPr lang="en-GB" sz="1800">
                <a:latin typeface="Open Sans"/>
                <a:ea typeface="Open Sans"/>
                <a:cs typeface="Open Sans"/>
              </a:rPr>
              <a:t>Include relevant links, attachments, pictures or details that will help us understand and share your story. </a:t>
            </a:r>
            <a:endParaRPr lang="en-GB" sz="1800"/>
          </a:p>
          <a:p>
            <a:endParaRPr lang="en-GB" sz="2400" b="1" i="0" u="sng" strike="noStrike" baseline="0">
              <a:latin typeface="Open Sans"/>
              <a:ea typeface="Open Sans"/>
              <a:cs typeface="Open Sans"/>
            </a:endParaRPr>
          </a:p>
          <a:p>
            <a:endParaRPr lang="en-GB" sz="2400" b="1" u="sng">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1" y="803443"/>
            <a:ext cx="9144000" cy="836159"/>
          </a:xfrm>
        </p:spPr>
        <p:txBody>
          <a:bodyPr wrap="square" lIns="216000" tIns="144000" rIns="180000" bIns="108000" anchor="t">
            <a:spAutoFit/>
          </a:bodyPr>
          <a:lstStyle/>
          <a:p>
            <a:r>
              <a:rPr lang="en-GB">
                <a:latin typeface="Open Sans"/>
                <a:ea typeface="Open Sans"/>
                <a:cs typeface="Open Sans"/>
              </a:rPr>
              <a:t>    Share your stories with us!</a:t>
            </a:r>
            <a:endParaRPr lang="en-GB"/>
          </a:p>
        </p:txBody>
      </p:sp>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7848600" cy="836159"/>
          </a:xfrm>
        </p:spPr>
        <p:txBody>
          <a:bodyPr/>
          <a:lstStyle/>
          <a:p>
            <a:r>
              <a:rPr lang="en-GB"/>
              <a:t>    For more information</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en-GB" sz="2800">
                          <a:effectLst/>
                        </a:rPr>
                        <a:t>Platform</a:t>
                      </a:r>
                      <a:endParaRPr lang="en-GB" sz="2800">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en-GB" sz="2800">
                          <a:effectLst/>
                        </a:rPr>
                        <a:t>Tag</a:t>
                      </a:r>
                      <a:endParaRPr lang="en-GB" sz="2800">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en-GB" sz="2400">
                          <a:solidFill>
                            <a:srgbClr val="104B2B"/>
                          </a:solidFill>
                          <a:effectLst/>
                          <a:hlinkClick r:id="rId2">
                            <a:extLst>
                              <a:ext uri="{A12FA001-AC4F-418D-AE19-62706E023703}">
                                <ahyp:hlinkClr xmlns:ahyp="http://schemas.microsoft.com/office/drawing/2018/hyperlinkcolor" val="tx"/>
                              </a:ext>
                            </a:extLst>
                          </a:hlinkClick>
                        </a:rPr>
                        <a:t>Facebook</a:t>
                      </a:r>
                      <a:endParaRPr lang="en-GB" sz="2400">
                        <a:solidFill>
                          <a:srgbClr val="104B2B"/>
                        </a:solidFill>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a:effectLst/>
                        </a:rPr>
                        <a:t>              </a:t>
                      </a:r>
                      <a:r>
                        <a:rPr lang="en-GB" sz="2000">
                          <a:effectLst/>
                        </a:rPr>
                        <a:t>@EU Climate Action</a:t>
                      </a:r>
                      <a:endParaRPr lang="en-GB" sz="2000">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en-GB" sz="2400">
                          <a:solidFill>
                            <a:srgbClr val="104B2B"/>
                          </a:solidFill>
                          <a:effectLst/>
                          <a:hlinkClick r:id="rId3">
                            <a:extLst>
                              <a:ext uri="{A12FA001-AC4F-418D-AE19-62706E023703}">
                                <ahyp:hlinkClr xmlns:ahyp="http://schemas.microsoft.com/office/drawing/2018/hyperlinkcolor" val="tx"/>
                              </a:ext>
                            </a:extLst>
                          </a:hlinkClick>
                        </a:rPr>
                        <a:t>X</a:t>
                      </a:r>
                      <a:endParaRPr lang="en-GB" sz="2400">
                        <a:solidFill>
                          <a:srgbClr val="104B2B"/>
                        </a:solidFill>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en-GB" sz="2400">
                          <a:effectLst/>
                        </a:rPr>
                        <a:t>             </a:t>
                      </a:r>
                      <a:r>
                        <a:rPr lang="en-GB" sz="2000">
                          <a:effectLst/>
                        </a:rPr>
                        <a:t>@EUClimateAction    </a:t>
                      </a:r>
                      <a:endParaRPr lang="en-GB" sz="2400">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en-GB" sz="2400">
                          <a:solidFill>
                            <a:srgbClr val="104B2B"/>
                          </a:solidFill>
                          <a:effectLst/>
                          <a:hlinkClick r:id="rId4">
                            <a:extLst>
                              <a:ext uri="{A12FA001-AC4F-418D-AE19-62706E023703}">
                                <ahyp:hlinkClr xmlns:ahyp="http://schemas.microsoft.com/office/drawing/2018/hyperlinkcolor" val="tx"/>
                              </a:ext>
                            </a:extLst>
                          </a:hlinkClick>
                        </a:rPr>
                        <a:t>LinkedIn</a:t>
                      </a:r>
                      <a:endParaRPr lang="en-GB" sz="2400">
                        <a:solidFill>
                          <a:srgbClr val="104B2B"/>
                        </a:solidFill>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a:effectLst/>
                        </a:rPr>
                        <a:t>            </a:t>
                      </a:r>
                      <a:r>
                        <a:rPr lang="en-GB" sz="2000">
                          <a:effectLst/>
                        </a:rPr>
                        <a:t>@EU Environment </a:t>
                      </a:r>
                      <a:br>
                        <a:rPr lang="en-GB" sz="2000">
                          <a:effectLst/>
                        </a:rPr>
                      </a:br>
                      <a:r>
                        <a:rPr lang="en-GB" sz="2000">
                          <a:effectLst/>
                        </a:rPr>
                        <a:t>   and Climate</a:t>
                      </a:r>
                      <a:endParaRPr lang="en-GB" sz="2400">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en-GB" sz="2400">
                          <a:solidFill>
                            <a:srgbClr val="104B2B"/>
                          </a:solidFill>
                          <a:effectLst/>
                          <a:hlinkClick r:id="rId5">
                            <a:extLst>
                              <a:ext uri="{A12FA001-AC4F-418D-AE19-62706E023703}">
                                <ahyp:hlinkClr xmlns:ahyp="http://schemas.microsoft.com/office/drawing/2018/hyperlinkcolor" val="tx"/>
                              </a:ext>
                            </a:extLst>
                          </a:hlinkClick>
                        </a:rPr>
                        <a:t>Instagram</a:t>
                      </a:r>
                      <a:endParaRPr lang="en-GB" sz="2400">
                        <a:solidFill>
                          <a:srgbClr val="104B2B"/>
                        </a:solidFill>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en-GB" sz="2400">
                          <a:effectLst/>
                        </a:rPr>
                        <a:t>         </a:t>
                      </a:r>
                      <a:r>
                        <a:rPr lang="en-GB" sz="2000">
                          <a:effectLst/>
                        </a:rPr>
                        <a:t>@ourplanet_eu</a:t>
                      </a:r>
                      <a:endParaRPr lang="en-GB" sz="2400">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179698" y="2907273"/>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en-GB" sz="2300" dirty="0">
                <a:solidFill>
                  <a:prstClr val="black"/>
                </a:solidFill>
                <a:latin typeface="Open Sans"/>
                <a:ea typeface="Open Sans"/>
                <a:cs typeface="Open Sans"/>
              </a:rPr>
              <a:t>Visit </a:t>
            </a:r>
            <a:r>
              <a:rPr lang="en-GB" sz="2300" dirty="0">
                <a:latin typeface="Open Sans"/>
                <a:ea typeface="Open Sans"/>
                <a:cs typeface="Open Sans"/>
              </a:rPr>
              <a:t>the </a:t>
            </a:r>
            <a:r>
              <a:rPr lang="en-GB" sz="2300" u="sng" dirty="0">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Climate Pact website</a:t>
            </a:r>
            <a:r>
              <a:rPr lang="en-GB" sz="2300" dirty="0">
                <a:solidFill>
                  <a:srgbClr val="104B2B"/>
                </a:solidFill>
                <a:latin typeface="Open Sans"/>
                <a:ea typeface="Open Sans"/>
                <a:cs typeface="Open Sans"/>
              </a:rPr>
              <a:t> </a:t>
            </a:r>
            <a:r>
              <a:rPr lang="en-GB" sz="2300" dirty="0">
                <a:solidFill>
                  <a:prstClr val="black"/>
                </a:solidFill>
                <a:latin typeface="Open Sans"/>
                <a:ea typeface="Open Sans"/>
                <a:cs typeface="Open Sans"/>
              </a:rPr>
              <a:t>to find stories from the Pact community, and useful resources and materials to inspire </a:t>
            </a:r>
            <a:br>
              <a:rPr lang="en-GB" sz="2300" dirty="0">
                <a:solidFill>
                  <a:prstClr val="black"/>
                </a:solidFill>
                <a:latin typeface="Open Sans"/>
                <a:ea typeface="Open Sans"/>
                <a:cs typeface="Open Sans"/>
              </a:rPr>
            </a:br>
            <a:r>
              <a:rPr lang="en-GB" sz="2300" dirty="0">
                <a:solidFill>
                  <a:prstClr val="black"/>
                </a:solidFill>
                <a:latin typeface="Open Sans"/>
                <a:ea typeface="Open Sans"/>
                <a:cs typeface="Open Sans"/>
              </a:rPr>
              <a:t>others to take action. </a:t>
            </a:r>
            <a:endParaRPr lang="en-GB" sz="23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ts val="3800"/>
              </a:lnSpc>
              <a:spcAft>
                <a:spcPts val="800"/>
              </a:spcAft>
              <a:buFont typeface="Arial" panose="020B0604020202020204" pitchFamily="34" charset="0"/>
              <a:buNone/>
              <a:defRPr/>
            </a:pPr>
            <a:r>
              <a:rPr lang="en-GB" sz="2300" dirty="0">
                <a:solidFill>
                  <a:prstClr val="black"/>
                </a:solidFill>
                <a:latin typeface="Open Sans"/>
                <a:ea typeface="Open Sans"/>
                <a:cs typeface="Open Sans"/>
              </a:rPr>
              <a:t>You can </a:t>
            </a:r>
            <a:r>
              <a:rPr lang="en-GB" sz="2300" dirty="0">
                <a:latin typeface="Open Sans"/>
                <a:ea typeface="Open Sans"/>
                <a:cs typeface="Open Sans"/>
              </a:rPr>
              <a:t>also </a:t>
            </a:r>
            <a:r>
              <a:rPr lang="en-GB" sz="2300" u="sng" dirty="0">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subscribe to our newsletter</a:t>
            </a:r>
            <a:r>
              <a:rPr lang="en-GB" sz="2300" dirty="0">
                <a:solidFill>
                  <a:srgbClr val="104B2B"/>
                </a:solidFill>
                <a:latin typeface="Open Sans"/>
                <a:ea typeface="Open Sans"/>
                <a:cs typeface="Open Sans"/>
              </a:rPr>
              <a:t> </a:t>
            </a:r>
            <a:r>
              <a:rPr lang="en-GB" sz="2300" dirty="0">
                <a:solidFill>
                  <a:prstClr val="black"/>
                </a:solidFill>
                <a:latin typeface="Open Sans"/>
                <a:ea typeface="Open Sans"/>
                <a:cs typeface="Open Sans"/>
              </a:rPr>
              <a:t>and follow us on social media to stay updated on climate action.</a:t>
            </a:r>
          </a:p>
          <a:p>
            <a:pPr marL="0" indent="0">
              <a:lnSpc>
                <a:spcPts val="3800"/>
              </a:lnSpc>
              <a:spcAft>
                <a:spcPts val="800"/>
              </a:spcAft>
              <a:buNone/>
              <a:defRPr/>
            </a:pPr>
            <a:r>
              <a:rPr lang="en-GB" sz="2300" dirty="0">
                <a:solidFill>
                  <a:prstClr val="black"/>
                </a:solidFill>
                <a:latin typeface="Open Sans"/>
                <a:ea typeface="Open Sans"/>
                <a:cs typeface="Open Sans"/>
              </a:rPr>
              <a:t>Find our content using the hashtags: </a:t>
            </a:r>
            <a:br>
              <a:rPr lang="en-GB" sz="2300" dirty="0">
                <a:solidFill>
                  <a:prstClr val="black"/>
                </a:solidFill>
                <a:latin typeface="Open Sans"/>
                <a:ea typeface="Open Sans"/>
                <a:cs typeface="Open Sans"/>
              </a:rPr>
            </a:br>
            <a:r>
              <a:rPr lang="en-GB" sz="2300" b="1" dirty="0">
                <a:solidFill>
                  <a:srgbClr val="104B2B"/>
                </a:solidFill>
                <a:latin typeface="Open Sans"/>
                <a:ea typeface="Open Sans"/>
                <a:cs typeface="Open Sans"/>
              </a:rPr>
              <a:t>#EUClimatePact #MyWorldOurPlanet </a:t>
            </a:r>
            <a:br>
              <a:rPr lang="en-GB" sz="2400" b="1" dirty="0">
                <a:solidFill>
                  <a:srgbClr val="104B2B"/>
                </a:solidFill>
                <a:latin typeface="Open Sans"/>
                <a:ea typeface="Open Sans"/>
                <a:cs typeface="Open Sans"/>
              </a:rPr>
            </a:br>
            <a:endParaRPr lang="en-GB" sz="2400" b="1" dirty="0">
              <a:solidFill>
                <a:srgbClr val="104B2B"/>
              </a:solidFill>
              <a:latin typeface="Open Sans"/>
              <a:ea typeface="Open Sans"/>
              <a:cs typeface="Open Sans"/>
            </a:endParaRPr>
          </a:p>
          <a:p>
            <a:pPr marL="0" indent="0">
              <a:lnSpc>
                <a:spcPts val="4400"/>
              </a:lnSpc>
              <a:spcAft>
                <a:spcPts val="800"/>
              </a:spcAft>
              <a:buNone/>
              <a:defRPr/>
            </a:pPr>
            <a:r>
              <a:rPr lang="en-US" sz="3200" dirty="0">
                <a:solidFill>
                  <a:srgbClr val="104B2B"/>
                </a:solidFill>
                <a:latin typeface="Open Sans"/>
                <a:ea typeface="Open Sans"/>
                <a:cs typeface="Open Sans"/>
              </a:rPr>
              <a:t>Any questions? Don’t hesitate to contact the Secretariat at: </a:t>
            </a:r>
            <a:r>
              <a:rPr lang="en-US" sz="3200" b="1" dirty="0">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endParaRPr lang="en-GB" sz="3200" dirty="0">
              <a:solidFill>
                <a:srgbClr val="104B2B"/>
              </a:solidFill>
            </a:endParaRPr>
          </a:p>
          <a:p>
            <a:endParaRPr lang="en-GB" sz="2400" dirty="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11506199" y="2416393"/>
            <a:ext cx="5962047" cy="1288009"/>
          </a:xfrm>
        </p:spPr>
        <p:txBody>
          <a:bodyPr/>
          <a:lstStyle/>
          <a:p>
            <a:r>
              <a:rPr lang="en-GB"/>
              <a:t>Thank you</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6438900" y="3666302"/>
            <a:ext cx="11029347" cy="1288009"/>
          </a:xfrm>
        </p:spPr>
        <p:txBody>
          <a:bodyPr/>
          <a:lstStyle/>
          <a:p>
            <a:r>
              <a:rPr lang="en-GB"/>
              <a:t>For your attention!</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10590797" cy="1232609"/>
          </a:xfrm>
        </p:spPr>
        <p:txBody>
          <a:bodyPr/>
          <a:lstStyle/>
          <a:p>
            <a:r>
              <a:rPr lang="en-GB" sz="6800"/>
              <a:t> ABOUT the European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6914147" cy="1232609"/>
          </a:xfrm>
        </p:spPr>
        <p:txBody>
          <a:bodyPr/>
          <a:lstStyle/>
          <a:p>
            <a:r>
              <a:rPr lang="en-GB" sz="6800">
                <a:latin typeface="Open Sans"/>
                <a:ea typeface="Open Sans"/>
                <a:cs typeface="Open Sans"/>
              </a:rPr>
              <a:t> Climate pact</a:t>
            </a:r>
            <a:endParaRPr lang="en-US" sz="6800"/>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en-GB" sz="34400" b="1">
                <a:solidFill>
                  <a:schemeClr val="bg1">
                    <a:alpha val="11000"/>
                  </a:schemeClr>
                </a:solidFill>
                <a:latin typeface="Open Sans"/>
                <a:ea typeface="Open Sans"/>
                <a:cs typeface="Open Sans"/>
              </a:rPr>
              <a:t>1. </a:t>
            </a:r>
            <a:endParaRPr lang="en-GB" sz="34400" b="1">
              <a:solidFill>
                <a:schemeClr val="bg1">
                  <a:alpha val="11000"/>
                </a:schemeClr>
              </a:solidFill>
            </a:endParaRPr>
          </a:p>
        </p:txBody>
      </p:sp>
    </p:spTree>
    <p:extLst>
      <p:ext uri="{BB962C8B-B14F-4D97-AF65-F5344CB8AC3E}">
        <p14:creationId xmlns:p14="http://schemas.microsoft.com/office/powerpoint/2010/main" val="424702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en-GB" sz="2800">
                <a:solidFill>
                  <a:schemeClr val="bg1"/>
                </a:solidFill>
                <a:latin typeface="Open Sans"/>
                <a:ea typeface="Open Sans"/>
                <a:cs typeface="Open Sans"/>
              </a:rPr>
              <a:t>The </a:t>
            </a:r>
            <a:r>
              <a:rPr lang="en-GB" sz="280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European Climate Pact</a:t>
            </a:r>
            <a:r>
              <a:rPr lang="en-GB" sz="2800">
                <a:solidFill>
                  <a:srgbClr val="9EBCF8"/>
                </a:solidFill>
                <a:latin typeface="Open Sans"/>
                <a:ea typeface="Open Sans"/>
                <a:cs typeface="Open Sans"/>
              </a:rPr>
              <a:t> </a:t>
            </a:r>
            <a:r>
              <a:rPr lang="en-GB" sz="2800">
                <a:solidFill>
                  <a:schemeClr val="bg1"/>
                </a:solidFill>
                <a:latin typeface="Open Sans"/>
                <a:ea typeface="Open Sans"/>
                <a:cs typeface="Open Sans"/>
              </a:rPr>
              <a:t>is an initiative launched by the European Commission aiming to create a movement of people united around a common cause: </a:t>
            </a:r>
            <a:r>
              <a:rPr lang="en-GB" sz="2800" b="1">
                <a:solidFill>
                  <a:schemeClr val="bg1"/>
                </a:solidFill>
                <a:latin typeface="Open Sans"/>
                <a:ea typeface="Open Sans"/>
                <a:cs typeface="Open Sans"/>
              </a:rPr>
              <a:t>climate action</a:t>
            </a:r>
            <a:r>
              <a:rPr lang="en-GB" sz="2800">
                <a:solidFill>
                  <a:schemeClr val="bg1"/>
                </a:solidFill>
                <a:latin typeface="Open Sans"/>
                <a:ea typeface="Open Sans"/>
                <a:cs typeface="Open Sans"/>
              </a:rPr>
              <a:t>. </a:t>
            </a:r>
            <a:endParaRPr lang="en-GB" sz="2800">
              <a:solidFill>
                <a:schemeClr val="bg1"/>
              </a:solidFill>
            </a:endParaRP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en-GB" sz="2800" dirty="0">
                <a:solidFill>
                  <a:schemeClr val="bg1"/>
                </a:solidFill>
                <a:latin typeface="Open Sans"/>
                <a:ea typeface="Open Sans"/>
                <a:cs typeface="Open Sans"/>
              </a:rPr>
              <a:t>As part of the </a:t>
            </a:r>
            <a:r>
              <a:rPr lang="en-GB" sz="2800" dirty="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European Green Deal</a:t>
            </a:r>
            <a:r>
              <a:rPr lang="en-GB" sz="2800" dirty="0">
                <a:solidFill>
                  <a:schemeClr val="bg1"/>
                </a:solidFill>
                <a:latin typeface="Open Sans"/>
                <a:ea typeface="Open Sans"/>
                <a:cs typeface="Open Sans"/>
              </a:rPr>
              <a:t>, it is helping the EU meet its goal to become climate-neutral by 2050.</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en-GB" sz="60000" b="1">
                <a:solidFill>
                  <a:schemeClr val="bg1">
                    <a:alpha val="3000"/>
                  </a:schemeClr>
                </a:solidFill>
                <a:latin typeface="Open Sans"/>
                <a:ea typeface="Open Sans"/>
                <a:cs typeface="Open Sans"/>
              </a:rPr>
              <a:t>20        </a:t>
            </a:r>
            <a:br>
              <a:rPr lang="en-GB" sz="60000" b="1">
                <a:solidFill>
                  <a:schemeClr val="bg1">
                    <a:alpha val="3000"/>
                  </a:schemeClr>
                </a:solidFill>
                <a:latin typeface="Open Sans"/>
                <a:ea typeface="Open Sans"/>
                <a:cs typeface="Open Sans"/>
              </a:rPr>
            </a:br>
            <a:endParaRPr lang="en-GB" sz="60000" b="1">
              <a:solidFill>
                <a:schemeClr val="tx1">
                  <a:alpha val="3000"/>
                </a:schemeClr>
              </a:solidFill>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en-GB" sz="60000" b="1">
                <a:solidFill>
                  <a:schemeClr val="bg1">
                    <a:alpha val="3000"/>
                  </a:schemeClr>
                </a:solidFill>
                <a:latin typeface="Open Sans"/>
                <a:ea typeface="Open Sans"/>
                <a:cs typeface="Open Sans"/>
              </a:rPr>
              <a:t>50</a:t>
            </a:r>
            <a:endParaRPr lang="en-GB" sz="60000" b="1">
              <a:solidFill>
                <a:schemeClr val="tx1">
                  <a:alpha val="3000"/>
                </a:schemeClr>
              </a:solidFill>
            </a:endParaRP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3335000" cy="836159"/>
          </a:xfrm>
          <a:prstGeom prst="rect">
            <a:avLst/>
          </a:prstGeom>
          <a:solidFill>
            <a:srgbClr val="3C64E7"/>
          </a:solidFill>
        </p:spPr>
        <p:txBody>
          <a:bodyPr/>
          <a:lstStyle/>
          <a:p>
            <a:r>
              <a:rPr lang="en-GB"/>
              <a:t>                  </a:t>
            </a:r>
            <a:r>
              <a:rPr lang="en-GB" b="0"/>
              <a:t>What is The </a:t>
            </a:r>
            <a:r>
              <a:rPr lang="en-GB" err="1"/>
              <a:t>EUropean</a:t>
            </a:r>
            <a:r>
              <a:rPr lang="en-GB"/>
              <a:t> Climate Pact?</a:t>
            </a:r>
            <a:endParaRPr lang="en-US"/>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en-GB" sz="3200">
                <a:solidFill>
                  <a:srgbClr val="2A255A"/>
                </a:solidFill>
                <a:latin typeface="Open Sans"/>
                <a:ea typeface="Open Sans"/>
                <a:cs typeface="Open Sans"/>
              </a:rPr>
              <a:t>The Pact’s motto is:  </a:t>
            </a:r>
            <a:br>
              <a:rPr lang="en-GB" sz="3200">
                <a:solidFill>
                  <a:srgbClr val="2A255A"/>
                </a:solidFill>
                <a:latin typeface="Open Sans"/>
                <a:ea typeface="Open Sans"/>
                <a:cs typeface="Open Sans"/>
              </a:rPr>
            </a:br>
            <a:r>
              <a:rPr lang="en-GB" sz="3600" b="1" i="1">
                <a:solidFill>
                  <a:srgbClr val="2A255A"/>
                </a:solidFill>
                <a:latin typeface="Open Sans"/>
                <a:ea typeface="Open Sans"/>
                <a:cs typeface="Open Sans"/>
              </a:rPr>
              <a:t>“My World. My Action. Our Planet.”</a:t>
            </a:r>
            <a:endParaRPr lang="en-GB" sz="3200" i="1">
              <a:solidFill>
                <a:srgbClr val="2A255A"/>
              </a:solidFill>
              <a:latin typeface="Open Sans"/>
              <a:ea typeface="Open Sans"/>
              <a:cs typeface="Open Sans"/>
            </a:endParaRP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4108688" cy="836159"/>
          </a:xfrm>
        </p:spPr>
        <p:txBody>
          <a:bodyPr wrap="square" lIns="216000" tIns="144000" rIns="180000" bIns="108000" anchor="t">
            <a:spAutoFit/>
          </a:bodyPr>
          <a:lstStyle/>
          <a:p>
            <a:r>
              <a:rPr lang="en-GB">
                <a:latin typeface="Open Sans"/>
                <a:ea typeface="Open Sans"/>
                <a:cs typeface="Open Sans"/>
              </a:rPr>
              <a:t>    objectives</a:t>
            </a:r>
            <a:endParaRPr lang="en-US">
              <a:latin typeface="Open Sans"/>
              <a:ea typeface="Open Sans"/>
              <a:cs typeface="Open Sans"/>
            </a:endParaRP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398530"/>
            <a:ext cx="9488471" cy="2350160"/>
            <a:chOff x="1484396" y="3289982"/>
            <a:chExt cx="14002703" cy="2883907"/>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899521" y="3367081"/>
              <a:ext cx="3227247"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780556" y="3374118"/>
              <a:ext cx="3227248" cy="714455"/>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7" y="4206892"/>
              <a:ext cx="3494178" cy="1246331"/>
            </a:xfrm>
            <a:prstGeom prst="rect">
              <a:avLst/>
            </a:prstGeom>
            <a:noFill/>
          </p:spPr>
          <p:txBody>
            <a:bodyPr wrap="square" lIns="91440" tIns="45720" rIns="91440" bIns="45720" anchor="t">
              <a:spAutoFit/>
            </a:bodyPr>
            <a:lstStyle/>
            <a:p>
              <a:pPr algn="ctr">
                <a:lnSpc>
                  <a:spcPts val="2400"/>
                </a:lnSpc>
              </a:pPr>
              <a:r>
                <a:rPr lang="en-GB" sz="2000" dirty="0">
                  <a:latin typeface="Open Sans"/>
                  <a:ea typeface="Open Sans"/>
                  <a:cs typeface="Open Sans"/>
                </a:rPr>
                <a:t>of climate </a:t>
              </a:r>
              <a:br>
                <a:rPr lang="en-GB" sz="2000" dirty="0">
                  <a:latin typeface="Open Sans"/>
                  <a:ea typeface="Open Sans"/>
                  <a:cs typeface="Open Sans"/>
                </a:rPr>
              </a:br>
              <a:r>
                <a:rPr lang="en-GB" sz="2000" dirty="0">
                  <a:latin typeface="Open Sans"/>
                  <a:ea typeface="Open Sans"/>
                  <a:cs typeface="Open Sans"/>
                </a:rPr>
                <a:t>issues and </a:t>
              </a:r>
              <a:br>
                <a:rPr lang="en-GB" sz="2000" dirty="0">
                  <a:latin typeface="Open Sans"/>
                  <a:ea typeface="Open Sans"/>
                  <a:cs typeface="Open Sans"/>
                </a:rPr>
              </a:br>
              <a:r>
                <a:rPr lang="en-GB" sz="2000" dirty="0">
                  <a:latin typeface="Open Sans"/>
                  <a:ea typeface="Open Sans"/>
                  <a:cs typeface="Open Sans"/>
                </a:rPr>
                <a:t>EU actions</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49194" y="4246762"/>
              <a:ext cx="3494178" cy="1246331"/>
            </a:xfrm>
            <a:prstGeom prst="rect">
              <a:avLst/>
            </a:prstGeom>
            <a:noFill/>
          </p:spPr>
          <p:txBody>
            <a:bodyPr wrap="square" lIns="91440" tIns="45720" rIns="91440" bIns="45720" anchor="t">
              <a:spAutoFit/>
            </a:bodyPr>
            <a:lstStyle/>
            <a:p>
              <a:pPr algn="ctr">
                <a:lnSpc>
                  <a:spcPts val="2400"/>
                </a:lnSpc>
              </a:pPr>
              <a:r>
                <a:rPr lang="en-GB" sz="2000" dirty="0">
                  <a:latin typeface="Open Sans"/>
                  <a:ea typeface="Open Sans"/>
                  <a:cs typeface="Open Sans"/>
                </a:rPr>
                <a:t>climate action </a:t>
              </a:r>
              <a:br>
                <a:rPr lang="en-GB" sz="2000" dirty="0">
                  <a:latin typeface="Open Sans"/>
                  <a:ea typeface="Open Sans"/>
                  <a:cs typeface="Open Sans"/>
                </a:rPr>
              </a:br>
              <a:r>
                <a:rPr lang="en-GB" sz="2000" dirty="0">
                  <a:latin typeface="Open Sans"/>
                  <a:ea typeface="Open Sans"/>
                  <a:cs typeface="Open Sans"/>
                </a:rPr>
                <a:t>and catalyse engagement</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229803"/>
              <a:ext cx="4108686" cy="1944086"/>
            </a:xfrm>
            <a:prstGeom prst="rect">
              <a:avLst/>
            </a:prstGeom>
            <a:noFill/>
          </p:spPr>
          <p:txBody>
            <a:bodyPr wrap="square" lIns="91440" tIns="45720" rIns="91440" bIns="45720" anchor="t">
              <a:spAutoFit/>
            </a:bodyPr>
            <a:lstStyle/>
            <a:p>
              <a:pPr algn="ctr">
                <a:lnSpc>
                  <a:spcPts val="2400"/>
                </a:lnSpc>
              </a:pPr>
              <a:r>
                <a:rPr lang="en-GB" sz="1600" dirty="0">
                  <a:latin typeface="Open Sans"/>
                  <a:ea typeface="Open Sans"/>
                  <a:cs typeface="Open Sans"/>
                </a:rPr>
                <a:t>and organisations that </a:t>
              </a:r>
              <a:br>
                <a:rPr lang="en-GB" sz="1600" dirty="0">
                  <a:latin typeface="Open Sans"/>
                  <a:ea typeface="Open Sans"/>
                  <a:cs typeface="Open Sans"/>
                </a:rPr>
              </a:br>
              <a:r>
                <a:rPr lang="en-GB" sz="1600" dirty="0">
                  <a:latin typeface="Open Sans"/>
                  <a:ea typeface="Open Sans"/>
                  <a:cs typeface="Open Sans"/>
                </a:rPr>
                <a:t>act on climate and help </a:t>
              </a:r>
              <a:br>
                <a:rPr lang="en-GB" sz="1600" dirty="0">
                  <a:latin typeface="Open Sans"/>
                  <a:ea typeface="Open Sans"/>
                  <a:cs typeface="Open Sans"/>
                </a:rPr>
              </a:br>
              <a:r>
                <a:rPr lang="en-GB" sz="1600" dirty="0">
                  <a:latin typeface="Open Sans"/>
                  <a:ea typeface="Open Sans"/>
                  <a:cs typeface="Open Sans"/>
                </a:rPr>
                <a:t>them to learn from </a:t>
              </a:r>
              <a:br>
                <a:rPr lang="en-GB" sz="1600" dirty="0">
                  <a:latin typeface="Open Sans"/>
                  <a:ea typeface="Open Sans"/>
                  <a:cs typeface="Open Sans"/>
                </a:rPr>
              </a:br>
              <a:r>
                <a:rPr lang="en-GB" sz="1600" dirty="0">
                  <a:latin typeface="Open Sans"/>
                  <a:ea typeface="Open Sans"/>
                  <a:cs typeface="Open Sans"/>
                </a:rPr>
                <a:t>each other</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904180" y="3289982"/>
              <a:ext cx="3371655" cy="868655"/>
            </a:xfrm>
            <a:prstGeom prst="rect">
              <a:avLst/>
            </a:prstGeom>
            <a:noFill/>
          </p:spPr>
          <p:txBody>
            <a:bodyPr wrap="square" lIns="91440" tIns="45720" rIns="91440" bIns="45720" anchor="t">
              <a:spAutoFit/>
            </a:bodyPr>
            <a:lstStyle/>
            <a:p>
              <a:pPr algn="ctr"/>
              <a:r>
                <a:rPr lang="en-GB" sz="2000" b="1" dirty="0">
                  <a:solidFill>
                    <a:schemeClr val="bg1"/>
                  </a:solidFill>
                  <a:latin typeface="Open Sans"/>
                  <a:ea typeface="Open Sans"/>
                  <a:cs typeface="Open Sans"/>
                </a:rPr>
                <a:t>Raise awareness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27391" y="3447177"/>
              <a:ext cx="3494178" cy="598565"/>
            </a:xfrm>
            <a:prstGeom prst="rect">
              <a:avLst/>
            </a:prstGeom>
            <a:noFill/>
          </p:spPr>
          <p:txBody>
            <a:bodyPr wrap="square" lIns="91440" tIns="45720" rIns="91440" bIns="45720" anchor="t">
              <a:spAutoFit/>
            </a:bodyPr>
            <a:lstStyle/>
            <a:p>
              <a:pPr algn="ctr"/>
              <a:r>
                <a:rPr lang="en-GB" sz="2000" b="1" dirty="0">
                  <a:solidFill>
                    <a:schemeClr val="bg1"/>
                  </a:solidFill>
                  <a:latin typeface="Open Sans"/>
                  <a:ea typeface="Open Sans"/>
                  <a:cs typeface="Open Sans"/>
                </a:rPr>
                <a:t>Encourage</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685666" y="3312133"/>
              <a:ext cx="3494178" cy="868655"/>
            </a:xfrm>
            <a:prstGeom prst="rect">
              <a:avLst/>
            </a:prstGeom>
            <a:noFill/>
          </p:spPr>
          <p:txBody>
            <a:bodyPr wrap="square" lIns="91440" tIns="45720" rIns="91440" bIns="45720" anchor="t">
              <a:spAutoFit/>
            </a:bodyPr>
            <a:lstStyle/>
            <a:p>
              <a:pPr algn="ctr"/>
              <a:r>
                <a:rPr lang="en-GB" sz="2000" b="1" dirty="0">
                  <a:solidFill>
                    <a:schemeClr val="bg1"/>
                  </a:solidFill>
                  <a:latin typeface="Open Sans"/>
                  <a:ea typeface="Open Sans"/>
                  <a:cs typeface="Open Sans"/>
                </a:rPr>
                <a:t>Connect </a:t>
              </a:r>
              <a:br>
                <a:rPr lang="en-GB" sz="2000" b="1" dirty="0">
                  <a:solidFill>
                    <a:schemeClr val="bg1"/>
                  </a:solidFill>
                  <a:latin typeface="Open Sans"/>
                  <a:ea typeface="Open Sans"/>
                  <a:cs typeface="Open Sans"/>
                </a:rPr>
              </a:br>
              <a:r>
                <a:rPr lang="en-GB" sz="2000" b="1" dirty="0">
                  <a:solidFill>
                    <a:schemeClr val="bg1"/>
                  </a:solidFill>
                  <a:latin typeface="Open Sans"/>
                  <a:ea typeface="Open Sans"/>
                  <a:cs typeface="Open Sans"/>
                </a:rPr>
                <a:t>citizens</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408363" y="5537339"/>
            <a:ext cx="3651949" cy="6247864"/>
          </a:xfrm>
          <a:prstGeom prst="rect">
            <a:avLst/>
          </a:prstGeom>
          <a:noFill/>
        </p:spPr>
        <p:txBody>
          <a:bodyPr wrap="square">
            <a:spAutoFit/>
          </a:bodyPr>
          <a:lstStyle/>
          <a:p>
            <a:r>
              <a:rPr lang="en-GB" sz="40000" b="1" dirty="0">
                <a:solidFill>
                  <a:srgbClr val="3A64E8">
                    <a:alpha val="10000"/>
                  </a:srgbClr>
                </a:solidFill>
                <a:latin typeface="Lucida Sans" panose="020B0602030504020204" pitchFamily="34" charset="0"/>
                <a:ea typeface="Open Sans"/>
                <a:cs typeface="Arial" panose="020B0604020202020204" pitchFamily="34" charset="0"/>
              </a:rPr>
              <a:t>“</a:t>
            </a:r>
            <a:endParaRPr lang="en-GB" sz="40000" dirty="0">
              <a:solidFill>
                <a:srgbClr val="3A64E8">
                  <a:alpha val="10000"/>
                </a:srgbClr>
              </a:solidFill>
              <a:latin typeface="Lucida Sans" panose="020B0602030504020204" pitchFamily="34" charset="0"/>
              <a:cs typeface="Arial" panose="020B0604020202020204" pitchFamily="34" charset="0"/>
            </a:endParaRP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0" y="803443"/>
            <a:ext cx="5429250" cy="836159"/>
          </a:xfrm>
        </p:spPr>
        <p:txBody>
          <a:bodyPr wrap="square" lIns="216000" tIns="144000" rIns="180000" bIns="108000" anchor="t">
            <a:spAutoFit/>
          </a:bodyPr>
          <a:lstStyle/>
          <a:p>
            <a:r>
              <a:rPr lang="en-GB">
                <a:latin typeface="Open Sans"/>
                <a:ea typeface="Open Sans"/>
                <a:cs typeface="Open Sans"/>
              </a:rPr>
              <a:t>    priority areas</a:t>
            </a:r>
            <a:endParaRPr lang="en-US">
              <a:latin typeface="Open Sans"/>
              <a:ea typeface="Open Sans"/>
              <a:cs typeface="Open Sans"/>
            </a:endParaRP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406479"/>
            <a:ext cx="3053459" cy="707886"/>
          </a:xfrm>
          <a:prstGeom prst="rect">
            <a:avLst/>
          </a:prstGeom>
          <a:noFill/>
        </p:spPr>
        <p:txBody>
          <a:bodyPr wrap="square">
            <a:spAutoFit/>
          </a:bodyPr>
          <a:lstStyle/>
          <a:p>
            <a:pPr algn="ctr"/>
            <a:r>
              <a:rPr lang="en-GB" sz="2000" b="1">
                <a:latin typeface="Open Sans"/>
                <a:ea typeface="Open Sans"/>
                <a:cs typeface="Open Sans"/>
              </a:rPr>
              <a:t>Climate policy and action on the ground</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en-GB" sz="2000" b="1">
                <a:latin typeface="Open Sans"/>
                <a:ea typeface="Open Sans"/>
                <a:cs typeface="Open Sans"/>
              </a:rPr>
              <a:t>Adaptation to unavoidable </a:t>
            </a:r>
            <a:br>
              <a:rPr lang="en-GB" sz="2000" b="1">
                <a:latin typeface="Open Sans"/>
                <a:ea typeface="Open Sans"/>
                <a:cs typeface="Open Sans"/>
              </a:rPr>
            </a:br>
            <a:r>
              <a:rPr lang="en-GB" sz="2000" b="1">
                <a:latin typeface="Open Sans"/>
                <a:ea typeface="Open Sans"/>
                <a:cs typeface="Open Sans"/>
              </a:rPr>
              <a:t>climate impacts</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en-GB" sz="2000" b="1">
                <a:latin typeface="Open Sans"/>
                <a:ea typeface="Open Sans"/>
                <a:cs typeface="Open Sans"/>
              </a:rPr>
              <a:t>Economy and </a:t>
            </a:r>
            <a:br>
              <a:rPr lang="en-GB" sz="2000" b="1">
                <a:latin typeface="Open Sans"/>
                <a:ea typeface="Open Sans"/>
                <a:cs typeface="Open Sans"/>
              </a:rPr>
            </a:br>
            <a:r>
              <a:rPr lang="en-GB" sz="2000" b="1">
                <a:latin typeface="Open Sans"/>
                <a:ea typeface="Open Sans"/>
                <a:cs typeface="Open Sans"/>
              </a:rPr>
              <a:t>just transition</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en-GB" sz="5400">
                <a:solidFill>
                  <a:schemeClr val="bg1"/>
                </a:solidFill>
                <a:latin typeface="Open Sans"/>
                <a:ea typeface="Open Sans"/>
                <a:cs typeface="Open Sans"/>
              </a:rPr>
              <a:t>01</a:t>
            </a:r>
            <a:endParaRPr lang="en-GB" sz="5400">
              <a:solidFill>
                <a:schemeClr val="bg1"/>
              </a:solidFill>
            </a:endParaRP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en-GB" sz="5400" dirty="0">
                <a:solidFill>
                  <a:schemeClr val="bg1"/>
                </a:solidFill>
                <a:latin typeface="Open Sans"/>
                <a:ea typeface="Open Sans"/>
                <a:cs typeface="Open Sans"/>
              </a:rPr>
              <a:t>02</a:t>
            </a:r>
            <a:endParaRPr lang="en-GB" sz="5400" dirty="0">
              <a:solidFill>
                <a:schemeClr val="bg1"/>
              </a:solidFill>
            </a:endParaRP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en-GB" sz="5400">
                <a:solidFill>
                  <a:schemeClr val="bg1"/>
                </a:solidFill>
                <a:latin typeface="Open Sans"/>
                <a:ea typeface="Open Sans"/>
                <a:cs typeface="Open Sans"/>
              </a:rPr>
              <a:t>03</a:t>
            </a:r>
            <a:endParaRPr lang="en-GB" sz="5400">
              <a:solidFill>
                <a:schemeClr val="bg1"/>
              </a:solidFill>
            </a:endParaRP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8295234" cy="836159"/>
          </a:xfrm>
        </p:spPr>
        <p:txBody>
          <a:bodyPr/>
          <a:lstStyle/>
          <a:p>
            <a:r>
              <a:rPr lang="en-GB">
                <a:latin typeface="Open Sans"/>
                <a:ea typeface="Open Sans"/>
                <a:cs typeface="Open Sans"/>
              </a:rPr>
              <a:t>    </a:t>
            </a:r>
            <a:r>
              <a:rPr lang="en-GB"/>
              <a:t>Climate Pact community</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en-GB" sz="2000">
                <a:solidFill>
                  <a:schemeClr val="bg1"/>
                </a:solidFill>
                <a:latin typeface="Open Sans"/>
                <a:ea typeface="Open Sans"/>
                <a:cs typeface="Open Sans"/>
              </a:rPr>
              <a:t>mobilises the Pact community and coordinates its activities at central level.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en-GB" sz="2300" b="1">
                <a:solidFill>
                  <a:srgbClr val="3A64E8"/>
                </a:solidFill>
                <a:latin typeface="Open Sans"/>
                <a:ea typeface="Open Sans"/>
                <a:cs typeface="Open Sans"/>
              </a:rPr>
              <a:t>The Secretariat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16542" y="3822421"/>
              <a:ext cx="3659954" cy="1631216"/>
            </a:xfrm>
            <a:prstGeom prst="rect">
              <a:avLst/>
            </a:prstGeom>
            <a:noFill/>
          </p:spPr>
          <p:txBody>
            <a:bodyPr wrap="square">
              <a:spAutoFit/>
            </a:bodyPr>
            <a:lstStyle/>
            <a:p>
              <a:pPr algn="ctr"/>
              <a:r>
                <a:rPr lang="en-GB" sz="2000" b="1">
                  <a:latin typeface="Open Sans"/>
                  <a:ea typeface="Open Sans"/>
                  <a:cs typeface="Open Sans"/>
                </a:rPr>
                <a:t>Country Coordinators (CCs) </a:t>
              </a:r>
              <a:r>
                <a:rPr lang="en-GB" sz="2000">
                  <a:latin typeface="Open Sans"/>
                  <a:ea typeface="Open Sans"/>
                  <a:cs typeface="Open Sans"/>
                </a:rPr>
                <a:t>and </a:t>
              </a:r>
              <a:r>
                <a:rPr lang="en-GB" sz="2000" b="1">
                  <a:latin typeface="Open Sans"/>
                  <a:ea typeface="Open Sans"/>
                  <a:cs typeface="Open Sans"/>
                </a:rPr>
                <a:t>public relations (PR) agencies </a:t>
              </a:r>
              <a:r>
                <a:rPr lang="en-GB" sz="2000">
                  <a:latin typeface="Open Sans"/>
                  <a:ea typeface="Open Sans"/>
                  <a:cs typeface="Open Sans"/>
                </a:rPr>
                <a:t>focus on implementing the Pact’s vision at national level.</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911" y="3028020"/>
              <a:ext cx="3494178" cy="461665"/>
            </a:xfrm>
            <a:prstGeom prst="rect">
              <a:avLst/>
            </a:prstGeom>
            <a:noFill/>
          </p:spPr>
          <p:txBody>
            <a:bodyPr wrap="square">
              <a:spAutoFit/>
            </a:bodyPr>
            <a:lstStyle/>
            <a:p>
              <a:pPr algn="ctr"/>
              <a:r>
                <a:rPr lang="en-GB" sz="2300" b="1">
                  <a:solidFill>
                    <a:schemeClr val="bg1"/>
                  </a:solidFill>
                  <a:latin typeface="Open Sans"/>
                  <a:ea typeface="Open Sans"/>
                  <a:cs typeface="Open Sans"/>
                </a:rPr>
                <a:t>CCs and PR</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09062" y="4008957"/>
              <a:ext cx="3494178" cy="1015663"/>
            </a:xfrm>
            <a:prstGeom prst="rect">
              <a:avLst/>
            </a:prstGeom>
            <a:noFill/>
          </p:spPr>
          <p:txBody>
            <a:bodyPr wrap="square">
              <a:spAutoFit/>
            </a:bodyPr>
            <a:lstStyle/>
            <a:p>
              <a:pPr algn="ctr"/>
              <a:r>
                <a:rPr lang="en-GB" sz="2000">
                  <a:solidFill>
                    <a:schemeClr val="bg1"/>
                  </a:solidFill>
                  <a:latin typeface="Open Sans"/>
                  <a:ea typeface="Open Sans"/>
                  <a:cs typeface="Open Sans"/>
                </a:rPr>
                <a:t>inform, inspire and support climate policy and action in their communities.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en-GB" sz="2300" b="1">
                  <a:solidFill>
                    <a:srgbClr val="2A255A"/>
                  </a:solidFill>
                  <a:latin typeface="Open Sans"/>
                  <a:ea typeface="Open Sans"/>
                  <a:cs typeface="Open Sans"/>
                </a:rPr>
                <a:t>Climate Pact Ambassadors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1" y="7225285"/>
              <a:ext cx="3813025" cy="1323439"/>
            </a:xfrm>
            <a:prstGeom prst="rect">
              <a:avLst/>
            </a:prstGeom>
            <a:noFill/>
          </p:spPr>
          <p:txBody>
            <a:bodyPr wrap="square">
              <a:spAutoFit/>
            </a:bodyPr>
            <a:lstStyle/>
            <a:p>
              <a:pPr algn="ctr"/>
              <a:r>
                <a:rPr lang="en-GB" sz="2000">
                  <a:solidFill>
                    <a:schemeClr val="bg1"/>
                  </a:solidFill>
                  <a:latin typeface="Open Sans"/>
                  <a:ea typeface="Open Sans"/>
                  <a:cs typeface="Open Sans"/>
                </a:rPr>
                <a:t>are organisations committed to addressing climate change and contributing to a sustainable future.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63859"/>
              <a:ext cx="3494178" cy="662233"/>
            </a:xfrm>
            <a:prstGeom prst="rect">
              <a:avLst/>
            </a:prstGeom>
            <a:noFill/>
          </p:spPr>
          <p:txBody>
            <a:bodyPr wrap="square">
              <a:spAutoFit/>
            </a:bodyPr>
            <a:lstStyle/>
            <a:p>
              <a:pPr algn="ctr">
                <a:lnSpc>
                  <a:spcPts val="2200"/>
                </a:lnSpc>
              </a:pPr>
              <a:r>
                <a:rPr lang="en-GB" sz="2300" b="1">
                  <a:solidFill>
                    <a:srgbClr val="2743A8"/>
                  </a:solidFill>
                  <a:latin typeface="Open Sans"/>
                  <a:ea typeface="Open Sans"/>
                  <a:cs typeface="Open Sans"/>
                </a:rPr>
                <a:t>Climate Pact </a:t>
              </a:r>
              <a:br>
                <a:rPr lang="en-GB" sz="2300" b="1">
                  <a:solidFill>
                    <a:srgbClr val="2743A8"/>
                  </a:solidFill>
                  <a:latin typeface="Open Sans"/>
                  <a:ea typeface="Open Sans"/>
                  <a:cs typeface="Open Sans"/>
                </a:rPr>
              </a:br>
              <a:r>
                <a:rPr lang="en-GB" sz="2300" b="1">
                  <a:solidFill>
                    <a:srgbClr val="2743A8"/>
                  </a:solidFill>
                  <a:latin typeface="Open Sans"/>
                  <a:ea typeface="Open Sans"/>
                  <a:cs typeface="Open Sans"/>
                </a:rPr>
                <a:t>Partners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532354" y="7225285"/>
            <a:ext cx="3349455" cy="1323439"/>
          </a:xfrm>
          <a:prstGeom prst="rect">
            <a:avLst/>
          </a:prstGeom>
          <a:noFill/>
        </p:spPr>
        <p:txBody>
          <a:bodyPr wrap="square">
            <a:spAutoFit/>
          </a:bodyPr>
          <a:lstStyle/>
          <a:p>
            <a:pPr algn="ctr"/>
            <a:r>
              <a:rPr lang="en-GB" sz="2000">
                <a:latin typeface="Open Sans"/>
                <a:ea typeface="Open Sans"/>
                <a:cs typeface="Open Sans"/>
              </a:rPr>
              <a:t>are supporters interested in becoming active on climate-related topics in their country.</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en-GB" sz="2300" b="1">
                <a:solidFill>
                  <a:schemeClr val="bg1"/>
                </a:solidFill>
                <a:latin typeface="Open Sans"/>
                <a:ea typeface="Open Sans"/>
                <a:cs typeface="Open Sans"/>
              </a:rPr>
              <a:t>Friends of the Pact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fr-FR">
                <a:latin typeface="Open Sans"/>
                <a:ea typeface="Open Sans"/>
                <a:cs typeface="Open Sans"/>
              </a:rPr>
              <a:t>         </a:t>
            </a:r>
            <a:r>
              <a:rPr lang="fr-FR" err="1">
                <a:latin typeface="Open Sans"/>
                <a:ea typeface="Open Sans"/>
                <a:cs typeface="Open Sans"/>
              </a:rPr>
              <a:t>ambassadors</a:t>
            </a:r>
            <a:endParaRPr lang="fr-FR">
              <a:latin typeface="Open Sans"/>
              <a:ea typeface="Open Sans"/>
              <a:cs typeface="Open Sans"/>
            </a:endParaRP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200">
                <a:latin typeface="Open Sans"/>
                <a:ea typeface="Open Sans"/>
                <a:cs typeface="Open Sans"/>
              </a:rPr>
              <a:t>Organise and participate in local, national, regional, or European events and activities.</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n-GB" sz="2400" b="1">
                <a:solidFill>
                  <a:srgbClr val="174C54"/>
                </a:solidFill>
                <a:latin typeface="Open Sans"/>
                <a:ea typeface="Open Sans"/>
                <a:cs typeface="Arial"/>
              </a:rPr>
              <a:t>Climate Pact Ambassadors </a:t>
            </a:r>
            <a:br>
              <a:rPr lang="en-GB" sz="2400" b="1">
                <a:latin typeface="Open Sans"/>
                <a:ea typeface="Open Sans"/>
                <a:cs typeface="Arial"/>
              </a:rPr>
            </a:br>
            <a:r>
              <a:rPr lang="en-GB" sz="2400">
                <a:latin typeface="Open Sans"/>
                <a:ea typeface="Open Sans"/>
                <a:cs typeface="Arial"/>
              </a:rPr>
              <a:t>are leaders of organisations, communities, informal groups or movements, local authorities, representatives of cultural institutions, influencers (etc.). Currently more than </a:t>
            </a:r>
            <a:r>
              <a:rPr lang="en-GB" sz="2400" b="1">
                <a:solidFill>
                  <a:srgbClr val="187471"/>
                </a:solidFill>
                <a:latin typeface="Open Sans"/>
                <a:ea typeface="Open Sans"/>
                <a:cs typeface="Arial"/>
              </a:rPr>
              <a:t>800 Ambassadors</a:t>
            </a:r>
            <a:r>
              <a:rPr lang="en-GB" sz="240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200">
                <a:latin typeface="Open Sans"/>
                <a:ea typeface="Open Sans"/>
                <a:cs typeface="Open Sans"/>
              </a:rPr>
              <a:t>Share Pact messages via their networks and communication channels.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200">
                <a:latin typeface="Open Sans"/>
                <a:ea typeface="Open Sans"/>
                <a:cs typeface="Open Sans"/>
              </a:rPr>
              <a:t>Lead by example and inspire others to take </a:t>
            </a:r>
            <a:br>
              <a:rPr lang="en-GB" sz="2200">
                <a:latin typeface="Open Sans"/>
                <a:ea typeface="Open Sans"/>
                <a:cs typeface="Open Sans"/>
              </a:rPr>
            </a:br>
            <a:r>
              <a:rPr lang="en-GB" sz="2200">
                <a:latin typeface="Open Sans"/>
                <a:ea typeface="Open Sans"/>
                <a:cs typeface="Open Sans"/>
              </a:rPr>
              <a:t>climate action.</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7860631"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20589643-18DA-F182-5615-EEC6433021AC}"/>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7516836"/>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200">
                <a:latin typeface="Open Sans"/>
                <a:ea typeface="Open Sans"/>
                <a:cs typeface="Open Sans"/>
              </a:rPr>
              <a:t>Collaborate with Ambassadors at national and regional levels.</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827885"/>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n-US" sz="2400" b="1" dirty="0">
                <a:solidFill>
                  <a:srgbClr val="391A53"/>
                </a:solidFill>
                <a:latin typeface="Open Sans"/>
                <a:ea typeface="Open Sans"/>
                <a:cs typeface="Arial"/>
              </a:rPr>
              <a:t>Climate Pact Partners </a:t>
            </a:r>
            <a:r>
              <a:rPr lang="en-US" sz="2400" dirty="0">
                <a:latin typeface="Open Sans"/>
                <a:ea typeface="Open Sans"/>
                <a:cs typeface="Arial"/>
              </a:rPr>
              <a:t>are </a:t>
            </a:r>
            <a:r>
              <a:rPr lang="en-US" sz="2400" dirty="0" err="1">
                <a:latin typeface="Open Sans"/>
                <a:ea typeface="Open Sans"/>
                <a:cs typeface="Arial"/>
              </a:rPr>
              <a:t>organisations</a:t>
            </a:r>
            <a:r>
              <a:rPr lang="en-US" sz="2400" dirty="0">
                <a:latin typeface="Open Sans"/>
                <a:ea typeface="Open Sans"/>
                <a:cs typeface="Arial"/>
              </a:rPr>
              <a:t> committed </a:t>
            </a:r>
            <a:br>
              <a:rPr lang="en-US" sz="2400" dirty="0">
                <a:latin typeface="Open Sans"/>
                <a:ea typeface="Open Sans"/>
                <a:cs typeface="Arial"/>
              </a:rPr>
            </a:br>
            <a:r>
              <a:rPr lang="en-US" sz="2400" dirty="0">
                <a:latin typeface="Open Sans"/>
                <a:ea typeface="Open Sans"/>
                <a:cs typeface="Arial"/>
              </a:rPr>
              <a:t>to addressing climate change and contributing to a sustainable future. As part of the Pact, they:</a:t>
            </a:r>
            <a:endParaRPr lang="en-US" sz="2400" dirty="0"/>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6" y="6325675"/>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200">
                <a:latin typeface="Open Sans"/>
                <a:ea typeface="Open Sans"/>
                <a:cs typeface="Open Sans"/>
              </a:rPr>
              <a:t>Engage in exclusive events with EU policymakers.</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869104"/>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200">
                <a:latin typeface="Open Sans"/>
                <a:ea typeface="Open Sans"/>
                <a:cs typeface="Open Sans"/>
              </a:rPr>
              <a:t>Increase visibility of the Pact on their websites and showcase achievements through official channels.</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218984"/>
            <a:ext cx="7860631"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142979"/>
            <a:ext cx="7860631" cy="769294"/>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786063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people laughing&#10;&#10;Description automatically generated">
            <a:extLst>
              <a:ext uri="{FF2B5EF4-FFF2-40B4-BE49-F238E27FC236}">
                <a16:creationId xmlns:a16="http://schemas.microsoft.com/office/drawing/2014/main" id="{01B0C34E-76AE-920B-97C3-4B3F8A6D3DD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fr-FR">
                <a:latin typeface="Open Sans"/>
                <a:ea typeface="Open Sans"/>
                <a:cs typeface="Open Sans"/>
              </a:rPr>
              <a:t>                  </a:t>
            </a:r>
            <a:r>
              <a:rPr lang="fr-FR" err="1">
                <a:latin typeface="Open Sans"/>
                <a:ea typeface="Open Sans"/>
                <a:cs typeface="Open Sans"/>
              </a:rPr>
              <a:t>PARTNERs</a:t>
            </a:r>
            <a:endParaRPr lang="fr-FR">
              <a:latin typeface="Open Sans"/>
              <a:ea typeface="Open Sans"/>
              <a:cs typeface="Open Sans"/>
            </a:endParaRPr>
          </a:p>
        </p:txBody>
      </p:sp>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Props1.xml><?xml version="1.0" encoding="utf-8"?>
<ds:datastoreItem xmlns:ds="http://schemas.openxmlformats.org/officeDocument/2006/customXml" ds:itemID="{8A4137DE-9DF0-43C6-8734-0D09BF16A4FD}">
  <ds:schemaRefs>
    <ds:schemaRef ds:uri="http://schemas.microsoft.com/sharepoint/v3/contenttype/forms"/>
  </ds:schemaRefs>
</ds:datastoreItem>
</file>

<file path=customXml/itemProps2.xml><?xml version="1.0" encoding="utf-8"?>
<ds:datastoreItem xmlns:ds="http://schemas.openxmlformats.org/officeDocument/2006/customXml" ds:itemID="{F99F731D-7A1A-4536-A4D0-0D43326768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68DBA6-8E76-4B1A-A68D-358A1B97586E}">
  <ds:schemaRefs>
    <ds:schemaRef ds:uri="http://purl.org/dc/dcmitype/"/>
    <ds:schemaRef ds:uri="f75dc2e1-5a74-43f4-af9f-d866e04aa3cf"/>
    <ds:schemaRef ds:uri="http://www.w3.org/XML/1998/namespace"/>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http://purl.org/dc/terms/"/>
    <ds:schemaRef ds:uri="119ae24b-acd2-4206-8a50-f24ff65407c3"/>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27</TotalTime>
  <Words>1491</Words>
  <Application>Microsoft Office PowerPoint</Application>
  <PresentationFormat>Custom</PresentationFormat>
  <Paragraphs>167</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Arial</vt:lpstr>
      <vt:lpstr>Calibri</vt:lpstr>
      <vt:lpstr>Open Sans Semibold</vt:lpstr>
      <vt:lpstr>Open Sans</vt:lpstr>
      <vt:lpstr>Myriad Pro</vt:lpstr>
      <vt:lpstr>Lucida Sans</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ABOUT the European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Rebekah Alawode</cp:lastModifiedBy>
  <cp:revision>111</cp:revision>
  <dcterms:created xsi:type="dcterms:W3CDTF">2023-09-22T15:24:24Z</dcterms:created>
  <dcterms:modified xsi:type="dcterms:W3CDTF">2024-07-15T14:50:46Z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