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2D9717-7F07-46BE-B9C0-D4A1878048C7}" v="1" dt="2024-08-23T13:18:18.384"/>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A02D9717-7F07-46BE-B9C0-D4A1878048C7}"/>
    <pc:docChg chg="modSld">
      <pc:chgData name="Carolina Bolelli" userId="d7926893-566e-4e7f-acc2-6407bb3f96bc" providerId="ADAL" clId="{A02D9717-7F07-46BE-B9C0-D4A1878048C7}" dt="2024-08-26T12:17:52.741" v="3" actId="14100"/>
      <pc:docMkLst>
        <pc:docMk/>
      </pc:docMkLst>
      <pc:sldChg chg="modSp mod">
        <pc:chgData name="Carolina Bolelli" userId="d7926893-566e-4e7f-acc2-6407bb3f96bc" providerId="ADAL" clId="{A02D9717-7F07-46BE-B9C0-D4A1878048C7}" dt="2024-08-26T12:17:27.254" v="2" actId="1076"/>
        <pc:sldMkLst>
          <pc:docMk/>
          <pc:sldMk cId="2219721471" sldId="4041"/>
        </pc:sldMkLst>
        <pc:spChg chg="mod">
          <ac:chgData name="Carolina Bolelli" userId="d7926893-566e-4e7f-acc2-6407bb3f96bc" providerId="ADAL" clId="{A02D9717-7F07-46BE-B9C0-D4A1878048C7}" dt="2024-08-26T12:17:27.254" v="2" actId="1076"/>
          <ac:spMkLst>
            <pc:docMk/>
            <pc:sldMk cId="2219721471" sldId="4041"/>
            <ac:spMk id="2" creationId="{5B252B0B-A384-CBF8-0748-E0C2DDF8437A}"/>
          </ac:spMkLst>
        </pc:spChg>
      </pc:sldChg>
      <pc:sldChg chg="modSp mod">
        <pc:chgData name="Carolina Bolelli" userId="d7926893-566e-4e7f-acc2-6407bb3f96bc" providerId="ADAL" clId="{A02D9717-7F07-46BE-B9C0-D4A1878048C7}" dt="2024-08-26T12:17:52.741" v="3" actId="14100"/>
        <pc:sldMkLst>
          <pc:docMk/>
          <pc:sldMk cId="1349106481" sldId="4044"/>
        </pc:sldMkLst>
        <pc:spChg chg="mod">
          <ac:chgData name="Carolina Bolelli" userId="d7926893-566e-4e7f-acc2-6407bb3f96bc" providerId="ADAL" clId="{A02D9717-7F07-46BE-B9C0-D4A1878048C7}" dt="2024-08-26T12:17:52.741" v="3" actId="14100"/>
          <ac:spMkLst>
            <pc:docMk/>
            <pc:sldMk cId="1349106481" sldId="4044"/>
            <ac:spMk id="45" creationId="{6961F045-4012-A1F5-C54A-6C5AE3FBF0D4}"/>
          </ac:spMkLst>
        </pc:spChg>
      </pc:sldChg>
      <pc:sldChg chg="modAnim">
        <pc:chgData name="Carolina Bolelli" userId="d7926893-566e-4e7f-acc2-6407bb3f96bc" providerId="ADAL" clId="{A02D9717-7F07-46BE-B9C0-D4A1878048C7}" dt="2024-08-23T13:18:18.384" v="0"/>
        <pc:sldMkLst>
          <pc:docMk/>
          <pc:sldMk cId="4247028148" sldId="4047"/>
        </pc:sldMkLst>
      </pc:sldChg>
      <pc:sldChg chg="modSp mod">
        <pc:chgData name="Carolina Bolelli" userId="d7926893-566e-4e7f-acc2-6407bb3f96bc" providerId="ADAL" clId="{A02D9717-7F07-46BE-B9C0-D4A1878048C7}" dt="2024-08-26T12:17:15.898" v="1" actId="1076"/>
        <pc:sldMkLst>
          <pc:docMk/>
          <pc:sldMk cId="2730689921" sldId="4071"/>
        </pc:sldMkLst>
        <pc:spChg chg="mod">
          <ac:chgData name="Carolina Bolelli" userId="d7926893-566e-4e7f-acc2-6407bb3f96bc" providerId="ADAL" clId="{A02D9717-7F07-46BE-B9C0-D4A1878048C7}" dt="2024-08-26T12:17:15.898" v="1" actId="1076"/>
          <ac:spMkLst>
            <pc:docMk/>
            <pc:sldMk cId="2730689921" sldId="4071"/>
            <ac:spMk id="11" creationId="{3DC07F2C-7A01-921D-7D48-38C402000AF4}"/>
          </ac:spMkLst>
        </pc:spChg>
      </pc:sldChg>
    </pc:docChg>
  </pc:docChgLst>
  <pc:docChgLst>
    <pc:chgData name="Carolina Bolelli" userId="d7926893-566e-4e7f-acc2-6407bb3f96bc" providerId="ADAL" clId="{B8DACB08-C341-409C-ACB7-4848959936F4}"/>
    <pc:docChg chg="modSld sldOrd">
      <pc:chgData name="Carolina Bolelli" userId="d7926893-566e-4e7f-acc2-6407bb3f96bc" providerId="ADAL" clId="{B8DACB08-C341-409C-ACB7-4848959936F4}" dt="2024-07-17T08:07:47.277" v="20" actId="20577"/>
      <pc:docMkLst>
        <pc:docMk/>
      </pc:docMkLst>
      <pc:sldChg chg="ord">
        <pc:chgData name="Carolina Bolelli" userId="d7926893-566e-4e7f-acc2-6407bb3f96bc" providerId="ADAL" clId="{B8DACB08-C341-409C-ACB7-4848959936F4}" dt="2024-07-10T10:03:48.268" v="1" actId="20578"/>
        <pc:sldMkLst>
          <pc:docMk/>
          <pc:sldMk cId="2506826475" sldId="283"/>
        </pc:sldMkLst>
      </pc:sldChg>
      <pc:sldChg chg="modSp mod">
        <pc:chgData name="Carolina Bolelli" userId="d7926893-566e-4e7f-acc2-6407bb3f96bc" providerId="ADAL" clId="{B8DACB08-C341-409C-ACB7-4848959936F4}" dt="2024-07-10T10:05:04.628" v="12" actId="1076"/>
        <pc:sldMkLst>
          <pc:docMk/>
          <pc:sldMk cId="1349106481" sldId="4044"/>
        </pc:sldMkLst>
        <pc:spChg chg="mod">
          <ac:chgData name="Carolina Bolelli" userId="d7926893-566e-4e7f-acc2-6407bb3f96bc" providerId="ADAL" clId="{B8DACB08-C341-409C-ACB7-4848959936F4}" dt="2024-07-10T10:04:55.293" v="10" actId="1076"/>
          <ac:spMkLst>
            <pc:docMk/>
            <pc:sldMk cId="1349106481" sldId="4044"/>
            <ac:spMk id="33" creationId="{1D30D8D0-D8A3-9D3B-1398-EF8B4B30C59F}"/>
          </ac:spMkLst>
        </pc:spChg>
        <pc:spChg chg="mod">
          <ac:chgData name="Carolina Bolelli" userId="d7926893-566e-4e7f-acc2-6407bb3f96bc" providerId="ADAL" clId="{B8DACB08-C341-409C-ACB7-4848959936F4}" dt="2024-07-10T10:05:04.628" v="12" actId="1076"/>
          <ac:spMkLst>
            <pc:docMk/>
            <pc:sldMk cId="1349106481" sldId="4044"/>
            <ac:spMk id="35" creationId="{A932C58A-A893-B8FB-4D9F-87F44275FE5F}"/>
          </ac:spMkLst>
        </pc:spChg>
        <pc:spChg chg="mod">
          <ac:chgData name="Carolina Bolelli" userId="d7926893-566e-4e7f-acc2-6407bb3f96bc" providerId="ADAL" clId="{B8DACB08-C341-409C-ACB7-4848959936F4}" dt="2024-07-10T10:04:52.912" v="9" actId="1076"/>
          <ac:spMkLst>
            <pc:docMk/>
            <pc:sldMk cId="1349106481" sldId="4044"/>
            <ac:spMk id="40" creationId="{B50B1BFB-6303-11A8-DC34-111A7F47CDF8}"/>
          </ac:spMkLst>
        </pc:spChg>
      </pc:sldChg>
      <pc:sldChg chg="modSp mod">
        <pc:chgData name="Carolina Bolelli" userId="d7926893-566e-4e7f-acc2-6407bb3f96bc" providerId="ADAL" clId="{B8DACB08-C341-409C-ACB7-4848959936F4}" dt="2024-07-17T08:07:47.277" v="20" actId="20577"/>
        <pc:sldMkLst>
          <pc:docMk/>
          <pc:sldMk cId="98133796" sldId="4049"/>
        </pc:sldMkLst>
        <pc:graphicFrameChg chg="modGraphic">
          <ac:chgData name="Carolina Bolelli" userId="d7926893-566e-4e7f-acc2-6407bb3f96bc" providerId="ADAL" clId="{B8DACB08-C341-409C-ACB7-4848959936F4}" dt="2024-07-17T08:07:47.277" v="20" actId="20577"/>
          <ac:graphicFrameMkLst>
            <pc:docMk/>
            <pc:sldMk cId="98133796" sldId="4049"/>
            <ac:graphicFrameMk id="3" creationId="{39D5CED6-8733-A150-953A-14150F2744E0}"/>
          </ac:graphicFrameMkLst>
        </pc:graphicFrameChg>
      </pc:sldChg>
      <pc:sldChg chg="modSp mod">
        <pc:chgData name="Carolina Bolelli" userId="d7926893-566e-4e7f-acc2-6407bb3f96bc" providerId="ADAL" clId="{B8DACB08-C341-409C-ACB7-4848959936F4}" dt="2024-07-10T10:04:42.197" v="8" actId="1076"/>
        <pc:sldMkLst>
          <pc:docMk/>
          <pc:sldMk cId="2197149429" sldId="4050"/>
        </pc:sldMkLst>
        <pc:spChg chg="mod">
          <ac:chgData name="Carolina Bolelli" userId="d7926893-566e-4e7f-acc2-6407bb3f96bc" providerId="ADAL" clId="{B8DACB08-C341-409C-ACB7-4848959936F4}" dt="2024-07-10T10:04:42.197" v="8" actId="1076"/>
          <ac:spMkLst>
            <pc:docMk/>
            <pc:sldMk cId="2197149429" sldId="4050"/>
            <ac:spMk id="17" creationId="{9E74BAFF-A2A1-0DFE-4A6B-298994EFC4B6}"/>
          </ac:spMkLst>
        </pc:spChg>
      </pc:sldChg>
      <pc:sldChg chg="modSp mod">
        <pc:chgData name="Carolina Bolelli" userId="d7926893-566e-4e7f-acc2-6407bb3f96bc" providerId="ADAL" clId="{B8DACB08-C341-409C-ACB7-4848959936F4}" dt="2024-07-17T08:07:37.234" v="16" actId="14100"/>
        <pc:sldMkLst>
          <pc:docMk/>
          <pc:sldMk cId="3885348669" sldId="4051"/>
        </pc:sldMkLst>
        <pc:spChg chg="mod">
          <ac:chgData name="Carolina Bolelli" userId="d7926893-566e-4e7f-acc2-6407bb3f96bc" providerId="ADAL" clId="{B8DACB08-C341-409C-ACB7-4848959936F4}" dt="2024-07-17T08:07:37.234" v="16" actId="14100"/>
          <ac:spMkLst>
            <pc:docMk/>
            <pc:sldMk cId="3885348669" sldId="4051"/>
            <ac:spMk id="2" creationId="{3E674221-EFCE-2928-EC55-5735A8F72587}"/>
          </ac:spMkLst>
        </pc:spChg>
      </pc:sldChg>
      <pc:sldChg chg="modNotesTx">
        <pc:chgData name="Carolina Bolelli" userId="d7926893-566e-4e7f-acc2-6407bb3f96bc" providerId="ADAL" clId="{B8DACB08-C341-409C-ACB7-4848959936F4}" dt="2024-07-17T08:07:02.505" v="14" actId="5793"/>
        <pc:sldMkLst>
          <pc:docMk/>
          <pc:sldMk cId="1100750728" sldId="4054"/>
        </pc:sldMkLst>
      </pc:sldChg>
      <pc:sldChg chg="modNotesTx">
        <pc:chgData name="Carolina Bolelli" userId="d7926893-566e-4e7f-acc2-6407bb3f96bc" providerId="ADAL" clId="{B8DACB08-C341-409C-ACB7-4848959936F4}" dt="2024-07-10T10:05:17.806" v="13" actId="20577"/>
        <pc:sldMkLst>
          <pc:docMk/>
          <pc:sldMk cId="2876997581" sldId="4058"/>
        </pc:sldMkLst>
      </pc:sldChg>
      <pc:sldChg chg="modSp mod">
        <pc:chgData name="Carolina Bolelli" userId="d7926893-566e-4e7f-acc2-6407bb3f96bc" providerId="ADAL" clId="{B8DACB08-C341-409C-ACB7-4848959936F4}" dt="2024-07-17T08:07:28.510" v="15" actId="115"/>
        <pc:sldMkLst>
          <pc:docMk/>
          <pc:sldMk cId="2109967429" sldId="4062"/>
        </pc:sldMkLst>
        <pc:spChg chg="mod">
          <ac:chgData name="Carolina Bolelli" userId="d7926893-566e-4e7f-acc2-6407bb3f96bc" providerId="ADAL" clId="{B8DACB08-C341-409C-ACB7-4848959936F4}" dt="2024-07-17T08:07:28.510" v="15" actId="115"/>
          <ac:spMkLst>
            <pc:docMk/>
            <pc:sldMk cId="2109967429" sldId="4062"/>
            <ac:spMk id="2" creationId="{2430DC55-51DF-DCFA-1DFF-AEBCBE543D9E}"/>
          </ac:spMkLst>
        </pc:spChg>
      </pc:sldChg>
      <pc:sldChg chg="modNotesTx">
        <pc:chgData name="Carolina Bolelli" userId="d7926893-566e-4e7f-acc2-6407bb3f96bc" providerId="ADAL" clId="{B8DACB08-C341-409C-ACB7-4848959936F4}" dt="2024-07-10T10:04:22.868" v="5" actId="20577"/>
        <pc:sldMkLst>
          <pc:docMk/>
          <pc:sldMk cId="4104792099" sldId="4064"/>
        </pc:sldMkLst>
      </pc:sldChg>
      <pc:sldChg chg="modNotesTx">
        <pc:chgData name="Carolina Bolelli" userId="d7926893-566e-4e7f-acc2-6407bb3f96bc" providerId="ADAL" clId="{B8DACB08-C341-409C-ACB7-4848959936F4}" dt="2024-07-10T10:04:26.909" v="6" actId="20577"/>
        <pc:sldMkLst>
          <pc:docMk/>
          <pc:sldMk cId="2306310982" sldId="4065"/>
        </pc:sldMkLst>
      </pc:sldChg>
      <pc:sldChg chg="modNotesTx">
        <pc:chgData name="Carolina Bolelli" userId="d7926893-566e-4e7f-acc2-6407bb3f96bc" providerId="ADAL" clId="{B8DACB08-C341-409C-ACB7-4848959936F4}" dt="2024-07-10T10:04:30.785" v="7" actId="20577"/>
        <pc:sldMkLst>
          <pc:docMk/>
          <pc:sldMk cId="2595785313" sldId="4066"/>
        </pc:sldMkLst>
      </pc:sldChg>
      <pc:sldChg chg="modSp mod">
        <pc:chgData name="Carolina Bolelli" userId="d7926893-566e-4e7f-acc2-6407bb3f96bc" providerId="ADAL" clId="{B8DACB08-C341-409C-ACB7-4848959936F4}" dt="2024-07-10T10:04:04.303" v="4" actId="1076"/>
        <pc:sldMkLst>
          <pc:docMk/>
          <pc:sldMk cId="3070174494" sldId="4069"/>
        </pc:sldMkLst>
        <pc:spChg chg="mod">
          <ac:chgData name="Carolina Bolelli" userId="d7926893-566e-4e7f-acc2-6407bb3f96bc" providerId="ADAL" clId="{B8DACB08-C341-409C-ACB7-4848959936F4}" dt="2024-07-10T10:04:04.303" v="4" actId="1076"/>
          <ac:spMkLst>
            <pc:docMk/>
            <pc:sldMk cId="3070174494" sldId="4069"/>
            <ac:spMk id="4" creationId="{8FA5FAF9-60E4-5551-57B7-44AAF7343756}"/>
          </ac:spMkLst>
        </pc:spChg>
        <pc:spChg chg="mod">
          <ac:chgData name="Carolina Bolelli" userId="d7926893-566e-4e7f-acc2-6407bb3f96bc" providerId="ADAL" clId="{B8DACB08-C341-409C-ACB7-4848959936F4}" dt="2024-07-10T10:04:01.874" v="3" actId="1076"/>
          <ac:spMkLst>
            <pc:docMk/>
            <pc:sldMk cId="3070174494" sldId="4069"/>
            <ac:spMk id="12" creationId="{E0D1646D-4926-2F02-B43C-B5BDA985F92F}"/>
          </ac:spMkLst>
        </pc:spChg>
        <pc:spChg chg="mod">
          <ac:chgData name="Carolina Bolelli" userId="d7926893-566e-4e7f-acc2-6407bb3f96bc" providerId="ADAL" clId="{B8DACB08-C341-409C-ACB7-4848959936F4}" dt="2024-07-10T10:03:59.661" v="2" actId="1076"/>
          <ac:spMkLst>
            <pc:docMk/>
            <pc:sldMk cId="3070174494" sldId="4069"/>
            <ac:spMk id="14" creationId="{6CC95BCF-60D2-6493-096E-A8A221C205C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26/08/2024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a:buFont typeface="Arial" panose="020B0604020202020204" pitchFamily="34" charset="0"/>
              <a:buChar char="•"/>
            </a:pPr>
            <a:endParaRPr lang="en-GB" b="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de"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de"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d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4" y="5698397"/>
            <a:ext cx="8068794" cy="1204909"/>
          </a:xfrm>
        </p:spPr>
        <p:txBody>
          <a:bodyPr/>
          <a:lstStyle/>
          <a:p>
            <a:r>
              <a:rPr lang="de-DE" sz="6600" dirty="0">
                <a:latin typeface="Open Sans"/>
                <a:ea typeface="Open Sans"/>
                <a:cs typeface="Open Sans"/>
              </a:rPr>
              <a:t>Der europäische</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5" y="6773322"/>
            <a:ext cx="5266465" cy="1204909"/>
          </a:xfrm>
        </p:spPr>
        <p:txBody>
          <a:bodyPr/>
          <a:lstStyle/>
          <a:p>
            <a:r>
              <a:rPr lang="de-DE" sz="6600" dirty="0"/>
              <a:t>Klimapakt</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de-DE"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7633441" cy="1232609"/>
          </a:xfrm>
        </p:spPr>
        <p:txBody>
          <a:bodyPr/>
          <a:lstStyle/>
          <a:p>
            <a:r>
              <a:rPr lang="de-DE" sz="6800">
                <a:latin typeface="Open Sans"/>
                <a:ea typeface="Open Sans"/>
                <a:cs typeface="Open Sans"/>
              </a:rPr>
              <a:t> PAKT in Aktion</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1183539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de-DE" sz="6800">
                <a:latin typeface="Open Sans"/>
                <a:ea typeface="Open Sans"/>
                <a:cs typeface="Open Sans"/>
              </a:rPr>
              <a:t> DER EUROPÄISCHE KLIMA-</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3958804" cy="836159"/>
          </a:xfrm>
        </p:spPr>
        <p:txBody>
          <a:bodyPr/>
          <a:lstStyle/>
          <a:p>
            <a:r>
              <a:rPr lang="de-DE"/>
              <a:t>Bürger:innen für den Klimaschutz gewinnen</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8824895" y="6214939"/>
            <a:ext cx="7223227"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9153795" y="6422293"/>
            <a:ext cx="6894327" cy="56194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de-DE" sz="2800" b="1" dirty="0">
                <a:solidFill>
                  <a:schemeClr val="accent2"/>
                </a:solidFill>
                <a:latin typeface="Open Sans"/>
                <a:ea typeface="Open Sans"/>
                <a:cs typeface="Open Sans"/>
              </a:rPr>
              <a:t>Lokale Gruppen von Klimaschützern</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134083" y="5143500"/>
            <a:ext cx="3924567"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8331201" y="5366896"/>
            <a:ext cx="3508876" cy="31665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de-DE" sz="2800" b="1" dirty="0">
                <a:solidFill>
                  <a:schemeClr val="tx2"/>
                </a:solidFill>
                <a:latin typeface="Open Sans"/>
                <a:ea typeface="Open Sans"/>
                <a:cs typeface="Open Sans"/>
              </a:rPr>
              <a:t>Klimawanderungen</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5143500"/>
            <a:ext cx="3762928"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8" y="5366896"/>
            <a:ext cx="343402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de-DE" sz="2800" b="1">
                <a:solidFill>
                  <a:schemeClr val="accent3"/>
                </a:solidFill>
                <a:latin typeface="Open Sans"/>
                <a:ea typeface="Open Sans"/>
                <a:cs typeface="Open Sans"/>
              </a:rPr>
              <a:t>Peer-Parlamente</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4714699"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de-DE" sz="2800" b="1">
                <a:solidFill>
                  <a:schemeClr val="accent3">
                    <a:lumMod val="75000"/>
                  </a:schemeClr>
                </a:solidFill>
                <a:latin typeface="Open Sans"/>
                <a:ea typeface="Open Sans"/>
                <a:cs typeface="Open Sans"/>
              </a:rPr>
              <a:t>Foto-Story-Workshops</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de-DE" sz="2400" b="1">
                <a:latin typeface="Open Sans"/>
                <a:ea typeface="Open Sans"/>
                <a:cs typeface="Open Sans"/>
              </a:rPr>
              <a:t>Der Klimapakt </a:t>
            </a:r>
            <a:r>
              <a:rPr lang="de-DE" sz="2400">
                <a:latin typeface="Open Sans"/>
                <a:ea typeface="Open Sans"/>
                <a:cs typeface="Open Sans"/>
              </a:rPr>
              <a:t>nutzt diese Möglichkeiten, um Bürgerinnen und Bürger in Debatten über den Klimaschutz zu involvieren:</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de-DE" sz="2000" b="1">
                <a:solidFill>
                  <a:srgbClr val="184547"/>
                </a:solidFill>
                <a:latin typeface="Open Sans" panose="020B0606030504020204" pitchFamily="34" charset="0"/>
                <a:ea typeface="Open Sans" panose="020B0606030504020204" pitchFamily="34" charset="0"/>
                <a:cs typeface="Open Sans" panose="020B0606030504020204" pitchFamily="34" charset="0"/>
              </a:rPr>
              <a:t>Besuchen Sie unsere Website, </a:t>
            </a:r>
            <a:br>
              <a:rPr lang="de-DE"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de-DE" sz="2000" b="1">
                <a:solidFill>
                  <a:srgbClr val="184547"/>
                </a:solidFill>
                <a:latin typeface="Open Sans" panose="020B0606030504020204" pitchFamily="34" charset="0"/>
                <a:ea typeface="Open Sans" panose="020B0606030504020204" pitchFamily="34" charset="0"/>
                <a:cs typeface="Open Sans" panose="020B0606030504020204" pitchFamily="34" charset="0"/>
              </a:rPr>
              <a:t>dort erfahren Sie mehr.</a:t>
            </a:r>
          </a:p>
        </p:txBody>
      </p:sp>
      <p:pic>
        <p:nvPicPr>
          <p:cNvPr id="3" name="Picture 2">
            <a:hlinkClick r:id="rId3"/>
            <a:extLst>
              <a:ext uri="{FF2B5EF4-FFF2-40B4-BE49-F238E27FC236}">
                <a16:creationId xmlns:a16="http://schemas.microsoft.com/office/drawing/2014/main" id="{AA1FEB27-2AF7-FE69-2BEA-93474ED7A7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2369800" cy="836159"/>
          </a:xfrm>
          <a:solidFill>
            <a:srgbClr val="174C54"/>
          </a:solidFill>
        </p:spPr>
        <p:txBody>
          <a:bodyPr wrap="square" lIns="216000" tIns="144000" rIns="180000" bIns="108000" anchor="t">
            <a:spAutoFit/>
          </a:bodyPr>
          <a:lstStyle/>
          <a:p>
            <a:pPr marL="904875" indent="-893445"/>
            <a:r>
              <a:rPr lang="de-DE">
                <a:latin typeface="Open Sans"/>
                <a:ea typeface="Open Sans"/>
                <a:cs typeface="Open Sans"/>
              </a:rPr>
              <a:t>    Aktivitäten in den EU-Mitgliedstaaten</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de-DE" sz="2400">
                <a:latin typeface="Open Sans"/>
                <a:ea typeface="Open Sans"/>
                <a:cs typeface="Arial"/>
              </a:rPr>
              <a:t>In jedem Mitgliedstaat organisieren und bewerben </a:t>
            </a:r>
            <a:r>
              <a:rPr lang="de-DE" sz="2400" b="1">
                <a:latin typeface="Open Sans"/>
                <a:ea typeface="Open Sans"/>
                <a:cs typeface="Arial"/>
              </a:rPr>
              <a:t>Landeskoordinatoren (LK) und PR-Agenturen</a:t>
            </a:r>
            <a:r>
              <a:rPr lang="de-DE" sz="2400">
                <a:latin typeface="Open Sans"/>
                <a:ea typeface="Open Sans"/>
                <a:cs typeface="Arial"/>
              </a:rPr>
              <a:t> Veranstaltungen und Aktivitäten für die örtliche Pakt-Gemeinde und die Öffentlichkeit, wie bspw.:</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8901682" cy="55384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de-DE" sz="2400" b="1" dirty="0">
                <a:solidFill>
                  <a:srgbClr val="0E101A"/>
                </a:solidFill>
                <a:latin typeface="Open Sans"/>
                <a:cs typeface="Calibri" panose="020F0502020204030204"/>
              </a:rPr>
              <a:t>Aktivitäten zur Einbindung der Bürgerinnen und Bürger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927803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7" y="59249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de-DE" sz="2400" b="1" dirty="0">
                <a:solidFill>
                  <a:srgbClr val="0E101A"/>
                </a:solidFill>
                <a:latin typeface="Open Sans"/>
                <a:cs typeface="Calibri" panose="020F0502020204030204"/>
              </a:rPr>
              <a:t>Nationale Veranstaltungen</a:t>
            </a:r>
            <a:r>
              <a:rPr lang="de-DE" sz="2400" dirty="0">
                <a:solidFill>
                  <a:srgbClr val="0E101A"/>
                </a:solidFill>
                <a:latin typeface="Open Sans"/>
                <a:cs typeface="Calibri" panose="020F0502020204030204"/>
              </a:rPr>
              <a:t>, bei welchen die Pakt-Gemeinschaft zusammenkommt.</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8"/>
            <a:ext cx="8101762" cy="1253427"/>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40595" y="7431989"/>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de-DE" sz="2400" b="1" dirty="0">
                <a:solidFill>
                  <a:srgbClr val="0E101A"/>
                </a:solidFill>
                <a:latin typeface="Open Sans"/>
                <a:cs typeface="Calibri" panose="020F0502020204030204"/>
              </a:rPr>
              <a:t>Workshops zum Kapazitätsaufbau</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7344724"/>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845791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de-DE" sz="2400" b="1" dirty="0">
                <a:solidFill>
                  <a:srgbClr val="0E101A"/>
                </a:solidFill>
                <a:latin typeface="Open Sans"/>
                <a:cs typeface="Calibri" panose="020F0502020204030204"/>
              </a:rPr>
              <a:t>Lern- und Austausch-Sessions</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1" y="8370647"/>
            <a:ext cx="63453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de-DE" sz="2000" b="1">
                <a:solidFill>
                  <a:srgbClr val="184547"/>
                </a:solidFill>
                <a:latin typeface="Open Sans" panose="020B0606030504020204" pitchFamily="34" charset="0"/>
                <a:ea typeface="Open Sans" panose="020B0606030504020204" pitchFamily="34" charset="0"/>
                <a:cs typeface="Open Sans" panose="020B0606030504020204" pitchFamily="34" charset="0"/>
              </a:rPr>
              <a:t>Die Landeskoordinatoren </a:t>
            </a:r>
            <a:br>
              <a:rPr lang="de-DE"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de-DE" sz="2000" b="1">
                <a:solidFill>
                  <a:srgbClr val="184547"/>
                </a:solidFill>
                <a:latin typeface="Open Sans" panose="020B0606030504020204" pitchFamily="34" charset="0"/>
                <a:ea typeface="Open Sans" panose="020B0606030504020204" pitchFamily="34" charset="0"/>
                <a:cs typeface="Open Sans" panose="020B0606030504020204" pitchFamily="34" charset="0"/>
              </a:rPr>
              <a:t>des Paktes kontaktieren</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8940800" cy="836159"/>
          </a:xfrm>
        </p:spPr>
        <p:txBody>
          <a:bodyPr wrap="square" lIns="216000" tIns="144000" rIns="180000" bIns="108000" anchor="t">
            <a:spAutoFit/>
          </a:bodyPr>
          <a:lstStyle/>
          <a:p>
            <a:pPr marL="904875" indent="-893445"/>
            <a:r>
              <a:rPr lang="de-DE">
                <a:latin typeface="Open Sans"/>
                <a:ea typeface="Open Sans"/>
                <a:cs typeface="Open Sans"/>
              </a:rPr>
              <a:t>    AKTIVITÄTEN in EU-Ländern</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619250" y="7538084"/>
            <a:ext cx="155257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600" b="1" i="1" dirty="0">
                <a:solidFill>
                  <a:srgbClr val="81270E"/>
                </a:solidFill>
                <a:latin typeface="Open Sans"/>
              </a:rPr>
              <a:t> Kapazitätsaufbau-Veranstaltung in Belgien </a:t>
            </a:r>
            <a:r>
              <a:rPr lang="de-DE" sz="1600" b="1" i="1" dirty="0">
                <a:solidFill>
                  <a:srgbClr val="FF9D02"/>
                </a:solidFill>
                <a:latin typeface="Open Sans"/>
              </a:rPr>
              <a:t>​              </a:t>
            </a:r>
            <a:r>
              <a:rPr lang="de-DE" sz="1600" b="1" i="1" dirty="0">
                <a:solidFill>
                  <a:srgbClr val="174C54"/>
                </a:solidFill>
                <a:latin typeface="Open Sans"/>
              </a:rPr>
              <a:t>Nationale Veranstaltung in Bulgarien                       </a:t>
            </a:r>
            <a:r>
              <a:rPr lang="de-DE" sz="1600" b="1" i="1" dirty="0">
                <a:solidFill>
                  <a:srgbClr val="3D2658"/>
                </a:solidFill>
                <a:latin typeface="Open Sans"/>
              </a:rPr>
              <a:t>Veranstaltung für Bürger:innen-Engagement in Estland</a:t>
            </a:r>
            <a:r>
              <a:rPr lang="de-DE" sz="1600" i="1" dirty="0">
                <a:latin typeface="Open Sans"/>
              </a:rPr>
              <a:t>​</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11455399" cy="836159"/>
          </a:xfrm>
        </p:spPr>
        <p:txBody>
          <a:bodyPr wrap="square" lIns="216000" tIns="144000" rIns="180000" bIns="108000" anchor="t">
            <a:spAutoFit/>
          </a:bodyPr>
          <a:lstStyle/>
          <a:p>
            <a:r>
              <a:rPr lang="de-DE">
                <a:latin typeface="Open Sans"/>
                <a:ea typeface="Open Sans"/>
                <a:cs typeface="Open Sans"/>
              </a:rPr>
              <a:t>    Aktivitäten der Botschafter:innen</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9926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de-DE" sz="2800" dirty="0">
                <a:latin typeface="Open Sans"/>
                <a:ea typeface="Open Sans"/>
                <a:cs typeface="Arial"/>
              </a:rPr>
              <a:t>Die Pakt-Botschafter:innen organisieren eine </a:t>
            </a:r>
            <a:r>
              <a:rPr lang="de-DE" sz="2800" b="1" dirty="0">
                <a:solidFill>
                  <a:srgbClr val="174C54"/>
                </a:solidFill>
                <a:latin typeface="Open Sans"/>
                <a:ea typeface="Open Sans"/>
                <a:cs typeface="Arial"/>
              </a:rPr>
              <a:t>Vielzahl von Aktivitäten auf lokaler Ebene</a:t>
            </a:r>
            <a:r>
              <a:rPr lang="de-DE" sz="2800" dirty="0">
                <a:latin typeface="Open Sans"/>
                <a:ea typeface="Open Sans"/>
                <a:cs typeface="Arial"/>
              </a:rPr>
              <a:t>, um den Wandel voranzutreiben und das Bewusstsein zu schärfen: Workshops, Seminare, Debatten, Kampagnen in den sozialen Medien...</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de-DE">
                <a:latin typeface="Open Sans"/>
                <a:ea typeface="Open Sans"/>
                <a:cs typeface="Open Sans"/>
              </a:rPr>
              <a:t>AKTIVITÄTEN DER PARTNER:INNEN</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2000" i="1">
                <a:latin typeface="Open Sans"/>
              </a:rPr>
              <a:t>Städtische Mobilität und nachhaltige Städte Lombardei-Europa Lokaler Talk und Schulung für Vertreter:innen aus der lokalen Verwaltung in Mailand, Italien.</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10083800" cy="836159"/>
          </a:xfrm>
        </p:spPr>
        <p:txBody>
          <a:bodyPr wrap="square" lIns="216000" tIns="144000" rIns="180000" bIns="108000" anchor="t">
            <a:spAutoFit/>
          </a:bodyPr>
          <a:lstStyle/>
          <a:p>
            <a:r>
              <a:rPr lang="de-DE">
                <a:latin typeface="Open Sans"/>
                <a:ea typeface="Open Sans"/>
                <a:cs typeface="Open Sans"/>
              </a:rPr>
              <a:t>    AKTIVITÄTEN DER PARTNER:INNEN</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2954000" cy="836159"/>
          </a:xfrm>
          <a:solidFill>
            <a:srgbClr val="174C54"/>
          </a:solidFill>
        </p:spPr>
        <p:txBody>
          <a:bodyPr wrap="square" lIns="216000" tIns="144000" rIns="180000" bIns="108000" anchor="t">
            <a:spAutoFit/>
          </a:bodyPr>
          <a:lstStyle/>
          <a:p>
            <a:pPr marL="904875" indent="-893445"/>
            <a:r>
              <a:rPr lang="de-DE">
                <a:latin typeface="Open Sans"/>
                <a:ea typeface="Open Sans"/>
                <a:cs typeface="Open Sans"/>
              </a:rPr>
              <a:t>    Zusammenarbeit mit lokalen Behörden</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061057"/>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de-DE" sz="2400" dirty="0">
                <a:latin typeface="Open Sans"/>
                <a:ea typeface="Open Sans"/>
                <a:cs typeface="Arial"/>
              </a:rPr>
              <a:t>Der Klimapakt arbeitet mit lokalen Behörden zusammen, um die Sichtbarkeit ihrer Veranstaltungen zu erhöhen:</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de-DE" sz="2400" b="1">
                <a:solidFill>
                  <a:srgbClr val="0E101A"/>
                </a:solidFill>
                <a:latin typeface="Open Sans"/>
                <a:cs typeface="Calibri" panose="020F0502020204030204"/>
              </a:rPr>
              <a:t>Komitee der Regionen</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de-DE" sz="2400" b="1">
                <a:solidFill>
                  <a:srgbClr val="0E101A"/>
                </a:solidFill>
                <a:latin typeface="Open Sans"/>
                <a:cs typeface="Calibri" panose="020F0502020204030204"/>
              </a:rPr>
              <a:t>Klimapakt-Lokalgespräche</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3" y="5865590"/>
            <a:ext cx="6134788"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de-DE" sz="2400" b="1">
                <a:solidFill>
                  <a:srgbClr val="0E101A"/>
                </a:solidFill>
                <a:latin typeface="Open Sans"/>
                <a:cs typeface="Calibri" panose="020F0502020204030204"/>
              </a:rPr>
              <a:t>Plattform zur Umsetzung der Mission für die Anpassung an den Klimawandel</a:t>
            </a:r>
            <a:r>
              <a:rPr lang="de-DE" sz="2400">
                <a:solidFill>
                  <a:srgbClr val="0E101A"/>
                </a:solidFill>
                <a:latin typeface="Open Sans"/>
                <a:cs typeface="Calibri" panose="020F0502020204030204"/>
              </a:rPr>
              <a:t> (MIP4ADAPT)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7860631"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D53EB077-D44B-EC11-6038-D9674E45A35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68387" y="7041654"/>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de-DE" sz="2200" dirty="0">
                <a:latin typeface="Open Sans"/>
                <a:ea typeface="Open Sans"/>
                <a:cs typeface="Open Sans"/>
              </a:rPr>
              <a:t>Bei der jährlichen Veranstaltung des Pakts kommen Mitglieder der Klimapakt-Gemeinschaft aus ganz Europa zusammen, um gemeinsam neue Wege zu finden, wie sie den Klimaschutz in ihren Gemeinden vorantreiben können. </a:t>
            </a:r>
          </a:p>
          <a:p>
            <a:pPr>
              <a:lnSpc>
                <a:spcPts val="3600"/>
              </a:lnSpc>
            </a:pPr>
            <a:r>
              <a:rPr lang="de-DE" sz="2200" dirty="0">
                <a:latin typeface="Open Sans"/>
                <a:ea typeface="Open Sans"/>
                <a:cs typeface="Open Sans"/>
              </a:rPr>
              <a:t>Weiterführenden Lesestoff über die Veranstaltung 2024 finden Sie </a:t>
            </a:r>
            <a:r>
              <a:rPr lang="de-DE" sz="2200" b="1" dirty="0">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hier</a:t>
            </a:r>
            <a:r>
              <a:rPr lang="de-DE" sz="2200" dirty="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7340600" cy="836159"/>
          </a:xfrm>
        </p:spPr>
        <p:txBody>
          <a:bodyPr wrap="square" lIns="216000" tIns="144000" rIns="180000" bIns="108000" anchor="t">
            <a:spAutoFit/>
          </a:bodyPr>
          <a:lstStyle/>
          <a:p>
            <a:r>
              <a:rPr lang="de-DE">
                <a:latin typeface="Open Sans"/>
                <a:ea typeface="Open Sans"/>
                <a:cs typeface="Open Sans"/>
              </a:rPr>
              <a:t>    ZENTRALE AKTIVITÄTEN</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345880"/>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de-DE" sz="2200" dirty="0">
                <a:latin typeface="Open Sans"/>
                <a:ea typeface="Open Sans"/>
                <a:cs typeface="Open Sans"/>
              </a:rPr>
              <a:t>Der Pakt veröffentlicht auf seiner Website regelmäßig neue </a:t>
            </a:r>
            <a:r>
              <a:rPr lang="de-DE"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Ressourcen</a:t>
            </a:r>
            <a:r>
              <a:rPr lang="de-DE" sz="2200" dirty="0">
                <a:solidFill>
                  <a:schemeClr val="accent1"/>
                </a:solidFill>
                <a:latin typeface="Open Sans"/>
                <a:ea typeface="Open Sans"/>
                <a:cs typeface="Open Sans"/>
              </a:rPr>
              <a:t> </a:t>
            </a:r>
            <a:r>
              <a:rPr lang="de-DE" sz="2200" dirty="0">
                <a:latin typeface="Open Sans"/>
                <a:ea typeface="Open Sans"/>
                <a:cs typeface="Open Sans"/>
              </a:rPr>
              <a:t>für alle,</a:t>
            </a:r>
            <a:r>
              <a:rPr lang="de-DE" sz="2200" dirty="0">
                <a:solidFill>
                  <a:schemeClr val="accent1"/>
                </a:solidFill>
                <a:latin typeface="Open Sans"/>
                <a:ea typeface="Open Sans"/>
                <a:cs typeface="Open Sans"/>
              </a:rPr>
              <a:t> </a:t>
            </a:r>
            <a:r>
              <a:rPr lang="de-DE" sz="2200" dirty="0">
                <a:latin typeface="Open Sans"/>
                <a:ea typeface="Open Sans"/>
                <a:cs typeface="Open Sans"/>
              </a:rPr>
              <a:t>die mehr über klimarelevante </a:t>
            </a:r>
            <a:r>
              <a:rPr lang="de-DE" sz="2200" dirty="0">
                <a:solidFill>
                  <a:srgbClr val="000000"/>
                </a:solidFill>
                <a:latin typeface="Open Sans"/>
                <a:ea typeface="Open Sans"/>
                <a:cs typeface="Open Sans"/>
              </a:rPr>
              <a:t>Themen erfahren möchten. Sie können sich auch in den Rubriken </a:t>
            </a:r>
            <a:r>
              <a:rPr lang="de-DE"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Nachrichten</a:t>
            </a:r>
            <a:r>
              <a:rPr lang="de-DE" sz="2200" dirty="0">
                <a:solidFill>
                  <a:srgbClr val="000000"/>
                </a:solidFill>
                <a:latin typeface="Open Sans"/>
                <a:ea typeface="Open Sans"/>
                <a:cs typeface="Open Sans"/>
              </a:rPr>
              <a:t> und </a:t>
            </a:r>
            <a:r>
              <a:rPr lang="de-DE"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Veranstaltungen</a:t>
            </a:r>
            <a:r>
              <a:rPr lang="de-DE" sz="2200" b="1" dirty="0">
                <a:solidFill>
                  <a:srgbClr val="184547"/>
                </a:solidFill>
                <a:latin typeface="Open Sans"/>
                <a:ea typeface="Open Sans"/>
                <a:cs typeface="Open Sans"/>
              </a:rPr>
              <a:t> </a:t>
            </a:r>
            <a:r>
              <a:rPr lang="de-DE" sz="2200" dirty="0">
                <a:solidFill>
                  <a:srgbClr val="000000"/>
                </a:solidFill>
                <a:latin typeface="Open Sans"/>
                <a:ea typeface="Open Sans"/>
                <a:cs typeface="Open Sans"/>
              </a:rPr>
              <a:t>über die Aktivitäten des Pakts informieren, den Pakt-</a:t>
            </a:r>
            <a:r>
              <a:rPr lang="de-DE"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Newsletter</a:t>
            </a:r>
            <a:r>
              <a:rPr lang="de-DE" sz="2200" b="1" dirty="0">
                <a:solidFill>
                  <a:srgbClr val="184547"/>
                </a:solidFill>
                <a:latin typeface="Open Sans"/>
                <a:ea typeface="Open Sans"/>
                <a:cs typeface="Open Sans"/>
              </a:rPr>
              <a:t> </a:t>
            </a:r>
            <a:r>
              <a:rPr lang="de-DE" sz="2200" dirty="0">
                <a:solidFill>
                  <a:srgbClr val="000000"/>
                </a:solidFill>
                <a:latin typeface="Open Sans"/>
                <a:ea typeface="Open Sans"/>
                <a:cs typeface="Open Sans"/>
              </a:rPr>
              <a:t> abonnieren und dem Pakt auf </a:t>
            </a:r>
            <a:r>
              <a:rPr lang="de-DE"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a:t>
            </a:r>
            <a:r>
              <a:rPr lang="de-DE" sz="2200" dirty="0">
                <a:solidFill>
                  <a:srgbClr val="000000"/>
                </a:solidFill>
                <a:latin typeface="Open Sans"/>
                <a:ea typeface="Open Sans"/>
                <a:cs typeface="Open Sans"/>
              </a:rPr>
              <a:t>, </a:t>
            </a:r>
            <a:r>
              <a:rPr lang="de-DE"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de-DE" sz="2200" dirty="0">
                <a:solidFill>
                  <a:srgbClr val="000000"/>
                </a:solidFill>
                <a:latin typeface="Open Sans"/>
                <a:ea typeface="Open Sans"/>
                <a:cs typeface="Open Sans"/>
              </a:rPr>
              <a:t>, </a:t>
            </a:r>
            <a:r>
              <a:rPr lang="de-DE"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a:t>
            </a:r>
            <a:r>
              <a:rPr lang="de-DE" sz="2200" dirty="0">
                <a:solidFill>
                  <a:srgbClr val="000000"/>
                </a:solidFill>
                <a:latin typeface="Open Sans"/>
                <a:ea typeface="Open Sans"/>
                <a:cs typeface="Open Sans"/>
              </a:rPr>
              <a:t>, </a:t>
            </a:r>
            <a:r>
              <a:rPr lang="de-DE"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a:t>
            </a:r>
            <a:r>
              <a:rPr lang="de-DE" sz="2200" dirty="0">
                <a:solidFill>
                  <a:srgbClr val="000000"/>
                </a:solidFill>
                <a:latin typeface="Open Sans"/>
                <a:ea typeface="Open Sans"/>
                <a:cs typeface="Open Sans"/>
              </a:rPr>
              <a:t> folgen.</a:t>
            </a:r>
          </a:p>
          <a:p>
            <a:pPr marL="0" indent="0">
              <a:lnSpc>
                <a:spcPts val="3600"/>
              </a:lnSpc>
              <a:buNone/>
            </a:pPr>
            <a:r>
              <a:rPr lang="de-DE" sz="2200" dirty="0">
                <a:latin typeface="Open Sans"/>
                <a:ea typeface="Open Sans"/>
                <a:cs typeface="Open Sans"/>
              </a:rPr>
              <a:t>Zudem sind die Mitglieder der Gemeinschaft eingeladen, an unseren monatlichen Online-</a:t>
            </a:r>
            <a:r>
              <a:rPr lang="de-DE" sz="2200" b="1" dirty="0">
                <a:solidFill>
                  <a:srgbClr val="184547"/>
                </a:solidFill>
                <a:latin typeface="Open Sans"/>
                <a:ea typeface="Open Sans"/>
                <a:cs typeface="Open Sans"/>
              </a:rPr>
              <a:t>Community Talks</a:t>
            </a:r>
            <a:r>
              <a:rPr lang="de-DE" sz="2200" dirty="0">
                <a:solidFill>
                  <a:srgbClr val="184547"/>
                </a:solidFill>
                <a:latin typeface="Open Sans"/>
                <a:ea typeface="Open Sans"/>
                <a:cs typeface="Open Sans"/>
              </a:rPr>
              <a:t> </a:t>
            </a:r>
            <a:r>
              <a:rPr lang="de-DE" sz="2200" dirty="0">
                <a:latin typeface="Open Sans"/>
                <a:ea typeface="Open Sans"/>
                <a:cs typeface="Open Sans"/>
              </a:rPr>
              <a:t>und unserem halbjährlichen </a:t>
            </a:r>
            <a:r>
              <a:rPr lang="de-DE" sz="2200" b="1" dirty="0">
                <a:solidFill>
                  <a:srgbClr val="184547"/>
                </a:solidFill>
                <a:latin typeface="Open Sans"/>
                <a:ea typeface="Open Sans"/>
                <a:cs typeface="Open Sans"/>
              </a:rPr>
              <a:t>Community Forum</a:t>
            </a:r>
            <a:r>
              <a:rPr lang="de-DE" sz="2200" dirty="0">
                <a:solidFill>
                  <a:srgbClr val="184547"/>
                </a:solidFill>
                <a:latin typeface="Open Sans"/>
                <a:ea typeface="Open Sans"/>
                <a:cs typeface="Open Sans"/>
              </a:rPr>
              <a:t> </a:t>
            </a:r>
            <a:r>
              <a:rPr lang="de-DE" sz="2200" dirty="0">
                <a:latin typeface="Open Sans"/>
                <a:ea typeface="Open Sans"/>
                <a:cs typeface="Open Sans"/>
              </a:rPr>
              <a:t>teilzunehmen, um andere Botschafter:innen und Partner:innen kennenzulernen und voneinander zu lernen.</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4767847" cy="1288009"/>
          </a:xfrm>
        </p:spPr>
        <p:txBody>
          <a:bodyPr/>
          <a:lstStyle/>
          <a:p>
            <a:r>
              <a:rPr lang="de-DE"/>
              <a:t> Sie mit!</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de-DE"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4767848"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de-DE" dirty="0"/>
              <a:t> Machen</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162104"/>
            <a:ext cx="8059298" cy="1146582"/>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13331"/>
            <a:ext cx="8059298"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89375"/>
            <a:ext cx="8059298"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059298"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12750800" cy="836159"/>
          </a:xfrm>
        </p:spPr>
        <p:txBody>
          <a:bodyPr/>
          <a:lstStyle/>
          <a:p>
            <a:r>
              <a:rPr lang="de-DE" dirty="0"/>
              <a:t>    Warum man dem Pakt beitreten sollte?</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2114550" y="3735388"/>
            <a:ext cx="7752012" cy="952500"/>
          </a:xfrm>
          <a:prstGeom prst="rect">
            <a:avLst/>
          </a:prstGeom>
        </p:spPr>
        <p:txBody>
          <a:bodyPr lIns="0" tIns="0" rIns="0" bIns="0" anchor="t"/>
          <a:lstStyle/>
          <a:p>
            <a:pPr marL="0" lvl="0" indent="0">
              <a:lnSpc>
                <a:spcPts val="3000"/>
              </a:lnSpc>
              <a:buNone/>
            </a:pPr>
            <a:r>
              <a:rPr lang="de-DE" sz="2000" b="1" dirty="0">
                <a:solidFill>
                  <a:srgbClr val="184547"/>
                </a:solidFill>
                <a:latin typeface="Open Sans"/>
                <a:ea typeface="Open Sans"/>
                <a:cs typeface="Open Sans"/>
              </a:rPr>
              <a:t>Zugang zu Kommunikationswerkzeugen</a:t>
            </a:r>
            <a:r>
              <a:rPr lang="de-DE" sz="2400" b="1" i="1" dirty="0">
                <a:latin typeface="Open Sans"/>
                <a:ea typeface="Open Sans"/>
                <a:cs typeface="Open Sans"/>
              </a:rPr>
              <a:t> </a:t>
            </a:r>
            <a:r>
              <a:rPr lang="de-DE" sz="1800" dirty="0">
                <a:latin typeface="Open Sans"/>
                <a:ea typeface="Open Sans"/>
                <a:cs typeface="Open Sans"/>
              </a:rPr>
              <a:t>um Ihre Gemeinde besser informieren, aufklären und inspirieren zu können.</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de-DE" sz="2800">
                <a:latin typeface="Open Sans Semibold" panose="020B0706030804020204" pitchFamily="34" charset="0"/>
                <a:ea typeface="Open Sans Semibold" panose="020B0706030804020204" pitchFamily="34" charset="0"/>
                <a:cs typeface="Open Sans Semibold" panose="020B0706030804020204" pitchFamily="34" charset="0"/>
              </a:rPr>
              <a:t>Als Vertreter:in einer Organisation, eines Verbands, einer Region oder einer Stadt:</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259147"/>
            <a:ext cx="75523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de-DE" sz="1800" dirty="0">
                <a:latin typeface="Open Sans"/>
                <a:ea typeface="Open Sans"/>
                <a:cs typeface="Open Sans"/>
              </a:rPr>
              <a:t>Profitieren Sie von Möglichkeiten zu</a:t>
            </a:r>
            <a:r>
              <a:rPr lang="de-DE" sz="1800" dirty="0">
                <a:solidFill>
                  <a:srgbClr val="184547"/>
                </a:solidFill>
                <a:latin typeface="Open Sans"/>
                <a:ea typeface="Open Sans"/>
                <a:cs typeface="Open Sans"/>
              </a:rPr>
              <a:t>m </a:t>
            </a:r>
            <a:r>
              <a:rPr lang="de-DE" sz="2000" b="1" dirty="0">
                <a:solidFill>
                  <a:srgbClr val="184547"/>
                </a:solidFill>
                <a:latin typeface="Open Sans"/>
                <a:ea typeface="Open Sans"/>
                <a:cs typeface="Open Sans"/>
              </a:rPr>
              <a:t>Netzwerken, </a:t>
            </a:r>
            <a:r>
              <a:rPr lang="de-DE" sz="2000" b="1" dirty="0">
                <a:latin typeface="Open Sans"/>
                <a:ea typeface="Open Sans"/>
                <a:cs typeface="Open Sans"/>
              </a:rPr>
              <a:t> </a:t>
            </a:r>
            <a:r>
              <a:rPr lang="de-DE" sz="2000" b="1" dirty="0">
                <a:solidFill>
                  <a:srgbClr val="184547"/>
                </a:solidFill>
                <a:latin typeface="Open Sans"/>
                <a:ea typeface="Open Sans"/>
                <a:cs typeface="Open Sans"/>
              </a:rPr>
              <a:t>von anderen zu lernen </a:t>
            </a:r>
            <a:r>
              <a:rPr lang="de-DE" sz="2000" dirty="0">
                <a:latin typeface="Open Sans"/>
                <a:ea typeface="Open Sans"/>
                <a:cs typeface="Open Sans"/>
              </a:rPr>
              <a:t>und</a:t>
            </a:r>
            <a:r>
              <a:rPr lang="de-DE" sz="2000" b="1" dirty="0">
                <a:solidFill>
                  <a:srgbClr val="00B23B"/>
                </a:solidFill>
                <a:latin typeface="Open Sans"/>
                <a:ea typeface="Open Sans"/>
                <a:cs typeface="Open Sans"/>
              </a:rPr>
              <a:t> </a:t>
            </a:r>
            <a:r>
              <a:rPr lang="de-DE" sz="2000" b="1" dirty="0">
                <a:solidFill>
                  <a:srgbClr val="184547"/>
                </a:solidFill>
                <a:latin typeface="Open Sans"/>
                <a:ea typeface="Open Sans"/>
                <a:cs typeface="Open Sans"/>
              </a:rPr>
              <a:t>Ihr Wissen zu teilen.</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114550" y="7009688"/>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de-DE" sz="2000" dirty="0">
                <a:latin typeface="Open Sans"/>
                <a:ea typeface="Open Sans"/>
                <a:cs typeface="Open Sans"/>
              </a:rPr>
              <a:t>Zeigen Sie Ihr </a:t>
            </a:r>
            <a:r>
              <a:rPr lang="de-DE" sz="2400" b="1" dirty="0">
                <a:solidFill>
                  <a:srgbClr val="26155F"/>
                </a:solidFill>
                <a:latin typeface="Open Sans"/>
                <a:ea typeface="Open Sans"/>
                <a:cs typeface="Open Sans"/>
              </a:rPr>
              <a:t>Engagement für den Klimaschutz.</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010725" y="8363496"/>
            <a:ext cx="75523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de-DE" sz="2000" b="1" dirty="0">
                <a:solidFill>
                  <a:srgbClr val="391A53"/>
                </a:solidFill>
                <a:latin typeface="Open Sans"/>
                <a:ea typeface="Open Sans"/>
                <a:cs typeface="Open Sans"/>
              </a:rPr>
              <a:t>Als Beispiel vorangehen und andere inspirieren</a:t>
            </a:r>
            <a:r>
              <a:rPr lang="de-DE" sz="2000" b="1" dirty="0">
                <a:latin typeface="Open Sans"/>
                <a:ea typeface="Open Sans"/>
                <a:cs typeface="Open Sans"/>
              </a:rPr>
              <a:t> </a:t>
            </a:r>
            <a:r>
              <a:rPr lang="de-DE" sz="1800" dirty="0">
                <a:latin typeface="Open Sans"/>
                <a:ea typeface="Open Sans"/>
                <a:cs typeface="Open Sans"/>
              </a:rPr>
              <a:t>als Pakt-Partner:in. Es gibt regelmäßig Aufrufe für Partner:innen.</a:t>
            </a:r>
          </a:p>
        </p:txBody>
      </p:sp>
      <p:pic>
        <p:nvPicPr>
          <p:cNvPr id="4" name="Picture 3">
            <a:hlinkClick r:id="rId2"/>
            <a:extLst>
              <a:ext uri="{FF2B5EF4-FFF2-40B4-BE49-F238E27FC236}">
                <a16:creationId xmlns:a16="http://schemas.microsoft.com/office/drawing/2014/main" id="{BC89AB9A-7C32-D22D-CB5F-E739A5E8E01E}"/>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2420102" cy="836159"/>
          </a:xfrm>
        </p:spPr>
        <p:txBody>
          <a:bodyPr/>
          <a:lstStyle/>
          <a:p>
            <a:r>
              <a:rPr lang="de-DE"/>
              <a:t>Inhalt</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740902"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666002" cy="54289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de-DE" sz="2800" b="1">
                <a:solidFill>
                  <a:schemeClr val="accent2"/>
                </a:solidFill>
                <a:latin typeface="Open Sans"/>
                <a:ea typeface="Open Sans"/>
                <a:cs typeface="Open Sans"/>
              </a:rPr>
              <a:t>3. Machen Sie mit!</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69159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5388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de-DE" sz="2800" b="1">
                <a:solidFill>
                  <a:schemeClr val="bg1"/>
                </a:solidFill>
                <a:latin typeface="Open Sans"/>
                <a:ea typeface="Open Sans"/>
                <a:cs typeface="Open Sans"/>
              </a:rPr>
              <a:t>1. Über den europäischen Klimapakt</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750645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de-DE" sz="2800" b="1">
                <a:solidFill>
                  <a:schemeClr val="accent3"/>
                </a:solidFill>
                <a:latin typeface="Open Sans"/>
                <a:ea typeface="Open Sans"/>
                <a:cs typeface="Open Sans"/>
              </a:rPr>
              <a:t>2. Der europäische Klimapakt in Aktion</a:t>
            </a:r>
          </a:p>
        </p:txBody>
      </p:sp>
      <p:pic>
        <p:nvPicPr>
          <p:cNvPr id="5" name="Picture 4" descr="A group of people standing around a whiteboard&#10;&#10;Description automatically generated">
            <a:extLst>
              <a:ext uri="{FF2B5EF4-FFF2-40B4-BE49-F238E27FC236}">
                <a16:creationId xmlns:a16="http://schemas.microsoft.com/office/drawing/2014/main" id="{0050334B-7C8F-0C5B-C1B5-601E91F74FE9}"/>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1" y="803443"/>
            <a:ext cx="12603191" cy="836159"/>
          </a:xfrm>
        </p:spPr>
        <p:txBody>
          <a:bodyPr/>
          <a:lstStyle/>
          <a:p>
            <a:r>
              <a:rPr lang="de-DE"/>
              <a:t>    Warum man dem Pakt beitreten sollte?</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279775" cy="592137"/>
          </a:xfrm>
          <a:prstGeom prst="rect">
            <a:avLst/>
          </a:prstGeom>
        </p:spPr>
        <p:txBody>
          <a:bodyPr lIns="0" tIns="0" rIns="0" bIns="0" anchor="t"/>
          <a:lstStyle/>
          <a:p>
            <a:pPr marL="0" indent="0">
              <a:lnSpc>
                <a:spcPct val="150000"/>
              </a:lnSpc>
              <a:spcAft>
                <a:spcPts val="800"/>
              </a:spcAft>
              <a:buNone/>
            </a:pPr>
            <a:r>
              <a:rPr lang="de-DE" sz="2800" b="1">
                <a:solidFill>
                  <a:srgbClr val="104B2B"/>
                </a:solidFill>
                <a:latin typeface="Open Sans"/>
                <a:ea typeface="Open Sans"/>
                <a:cs typeface="Open Sans"/>
              </a:rPr>
              <a:t>Als Privatperson: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de-DE" sz="2400" b="1">
                <a:solidFill>
                  <a:srgbClr val="104B2B"/>
                </a:solidFill>
                <a:latin typeface="Open Sans"/>
                <a:ea typeface="Open Sans"/>
                <a:cs typeface="Open Sans"/>
              </a:rPr>
              <a:t>Lernen</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616861"/>
            <a:ext cx="3296405" cy="707886"/>
          </a:xfrm>
          <a:prstGeom prst="rect">
            <a:avLst/>
          </a:prstGeom>
          <a:noFill/>
        </p:spPr>
        <p:txBody>
          <a:bodyPr wrap="square">
            <a:spAutoFit/>
          </a:bodyPr>
          <a:lstStyle/>
          <a:p>
            <a:pPr lvl="0"/>
            <a:r>
              <a:rPr lang="de-DE" sz="2000" dirty="0">
                <a:latin typeface="Open Sans" panose="020B0606030504020204" pitchFamily="34" charset="0"/>
                <a:ea typeface="Open Sans" panose="020B0606030504020204" pitchFamily="34" charset="0"/>
                <a:cs typeface="Open Sans" panose="020B0606030504020204" pitchFamily="34" charset="0"/>
              </a:rPr>
              <a:t>über den Klimawandel und was er für Sie bedeutet.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568027" y="5155566"/>
            <a:ext cx="2713978" cy="1200329"/>
          </a:xfrm>
          <a:prstGeom prst="rect">
            <a:avLst/>
          </a:prstGeom>
          <a:noFill/>
        </p:spPr>
        <p:txBody>
          <a:bodyPr wrap="square">
            <a:spAutoFit/>
          </a:bodyPr>
          <a:lstStyle/>
          <a:p>
            <a:pPr algn="r"/>
            <a:r>
              <a:rPr lang="de-DE" sz="2400" b="1">
                <a:solidFill>
                  <a:srgbClr val="26155F"/>
                </a:solidFill>
                <a:latin typeface="Open Sans"/>
                <a:ea typeface="Open Sans"/>
                <a:cs typeface="Open Sans"/>
              </a:rPr>
              <a:t>Sich mit Gleichgesinnten </a:t>
            </a:r>
            <a:br>
              <a:rPr lang="de-DE" sz="2400" b="1">
                <a:solidFill>
                  <a:srgbClr val="26155F"/>
                </a:solidFill>
                <a:latin typeface="Open Sans"/>
                <a:ea typeface="Open Sans"/>
                <a:cs typeface="Open Sans"/>
              </a:rPr>
            </a:br>
            <a:r>
              <a:rPr lang="de-DE" sz="2400" b="1">
                <a:solidFill>
                  <a:srgbClr val="26155F"/>
                </a:solidFill>
                <a:latin typeface="Open Sans"/>
                <a:ea typeface="Open Sans"/>
                <a:cs typeface="Open Sans"/>
              </a:rPr>
              <a:t>verbinden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3" y="5164671"/>
            <a:ext cx="3872923" cy="1200329"/>
          </a:xfrm>
          <a:prstGeom prst="rect">
            <a:avLst/>
          </a:prstGeom>
          <a:noFill/>
        </p:spPr>
        <p:txBody>
          <a:bodyPr wrap="square">
            <a:spAutoFit/>
          </a:bodyPr>
          <a:lstStyle/>
          <a:p>
            <a:pPr lvl="0"/>
            <a:r>
              <a:rPr lang="de-DE" dirty="0">
                <a:latin typeface="Open Sans" panose="020B0606030504020204" pitchFamily="34" charset="0"/>
                <a:ea typeface="Open Sans" panose="020B0606030504020204" pitchFamily="34" charset="0"/>
                <a:cs typeface="Open Sans" panose="020B0606030504020204" pitchFamily="34" charset="0"/>
              </a:rPr>
              <a:t>um vor Ort echte Veränderungen anzustoßen und Lösungen für klimabezogene Herausforderungen zu finden.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6992089"/>
            <a:ext cx="3296405" cy="707886"/>
          </a:xfrm>
          <a:prstGeom prst="rect">
            <a:avLst/>
          </a:prstGeom>
          <a:noFill/>
        </p:spPr>
        <p:txBody>
          <a:bodyPr wrap="square">
            <a:spAutoFit/>
          </a:bodyPr>
          <a:lstStyle/>
          <a:p>
            <a:pPr lvl="0"/>
            <a:r>
              <a:rPr lang="de-DE" sz="2000" dirty="0">
                <a:latin typeface="Open Sans" panose="020B0606030504020204" pitchFamily="34" charset="0"/>
                <a:ea typeface="Open Sans" panose="020B0606030504020204" pitchFamily="34" charset="0"/>
                <a:cs typeface="Open Sans" panose="020B0606030504020204" pitchFamily="34" charset="0"/>
              </a:rPr>
              <a:t>mit europäischen, lokalen und regionalen Entscheidungsträgern.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484396" y="6887703"/>
            <a:ext cx="2797609" cy="1323439"/>
          </a:xfrm>
          <a:prstGeom prst="rect">
            <a:avLst/>
          </a:prstGeom>
          <a:noFill/>
        </p:spPr>
        <p:txBody>
          <a:bodyPr wrap="square">
            <a:spAutoFit/>
          </a:bodyPr>
          <a:lstStyle/>
          <a:p>
            <a:pPr algn="r"/>
            <a:r>
              <a:rPr lang="de-DE" sz="2000" b="1" dirty="0">
                <a:solidFill>
                  <a:srgbClr val="184547"/>
                </a:solidFill>
                <a:latin typeface="Open Sans"/>
                <a:ea typeface="Open Sans"/>
                <a:cs typeface="Open Sans"/>
              </a:rPr>
              <a:t>Teilen Sie Ihre Ansichten und arbeiten Sie gemeinsam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505190" y="3696778"/>
            <a:ext cx="2774151" cy="923330"/>
          </a:xfrm>
          <a:prstGeom prst="rect">
            <a:avLst/>
          </a:prstGeom>
          <a:noFill/>
        </p:spPr>
        <p:txBody>
          <a:bodyPr wrap="square">
            <a:spAutoFit/>
          </a:bodyPr>
          <a:lstStyle/>
          <a:p>
            <a:pPr algn="r"/>
            <a:r>
              <a:rPr lang="de-DE" b="1" dirty="0">
                <a:solidFill>
                  <a:srgbClr val="26155F"/>
                </a:solidFill>
                <a:latin typeface="Open Sans"/>
                <a:ea typeface="Open Sans"/>
                <a:cs typeface="Open Sans"/>
              </a:rPr>
              <a:t>An Aktivitäten </a:t>
            </a:r>
            <a:br>
              <a:rPr lang="de-DE" b="1" dirty="0">
                <a:solidFill>
                  <a:srgbClr val="26155F"/>
                </a:solidFill>
                <a:latin typeface="Open Sans"/>
                <a:ea typeface="Open Sans"/>
                <a:cs typeface="Open Sans"/>
              </a:rPr>
            </a:br>
            <a:r>
              <a:rPr lang="de-DE" b="1" dirty="0">
                <a:solidFill>
                  <a:srgbClr val="26155F"/>
                </a:solidFill>
                <a:latin typeface="Open Sans"/>
                <a:ea typeface="Open Sans"/>
                <a:cs typeface="Open Sans"/>
              </a:rPr>
              <a:t>und Veranstaltungen teilnehmen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770749"/>
            <a:ext cx="3930443" cy="400110"/>
          </a:xfrm>
          <a:prstGeom prst="rect">
            <a:avLst/>
          </a:prstGeom>
          <a:noFill/>
        </p:spPr>
        <p:txBody>
          <a:bodyPr wrap="square">
            <a:spAutoFit/>
          </a:bodyPr>
          <a:lstStyle/>
          <a:p>
            <a:pPr lvl="0"/>
            <a:r>
              <a:rPr lang="de-DE" sz="2000" dirty="0">
                <a:latin typeface="Open Sans" panose="020B0606030504020204" pitchFamily="34" charset="0"/>
                <a:ea typeface="Open Sans" panose="020B0606030504020204" pitchFamily="34" charset="0"/>
                <a:cs typeface="Open Sans" panose="020B0606030504020204" pitchFamily="34" charset="0"/>
              </a:rPr>
              <a:t>oder eigene Initiativen organisieren.</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72427" cy="1015663"/>
          </a:xfrm>
          <a:prstGeom prst="rect">
            <a:avLst/>
          </a:prstGeom>
          <a:noFill/>
        </p:spPr>
        <p:txBody>
          <a:bodyPr wrap="square">
            <a:spAutoFit/>
          </a:bodyPr>
          <a:lstStyle/>
          <a:p>
            <a:pPr lvl="0"/>
            <a:r>
              <a:rPr lang="de-DE" sz="2000">
                <a:latin typeface="Open Sans" panose="020B0606030504020204" pitchFamily="34" charset="0"/>
                <a:ea typeface="Open Sans" panose="020B0606030504020204" pitchFamily="34" charset="0"/>
                <a:cs typeface="Open Sans" panose="020B0606030504020204" pitchFamily="34" charset="0"/>
              </a:rPr>
              <a:t>als Botschafter. </a:t>
            </a:r>
            <a:br>
              <a:rPr lang="de-DE" sz="2000">
                <a:latin typeface="Open Sans" panose="020B0606030504020204" pitchFamily="34" charset="0"/>
                <a:ea typeface="Open Sans" panose="020B0606030504020204" pitchFamily="34" charset="0"/>
                <a:cs typeface="Open Sans" panose="020B0606030504020204" pitchFamily="34" charset="0"/>
              </a:rPr>
            </a:br>
            <a:r>
              <a:rPr lang="de-DE" sz="2000">
                <a:latin typeface="Open Sans" panose="020B0606030504020204" pitchFamily="34" charset="0"/>
                <a:ea typeface="Open Sans" panose="020B0606030504020204" pitchFamily="34" charset="0"/>
                <a:cs typeface="Open Sans" panose="020B0606030504020204" pitchFamily="34" charset="0"/>
              </a:rPr>
              <a:t>Es gibt regelmäßig Aufrufe für Botschafter:innen.</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409087" y="5103117"/>
            <a:ext cx="2870254" cy="1323439"/>
          </a:xfrm>
          <a:prstGeom prst="rect">
            <a:avLst/>
          </a:prstGeom>
          <a:noFill/>
        </p:spPr>
        <p:txBody>
          <a:bodyPr wrap="square">
            <a:spAutoFit/>
          </a:bodyPr>
          <a:lstStyle/>
          <a:p>
            <a:pPr algn="r"/>
            <a:r>
              <a:rPr lang="de-DE" sz="2000" b="1" dirty="0">
                <a:solidFill>
                  <a:srgbClr val="812604"/>
                </a:solidFill>
                <a:latin typeface="Open Sans"/>
                <a:ea typeface="Open Sans"/>
                <a:cs typeface="Open Sans"/>
              </a:rPr>
              <a:t>Als Beispiel vorangehen </a:t>
            </a:r>
            <a:br>
              <a:rPr lang="de-DE" sz="2000" b="1" dirty="0">
                <a:solidFill>
                  <a:srgbClr val="812604"/>
                </a:solidFill>
                <a:latin typeface="Open Sans"/>
                <a:ea typeface="Open Sans"/>
                <a:cs typeface="Open Sans"/>
              </a:rPr>
            </a:br>
            <a:r>
              <a:rPr lang="de-DE" sz="2000" b="1" dirty="0">
                <a:solidFill>
                  <a:srgbClr val="812604"/>
                </a:solidFill>
                <a:latin typeface="Open Sans"/>
                <a:ea typeface="Open Sans"/>
                <a:cs typeface="Open Sans"/>
              </a:rPr>
              <a:t>und andere inspirieren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10591800" cy="836159"/>
          </a:xfrm>
        </p:spPr>
        <p:txBody>
          <a:bodyPr wrap="square" lIns="216000" tIns="144000" rIns="180000" bIns="108000" anchor="t">
            <a:spAutoFit/>
          </a:bodyPr>
          <a:lstStyle/>
          <a:p>
            <a:r>
              <a:rPr lang="de-DE" dirty="0">
                <a:latin typeface="Open Sans"/>
                <a:ea typeface="Open Sans"/>
                <a:cs typeface="Open Sans"/>
              </a:rPr>
              <a:t>    Wie SIE sich einbringen können?</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461855" y="2865379"/>
            <a:ext cx="5867169"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de-DE" sz="1800" dirty="0">
                <a:latin typeface="Open Sans"/>
                <a:ea typeface="Open Sans"/>
                <a:cs typeface="Open Sans"/>
              </a:rPr>
              <a:t>Werden Sie </a:t>
            </a:r>
            <a:r>
              <a:rPr lang="de-DE" sz="1800" b="1" dirty="0">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Klimapakt-Botschafter:in</a:t>
            </a:r>
            <a:r>
              <a:rPr lang="de-DE" sz="1800" dirty="0">
                <a:latin typeface="Open Sans"/>
                <a:ea typeface="Open Sans"/>
                <a:cs typeface="Arial"/>
              </a:rPr>
              <a:t> und unterstützen Sie den Klimaschutz</a:t>
            </a:r>
            <a:r>
              <a:rPr lang="de-DE" sz="1800" dirty="0">
                <a:latin typeface="Open Sans"/>
                <a:ea typeface="Open Sans"/>
                <a:cs typeface="Open Sans"/>
              </a:rPr>
              <a:t> in Ihrer Gemeinde.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461855" y="4267834"/>
            <a:ext cx="588313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de-DE" sz="1800">
                <a:latin typeface="Open Sans"/>
                <a:ea typeface="Open Sans"/>
                <a:cs typeface="Open Sans"/>
              </a:rPr>
              <a:t>Werden Sie </a:t>
            </a:r>
            <a:r>
              <a:rPr lang="de-DE" sz="1800" b="1">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Partner:in des Pakts</a:t>
            </a:r>
            <a:r>
              <a:rPr lang="de-DE" sz="1800" b="1">
                <a:solidFill>
                  <a:srgbClr val="00B23B"/>
                </a:solidFill>
                <a:latin typeface="Open Sans"/>
                <a:ea typeface="Open Sans"/>
                <a:cs typeface="Arial"/>
              </a:rPr>
              <a:t> </a:t>
            </a:r>
            <a:r>
              <a:rPr lang="de-DE" sz="1800">
                <a:latin typeface="Open Sans"/>
                <a:ea typeface="Open Sans"/>
                <a:cs typeface="Open Sans"/>
              </a:rPr>
              <a:t>und erhöhen Sie damit die Sichtbarkeit Ihrer Organisation in Sachen Klimaschutz.</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461855" y="5964474"/>
            <a:ext cx="5867169"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de-DE" sz="1800">
                <a:latin typeface="Open Sans"/>
                <a:ea typeface="Open Sans"/>
                <a:cs typeface="Open Sans"/>
              </a:rPr>
              <a:t>Wenn Sie gerne mehr Anleitungen zum Klimaschutz erhalten möchten, werden Sie </a:t>
            </a:r>
            <a:r>
              <a:rPr lang="de-DE" sz="1800" b="1" u="sng">
                <a:latin typeface="Open Sans"/>
                <a:ea typeface="Open Sans"/>
                <a:cs typeface="Open Sans"/>
                <a:hlinkClick r:id="rId2">
                  <a:extLst>
                    <a:ext uri="{A12FA001-AC4F-418D-AE19-62706E023703}">
                      <ahyp:hlinkClr xmlns:ahyp="http://schemas.microsoft.com/office/drawing/2018/hyperlinkcolor" val="tx"/>
                    </a:ext>
                  </a:extLst>
                </a:hlinkClick>
              </a:rPr>
              <a:t>Freund:in des Pakts</a:t>
            </a:r>
            <a:r>
              <a:rPr lang="de-DE" sz="1800">
                <a:latin typeface="Open Sans"/>
                <a:ea typeface="Open Sans"/>
                <a:cs typeface="Open Sans"/>
              </a:rPr>
              <a:t>.</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461855" y="7436337"/>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de-DE" sz="1800">
                <a:latin typeface="Open Sans"/>
                <a:ea typeface="Open Sans"/>
                <a:cs typeface="Open Sans"/>
              </a:rPr>
              <a:t>Registrieren Sie Ihre eigene </a:t>
            </a:r>
            <a:r>
              <a:rPr lang="de-DE" sz="1800" b="1" u="sng">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Klimapakt-Satelliten-Veranstaltung</a:t>
            </a:r>
            <a:r>
              <a:rPr lang="de-DE" sz="1800">
                <a:latin typeface="Open Sans"/>
                <a:ea typeface="Open Sans"/>
                <a:cs typeface="Open Sans"/>
              </a:rPr>
              <a:t>, damit sie auf der Klimapakt-Website veröffentlicht wird.</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de-DE" sz="1800">
                <a:solidFill>
                  <a:schemeClr val="bg1"/>
                </a:solidFill>
                <a:latin typeface="Open Sans"/>
                <a:ea typeface="Open Sans"/>
                <a:cs typeface="Open Sans"/>
              </a:rPr>
              <a:t>Nutzen Sie unsere </a:t>
            </a:r>
            <a:r>
              <a:rPr lang="de-DE" sz="1800" b="1">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Ressourcen</a:t>
            </a:r>
            <a:r>
              <a:rPr lang="de-DE" sz="1800" b="1">
                <a:solidFill>
                  <a:schemeClr val="bg1"/>
                </a:solidFill>
                <a:latin typeface="Open Sans"/>
                <a:ea typeface="Open Sans"/>
                <a:cs typeface="Open Sans"/>
              </a:rPr>
              <a:t>, </a:t>
            </a:r>
            <a:r>
              <a:rPr lang="de-DE" sz="1800">
                <a:solidFill>
                  <a:schemeClr val="bg1"/>
                </a:solidFill>
                <a:latin typeface="Open Sans"/>
                <a:ea typeface="Open Sans"/>
                <a:cs typeface="Open Sans"/>
              </a:rPr>
              <a:t>um Informationen über den Klimawandel und den Klimaschutz klar und korrekt zu verbreiten.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07285" y="2759468"/>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de-DE" sz="1800" dirty="0">
                <a:solidFill>
                  <a:schemeClr val="bg1"/>
                </a:solidFill>
                <a:latin typeface="Open Sans"/>
                <a:ea typeface="Open Sans"/>
                <a:cs typeface="Open Sans"/>
              </a:rPr>
              <a:t>Organisieren Sie Ihre </a:t>
            </a:r>
            <a:r>
              <a:rPr lang="de-DE"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Klimaschutz-Gruppenaktivität</a:t>
            </a:r>
            <a:r>
              <a:rPr lang="de-DE" sz="1800" dirty="0">
                <a:solidFill>
                  <a:schemeClr val="bg1"/>
                </a:solidFill>
                <a:latin typeface="Open Sans"/>
                <a:ea typeface="Open Sans"/>
                <a:cs typeface="Open Sans"/>
              </a:rPr>
              <a:t> und lassen Sie sich von unseren </a:t>
            </a:r>
            <a:r>
              <a:rPr lang="de-DE" sz="18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Schnellstart-Werkzeuge für Bürger:innen-Engagement</a:t>
            </a:r>
            <a:r>
              <a:rPr lang="de-DE" sz="1800" dirty="0">
                <a:solidFill>
                  <a:schemeClr val="bg1"/>
                </a:solidFill>
                <a:latin typeface="Open Sans"/>
                <a:ea typeface="Open Sans"/>
                <a:cs typeface="Open Sans"/>
              </a:rPr>
              <a:t> inspirieren.</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07285" y="6479736"/>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de-DE" sz="1800" dirty="0">
                <a:solidFill>
                  <a:schemeClr val="bg1"/>
                </a:solidFill>
                <a:latin typeface="Open Sans"/>
                <a:ea typeface="Open Sans"/>
                <a:cs typeface="Open Sans"/>
              </a:rPr>
              <a:t>Schließen Sie sich dem Pakt-Team an, über die ActNow-Kampagne der Vereinten Nationen </a:t>
            </a:r>
            <a:r>
              <a:rPr lang="de-DE" sz="1800" b="1" dirty="0">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AWorld app</a:t>
            </a:r>
            <a:r>
              <a:rPr lang="de-DE" sz="1800" dirty="0">
                <a:solidFill>
                  <a:schemeClr val="bg1"/>
                </a:solidFill>
                <a:latin typeface="Open Sans"/>
                <a:ea typeface="Open Sans"/>
                <a:cs typeface="Open Sans"/>
              </a:rPr>
              <a:t>! Reduzieren Sie Ihren CO2-Fußabrdruck durch tägliche Aktivitäten und machen Sie messbare Schritte in Richtung der Ziele für eine nachhaltige Entwicklung.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5741052"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1" y="4208734"/>
            <a:ext cx="5746890"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13273074"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9283708" cy="1149078"/>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9" y="3317080"/>
            <a:ext cx="12912402" cy="415173"/>
          </a:xfrm>
          <a:prstGeom prst="rect">
            <a:avLst/>
          </a:prstGeom>
          <a:noFill/>
        </p:spPr>
        <p:txBody>
          <a:bodyPr wrap="square">
            <a:spAutoFit/>
          </a:bodyPr>
          <a:lstStyle/>
          <a:p>
            <a:pPr lvl="0">
              <a:lnSpc>
                <a:spcPct val="100000"/>
              </a:lnSpc>
            </a:pPr>
            <a:r>
              <a:rPr lang="de-DE" sz="2000" b="0" dirty="0">
                <a:solidFill>
                  <a:schemeClr val="tx1"/>
                </a:solidFill>
                <a:latin typeface="Open Sans"/>
                <a:ea typeface="Open Sans"/>
                <a:cs typeface="Open Sans"/>
              </a:rPr>
              <a:t>Lassen Sie sich von den</a:t>
            </a:r>
            <a:r>
              <a:rPr lang="de-DE" sz="2000" b="0" dirty="0">
                <a:solidFill>
                  <a:schemeClr val="accent1"/>
                </a:solidFill>
                <a:latin typeface="Open Sans"/>
                <a:ea typeface="Open Sans"/>
                <a:cs typeface="Open Sans"/>
              </a:rPr>
              <a:t> </a:t>
            </a:r>
            <a:r>
              <a:rPr lang="de-DE"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Schnellstart-Werkzeugen</a:t>
            </a:r>
            <a:r>
              <a:rPr lang="de-DE" sz="2000" b="1" dirty="0">
                <a:solidFill>
                  <a:schemeClr val="accent1"/>
                </a:solidFill>
                <a:latin typeface="Open Sans"/>
                <a:ea typeface="Open Sans"/>
                <a:cs typeface="Open Sans"/>
              </a:rPr>
              <a:t> </a:t>
            </a:r>
            <a:r>
              <a:rPr lang="de-DE" sz="2000" b="0" dirty="0">
                <a:solidFill>
                  <a:schemeClr val="tx1"/>
                </a:solidFill>
                <a:latin typeface="Open Sans"/>
                <a:ea typeface="Open Sans"/>
                <a:cs typeface="Open Sans"/>
              </a:rPr>
              <a:t>inspirieren, die Sie </a:t>
            </a:r>
            <a:r>
              <a:rPr lang="de-DE" sz="2000" b="0" dirty="0">
                <a:solidFill>
                  <a:schemeClr val="accent1"/>
                </a:solidFill>
                <a:latin typeface="Open Sans"/>
                <a:ea typeface="Open Sans"/>
                <a:cs typeface="Open Sans"/>
              </a:rPr>
              <a:t>auf der </a:t>
            </a:r>
            <a:r>
              <a:rPr lang="de-DE" sz="2000" b="1" u="sng" dirty="0">
                <a:solidFill>
                  <a:schemeClr val="accent1"/>
                </a:solidFill>
                <a:latin typeface="Open Sans"/>
                <a:ea typeface="Open Sans"/>
                <a:cs typeface="Open Sans"/>
              </a:rPr>
              <a:t>Website des Pakts finden.</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5186647" cy="400110"/>
          </a:xfrm>
          <a:prstGeom prst="rect">
            <a:avLst/>
          </a:prstGeom>
          <a:noFill/>
        </p:spPr>
        <p:txBody>
          <a:bodyPr wrap="square">
            <a:spAutoFit/>
          </a:bodyPr>
          <a:lstStyle/>
          <a:p>
            <a:pPr>
              <a:lnSpc>
                <a:spcPct val="100000"/>
              </a:lnSpc>
            </a:pPr>
            <a:r>
              <a:rPr lang="de-DE" sz="2000" b="0">
                <a:solidFill>
                  <a:schemeClr val="tx1"/>
                </a:solidFill>
                <a:latin typeface="Open Sans"/>
                <a:ea typeface="Open Sans"/>
                <a:cs typeface="Open Sans"/>
              </a:rPr>
              <a:t>Registrieren Sie Ihre geplante Aktivität.</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5251642" cy="400110"/>
          </a:xfrm>
          <a:prstGeom prst="rect">
            <a:avLst/>
          </a:prstGeom>
          <a:noFill/>
        </p:spPr>
        <p:txBody>
          <a:bodyPr wrap="square">
            <a:spAutoFit/>
          </a:bodyPr>
          <a:lstStyle/>
          <a:p>
            <a:pPr lvl="0">
              <a:lnSpc>
                <a:spcPct val="100000"/>
              </a:lnSpc>
            </a:pPr>
            <a:r>
              <a:rPr lang="de-DE" sz="2000" b="0" dirty="0">
                <a:solidFill>
                  <a:schemeClr val="tx1"/>
                </a:solidFill>
                <a:latin typeface="Open Sans"/>
                <a:ea typeface="Open Sans"/>
                <a:cs typeface="Open Sans"/>
              </a:rPr>
              <a:t>Halten Sie die Aktivitätsveranstaltung ab.</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de-DE" sz="2000" b="0">
                <a:solidFill>
                  <a:schemeClr val="tx1"/>
                </a:solidFill>
                <a:latin typeface="Open Sans"/>
                <a:ea typeface="Open Sans"/>
                <a:cs typeface="Open Sans"/>
              </a:rPr>
              <a:t>Teilen Sie die Ergebnisse mit dem europäischen Klimapakt.</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8378675" cy="400110"/>
          </a:xfrm>
          <a:prstGeom prst="rect">
            <a:avLst/>
          </a:prstGeom>
          <a:noFill/>
        </p:spPr>
        <p:txBody>
          <a:bodyPr wrap="square">
            <a:spAutoFit/>
          </a:bodyPr>
          <a:lstStyle/>
          <a:p>
            <a:pPr lvl="0">
              <a:lnSpc>
                <a:spcPct val="100000"/>
              </a:lnSpc>
            </a:pPr>
            <a:r>
              <a:rPr lang="de-DE" sz="2000" b="0" dirty="0">
                <a:solidFill>
                  <a:schemeClr val="tx1"/>
                </a:solidFill>
                <a:latin typeface="Open Sans"/>
                <a:ea typeface="Open Sans"/>
                <a:cs typeface="Open Sans"/>
              </a:rPr>
              <a:t>Informieren Sie über Ihre Aktivität und die Ergebnisse und laden Sie andere dazu ein, ebenfalls eine solche Veranstaltung abzuhalten!</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5194526" cy="7530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de-DE" sz="3600">
                <a:latin typeface="Open Sans"/>
                <a:ea typeface="Open Sans"/>
                <a:cs typeface="Arial"/>
              </a:rPr>
              <a:t>    Schnellstart-Werkzeuge für Bürger:innen-Engagement</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de-DE" sz="2600" b="1">
                  <a:solidFill>
                    <a:srgbClr val="184547"/>
                  </a:solidFill>
                  <a:latin typeface="Open Sans"/>
                  <a:ea typeface="Open Sans"/>
                  <a:cs typeface="Open Sans"/>
                </a:rPr>
                <a:t>Klimawanderung</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de-DE" sz="2600" b="1">
                  <a:solidFill>
                    <a:srgbClr val="26155F"/>
                  </a:solidFill>
                  <a:latin typeface="Open Sans"/>
                  <a:ea typeface="Open Sans"/>
                  <a:cs typeface="Open Sans"/>
                </a:rPr>
                <a:t>Foto-Story</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892552"/>
            </a:xfrm>
            <a:prstGeom prst="rect">
              <a:avLst/>
            </a:prstGeom>
            <a:noFill/>
          </p:spPr>
          <p:txBody>
            <a:bodyPr wrap="square">
              <a:spAutoFit/>
            </a:bodyPr>
            <a:lstStyle/>
            <a:p>
              <a:pPr algn="ctr"/>
              <a:r>
                <a:rPr lang="de-DE" sz="2600" b="1">
                  <a:solidFill>
                    <a:srgbClr val="16683B"/>
                  </a:solidFill>
                  <a:latin typeface="Open Sans"/>
                  <a:ea typeface="Open Sans"/>
                  <a:cs typeface="Open Sans"/>
                </a:rPr>
                <a:t>Lokale Gruppen von Klimaschützern</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de-DE" sz="2600" b="1">
                  <a:solidFill>
                    <a:srgbClr val="391A53"/>
                  </a:solidFill>
                  <a:latin typeface="Open Sans"/>
                  <a:ea typeface="Open Sans"/>
                  <a:cs typeface="Open Sans"/>
                </a:rPr>
                <a:t>Peer-Parlament</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de-DE" sz="2000">
                  <a:latin typeface="Open Sans" panose="020B0606030504020204" pitchFamily="34" charset="0"/>
                  <a:ea typeface="Open Sans" panose="020B0606030504020204" pitchFamily="34" charset="0"/>
                  <a:cs typeface="Open Sans" panose="020B0606030504020204" pitchFamily="34" charset="0"/>
                </a:rPr>
                <a:t>Führungen örtlichen Stadtvierteln, um nachhaltiges Verhalten und Initiativen vorzustellen, die den grünen Wandel unterstützen.</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de-DE" sz="2000">
                  <a:latin typeface="Open Sans" panose="020B0606030504020204" pitchFamily="34" charset="0"/>
                  <a:ea typeface="Open Sans" panose="020B0606030504020204" pitchFamily="34" charset="0"/>
                  <a:cs typeface="Open Sans" panose="020B0606030504020204" pitchFamily="34" charset="0"/>
                </a:rPr>
                <a:t>Foto-Workshops, in denen die Teilnehmer:innen Klimafragen und -lösungen festhalten und reflektieren. Die Ergebnisse können Entscheidungsfindungen beeinflussen und den Wandel vorantreiben.</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de-DE" sz="2000">
                  <a:latin typeface="Open Sans" panose="020B0606030504020204" pitchFamily="34" charset="0"/>
                  <a:ea typeface="Open Sans" panose="020B0606030504020204" pitchFamily="34" charset="0"/>
                  <a:cs typeface="Open Sans" panose="020B0606030504020204" pitchFamily="34" charset="0"/>
                </a:rPr>
                <a:t>Eine Gruppe von Menschen, die auf ein gemeinsames Ziel hinarbeitet, wie bspw. die Schaffung eines Gemeinschaftsgartens, eines Reparatur-Cafés oder einer lokalen Energiegemeinschaft.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de-DE" sz="2000">
                  <a:latin typeface="Open Sans" panose="020B0606030504020204" pitchFamily="34" charset="0"/>
                  <a:ea typeface="Open Sans" panose="020B0606030504020204" pitchFamily="34" charset="0"/>
                  <a:cs typeface="Open Sans" panose="020B0606030504020204" pitchFamily="34" charset="0"/>
                </a:rPr>
                <a:t>Diskussionen darüber, wie der Übergang zur Klimaneutralität in unserem Alltag funktionieren kann und welche politischen Maßnahmen ergriffen werden sollten, um uns in Zukunft zu unterstützen.</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5265399" cy="7530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de-DE" sz="3600">
                <a:latin typeface="Open Sans"/>
                <a:ea typeface="Open Sans"/>
                <a:cs typeface="Arial"/>
              </a:rPr>
              <a:t>    Schnellstart-Werkzeuge für Bürger:innen-Engagement</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de-DE" sz="2000" b="1">
                <a:solidFill>
                  <a:srgbClr val="184547"/>
                </a:solidFill>
                <a:latin typeface="Open Sans" panose="020B0606030504020204" pitchFamily="34" charset="0"/>
                <a:ea typeface="Open Sans" panose="020B0606030504020204" pitchFamily="34" charset="0"/>
                <a:cs typeface="Open Sans" panose="020B0606030504020204" pitchFamily="34" charset="0"/>
              </a:rPr>
              <a:t>Besuchen Sie unsere Website, </a:t>
            </a:r>
            <a:br>
              <a:rPr lang="de-DE"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de-DE" sz="2000" b="1">
                <a:solidFill>
                  <a:srgbClr val="184547"/>
                </a:solidFill>
                <a:latin typeface="Open Sans" panose="020B0606030504020204" pitchFamily="34" charset="0"/>
                <a:ea typeface="Open Sans" panose="020B0606030504020204" pitchFamily="34" charset="0"/>
                <a:cs typeface="Open Sans" panose="020B0606030504020204" pitchFamily="34" charset="0"/>
              </a:rPr>
              <a:t>dort erfahren Sie mehr.</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de-DE" sz="2800" dirty="0">
                <a:latin typeface="Open Sans"/>
                <a:ea typeface="Open Sans"/>
                <a:cs typeface="Open Sans"/>
              </a:rPr>
              <a:t>Der europäische Klimapakt hat sich mit </a:t>
            </a:r>
            <a:r>
              <a:rPr lang="de-DE" sz="2800" b="1" dirty="0" err="1">
                <a:latin typeface="Open Sans"/>
                <a:ea typeface="Open Sans"/>
                <a:cs typeface="Open Sans"/>
              </a:rPr>
              <a:t>ActNow</a:t>
            </a:r>
            <a:r>
              <a:rPr lang="de-DE" sz="2800" dirty="0">
                <a:latin typeface="Open Sans"/>
                <a:ea typeface="Open Sans"/>
                <a:cs typeface="Open Sans"/>
              </a:rPr>
              <a:t>, der Kampagne der Vereinten Nationen, und </a:t>
            </a:r>
            <a:r>
              <a:rPr lang="de-DE" sz="2800" b="1" dirty="0" err="1">
                <a:latin typeface="Open Sans"/>
                <a:ea typeface="Open Sans"/>
                <a:cs typeface="Open Sans"/>
              </a:rPr>
              <a:t>AWorld</a:t>
            </a:r>
            <a:r>
              <a:rPr lang="de-DE" sz="2800" dirty="0">
                <a:latin typeface="Open Sans"/>
                <a:ea typeface="Open Sans"/>
                <a:cs typeface="Open Sans"/>
              </a:rPr>
              <a:t>, der mobilen App dieser Kampagne, die Menschen zum Klimaschutz inspiriert, zusammengeschlossen.</a:t>
            </a:r>
            <a:br>
              <a:rPr lang="de-DE" sz="2800" dirty="0">
                <a:latin typeface="Open Sans"/>
                <a:ea typeface="Open Sans"/>
                <a:cs typeface="Open Sans"/>
              </a:rPr>
            </a:br>
            <a:endParaRPr lang="de-DE" sz="2800" dirty="0">
              <a:latin typeface="Open Sans"/>
              <a:ea typeface="Open Sans"/>
              <a:cs typeface="Open Sans"/>
            </a:endParaRPr>
          </a:p>
          <a:p>
            <a:pPr>
              <a:lnSpc>
                <a:spcPts val="4200"/>
              </a:lnSpc>
            </a:pPr>
            <a:r>
              <a:rPr lang="de-DE" sz="2800" b="1" dirty="0">
                <a:solidFill>
                  <a:srgbClr val="02B23D"/>
                </a:solidFill>
                <a:latin typeface="Open Sans"/>
                <a:ea typeface="Open Sans"/>
                <a:cs typeface="Open Sans"/>
              </a:rPr>
              <a:t>Mehr als </a:t>
            </a:r>
            <a:r>
              <a:rPr lang="de-DE" sz="2800" b="1" u="sng" dirty="0">
                <a:solidFill>
                  <a:srgbClr val="02B23D"/>
                </a:solidFill>
                <a:latin typeface="Open Sans"/>
                <a:ea typeface="Open Sans"/>
                <a:cs typeface="Open Sans"/>
              </a:rPr>
              <a:t>900.000</a:t>
            </a:r>
            <a:r>
              <a:rPr lang="de-DE" sz="2800" b="1" dirty="0">
                <a:solidFill>
                  <a:srgbClr val="02B23D"/>
                </a:solidFill>
                <a:latin typeface="Open Sans"/>
                <a:ea typeface="Open Sans"/>
                <a:cs typeface="Open Sans"/>
              </a:rPr>
              <a:t> Klimaschutzmaßnahmen wurden von Nutzern erreicht, die sich der Team-Challenge des europäischen Klimapakts auf </a:t>
            </a:r>
            <a:r>
              <a:rPr lang="de-DE" sz="2800" b="1" dirty="0" err="1">
                <a:solidFill>
                  <a:srgbClr val="02B23D"/>
                </a:solidFill>
                <a:latin typeface="Open Sans"/>
                <a:ea typeface="Open Sans"/>
                <a:cs typeface="Open Sans"/>
              </a:rPr>
              <a:t>AWorld</a:t>
            </a:r>
            <a:r>
              <a:rPr lang="de-DE" sz="2800" b="1" dirty="0">
                <a:solidFill>
                  <a:srgbClr val="02B23D"/>
                </a:solidFill>
                <a:latin typeface="Open Sans"/>
                <a:ea typeface="Open Sans"/>
                <a:cs typeface="Open Sans"/>
              </a:rPr>
              <a:t> angeschlossen haben.</a:t>
            </a:r>
          </a:p>
          <a:p>
            <a:endParaRPr lang="en-GB" sz="3200" dirty="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7391400" cy="836159"/>
          </a:xfrm>
          <a:solidFill>
            <a:srgbClr val="104B2B"/>
          </a:solidFill>
        </p:spPr>
        <p:txBody>
          <a:bodyPr wrap="square" lIns="216000" tIns="144000" rIns="180000" bIns="108000" anchor="t">
            <a:spAutoFit/>
          </a:bodyPr>
          <a:lstStyle/>
          <a:p>
            <a:r>
              <a:rPr lang="de-DE">
                <a:latin typeface="Open Sans"/>
                <a:ea typeface="Open Sans"/>
                <a:cs typeface="Open Sans"/>
              </a:rPr>
              <a:t>    Der Pakt und ActNow</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4" y="3304489"/>
            <a:ext cx="7760086" cy="4697042"/>
          </a:xfrm>
        </p:spPr>
        <p:txBody>
          <a:bodyPr lIns="0" tIns="0" rIns="0" bIns="0" anchor="t"/>
          <a:lstStyle/>
          <a:p>
            <a:pPr>
              <a:lnSpc>
                <a:spcPts val="4000"/>
              </a:lnSpc>
            </a:pPr>
            <a:r>
              <a:rPr lang="de-DE" sz="2400" dirty="0">
                <a:latin typeface="Open Sans"/>
                <a:ea typeface="Open Sans"/>
                <a:cs typeface="Open Sans"/>
              </a:rPr>
              <a:t>Jede und jeder von uns kann beim Aufbau einer nachhaltigeren Zukunft mithelfen. </a:t>
            </a:r>
            <a:r>
              <a:rPr lang="de-DE" sz="2400" dirty="0">
                <a:solidFill>
                  <a:srgbClr val="000000"/>
                </a:solidFill>
                <a:latin typeface="Open Sans"/>
                <a:ea typeface="Open Sans"/>
                <a:cs typeface="Open Sans"/>
              </a:rPr>
              <a:t>Das Teilen inspirierender</a:t>
            </a:r>
            <a:r>
              <a:rPr lang="de-DE" sz="2400" dirty="0">
                <a:solidFill>
                  <a:schemeClr val="accent1"/>
                </a:solidFill>
                <a:latin typeface="Open Sans"/>
                <a:ea typeface="Open Sans"/>
                <a:cs typeface="Open Sans"/>
              </a:rPr>
              <a:t> </a:t>
            </a:r>
            <a:r>
              <a:rPr lang="de-DE"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Erfolgsgeschichten</a:t>
            </a:r>
            <a:r>
              <a:rPr lang="de-DE" sz="2400" dirty="0">
                <a:solidFill>
                  <a:srgbClr val="104B2B"/>
                </a:solidFill>
                <a:latin typeface="Open Sans"/>
                <a:ea typeface="Open Sans"/>
                <a:cs typeface="Open Sans"/>
              </a:rPr>
              <a:t>, </a:t>
            </a:r>
            <a:r>
              <a:rPr lang="de-DE" sz="2400" u="sng" dirty="0">
                <a:solidFill>
                  <a:srgbClr val="104B2B"/>
                </a:solidFill>
                <a:latin typeface="Open Sans"/>
                <a:ea typeface="Open Sans"/>
                <a:cs typeface="Open Sans"/>
              </a:rPr>
              <a:t>Lösungen und Aktionen</a:t>
            </a:r>
            <a:r>
              <a:rPr lang="de-DE" sz="2400" dirty="0">
                <a:solidFill>
                  <a:srgbClr val="104B2B"/>
                </a:solidFill>
                <a:latin typeface="Open Sans"/>
                <a:ea typeface="Open Sans"/>
                <a:cs typeface="Open Sans"/>
              </a:rPr>
              <a:t> </a:t>
            </a:r>
            <a:r>
              <a:rPr lang="de-DE" sz="2400" dirty="0">
                <a:solidFill>
                  <a:srgbClr val="000000"/>
                </a:solidFill>
                <a:latin typeface="Open Sans"/>
                <a:ea typeface="Open Sans"/>
                <a:cs typeface="Open Sans"/>
              </a:rPr>
              <a:t>aus der vielfältigen Pakt-Gemeinde steht im Mittelpunkt unserer Kommunikation. </a:t>
            </a:r>
            <a:br>
              <a:rPr lang="de-DE" sz="2400" dirty="0">
                <a:solidFill>
                  <a:srgbClr val="000000"/>
                </a:solidFill>
                <a:latin typeface="Open Sans"/>
                <a:ea typeface="Open Sans"/>
                <a:cs typeface="Open Sans"/>
              </a:rPr>
            </a:br>
            <a:r>
              <a:rPr lang="de-DE" sz="900" dirty="0">
                <a:solidFill>
                  <a:srgbClr val="000000"/>
                </a:solidFill>
                <a:latin typeface="Open Sans"/>
                <a:ea typeface="Open Sans"/>
                <a:cs typeface="Open Sans"/>
              </a:rPr>
              <a:t> </a:t>
            </a:r>
          </a:p>
          <a:p>
            <a:pPr>
              <a:lnSpc>
                <a:spcPts val="4500"/>
              </a:lnSpc>
            </a:pPr>
            <a:r>
              <a:rPr lang="de-DE" sz="3200" dirty="0">
                <a:solidFill>
                  <a:srgbClr val="104B2B"/>
                </a:solidFill>
                <a:latin typeface="Open Sans"/>
                <a:ea typeface="Open Sans"/>
                <a:cs typeface="Open Sans"/>
              </a:rPr>
              <a:t>Teilen Sie Ihre Stories mit uns über</a:t>
            </a:r>
            <a:r>
              <a:rPr lang="de-DE" sz="3200" i="0" u="none" strike="noStrike" baseline="0" dirty="0">
                <a:solidFill>
                  <a:srgbClr val="104B2B"/>
                </a:solidFill>
                <a:latin typeface="Open Sans"/>
                <a:ea typeface="Open Sans"/>
                <a:cs typeface="Open Sans"/>
              </a:rPr>
              <a:t>: </a:t>
            </a:r>
            <a:br>
              <a:rPr lang="de-DE" sz="3200" b="0" i="0" u="none" strike="noStrike" baseline="0" dirty="0">
                <a:latin typeface="Open Sans"/>
                <a:ea typeface="Open Sans"/>
                <a:cs typeface="Open Sans"/>
              </a:rPr>
            </a:br>
            <a:r>
              <a:rPr lang="de-DE"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de-DE"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de-DE" sz="3200" dirty="0">
                <a:solidFill>
                  <a:srgbClr val="104B2B"/>
                </a:solidFill>
                <a:latin typeface="Open Sans"/>
                <a:ea typeface="Open Sans"/>
                <a:cs typeface="Open Sans"/>
              </a:rPr>
              <a:t>. </a:t>
            </a:r>
          </a:p>
          <a:p>
            <a:pPr>
              <a:lnSpc>
                <a:spcPts val="2200"/>
              </a:lnSpc>
            </a:pPr>
            <a:r>
              <a:rPr lang="de-DE" sz="1800" dirty="0">
                <a:latin typeface="Open Sans"/>
                <a:ea typeface="Open Sans"/>
                <a:cs typeface="Open Sans"/>
              </a:rPr>
              <a:t>Fügen Sie relevante Links, Anhänge, Bilder oder Einzelheiten hinzu, die uns helfen, Ihre Geschichte zu verstehen und zu teilen.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0" y="803443"/>
            <a:ext cx="10134599" cy="836159"/>
          </a:xfrm>
        </p:spPr>
        <p:txBody>
          <a:bodyPr wrap="square" lIns="216000" tIns="144000" rIns="180000" bIns="108000" anchor="t">
            <a:spAutoFit/>
          </a:bodyPr>
          <a:lstStyle/>
          <a:p>
            <a:r>
              <a:rPr lang="de-DE" dirty="0">
                <a:latin typeface="Open Sans"/>
                <a:ea typeface="Open Sans"/>
                <a:cs typeface="Open Sans"/>
              </a:rPr>
              <a:t>    Teilen Sie Ihre Stories mit uns!</a:t>
            </a:r>
          </a:p>
        </p:txBody>
      </p:sp>
      <p:pic>
        <p:nvPicPr>
          <p:cNvPr id="5" name="Picture 4" descr="A group of women looking at a paper&#10;&#10;Description automatically generated">
            <a:extLst>
              <a:ext uri="{FF2B5EF4-FFF2-40B4-BE49-F238E27FC236}">
                <a16:creationId xmlns:a16="http://schemas.microsoft.com/office/drawing/2014/main" id="{912E158F-CF20-34BC-2A52-54BF148C1F0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7848600" cy="836159"/>
          </a:xfrm>
        </p:spPr>
        <p:txBody>
          <a:bodyPr/>
          <a:lstStyle/>
          <a:p>
            <a:r>
              <a:rPr lang="de-DE" dirty="0"/>
              <a:t>    Weitere Informationen</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45325578"/>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de-DE" sz="2800"/>
                        <a:t>Plattform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de-DE" sz="2800"/>
                        <a:t>Tag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de-DE"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2400"/>
                        <a:t>              </a:t>
                      </a:r>
                      <a:r>
                        <a:rPr lang="de-DE"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de-DE"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de-DE" sz="2400"/>
                        <a:t>             </a:t>
                      </a:r>
                      <a:r>
                        <a:rPr lang="de-DE"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de-DE"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2400"/>
                        <a:t>            </a:t>
                      </a:r>
                      <a:r>
                        <a:rPr lang="de-DE" sz="2000"/>
                        <a:t>@EU Environment     </a:t>
                      </a:r>
                      <a:br>
                        <a:rPr lang="de-DE" sz="2000"/>
                      </a:br>
                      <a:r>
                        <a:rPr lang="de-DE"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de-DE"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de-DE" sz="2400" dirty="0"/>
                        <a:t>         </a:t>
                      </a:r>
                      <a:r>
                        <a:rPr lang="de-DE" sz="2000" dirty="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907273"/>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de-DE" sz="2300">
                <a:solidFill>
                  <a:prstClr val="black"/>
                </a:solidFill>
                <a:latin typeface="Open Sans"/>
                <a:ea typeface="Open Sans"/>
                <a:cs typeface="Open Sans"/>
              </a:rPr>
              <a:t>Besuchen Sie die </a:t>
            </a:r>
            <a:r>
              <a:rPr lang="de-DE" sz="2300" u="sng">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Klimapakt-Website</a:t>
            </a:r>
            <a:r>
              <a:rPr lang="de-DE" sz="2300">
                <a:latin typeface="Open Sans"/>
                <a:ea typeface="Open Sans"/>
                <a:cs typeface="Open Sans"/>
              </a:rPr>
              <a:t>. Dort finden Sie Stories von der Pakt-Gemeinde sowie nützliche Ressourcen und Unterlagen, die anderen dabei helfen können, auch aktiv zu werden.</a:t>
            </a:r>
            <a:r>
              <a:rPr lang="de-DE" sz="2300">
                <a:solidFill>
                  <a:prstClr val="black"/>
                </a:solidFill>
                <a:latin typeface="Open Sans"/>
                <a:ea typeface="Open Sans"/>
                <a:cs typeface="Open Sans"/>
              </a:rPr>
              <a:t> </a:t>
            </a:r>
          </a:p>
          <a:p>
            <a:pPr marL="0" indent="0">
              <a:lnSpc>
                <a:spcPts val="3800"/>
              </a:lnSpc>
              <a:spcAft>
                <a:spcPts val="800"/>
              </a:spcAft>
              <a:buFont typeface="Arial" panose="020B0604020202020204" pitchFamily="34" charset="0"/>
              <a:buNone/>
              <a:defRPr/>
            </a:pPr>
            <a:r>
              <a:rPr lang="de-DE" sz="2300">
                <a:solidFill>
                  <a:prstClr val="black"/>
                </a:solidFill>
                <a:latin typeface="Open Sans"/>
                <a:ea typeface="Open Sans"/>
                <a:cs typeface="Open Sans"/>
              </a:rPr>
              <a:t>Sie können sich auch zu</a:t>
            </a:r>
            <a:r>
              <a:rPr lang="de-DE" sz="2300">
                <a:latin typeface="Open Sans"/>
                <a:ea typeface="Open Sans"/>
                <a:cs typeface="Open Sans"/>
              </a:rPr>
              <a:t> </a:t>
            </a:r>
            <a:r>
              <a:rPr lang="de-DE" sz="2300" u="sng">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unserem Newsletter anmelden</a:t>
            </a:r>
            <a:r>
              <a:rPr lang="de-DE" sz="2300">
                <a:solidFill>
                  <a:srgbClr val="104B2B"/>
                </a:solidFill>
                <a:latin typeface="Open Sans"/>
                <a:ea typeface="Open Sans"/>
                <a:cs typeface="Open Sans"/>
              </a:rPr>
              <a:t> </a:t>
            </a:r>
            <a:r>
              <a:rPr lang="de-DE" sz="2300">
                <a:solidFill>
                  <a:prstClr val="black"/>
                </a:solidFill>
                <a:latin typeface="Open Sans"/>
                <a:ea typeface="Open Sans"/>
                <a:cs typeface="Open Sans"/>
              </a:rPr>
              <a:t>und uns auf in den sozialen Medien folgen, um beim Klimaschutz auf dem aktuellsten Stand zu bleiben.</a:t>
            </a:r>
          </a:p>
          <a:p>
            <a:pPr marL="0" indent="0">
              <a:lnSpc>
                <a:spcPts val="3800"/>
              </a:lnSpc>
              <a:spcAft>
                <a:spcPts val="800"/>
              </a:spcAft>
              <a:buNone/>
              <a:defRPr/>
            </a:pPr>
            <a:r>
              <a:rPr lang="de-DE" sz="2300">
                <a:solidFill>
                  <a:prstClr val="black"/>
                </a:solidFill>
                <a:latin typeface="Open Sans"/>
                <a:ea typeface="Open Sans"/>
                <a:cs typeface="Open Sans"/>
              </a:rPr>
              <a:t>Unsere Inhalte sind über diese Hashtags abrufbar: </a:t>
            </a:r>
            <a:br>
              <a:rPr lang="de-DE" sz="2300">
                <a:solidFill>
                  <a:prstClr val="black"/>
                </a:solidFill>
                <a:latin typeface="Open Sans"/>
                <a:ea typeface="Open Sans"/>
                <a:cs typeface="Open Sans"/>
              </a:rPr>
            </a:br>
            <a:r>
              <a:rPr lang="de-DE" sz="2300" b="1">
                <a:solidFill>
                  <a:srgbClr val="104B2B"/>
                </a:solidFill>
                <a:latin typeface="Open Sans"/>
                <a:ea typeface="Open Sans"/>
                <a:cs typeface="Open Sans"/>
              </a:rPr>
              <a:t>#EUClimatePact #MyWorldOurPlanet </a:t>
            </a:r>
            <a:br>
              <a:rPr lang="de-DE" sz="2400" b="1">
                <a:solidFill>
                  <a:srgbClr val="104B2B"/>
                </a:solidFill>
                <a:latin typeface="Open Sans"/>
                <a:ea typeface="Open Sans"/>
                <a:cs typeface="Open Sans"/>
              </a:rPr>
            </a:br>
            <a:endParaRPr lang="de-DE" sz="2400" b="1">
              <a:solidFill>
                <a:srgbClr val="104B2B"/>
              </a:solidFill>
              <a:latin typeface="Open Sans"/>
              <a:ea typeface="Open Sans"/>
              <a:cs typeface="Open Sans"/>
            </a:endParaRPr>
          </a:p>
          <a:p>
            <a:pPr marL="0" indent="0">
              <a:lnSpc>
                <a:spcPts val="4400"/>
              </a:lnSpc>
              <a:spcAft>
                <a:spcPts val="800"/>
              </a:spcAft>
              <a:buNone/>
              <a:defRPr/>
            </a:pPr>
            <a:r>
              <a:rPr lang="de-DE" sz="3200">
                <a:solidFill>
                  <a:srgbClr val="104B2B"/>
                </a:solidFill>
                <a:latin typeface="Open Sans"/>
                <a:ea typeface="Open Sans"/>
                <a:cs typeface="Open Sans"/>
              </a:rPr>
              <a:t>Fragen? Wenden Sie sich vertrauensvoll an das Sekretariat: </a:t>
            </a:r>
            <a:r>
              <a:rPr lang="de-DE" sz="3200" b="1">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8483601" y="2416393"/>
            <a:ext cx="8984646" cy="1288009"/>
          </a:xfrm>
        </p:spPr>
        <p:txBody>
          <a:bodyPr/>
          <a:lstStyle/>
          <a:p>
            <a:r>
              <a:rPr lang="de-DE" dirty="0"/>
              <a:t>Herzlichen Dank</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3987800" y="3666302"/>
            <a:ext cx="13480447" cy="1288009"/>
          </a:xfrm>
        </p:spPr>
        <p:txBody>
          <a:bodyPr/>
          <a:lstStyle/>
          <a:p>
            <a:r>
              <a:rPr lang="de-DE"/>
              <a:t>für Ihre Aufmerksamkeit!</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11809997" cy="1232609"/>
          </a:xfrm>
        </p:spPr>
        <p:txBody>
          <a:bodyPr/>
          <a:lstStyle/>
          <a:p>
            <a:r>
              <a:rPr lang="de-DE" sz="6800" dirty="0"/>
              <a:t> ÜBER den europäischen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5637797" cy="1232609"/>
          </a:xfrm>
        </p:spPr>
        <p:txBody>
          <a:bodyPr/>
          <a:lstStyle/>
          <a:p>
            <a:r>
              <a:rPr lang="de-DE" sz="6800">
                <a:latin typeface="Open Sans"/>
                <a:ea typeface="Open Sans"/>
                <a:cs typeface="Open Sans"/>
              </a:rPr>
              <a:t> Klimapakt</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de-DE"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de-DE" sz="2800">
                <a:solidFill>
                  <a:schemeClr val="bg1"/>
                </a:solidFill>
                <a:latin typeface="Open Sans"/>
                <a:ea typeface="Open Sans"/>
                <a:cs typeface="Open Sans"/>
              </a:rPr>
              <a:t>Der </a:t>
            </a:r>
            <a:r>
              <a:rPr lang="de-DE"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europäische Klimapakt</a:t>
            </a:r>
            <a:r>
              <a:rPr lang="de-DE" sz="2800">
                <a:solidFill>
                  <a:srgbClr val="9EBCF8"/>
                </a:solidFill>
                <a:latin typeface="Open Sans"/>
                <a:ea typeface="Open Sans"/>
                <a:cs typeface="Open Sans"/>
              </a:rPr>
              <a:t> </a:t>
            </a:r>
            <a:r>
              <a:rPr lang="de-DE" sz="2800">
                <a:solidFill>
                  <a:schemeClr val="bg1"/>
                </a:solidFill>
                <a:latin typeface="Open Sans"/>
                <a:ea typeface="Open Sans"/>
                <a:cs typeface="Open Sans"/>
              </a:rPr>
              <a:t>ist eine Initiative der Europäischen Kommission, die Menschen zu gemeinsamem Handeln für eine gemeinsame Sache –</a:t>
            </a:r>
            <a:r>
              <a:rPr lang="de-DE" sz="2800" b="1">
                <a:solidFill>
                  <a:schemeClr val="bg1"/>
                </a:solidFill>
                <a:latin typeface="Open Sans"/>
                <a:ea typeface="Open Sans"/>
                <a:cs typeface="Open Sans"/>
              </a:rPr>
              <a:t> den Klimaschutz</a:t>
            </a:r>
            <a:r>
              <a:rPr lang="de-DE" sz="2800">
                <a:solidFill>
                  <a:schemeClr val="bg1"/>
                </a:solidFill>
                <a:latin typeface="Open Sans"/>
                <a:ea typeface="Open Sans"/>
                <a:cs typeface="Open Sans"/>
              </a:rPr>
              <a:t> – bewegen soll.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de-DE" sz="2800">
                <a:solidFill>
                  <a:schemeClr val="bg1"/>
                </a:solidFill>
                <a:latin typeface="Open Sans"/>
                <a:ea typeface="Open Sans"/>
                <a:cs typeface="Open Sans"/>
              </a:rPr>
              <a:t>Als Bestandteil des </a:t>
            </a:r>
            <a:r>
              <a:rPr lang="de-DE" sz="280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europäischen Green Deals</a:t>
            </a:r>
            <a:r>
              <a:rPr lang="de-DE" sz="2800">
                <a:solidFill>
                  <a:schemeClr val="bg1"/>
                </a:solidFill>
                <a:latin typeface="Open Sans"/>
                <a:ea typeface="Open Sans"/>
                <a:cs typeface="Open Sans"/>
              </a:rPr>
              <a:t> hilft er der EU bei der Erreichung ihres Ziels, der Klimaneutralitat bis 2050.</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de-DE" sz="60000" b="1">
                <a:solidFill>
                  <a:schemeClr val="bg1">
                    <a:alpha val="3000"/>
                  </a:schemeClr>
                </a:solidFill>
                <a:latin typeface="Open Sans"/>
                <a:ea typeface="Open Sans"/>
                <a:cs typeface="Open Sans"/>
              </a:rPr>
              <a:t>20        </a:t>
            </a:r>
            <a:br>
              <a:rPr lang="de-DE" sz="60000" b="1">
                <a:solidFill>
                  <a:schemeClr val="bg1">
                    <a:alpha val="3000"/>
                  </a:schemeClr>
                </a:solidFill>
                <a:latin typeface="Open Sans"/>
                <a:ea typeface="Open Sans"/>
                <a:cs typeface="Open Sans"/>
              </a:rPr>
            </a:br>
            <a:endParaRPr lang="de-DE"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de-DE"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3335000" cy="836159"/>
          </a:xfrm>
          <a:prstGeom prst="rect">
            <a:avLst/>
          </a:prstGeom>
          <a:solidFill>
            <a:srgbClr val="3C64E7"/>
          </a:solidFill>
        </p:spPr>
        <p:txBody>
          <a:bodyPr/>
          <a:lstStyle/>
          <a:p>
            <a:r>
              <a:rPr lang="de-DE"/>
              <a:t>                  </a:t>
            </a:r>
            <a:r>
              <a:rPr lang="de-DE" b="0"/>
              <a:t>Was ist der </a:t>
            </a:r>
            <a:r>
              <a:rPr lang="de-DE"/>
              <a:t>EUropäische Klimapakt?</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de-DE" sz="3200">
                <a:solidFill>
                  <a:srgbClr val="2A255A"/>
                </a:solidFill>
                <a:latin typeface="Open Sans"/>
                <a:ea typeface="Open Sans"/>
                <a:cs typeface="Open Sans"/>
              </a:rPr>
              <a:t>Das Motto des Pakts:  </a:t>
            </a:r>
            <a:br>
              <a:rPr lang="de-DE" sz="3200">
                <a:solidFill>
                  <a:srgbClr val="2A255A"/>
                </a:solidFill>
                <a:latin typeface="Open Sans"/>
                <a:ea typeface="Open Sans"/>
                <a:cs typeface="Open Sans"/>
              </a:rPr>
            </a:br>
            <a:r>
              <a:rPr lang="de-DE" sz="3600" b="1" i="1">
                <a:solidFill>
                  <a:srgbClr val="2A255A"/>
                </a:solidFill>
                <a:latin typeface="Open Sans"/>
                <a:ea typeface="Open Sans"/>
                <a:cs typeface="Open Sans"/>
              </a:rPr>
              <a:t>„Meine Welt. Mein Handeln. Unser Planet.“</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1" y="822493"/>
            <a:ext cx="5283201" cy="836159"/>
          </a:xfrm>
        </p:spPr>
        <p:txBody>
          <a:bodyPr wrap="square" lIns="216000" tIns="144000" rIns="180000" bIns="108000" anchor="t">
            <a:spAutoFit/>
          </a:bodyPr>
          <a:lstStyle/>
          <a:p>
            <a:r>
              <a:rPr lang="de-DE" dirty="0">
                <a:latin typeface="Open Sans"/>
                <a:ea typeface="Open Sans"/>
                <a:cs typeface="Open Sans"/>
              </a:rPr>
              <a:t>    Zielsetzungen</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58489"/>
            <a:ext cx="9488471" cy="2217218"/>
            <a:chOff x="1484396" y="3363558"/>
            <a:chExt cx="14002703" cy="2720774"/>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925116" y="3374118"/>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780556" y="3374118"/>
              <a:ext cx="3227248"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519433"/>
            </a:xfrm>
            <a:prstGeom prst="rect">
              <a:avLst/>
            </a:prstGeom>
            <a:noFill/>
          </p:spPr>
          <p:txBody>
            <a:bodyPr wrap="square" lIns="91440" tIns="45720" rIns="91440" bIns="45720" anchor="t">
              <a:spAutoFit/>
            </a:bodyPr>
            <a:lstStyle/>
            <a:p>
              <a:pPr algn="ctr">
                <a:lnSpc>
                  <a:spcPts val="2400"/>
                </a:lnSpc>
              </a:pPr>
              <a:r>
                <a:rPr lang="de-DE" sz="2000" dirty="0">
                  <a:latin typeface="Open Sans"/>
                  <a:ea typeface="Open Sans"/>
                  <a:cs typeface="Open Sans"/>
                </a:rPr>
                <a:t>für Klimaschutz und </a:t>
              </a:r>
              <a:br>
                <a:rPr lang="de-DE" sz="2000" dirty="0">
                  <a:latin typeface="Open Sans"/>
                  <a:ea typeface="Open Sans"/>
                  <a:cs typeface="Open Sans"/>
                </a:rPr>
              </a:br>
              <a:r>
                <a:rPr lang="de-DE" sz="2000" dirty="0">
                  <a:latin typeface="Open Sans"/>
                  <a:ea typeface="Open Sans"/>
                  <a:cs typeface="Open Sans"/>
                </a:rPr>
                <a:t>EU-Maßnahmen</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191579"/>
              <a:ext cx="3494178" cy="1519433"/>
            </a:xfrm>
            <a:prstGeom prst="rect">
              <a:avLst/>
            </a:prstGeom>
            <a:noFill/>
          </p:spPr>
          <p:txBody>
            <a:bodyPr wrap="square" lIns="91440" tIns="45720" rIns="91440" bIns="45720" anchor="t">
              <a:spAutoFit/>
            </a:bodyPr>
            <a:lstStyle/>
            <a:p>
              <a:pPr algn="ctr">
                <a:lnSpc>
                  <a:spcPts val="2400"/>
                </a:lnSpc>
              </a:pPr>
              <a:r>
                <a:rPr lang="de-DE" sz="2000">
                  <a:latin typeface="Open Sans"/>
                  <a:ea typeface="Open Sans"/>
                  <a:cs typeface="Open Sans"/>
                </a:rPr>
                <a:t>zu Klimaschutz und Engagement fördern</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082648"/>
              <a:ext cx="4108686" cy="2001684"/>
            </a:xfrm>
            <a:prstGeom prst="rect">
              <a:avLst/>
            </a:prstGeom>
            <a:noFill/>
          </p:spPr>
          <p:txBody>
            <a:bodyPr wrap="square" lIns="91440" tIns="45720" rIns="91440" bIns="45720" anchor="t">
              <a:spAutoFit/>
            </a:bodyPr>
            <a:lstStyle/>
            <a:p>
              <a:pPr algn="ctr">
                <a:lnSpc>
                  <a:spcPts val="2400"/>
                </a:lnSpc>
              </a:pPr>
              <a:r>
                <a:rPr lang="de-DE" sz="1600" dirty="0">
                  <a:latin typeface="Open Sans"/>
                  <a:ea typeface="Open Sans"/>
                  <a:cs typeface="Open Sans"/>
                </a:rPr>
                <a:t>und Organisationen, </a:t>
              </a:r>
              <a:br>
                <a:rPr lang="de-DE" sz="1600" dirty="0">
                  <a:latin typeface="Open Sans"/>
                  <a:ea typeface="Open Sans"/>
                  <a:cs typeface="Open Sans"/>
                </a:rPr>
              </a:br>
              <a:r>
                <a:rPr lang="de-DE" sz="1600" dirty="0">
                  <a:latin typeface="Open Sans"/>
                  <a:ea typeface="Open Sans"/>
                  <a:cs typeface="Open Sans"/>
                </a:rPr>
                <a:t>die sich für das Klima einsetzen und deren </a:t>
              </a:r>
              <a:br>
                <a:rPr lang="de-DE" sz="1600" dirty="0">
                  <a:latin typeface="Open Sans"/>
                  <a:ea typeface="Open Sans"/>
                  <a:cs typeface="Open Sans"/>
                </a:rPr>
              </a:br>
              <a:r>
                <a:rPr lang="de-DE" sz="1600" dirty="0">
                  <a:latin typeface="Open Sans"/>
                  <a:ea typeface="Open Sans"/>
                  <a:cs typeface="Open Sans"/>
                </a:rPr>
                <a:t>Unterstützung dabei, </a:t>
              </a:r>
              <a:br>
                <a:rPr lang="de-DE" sz="1600" dirty="0">
                  <a:latin typeface="Open Sans"/>
                  <a:ea typeface="Open Sans"/>
                  <a:cs typeface="Open Sans"/>
                </a:rPr>
              </a:br>
              <a:r>
                <a:rPr lang="de-DE" sz="1600" dirty="0">
                  <a:latin typeface="Open Sans"/>
                  <a:ea typeface="Open Sans"/>
                  <a:cs typeface="Open Sans"/>
                </a:rPr>
                <a:t>voneinander zu lernen</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484396" y="3363560"/>
              <a:ext cx="4108688" cy="830887"/>
            </a:xfrm>
            <a:prstGeom prst="rect">
              <a:avLst/>
            </a:prstGeom>
            <a:noFill/>
          </p:spPr>
          <p:txBody>
            <a:bodyPr wrap="square" lIns="91440" tIns="45720" rIns="91440" bIns="45720" anchor="t">
              <a:spAutoFit/>
            </a:bodyPr>
            <a:lstStyle/>
            <a:p>
              <a:pPr algn="ctr"/>
              <a:r>
                <a:rPr lang="de-DE" sz="1900" b="1" dirty="0">
                  <a:solidFill>
                    <a:schemeClr val="bg1"/>
                  </a:solidFill>
                  <a:latin typeface="Open Sans"/>
                  <a:ea typeface="Open Sans"/>
                  <a:cs typeface="Open Sans"/>
                </a:rPr>
                <a:t>Bewusstsein schaffen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363559"/>
              <a:ext cx="3494178" cy="598565"/>
            </a:xfrm>
            <a:prstGeom prst="rect">
              <a:avLst/>
            </a:prstGeom>
            <a:noFill/>
          </p:spPr>
          <p:txBody>
            <a:bodyPr wrap="square" lIns="91440" tIns="45720" rIns="91440" bIns="45720" anchor="t">
              <a:spAutoFit/>
            </a:bodyPr>
            <a:lstStyle/>
            <a:p>
              <a:pPr algn="ctr"/>
              <a:r>
                <a:rPr lang="de-DE" sz="2000" b="1">
                  <a:solidFill>
                    <a:schemeClr val="bg1"/>
                  </a:solidFill>
                  <a:latin typeface="Open Sans"/>
                  <a:ea typeface="Open Sans"/>
                  <a:cs typeface="Open Sans"/>
                </a:rPr>
                <a:t>Ermutigen</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732330" y="3363558"/>
              <a:ext cx="3494179" cy="793120"/>
            </a:xfrm>
            <a:prstGeom prst="rect">
              <a:avLst/>
            </a:prstGeom>
            <a:noFill/>
          </p:spPr>
          <p:txBody>
            <a:bodyPr wrap="square" lIns="91440" tIns="45720" rIns="91440" bIns="45720" anchor="t">
              <a:spAutoFit/>
            </a:bodyPr>
            <a:lstStyle/>
            <a:p>
              <a:pPr algn="ctr"/>
              <a:r>
                <a:rPr lang="de-DE" b="1" dirty="0">
                  <a:solidFill>
                    <a:schemeClr val="bg1"/>
                  </a:solidFill>
                  <a:latin typeface="Open Sans"/>
                  <a:ea typeface="Open Sans"/>
                  <a:cs typeface="Open Sans"/>
                </a:rPr>
                <a:t>Einbindung von Bürger:innen</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de-DE" sz="40000" b="1">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4662321" cy="836159"/>
          </a:xfrm>
        </p:spPr>
        <p:txBody>
          <a:bodyPr wrap="square" lIns="216000" tIns="144000" rIns="180000" bIns="108000" anchor="t">
            <a:spAutoFit/>
          </a:bodyPr>
          <a:lstStyle/>
          <a:p>
            <a:r>
              <a:rPr lang="de-DE">
                <a:latin typeface="Open Sans"/>
                <a:ea typeface="Open Sans"/>
                <a:cs typeface="Open Sans"/>
              </a:rPr>
              <a:t>    Prioritäten</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de-DE" sz="2000" b="1">
                <a:latin typeface="Open Sans"/>
                <a:ea typeface="Open Sans"/>
                <a:cs typeface="Open Sans"/>
              </a:rPr>
              <a:t>Klimapolitik und Maßnahmen vor Ort</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de-DE" sz="2000" b="1">
                <a:latin typeface="Open Sans"/>
                <a:ea typeface="Open Sans"/>
                <a:cs typeface="Open Sans"/>
              </a:rPr>
              <a:t>Anpassung und unvermeidliche </a:t>
            </a:r>
            <a:br>
              <a:rPr lang="de-DE" sz="2000" b="1">
                <a:latin typeface="Open Sans"/>
                <a:ea typeface="Open Sans"/>
                <a:cs typeface="Open Sans"/>
              </a:rPr>
            </a:br>
            <a:r>
              <a:rPr lang="de-DE" sz="2000" b="1">
                <a:latin typeface="Open Sans"/>
                <a:ea typeface="Open Sans"/>
                <a:cs typeface="Open Sans"/>
              </a:rPr>
              <a:t>Klimaauswirkungen</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de-DE" sz="2000" b="1">
                <a:latin typeface="Open Sans"/>
                <a:ea typeface="Open Sans"/>
                <a:cs typeface="Open Sans"/>
              </a:rPr>
              <a:t>Wirtschaft und </a:t>
            </a:r>
            <a:br>
              <a:rPr lang="de-DE" sz="2000" b="1">
                <a:latin typeface="Open Sans"/>
                <a:ea typeface="Open Sans"/>
                <a:cs typeface="Open Sans"/>
              </a:rPr>
            </a:br>
            <a:r>
              <a:rPr lang="de-DE" sz="2000" b="1">
                <a:latin typeface="Open Sans"/>
                <a:ea typeface="Open Sans"/>
                <a:cs typeface="Open Sans"/>
              </a:rPr>
              <a:t>gerechter Übergang</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de-DE"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de-DE"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de-DE"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9423178" cy="836159"/>
          </a:xfrm>
        </p:spPr>
        <p:txBody>
          <a:bodyPr/>
          <a:lstStyle/>
          <a:p>
            <a:r>
              <a:rPr lang="de-DE" dirty="0">
                <a:latin typeface="Open Sans"/>
                <a:ea typeface="Open Sans"/>
                <a:cs typeface="Open Sans"/>
              </a:rPr>
              <a:t>    </a:t>
            </a:r>
            <a:r>
              <a:rPr lang="de-DE" dirty="0"/>
              <a:t>Die Klimapakt-Gemeinschaft</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de-DE" sz="2000">
                <a:solidFill>
                  <a:schemeClr val="bg1"/>
                </a:solidFill>
                <a:latin typeface="Open Sans"/>
                <a:ea typeface="Open Sans"/>
                <a:cs typeface="Open Sans"/>
              </a:rPr>
              <a:t>Mobilisiert die Klimapakt-Gemeinschaft und koordiniert ihre Aktivitäten auf zentraler Ebene.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de-DE" sz="2300" b="1">
                <a:solidFill>
                  <a:srgbClr val="3A64E8"/>
                </a:solidFill>
                <a:latin typeface="Open Sans"/>
                <a:ea typeface="Open Sans"/>
                <a:cs typeface="Open Sans"/>
              </a:rPr>
              <a:t>Das Sekretariat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093449" y="3822421"/>
              <a:ext cx="4100888" cy="1754326"/>
            </a:xfrm>
            <a:prstGeom prst="rect">
              <a:avLst/>
            </a:prstGeom>
            <a:noFill/>
          </p:spPr>
          <p:txBody>
            <a:bodyPr wrap="square">
              <a:spAutoFit/>
            </a:bodyPr>
            <a:lstStyle/>
            <a:p>
              <a:pPr algn="ctr"/>
              <a:r>
                <a:rPr lang="de-DE" b="1" dirty="0">
                  <a:latin typeface="Open Sans"/>
                  <a:ea typeface="Open Sans"/>
                  <a:cs typeface="Open Sans"/>
                </a:rPr>
                <a:t>Landeskoordinatoren (LK) </a:t>
              </a:r>
              <a:r>
                <a:rPr lang="de-DE" dirty="0">
                  <a:latin typeface="Open Sans"/>
                  <a:ea typeface="Open Sans"/>
                  <a:cs typeface="Open Sans"/>
                </a:rPr>
                <a:t>und </a:t>
              </a:r>
              <a:r>
                <a:rPr lang="de-DE" b="1" dirty="0">
                  <a:latin typeface="Open Sans"/>
                  <a:ea typeface="Open Sans"/>
                  <a:cs typeface="Open Sans"/>
                </a:rPr>
                <a:t>Agenturen für Öffentlichkeitsarbeit (PR-Agenturen) </a:t>
              </a:r>
              <a:r>
                <a:rPr lang="de-DE" dirty="0">
                  <a:latin typeface="Open Sans"/>
                  <a:ea typeface="Open Sans"/>
                  <a:cs typeface="Open Sans"/>
                </a:rPr>
                <a:t>konzentrieren sich auf die Umsetzung der Vision des Paktes auf nationaler Ebene.</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de-DE" sz="2300" b="1">
                  <a:solidFill>
                    <a:schemeClr val="bg1"/>
                  </a:solidFill>
                  <a:latin typeface="Open Sans"/>
                  <a:ea typeface="Open Sans"/>
                  <a:cs typeface="Open Sans"/>
                </a:rPr>
                <a:t>LK und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12854" y="3902319"/>
              <a:ext cx="3494178" cy="1015663"/>
            </a:xfrm>
            <a:prstGeom prst="rect">
              <a:avLst/>
            </a:prstGeom>
            <a:noFill/>
          </p:spPr>
          <p:txBody>
            <a:bodyPr wrap="square">
              <a:spAutoFit/>
            </a:bodyPr>
            <a:lstStyle/>
            <a:p>
              <a:pPr algn="ctr"/>
              <a:r>
                <a:rPr lang="de-DE" sz="2000" dirty="0">
                  <a:solidFill>
                    <a:schemeClr val="bg1"/>
                  </a:solidFill>
                  <a:latin typeface="Open Sans"/>
                  <a:ea typeface="Open Sans"/>
                  <a:cs typeface="Open Sans"/>
                </a:rPr>
                <a:t>Informieren, inspirieren und unterstützen die Klimapolitik und -maßnahmen in ihren Gemeinden.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de-DE" sz="2300" b="1">
                  <a:solidFill>
                    <a:srgbClr val="2A255A"/>
                  </a:solidFill>
                  <a:latin typeface="Open Sans"/>
                  <a:ea typeface="Open Sans"/>
                  <a:cs typeface="Open Sans"/>
                </a:rPr>
                <a:t>Klimapakt-Botschafter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0" y="7097570"/>
              <a:ext cx="3813025" cy="1323439"/>
            </a:xfrm>
            <a:prstGeom prst="rect">
              <a:avLst/>
            </a:prstGeom>
            <a:noFill/>
          </p:spPr>
          <p:txBody>
            <a:bodyPr wrap="square">
              <a:spAutoFit/>
            </a:bodyPr>
            <a:lstStyle/>
            <a:p>
              <a:pPr algn="ctr"/>
              <a:r>
                <a:rPr lang="de-DE" sz="2000" dirty="0">
                  <a:solidFill>
                    <a:schemeClr val="bg1"/>
                  </a:solidFill>
                  <a:latin typeface="Open Sans"/>
                  <a:ea typeface="Open Sans"/>
                  <a:cs typeface="Open Sans"/>
                </a:rPr>
                <a:t>sind Organisationen, die sich mit dem Klimawandel befassen und zu einer nachhaltigen Zukunft beitragen.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1304" y="6387653"/>
              <a:ext cx="3494178" cy="662233"/>
            </a:xfrm>
            <a:prstGeom prst="rect">
              <a:avLst/>
            </a:prstGeom>
            <a:noFill/>
          </p:spPr>
          <p:txBody>
            <a:bodyPr wrap="square">
              <a:spAutoFit/>
            </a:bodyPr>
            <a:lstStyle/>
            <a:p>
              <a:pPr algn="ctr">
                <a:lnSpc>
                  <a:spcPts val="2200"/>
                </a:lnSpc>
              </a:pPr>
              <a:r>
                <a:rPr lang="de-DE" sz="2300" b="1" dirty="0">
                  <a:solidFill>
                    <a:srgbClr val="2743A8"/>
                  </a:solidFill>
                  <a:latin typeface="Open Sans"/>
                  <a:ea typeface="Open Sans"/>
                  <a:cs typeface="Open Sans"/>
                </a:rPr>
                <a:t>Klimapakt-Partner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32354" y="7225285"/>
            <a:ext cx="3349455" cy="1323439"/>
          </a:xfrm>
          <a:prstGeom prst="rect">
            <a:avLst/>
          </a:prstGeom>
          <a:noFill/>
        </p:spPr>
        <p:txBody>
          <a:bodyPr wrap="square">
            <a:spAutoFit/>
          </a:bodyPr>
          <a:lstStyle/>
          <a:p>
            <a:pPr algn="ctr"/>
            <a:r>
              <a:rPr lang="de-DE" sz="2000">
                <a:latin typeface="Open Sans"/>
                <a:ea typeface="Open Sans"/>
                <a:cs typeface="Open Sans"/>
              </a:rPr>
              <a:t>sind Personen, die sich für klimarelevante Themen in ihren jeweiligen Ländern engagieren wollen.</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de-DE" sz="2300" b="1">
                <a:solidFill>
                  <a:schemeClr val="bg1"/>
                </a:solidFill>
                <a:latin typeface="Open Sans"/>
                <a:ea typeface="Open Sans"/>
                <a:cs typeface="Open Sans"/>
              </a:rPr>
              <a:t>Freunde des Pakts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511799" cy="836159"/>
          </a:xfrm>
          <a:solidFill>
            <a:srgbClr val="2A255A"/>
          </a:solidFill>
        </p:spPr>
        <p:txBody>
          <a:bodyPr wrap="square" lIns="216000" tIns="144000" rIns="180000" bIns="108000" anchor="t">
            <a:spAutoFit/>
          </a:bodyPr>
          <a:lstStyle/>
          <a:p>
            <a:pPr marL="904875" indent="-893445"/>
            <a:r>
              <a:rPr lang="de-DE">
                <a:latin typeface="Open Sans"/>
                <a:ea typeface="Open Sans"/>
                <a:cs typeface="Open Sans"/>
              </a:rPr>
              <a:t>         Botschafter</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2200">
                <a:latin typeface="Open Sans"/>
                <a:ea typeface="Open Sans"/>
                <a:cs typeface="Open Sans"/>
              </a:rPr>
              <a:t>Organisieren und beteiligen sich an lokalen, nationalen, regionalen oder gesamteuropäischen Veranstaltungen und Aktivitäten.</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de-DE" sz="2400" b="1">
                <a:solidFill>
                  <a:srgbClr val="174C54"/>
                </a:solidFill>
                <a:latin typeface="Open Sans"/>
                <a:ea typeface="Open Sans"/>
                <a:cs typeface="Arial"/>
              </a:rPr>
              <a:t>Klimapakt-Botschafter</a:t>
            </a:r>
            <a:r>
              <a:rPr lang="de-DE" sz="2400" b="1">
                <a:latin typeface="Open Sans"/>
                <a:ea typeface="Open Sans"/>
                <a:cs typeface="Arial"/>
              </a:rPr>
              <a:t> </a:t>
            </a:r>
            <a:r>
              <a:rPr lang="de-DE" sz="2400">
                <a:latin typeface="Open Sans"/>
                <a:ea typeface="Open Sans"/>
                <a:cs typeface="Arial"/>
              </a:rPr>
              <a:t>sind Führungspersonen in Organisationen, Gemeinden, informellen Gruppen oder Bewegungen, lokale Behörden, Vertreterinnen und Vertreter von Kulturinstitutionen, Influencer:innen usw. Die aktuell mehr als </a:t>
            </a:r>
            <a:r>
              <a:rPr lang="de-DE" sz="2400" b="1">
                <a:solidFill>
                  <a:srgbClr val="187471"/>
                </a:solidFill>
                <a:latin typeface="Open Sans"/>
                <a:ea typeface="Open Sans"/>
                <a:cs typeface="Arial"/>
              </a:rPr>
              <a:t>800 Botschafter:innen</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de-DE" sz="2200">
                <a:latin typeface="Open Sans"/>
                <a:ea typeface="Open Sans"/>
                <a:cs typeface="Open Sans"/>
              </a:rPr>
              <a:t>Teilen Klimapakt-Nachrichten in ihren Netzwerken und Kommunikationskanälen.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021307" cy="63312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2200" dirty="0">
                <a:latin typeface="Open Sans"/>
                <a:ea typeface="Open Sans"/>
                <a:cs typeface="Open Sans"/>
              </a:rPr>
              <a:t>Gehen mit gutem Beispiel voran und inspirieren andere dazu, das Klima zu schützen.</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69"/>
            <a:ext cx="7860631" cy="1620201"/>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8858971" y="7775211"/>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2200" dirty="0">
                <a:latin typeface="Open Sans"/>
                <a:ea typeface="Open Sans"/>
                <a:cs typeface="Open Sans"/>
              </a:rPr>
              <a:t>Sie arbeiten mit Botschaftern auf nationaler und regionaler Ebene zusammen.</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827885"/>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de-DE" sz="2400" b="1">
                <a:solidFill>
                  <a:srgbClr val="391A53"/>
                </a:solidFill>
                <a:latin typeface="Open Sans"/>
                <a:ea typeface="Open Sans"/>
                <a:cs typeface="Arial"/>
              </a:rPr>
              <a:t>Klimapakt-Partner </a:t>
            </a:r>
            <a:r>
              <a:rPr lang="de-DE" sz="2400">
                <a:latin typeface="Open Sans"/>
                <a:ea typeface="Open Sans"/>
                <a:cs typeface="Arial"/>
              </a:rPr>
              <a:t>sind Organisationen, die sich mit dem Klimawandel befassen und zu einer nachhaltigen Zukunft beitragen. Im Rahmen des Pakts:</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8858971" y="626723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de-DE" sz="2200" dirty="0">
                <a:latin typeface="Open Sans"/>
                <a:ea typeface="Open Sans"/>
                <a:cs typeface="Open Sans"/>
              </a:rPr>
              <a:t>Sie engagieren sich bei exklusiven Veranstaltungen mit politischen Entscheidungsträger der EU teil.</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8858971" y="4869120"/>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2200" dirty="0">
                <a:latin typeface="Open Sans"/>
                <a:ea typeface="Open Sans"/>
                <a:cs typeface="Open Sans"/>
              </a:rPr>
              <a:t>verbessern sie die Sichtbarkeit des Pakts auf ihren Websites und präsentieren Erfolge über offizielle Kanäle.</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52759" y="7516468"/>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9"/>
            <a:ext cx="7860631" cy="1066778"/>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de-DE">
                <a:latin typeface="Open Sans"/>
                <a:ea typeface="Open Sans"/>
                <a:cs typeface="Open Sans"/>
              </a:rPr>
              <a:t>                  PARTNER</a:t>
            </a: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68DBA6-8E76-4B1A-A68D-358A1B97586E}">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119ae24b-acd2-4206-8a50-f24ff65407c3"/>
    <ds:schemaRef ds:uri="http://www.w3.org/XML/1998/namespace"/>
    <ds:schemaRef ds:uri="http://purl.org/dc/terms/"/>
    <ds:schemaRef ds:uri="http://schemas.openxmlformats.org/package/2006/metadata/core-properties"/>
    <ds:schemaRef ds:uri="f75dc2e1-5a74-43f4-af9f-d866e04aa3cf"/>
    <ds:schemaRef ds:uri="http://purl.org/dc/dcmitype/"/>
  </ds:schemaRefs>
</ds:datastoreItem>
</file>

<file path=customXml/itemProps2.xml><?xml version="1.0" encoding="utf-8"?>
<ds:datastoreItem xmlns:ds="http://schemas.openxmlformats.org/officeDocument/2006/customXml" ds:itemID="{34E07321-7691-4EC7-83ED-58D57A91C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4137DE-9DF0-43C6-8734-0D09BF16A4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1559</Words>
  <Application>Microsoft Office PowerPoint</Application>
  <PresentationFormat>Custom</PresentationFormat>
  <Paragraphs>164</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Arial</vt:lpstr>
      <vt:lpstr>Calibri</vt:lpstr>
      <vt:lpstr>Open Sans Semibold</vt:lpstr>
      <vt:lpstr>Lucida Sans</vt:lpstr>
      <vt:lpstr>Open Sans</vt:lpstr>
      <vt:lpstr>Myriad Pro</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ÜBER den europäischen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Herzlichen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93</cp:revision>
  <dcterms:created xsi:type="dcterms:W3CDTF">2023-09-22T15:24:24Z</dcterms:created>
  <dcterms:modified xsi:type="dcterms:W3CDTF">2024-08-26T12:18:03Z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