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regular r:id="rId55"/>
      <p:bold r:id="rId56"/>
      <p:italic r:id="rId57"/>
      <p:boldItalic r:id="rId5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fsnit"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1A5D52-F5D8-4708-9DAC-E15532FC6F97}" v="2" dt="2024-08-23T12:11:40.917"/>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791A5D52-F5D8-4708-9DAC-E15532FC6F97}"/>
    <pc:docChg chg="modSld">
      <pc:chgData name="Carolina Bolelli" userId="d7926893-566e-4e7f-acc2-6407bb3f96bc" providerId="ADAL" clId="{791A5D52-F5D8-4708-9DAC-E15532FC6F97}" dt="2024-08-26T12:26:56.721" v="10" actId="20577"/>
      <pc:docMkLst>
        <pc:docMk/>
      </pc:docMkLst>
      <pc:sldChg chg="addSp modSp mod">
        <pc:chgData name="Carolina Bolelli" userId="d7926893-566e-4e7f-acc2-6407bb3f96bc" providerId="ADAL" clId="{791A5D52-F5D8-4708-9DAC-E15532FC6F97}" dt="2024-08-23T12:11:54.947" v="6" actId="1076"/>
        <pc:sldMkLst>
          <pc:docMk/>
          <pc:sldMk cId="2963042633" sldId="4023"/>
        </pc:sldMkLst>
        <pc:spChg chg="add mod ord">
          <ac:chgData name="Carolina Bolelli" userId="d7926893-566e-4e7f-acc2-6407bb3f96bc" providerId="ADAL" clId="{791A5D52-F5D8-4708-9DAC-E15532FC6F97}" dt="2024-08-23T12:11:49.556" v="4" actId="1076"/>
          <ac:spMkLst>
            <pc:docMk/>
            <pc:sldMk cId="2963042633" sldId="4023"/>
            <ac:spMk id="2" creationId="{6B5399C6-70E8-C302-A8DE-25A7783AAB30}"/>
          </ac:spMkLst>
        </pc:spChg>
        <pc:spChg chg="mod">
          <ac:chgData name="Carolina Bolelli" userId="d7926893-566e-4e7f-acc2-6407bb3f96bc" providerId="ADAL" clId="{791A5D52-F5D8-4708-9DAC-E15532FC6F97}" dt="2024-08-23T12:11:52.698" v="5" actId="1076"/>
          <ac:spMkLst>
            <pc:docMk/>
            <pc:sldMk cId="2963042633" sldId="4023"/>
            <ac:spMk id="29" creationId="{7EBDF132-810A-F860-D269-7AE56BA3BF38}"/>
          </ac:spMkLst>
        </pc:spChg>
        <pc:picChg chg="mod">
          <ac:chgData name="Carolina Bolelli" userId="d7926893-566e-4e7f-acc2-6407bb3f96bc" providerId="ADAL" clId="{791A5D52-F5D8-4708-9DAC-E15532FC6F97}" dt="2024-08-23T12:11:54.947" v="6" actId="1076"/>
          <ac:picMkLst>
            <pc:docMk/>
            <pc:sldMk cId="2963042633" sldId="4023"/>
            <ac:picMk id="3" creationId="{C04727B3-9785-E178-59F5-FEC0A74C0E1B}"/>
          </ac:picMkLst>
        </pc:picChg>
      </pc:sldChg>
      <pc:sldChg chg="modSp mod">
        <pc:chgData name="Carolina Bolelli" userId="d7926893-566e-4e7f-acc2-6407bb3f96bc" providerId="ADAL" clId="{791A5D52-F5D8-4708-9DAC-E15532FC6F97}" dt="2024-08-26T12:26:27.960" v="7" actId="1076"/>
        <pc:sldMkLst>
          <pc:docMk/>
          <pc:sldMk cId="2219721471" sldId="4041"/>
        </pc:sldMkLst>
        <pc:spChg chg="mod">
          <ac:chgData name="Carolina Bolelli" userId="d7926893-566e-4e7f-acc2-6407bb3f96bc" providerId="ADAL" clId="{791A5D52-F5D8-4708-9DAC-E15532FC6F97}" dt="2024-08-26T12:26:27.960" v="7" actId="1076"/>
          <ac:spMkLst>
            <pc:docMk/>
            <pc:sldMk cId="2219721471" sldId="4041"/>
            <ac:spMk id="2" creationId="{5B252B0B-A384-CBF8-0748-E0C2DDF8437A}"/>
          </ac:spMkLst>
        </pc:spChg>
      </pc:sldChg>
      <pc:sldChg chg="modSp mod">
        <pc:chgData name="Carolina Bolelli" userId="d7926893-566e-4e7f-acc2-6407bb3f96bc" providerId="ADAL" clId="{791A5D52-F5D8-4708-9DAC-E15532FC6F97}" dt="2024-08-26T12:26:56.721" v="10" actId="20577"/>
        <pc:sldMkLst>
          <pc:docMk/>
          <pc:sldMk cId="1391296555" sldId="4042"/>
        </pc:sldMkLst>
        <pc:spChg chg="mod">
          <ac:chgData name="Carolina Bolelli" userId="d7926893-566e-4e7f-acc2-6407bb3f96bc" providerId="ADAL" clId="{791A5D52-F5D8-4708-9DAC-E15532FC6F97}" dt="2024-08-26T12:26:56.721" v="10" actId="20577"/>
          <ac:spMkLst>
            <pc:docMk/>
            <pc:sldMk cId="1391296555" sldId="4042"/>
            <ac:spMk id="6" creationId="{16714D16-139B-CC2D-B885-D9096DD997D5}"/>
          </ac:spMkLst>
        </pc:spChg>
        <pc:spChg chg="mod">
          <ac:chgData name="Carolina Bolelli" userId="d7926893-566e-4e7f-acc2-6407bb3f96bc" providerId="ADAL" clId="{791A5D52-F5D8-4708-9DAC-E15532FC6F97}" dt="2024-08-26T12:26:52.870" v="8" actId="20577"/>
          <ac:spMkLst>
            <pc:docMk/>
            <pc:sldMk cId="1391296555" sldId="4042"/>
            <ac:spMk id="7" creationId="{AA95364E-D6AF-F2F4-40F2-76821959854D}"/>
          </ac:spMkLst>
        </pc:spChg>
      </pc:sldChg>
      <pc:sldChg chg="modAnim">
        <pc:chgData name="Carolina Bolelli" userId="d7926893-566e-4e7f-acc2-6407bb3f96bc" providerId="ADAL" clId="{791A5D52-F5D8-4708-9DAC-E15532FC6F97}" dt="2024-08-23T12:11:36.935" v="0"/>
        <pc:sldMkLst>
          <pc:docMk/>
          <pc:sldMk cId="4247028148" sldId="4047"/>
        </pc:sldMkLst>
      </pc:sldChg>
    </pc:docChg>
  </pc:docChgLst>
  <pc:docChgLst>
    <pc:chgData name="Carolina Bolelli" userId="d7926893-566e-4e7f-acc2-6407bb3f96bc" providerId="ADAL" clId="{C42AB5A8-7C45-412B-A553-1713C58DEE43}"/>
    <pc:docChg chg="modSld sldOrd">
      <pc:chgData name="Carolina Bolelli" userId="d7926893-566e-4e7f-acc2-6407bb3f96bc" providerId="ADAL" clId="{C42AB5A8-7C45-412B-A553-1713C58DEE43}" dt="2024-07-17T08:12:45.437" v="56" actId="20577"/>
      <pc:docMkLst>
        <pc:docMk/>
      </pc:docMkLst>
      <pc:sldChg chg="modSp mod">
        <pc:chgData name="Carolina Bolelli" userId="d7926893-566e-4e7f-acc2-6407bb3f96bc" providerId="ADAL" clId="{C42AB5A8-7C45-412B-A553-1713C58DEE43}" dt="2024-07-10T09:59:55.559" v="9" actId="14100"/>
        <pc:sldMkLst>
          <pc:docMk/>
          <pc:sldMk cId="2506826475" sldId="283"/>
        </pc:sldMkLst>
        <pc:spChg chg="mod">
          <ac:chgData name="Carolina Bolelli" userId="d7926893-566e-4e7f-acc2-6407bb3f96bc" providerId="ADAL" clId="{C42AB5A8-7C45-412B-A553-1713C58DEE43}" dt="2024-07-10T09:59:55.559" v="9" actId="14100"/>
          <ac:spMkLst>
            <pc:docMk/>
            <pc:sldMk cId="2506826475" sldId="283"/>
            <ac:spMk id="3" creationId="{CBBAB877-F25F-2D5B-C43E-42A9D5D16698}"/>
          </ac:spMkLst>
        </pc:spChg>
        <pc:spChg chg="mod">
          <ac:chgData name="Carolina Bolelli" userId="d7926893-566e-4e7f-acc2-6407bb3f96bc" providerId="ADAL" clId="{C42AB5A8-7C45-412B-A553-1713C58DEE43}" dt="2024-07-10T09:59:40.528" v="6" actId="14100"/>
          <ac:spMkLst>
            <pc:docMk/>
            <pc:sldMk cId="2506826475" sldId="283"/>
            <ac:spMk id="9" creationId="{339608F9-AFA3-F6B3-974D-B179EACEE2D8}"/>
          </ac:spMkLst>
        </pc:spChg>
        <pc:spChg chg="mod">
          <ac:chgData name="Carolina Bolelli" userId="d7926893-566e-4e7f-acc2-6407bb3f96bc" providerId="ADAL" clId="{C42AB5A8-7C45-412B-A553-1713C58DEE43}" dt="2024-07-10T09:59:46.486" v="7" actId="1076"/>
          <ac:spMkLst>
            <pc:docMk/>
            <pc:sldMk cId="2506826475" sldId="283"/>
            <ac:spMk id="10" creationId="{139FC776-A91D-8A43-AF00-70F97E63EF2A}"/>
          </ac:spMkLst>
        </pc:spChg>
        <pc:spChg chg="mod">
          <ac:chgData name="Carolina Bolelli" userId="d7926893-566e-4e7f-acc2-6407bb3f96bc" providerId="ADAL" clId="{C42AB5A8-7C45-412B-A553-1713C58DEE43}" dt="2024-07-10T09:59:49.705" v="8" actId="1076"/>
          <ac:spMkLst>
            <pc:docMk/>
            <pc:sldMk cId="2506826475" sldId="283"/>
            <ac:spMk id="11" creationId="{7E632970-062C-FBAF-32ED-309F52C44EB7}"/>
          </ac:spMkLst>
        </pc:spChg>
      </pc:sldChg>
      <pc:sldChg chg="modSp mod">
        <pc:chgData name="Carolina Bolelli" userId="d7926893-566e-4e7f-acc2-6407bb3f96bc" providerId="ADAL" clId="{C42AB5A8-7C45-412B-A553-1713C58DEE43}" dt="2024-07-10T10:00:18.741" v="15" actId="1076"/>
        <pc:sldMkLst>
          <pc:docMk/>
          <pc:sldMk cId="1198655560" sldId="347"/>
        </pc:sldMkLst>
        <pc:spChg chg="mod">
          <ac:chgData name="Carolina Bolelli" userId="d7926893-566e-4e7f-acc2-6407bb3f96bc" providerId="ADAL" clId="{C42AB5A8-7C45-412B-A553-1713C58DEE43}" dt="2024-07-10T10:00:16.310" v="14" actId="1076"/>
          <ac:spMkLst>
            <pc:docMk/>
            <pc:sldMk cId="1198655560" sldId="347"/>
            <ac:spMk id="4" creationId="{DC46AEF0-9B80-B21F-DAD8-76E4EE791EDF}"/>
          </ac:spMkLst>
        </pc:spChg>
        <pc:spChg chg="mod">
          <ac:chgData name="Carolina Bolelli" userId="d7926893-566e-4e7f-acc2-6407bb3f96bc" providerId="ADAL" clId="{C42AB5A8-7C45-412B-A553-1713C58DEE43}" dt="2024-07-10T10:00:18.741" v="15" actId="1076"/>
          <ac:spMkLst>
            <pc:docMk/>
            <pc:sldMk cId="1198655560" sldId="347"/>
            <ac:spMk id="14" creationId="{86951F79-9988-2A13-E234-99C55EB46E87}"/>
          </ac:spMkLst>
        </pc:spChg>
        <pc:spChg chg="mod">
          <ac:chgData name="Carolina Bolelli" userId="d7926893-566e-4e7f-acc2-6407bb3f96bc" providerId="ADAL" clId="{C42AB5A8-7C45-412B-A553-1713C58DEE43}" dt="2024-07-10T10:00:13.029" v="13" actId="1076"/>
          <ac:spMkLst>
            <pc:docMk/>
            <pc:sldMk cId="1198655560" sldId="347"/>
            <ac:spMk id="18" creationId="{649C1C38-5140-0F9D-C998-4EE9421F78FC}"/>
          </ac:spMkLst>
        </pc:spChg>
        <pc:spChg chg="mod">
          <ac:chgData name="Carolina Bolelli" userId="d7926893-566e-4e7f-acc2-6407bb3f96bc" providerId="ADAL" clId="{C42AB5A8-7C45-412B-A553-1713C58DEE43}" dt="2024-07-10T10:00:09.680" v="12" actId="1076"/>
          <ac:spMkLst>
            <pc:docMk/>
            <pc:sldMk cId="1198655560" sldId="347"/>
            <ac:spMk id="22" creationId="{47133778-64CF-F8EC-D35C-23DEE4E6AF6E}"/>
          </ac:spMkLst>
        </pc:spChg>
      </pc:sldChg>
      <pc:sldChg chg="modSp mod">
        <pc:chgData name="Carolina Bolelli" userId="d7926893-566e-4e7f-acc2-6407bb3f96bc" providerId="ADAL" clId="{C42AB5A8-7C45-412B-A553-1713C58DEE43}" dt="2024-07-10T10:02:30.990" v="46" actId="1076"/>
        <pc:sldMkLst>
          <pc:docMk/>
          <pc:sldMk cId="1349106481" sldId="4044"/>
        </pc:sldMkLst>
        <pc:spChg chg="mod">
          <ac:chgData name="Carolina Bolelli" userId="d7926893-566e-4e7f-acc2-6407bb3f96bc" providerId="ADAL" clId="{C42AB5A8-7C45-412B-A553-1713C58DEE43}" dt="2024-07-10T10:02:30.990" v="46" actId="1076"/>
          <ac:spMkLst>
            <pc:docMk/>
            <pc:sldMk cId="1349106481" sldId="4044"/>
            <ac:spMk id="29" creationId="{F625924A-6A73-E3AC-20F2-8CA1FE9DC668}"/>
          </ac:spMkLst>
        </pc:spChg>
        <pc:spChg chg="mod">
          <ac:chgData name="Carolina Bolelli" userId="d7926893-566e-4e7f-acc2-6407bb3f96bc" providerId="ADAL" clId="{C42AB5A8-7C45-412B-A553-1713C58DEE43}" dt="2024-07-10T10:01:56.481" v="37" actId="1076"/>
          <ac:spMkLst>
            <pc:docMk/>
            <pc:sldMk cId="1349106481" sldId="4044"/>
            <ac:spMk id="33" creationId="{1D30D8D0-D8A3-9D3B-1398-EF8B4B30C59F}"/>
          </ac:spMkLst>
        </pc:spChg>
        <pc:spChg chg="mod">
          <ac:chgData name="Carolina Bolelli" userId="d7926893-566e-4e7f-acc2-6407bb3f96bc" providerId="ADAL" clId="{C42AB5A8-7C45-412B-A553-1713C58DEE43}" dt="2024-07-10T10:02:21.587" v="44" actId="1076"/>
          <ac:spMkLst>
            <pc:docMk/>
            <pc:sldMk cId="1349106481" sldId="4044"/>
            <ac:spMk id="35" creationId="{A932C58A-A893-B8FB-4D9F-87F44275FE5F}"/>
          </ac:spMkLst>
        </pc:spChg>
        <pc:spChg chg="mod">
          <ac:chgData name="Carolina Bolelli" userId="d7926893-566e-4e7f-acc2-6407bb3f96bc" providerId="ADAL" clId="{C42AB5A8-7C45-412B-A553-1713C58DEE43}" dt="2024-07-10T10:02:09.938" v="41" actId="404"/>
          <ac:spMkLst>
            <pc:docMk/>
            <pc:sldMk cId="1349106481" sldId="4044"/>
            <ac:spMk id="38" creationId="{B3179649-0E6C-74D5-97D6-197564822BA1}"/>
          </ac:spMkLst>
        </pc:spChg>
        <pc:spChg chg="mod">
          <ac:chgData name="Carolina Bolelli" userId="d7926893-566e-4e7f-acc2-6407bb3f96bc" providerId="ADAL" clId="{C42AB5A8-7C45-412B-A553-1713C58DEE43}" dt="2024-07-10T10:02:02.072" v="39" actId="1076"/>
          <ac:spMkLst>
            <pc:docMk/>
            <pc:sldMk cId="1349106481" sldId="4044"/>
            <ac:spMk id="40" creationId="{B50B1BFB-6303-11A8-DC34-111A7F47CDF8}"/>
          </ac:spMkLst>
        </pc:spChg>
        <pc:spChg chg="mod">
          <ac:chgData name="Carolina Bolelli" userId="d7926893-566e-4e7f-acc2-6407bb3f96bc" providerId="ADAL" clId="{C42AB5A8-7C45-412B-A553-1713C58DEE43}" dt="2024-07-10T10:01:58.588" v="38" actId="1076"/>
          <ac:spMkLst>
            <pc:docMk/>
            <pc:sldMk cId="1349106481" sldId="4044"/>
            <ac:spMk id="43" creationId="{022F71FF-90E8-B03F-A44D-703C8AEBDD2C}"/>
          </ac:spMkLst>
        </pc:spChg>
        <pc:spChg chg="mod">
          <ac:chgData name="Carolina Bolelli" userId="d7926893-566e-4e7f-acc2-6407bb3f96bc" providerId="ADAL" clId="{C42AB5A8-7C45-412B-A553-1713C58DEE43}" dt="2024-07-10T10:02:15.463" v="42" actId="1076"/>
          <ac:spMkLst>
            <pc:docMk/>
            <pc:sldMk cId="1349106481" sldId="4044"/>
            <ac:spMk id="45" creationId="{6961F045-4012-A1F5-C54A-6C5AE3FBF0D4}"/>
          </ac:spMkLst>
        </pc:spChg>
      </pc:sldChg>
      <pc:sldChg chg="modSp mod">
        <pc:chgData name="Carolina Bolelli" userId="d7926893-566e-4e7f-acc2-6407bb3f96bc" providerId="ADAL" clId="{C42AB5A8-7C45-412B-A553-1713C58DEE43}" dt="2024-07-17T08:12:10.982" v="51" actId="20577"/>
        <pc:sldMkLst>
          <pc:docMk/>
          <pc:sldMk cId="1828950171" sldId="4048"/>
        </pc:sldMkLst>
        <pc:spChg chg="mod">
          <ac:chgData name="Carolina Bolelli" userId="d7926893-566e-4e7f-acc2-6407bb3f96bc" providerId="ADAL" clId="{C42AB5A8-7C45-412B-A553-1713C58DEE43}" dt="2024-07-17T08:12:10.982" v="51" actId="20577"/>
          <ac:spMkLst>
            <pc:docMk/>
            <pc:sldMk cId="1828950171" sldId="4048"/>
            <ac:spMk id="4" creationId="{FF83B9D5-BBC8-5BB7-3872-9FF50BB688E9}"/>
          </ac:spMkLst>
        </pc:spChg>
        <pc:spChg chg="mod">
          <ac:chgData name="Carolina Bolelli" userId="d7926893-566e-4e7f-acc2-6407bb3f96bc" providerId="ADAL" clId="{C42AB5A8-7C45-412B-A553-1713C58DEE43}" dt="2024-07-17T08:12:08.787" v="50" actId="6549"/>
          <ac:spMkLst>
            <pc:docMk/>
            <pc:sldMk cId="1828950171" sldId="4048"/>
            <ac:spMk id="7" creationId="{2D27F6DB-468B-5353-5C25-622CF204267F}"/>
          </ac:spMkLst>
        </pc:spChg>
      </pc:sldChg>
      <pc:sldChg chg="modSp mod">
        <pc:chgData name="Carolina Bolelli" userId="d7926893-566e-4e7f-acc2-6407bb3f96bc" providerId="ADAL" clId="{C42AB5A8-7C45-412B-A553-1713C58DEE43}" dt="2024-07-10T10:01:46.579" v="36" actId="14100"/>
        <pc:sldMkLst>
          <pc:docMk/>
          <pc:sldMk cId="2197149429" sldId="4050"/>
        </pc:sldMkLst>
        <pc:spChg chg="mod">
          <ac:chgData name="Carolina Bolelli" userId="d7926893-566e-4e7f-acc2-6407bb3f96bc" providerId="ADAL" clId="{C42AB5A8-7C45-412B-A553-1713C58DEE43}" dt="2024-07-10T10:01:28.963" v="31" actId="20577"/>
          <ac:spMkLst>
            <pc:docMk/>
            <pc:sldMk cId="2197149429" sldId="4050"/>
            <ac:spMk id="5" creationId="{4DE3713B-C8F3-F7C0-1E07-098DB149FFA5}"/>
          </ac:spMkLst>
        </pc:spChg>
        <pc:spChg chg="mod">
          <ac:chgData name="Carolina Bolelli" userId="d7926893-566e-4e7f-acc2-6407bb3f96bc" providerId="ADAL" clId="{C42AB5A8-7C45-412B-A553-1713C58DEE43}" dt="2024-07-10T10:01:22.385" v="27" actId="1076"/>
          <ac:spMkLst>
            <pc:docMk/>
            <pc:sldMk cId="2197149429" sldId="4050"/>
            <ac:spMk id="16" creationId="{FC07EA14-D50A-701A-5C58-6B6E1766B66B}"/>
          </ac:spMkLst>
        </pc:spChg>
        <pc:spChg chg="mod">
          <ac:chgData name="Carolina Bolelli" userId="d7926893-566e-4e7f-acc2-6407bb3f96bc" providerId="ADAL" clId="{C42AB5A8-7C45-412B-A553-1713C58DEE43}" dt="2024-07-10T10:01:17.125" v="26" actId="1076"/>
          <ac:spMkLst>
            <pc:docMk/>
            <pc:sldMk cId="2197149429" sldId="4050"/>
            <ac:spMk id="17" creationId="{9E74BAFF-A2A1-0DFE-4A6B-298994EFC4B6}"/>
          </ac:spMkLst>
        </pc:spChg>
        <pc:spChg chg="mod">
          <ac:chgData name="Carolina Bolelli" userId="d7926893-566e-4e7f-acc2-6407bb3f96bc" providerId="ADAL" clId="{C42AB5A8-7C45-412B-A553-1713C58DEE43}" dt="2024-07-10T10:01:46.579" v="36" actId="14100"/>
          <ac:spMkLst>
            <pc:docMk/>
            <pc:sldMk cId="2197149429" sldId="4050"/>
            <ac:spMk id="18" creationId="{F0106F4C-08A7-1721-A19B-07BADBC4B748}"/>
          </ac:spMkLst>
        </pc:spChg>
        <pc:spChg chg="mod">
          <ac:chgData name="Carolina Bolelli" userId="d7926893-566e-4e7f-acc2-6407bb3f96bc" providerId="ADAL" clId="{C42AB5A8-7C45-412B-A553-1713C58DEE43}" dt="2024-07-10T10:00:59.948" v="21" actId="14100"/>
          <ac:spMkLst>
            <pc:docMk/>
            <pc:sldMk cId="2197149429" sldId="4050"/>
            <ac:spMk id="26" creationId="{629F9098-1B6C-8D29-B7AA-B3D59916D2F1}"/>
          </ac:spMkLst>
        </pc:spChg>
      </pc:sldChg>
      <pc:sldChg chg="modSp mod">
        <pc:chgData name="Carolina Bolelli" userId="d7926893-566e-4e7f-acc2-6407bb3f96bc" providerId="ADAL" clId="{C42AB5A8-7C45-412B-A553-1713C58DEE43}" dt="2024-07-17T08:12:45.437" v="56" actId="20577"/>
        <pc:sldMkLst>
          <pc:docMk/>
          <pc:sldMk cId="3885348669" sldId="4051"/>
        </pc:sldMkLst>
        <pc:spChg chg="mod">
          <ac:chgData name="Carolina Bolelli" userId="d7926893-566e-4e7f-acc2-6407bb3f96bc" providerId="ADAL" clId="{C42AB5A8-7C45-412B-A553-1713C58DEE43}" dt="2024-07-17T08:12:45.437" v="56" actId="20577"/>
          <ac:spMkLst>
            <pc:docMk/>
            <pc:sldMk cId="3885348669" sldId="4051"/>
            <ac:spMk id="2" creationId="{3E674221-EFCE-2928-EC55-5735A8F72587}"/>
          </ac:spMkLst>
        </pc:spChg>
      </pc:sldChg>
      <pc:sldChg chg="ord modNotesTx">
        <pc:chgData name="Carolina Bolelli" userId="d7926893-566e-4e7f-acc2-6407bb3f96bc" providerId="ADAL" clId="{C42AB5A8-7C45-412B-A553-1713C58DEE43}" dt="2024-07-17T08:11:42.885" v="48" actId="5793"/>
        <pc:sldMkLst>
          <pc:docMk/>
          <pc:sldMk cId="1100750728" sldId="4054"/>
        </pc:sldMkLst>
      </pc:sldChg>
      <pc:sldChg chg="modNotesTx">
        <pc:chgData name="Carolina Bolelli" userId="d7926893-566e-4e7f-acc2-6407bb3f96bc" providerId="ADAL" clId="{C42AB5A8-7C45-412B-A553-1713C58DEE43}" dt="2024-07-10T10:02:44.217" v="47" actId="20577"/>
        <pc:sldMkLst>
          <pc:docMk/>
          <pc:sldMk cId="2876997581" sldId="4058"/>
        </pc:sldMkLst>
      </pc:sldChg>
      <pc:sldChg chg="modNotesTx">
        <pc:chgData name="Carolina Bolelli" userId="d7926893-566e-4e7f-acc2-6407bb3f96bc" providerId="ADAL" clId="{C42AB5A8-7C45-412B-A553-1713C58DEE43}" dt="2024-07-17T08:12:19.175" v="52" actId="5793"/>
        <pc:sldMkLst>
          <pc:docMk/>
          <pc:sldMk cId="431233827" sldId="4059"/>
        </pc:sldMkLst>
      </pc:sldChg>
      <pc:sldChg chg="modNotesTx">
        <pc:chgData name="Carolina Bolelli" userId="d7926893-566e-4e7f-acc2-6407bb3f96bc" providerId="ADAL" clId="{C42AB5A8-7C45-412B-A553-1713C58DEE43}" dt="2024-07-10T10:00:34.450" v="16" actId="20577"/>
        <pc:sldMkLst>
          <pc:docMk/>
          <pc:sldMk cId="4104792099" sldId="4064"/>
        </pc:sldMkLst>
      </pc:sldChg>
      <pc:sldChg chg="modNotesTx">
        <pc:chgData name="Carolina Bolelli" userId="d7926893-566e-4e7f-acc2-6407bb3f96bc" providerId="ADAL" clId="{C42AB5A8-7C45-412B-A553-1713C58DEE43}" dt="2024-07-10T10:00:39.867" v="17" actId="20577"/>
        <pc:sldMkLst>
          <pc:docMk/>
          <pc:sldMk cId="2306310982" sldId="4065"/>
        </pc:sldMkLst>
      </pc:sldChg>
      <pc:sldChg chg="modNotesTx">
        <pc:chgData name="Carolina Bolelli" userId="d7926893-566e-4e7f-acc2-6407bb3f96bc" providerId="ADAL" clId="{C42AB5A8-7C45-412B-A553-1713C58DEE43}" dt="2024-07-17T08:11:56.368" v="49" actId="20577"/>
        <pc:sldMkLst>
          <pc:docMk/>
          <pc:sldMk cId="2595785313" sldId="4066"/>
        </pc:sldMkLst>
      </pc:sldChg>
    </pc:docChg>
  </pc:docChgLst>
  <pc:docChgLst>
    <pc:chgData name="Carolina Bolelli" userId="S::carolina.bolelli@ecorys.com::d7926893-566e-4e7f-acc2-6407bb3f96bc" providerId="AD" clId="Web-{7C679E12-BAEE-0E80-D7BC-54A4811F9FDC}"/>
    <pc:docChg chg="modSld">
      <pc:chgData name="Carolina Bolelli" userId="S::carolina.bolelli@ecorys.com::d7926893-566e-4e7f-acc2-6407bb3f96bc" providerId="AD" clId="Web-{7C679E12-BAEE-0E80-D7BC-54A4811F9FDC}" dt="2024-08-23T12:18:38.416" v="1" actId="1076"/>
      <pc:docMkLst>
        <pc:docMk/>
      </pc:docMkLst>
      <pc:sldChg chg="delSp modSp">
        <pc:chgData name="Carolina Bolelli" userId="S::carolina.bolelli@ecorys.com::d7926893-566e-4e7f-acc2-6407bb3f96bc" providerId="AD" clId="Web-{7C679E12-BAEE-0E80-D7BC-54A4811F9FDC}" dt="2024-08-23T12:18:38.416" v="1" actId="1076"/>
        <pc:sldMkLst>
          <pc:docMk/>
          <pc:sldMk cId="2963042633" sldId="4023"/>
        </pc:sldMkLst>
        <pc:spChg chg="del">
          <ac:chgData name="Carolina Bolelli" userId="S::carolina.bolelli@ecorys.com::d7926893-566e-4e7f-acc2-6407bb3f96bc" providerId="AD" clId="Web-{7C679E12-BAEE-0E80-D7BC-54A4811F9FDC}" dt="2024-08-23T12:18:21.790" v="0"/>
          <ac:spMkLst>
            <pc:docMk/>
            <pc:sldMk cId="2963042633" sldId="4023"/>
            <ac:spMk id="2" creationId="{6B5399C6-70E8-C302-A8DE-25A7783AAB30}"/>
          </ac:spMkLst>
        </pc:spChg>
        <pc:spChg chg="mod">
          <ac:chgData name="Carolina Bolelli" userId="S::carolina.bolelli@ecorys.com::d7926893-566e-4e7f-acc2-6407bb3f96bc" providerId="AD" clId="Web-{7C679E12-BAEE-0E80-D7BC-54A4811F9FDC}" dt="2024-08-23T12:18:38.416" v="1" actId="1076"/>
          <ac:spMkLst>
            <pc:docMk/>
            <pc:sldMk cId="2963042633" sldId="4023"/>
            <ac:spMk id="29" creationId="{7EBDF132-810A-F860-D269-7AE56BA3BF3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26/08/2024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26/08/2024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da"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da"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d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4" y="5698397"/>
            <a:ext cx="7730265" cy="1204909"/>
          </a:xfrm>
        </p:spPr>
        <p:txBody>
          <a:bodyPr/>
          <a:lstStyle/>
          <a:p>
            <a:r>
              <a:rPr lang="da-DK" sz="6600" dirty="0">
                <a:latin typeface="Open Sans"/>
                <a:ea typeface="Open Sans"/>
                <a:cs typeface="Open Sans"/>
              </a:rPr>
              <a:t>Den europæiske</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5" y="6773322"/>
            <a:ext cx="5241065" cy="1204909"/>
          </a:xfrm>
        </p:spPr>
        <p:txBody>
          <a:bodyPr/>
          <a:lstStyle/>
          <a:p>
            <a:r>
              <a:rPr lang="da-DK" sz="6600" dirty="0"/>
              <a:t>klimapagt</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da-DK"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7633441" cy="1232609"/>
          </a:xfrm>
        </p:spPr>
        <p:txBody>
          <a:bodyPr/>
          <a:lstStyle/>
          <a:p>
            <a:r>
              <a:rPr lang="da-DK" sz="6800">
                <a:latin typeface="Open Sans"/>
                <a:ea typeface="Open Sans"/>
                <a:cs typeface="Open Sans"/>
              </a:rPr>
              <a:t> pagt i aktion</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15305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da-DK" sz="6800" dirty="0">
                <a:latin typeface="Open Sans"/>
                <a:ea typeface="Open Sans"/>
                <a:cs typeface="Open Sans"/>
              </a:rPr>
              <a:t> DEN EUROPÆISKE KLIMA</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110803" y="1084631"/>
            <a:ext cx="12055198" cy="836159"/>
          </a:xfrm>
        </p:spPr>
        <p:txBody>
          <a:bodyPr/>
          <a:lstStyle/>
          <a:p>
            <a:r>
              <a:rPr lang="da-DK" dirty="0"/>
              <a:t>Engagerer borgerne i klimaindsatsen</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10597765" y="6214939"/>
            <a:ext cx="5450357"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10926665" y="6422293"/>
            <a:ext cx="5121457"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800" b="1">
                <a:solidFill>
                  <a:schemeClr val="accent2"/>
                </a:solidFill>
                <a:latin typeface="Open Sans"/>
                <a:ea typeface="Open Sans"/>
                <a:cs typeface="Open Sans"/>
              </a:rPr>
              <a:t>Lokale klimaindsatsgrupper</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627593" y="5143500"/>
            <a:ext cx="3431057"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824895" y="5366896"/>
            <a:ext cx="3015181" cy="3166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800" b="1" dirty="0">
                <a:solidFill>
                  <a:schemeClr val="tx2"/>
                </a:solidFill>
                <a:latin typeface="Open Sans"/>
                <a:ea typeface="Open Sans"/>
                <a:cs typeface="Open Sans"/>
              </a:rPr>
              <a:t>Klimavandringer</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4940214"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7" y="5366896"/>
            <a:ext cx="4579231" cy="54004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800" b="1" dirty="0">
                <a:solidFill>
                  <a:schemeClr val="accent3"/>
                </a:solidFill>
                <a:latin typeface="Open Sans"/>
                <a:ea typeface="Open Sans"/>
                <a:cs typeface="Open Sans"/>
              </a:rPr>
              <a:t>Ligesindede parlamenter</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56277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933805" cy="545898"/>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800" b="1" dirty="0">
                <a:solidFill>
                  <a:schemeClr val="accent3">
                    <a:lumMod val="75000"/>
                  </a:schemeClr>
                </a:solidFill>
                <a:latin typeface="Open Sans"/>
                <a:ea typeface="Open Sans"/>
                <a:cs typeface="Open Sans"/>
              </a:rPr>
              <a:t>Workshops med fotohistorier</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da-DK" sz="2400" b="1">
                <a:latin typeface="Open Sans"/>
                <a:ea typeface="Open Sans"/>
                <a:cs typeface="Open Sans"/>
              </a:rPr>
              <a:t>Klimapagten</a:t>
            </a:r>
            <a:r>
              <a:rPr lang="da-DK" sz="2400">
                <a:latin typeface="Open Sans"/>
                <a:ea typeface="Open Sans"/>
                <a:cs typeface="Open Sans"/>
              </a:rPr>
              <a:t> engagerer borgerne i debatter om klimaindsatsen gennem aktiviteter, som f.eks:</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t>Besøg hjemmesiden </a:t>
            </a:r>
            <a:b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t>for at få mere at vide</a:t>
            </a:r>
          </a:p>
        </p:txBody>
      </p:sp>
      <p:pic>
        <p:nvPicPr>
          <p:cNvPr id="3" name="Picture 2">
            <a:hlinkClick r:id="rId3"/>
            <a:extLst>
              <a:ext uri="{FF2B5EF4-FFF2-40B4-BE49-F238E27FC236}">
                <a16:creationId xmlns:a16="http://schemas.microsoft.com/office/drawing/2014/main" id="{C04727B3-9785-E178-59F5-FEC0A74C0E1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10787" y="26126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0693400" cy="836159"/>
          </a:xfrm>
          <a:solidFill>
            <a:srgbClr val="174C54"/>
          </a:solidFill>
        </p:spPr>
        <p:txBody>
          <a:bodyPr wrap="square" lIns="216000" tIns="144000" rIns="180000" bIns="108000" anchor="t">
            <a:spAutoFit/>
          </a:bodyPr>
          <a:lstStyle/>
          <a:p>
            <a:pPr marL="904875" indent="-893445"/>
            <a:r>
              <a:rPr lang="da-DK">
                <a:latin typeface="Open Sans"/>
                <a:ea typeface="Open Sans"/>
                <a:cs typeface="Open Sans"/>
              </a:rPr>
              <a:t>    Aktiviteter i EU's medlemslande</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da-DK" sz="2400">
                <a:latin typeface="Open Sans"/>
                <a:ea typeface="Open Sans"/>
                <a:cs typeface="Arial"/>
              </a:rPr>
              <a:t>I hvert medlemsland organiserer og promoverer </a:t>
            </a:r>
            <a:r>
              <a:rPr lang="da-DK" sz="2400" b="1">
                <a:latin typeface="Open Sans"/>
                <a:ea typeface="Open Sans"/>
                <a:cs typeface="Arial"/>
              </a:rPr>
              <a:t>landekoordinatorer (LK) og PR-bureauer (PR)</a:t>
            </a:r>
            <a:r>
              <a:rPr lang="da-DK" sz="2400">
                <a:latin typeface="Open Sans"/>
                <a:ea typeface="Open Sans"/>
                <a:cs typeface="Arial"/>
              </a:rPr>
              <a:t> arrangementer og aktiviteter for det lokale pagtfællesskab og offentligheden, f.eks:</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da-DK" sz="2400" b="1">
                <a:solidFill>
                  <a:srgbClr val="0E101A"/>
                </a:solidFill>
                <a:latin typeface="Open Sans"/>
                <a:cs typeface="Calibri" panose="020F0502020204030204"/>
              </a:rPr>
              <a:t>Aktiviteter for borgerengagement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8084093" cy="47895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da-DK" sz="2400" b="1" dirty="0">
                <a:solidFill>
                  <a:srgbClr val="0E101A"/>
                </a:solidFill>
                <a:latin typeface="Open Sans"/>
                <a:cs typeface="Calibri" panose="020F0502020204030204"/>
              </a:rPr>
              <a:t>Nationale arrangementer</a:t>
            </a:r>
            <a:r>
              <a:rPr lang="da-DK" sz="2400" dirty="0">
                <a:solidFill>
                  <a:srgbClr val="0E101A"/>
                </a:solidFill>
                <a:latin typeface="Open Sans"/>
                <a:cs typeface="Calibri" panose="020F0502020204030204"/>
              </a:rPr>
              <a:t>, der samler pagtfællesskabet</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894783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da-DK" sz="2400" b="1">
                <a:solidFill>
                  <a:srgbClr val="0E101A"/>
                </a:solidFill>
                <a:latin typeface="Open Sans"/>
                <a:cs typeface="Calibri" panose="020F0502020204030204"/>
              </a:rPr>
              <a:t>Workshops om kapacitetsudvikling</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da-DK" sz="2400" b="1">
                <a:solidFill>
                  <a:srgbClr val="0E101A"/>
                </a:solidFill>
                <a:latin typeface="Open Sans"/>
                <a:cs typeface="Calibri" panose="020F0502020204030204"/>
              </a:rPr>
              <a:t>Lær og del-sessioner</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t>Kom i kontakt med </a:t>
            </a:r>
            <a:b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t>landekoordinatorer for pagten</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8610600" cy="836159"/>
          </a:xfrm>
        </p:spPr>
        <p:txBody>
          <a:bodyPr wrap="square" lIns="216000" tIns="144000" rIns="180000" bIns="108000" anchor="t">
            <a:spAutoFit/>
          </a:bodyPr>
          <a:lstStyle/>
          <a:p>
            <a:pPr marL="904875" indent="-893445"/>
            <a:r>
              <a:rPr lang="da-DK">
                <a:latin typeface="Open Sans"/>
                <a:ea typeface="Open Sans"/>
                <a:cs typeface="Open Sans"/>
              </a:rPr>
              <a:t>    AKTIVITETER i EU-landene</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85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600" b="1" i="1" dirty="0">
                <a:solidFill>
                  <a:srgbClr val="81270E"/>
                </a:solidFill>
                <a:latin typeface="Open Sans"/>
              </a:rPr>
              <a:t> Arrangement om kapacitetsopbygning i Belgien</a:t>
            </a:r>
            <a:r>
              <a:rPr lang="da-DK" sz="1600" b="1" i="1" dirty="0">
                <a:solidFill>
                  <a:srgbClr val="FF9D02"/>
                </a:solidFill>
                <a:latin typeface="Open Sans"/>
              </a:rPr>
              <a:t>          </a:t>
            </a:r>
            <a:r>
              <a:rPr lang="da-DK" sz="1600" b="1" i="1" dirty="0">
                <a:solidFill>
                  <a:srgbClr val="174C54"/>
                </a:solidFill>
                <a:latin typeface="Open Sans"/>
              </a:rPr>
              <a:t>Nationalt arrangement i Bulgarien                        </a:t>
            </a:r>
            <a:r>
              <a:rPr lang="da-DK" sz="1600" b="1" i="1" dirty="0">
                <a:solidFill>
                  <a:srgbClr val="3D2658"/>
                </a:solidFill>
                <a:latin typeface="Open Sans"/>
              </a:rPr>
              <a:t>Arrangement om borgerinddragelse i Estland</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10081564" cy="836159"/>
          </a:xfrm>
        </p:spPr>
        <p:txBody>
          <a:bodyPr wrap="square" lIns="216000" tIns="144000" rIns="180000" bIns="108000" anchor="t">
            <a:spAutoFit/>
          </a:bodyPr>
          <a:lstStyle/>
          <a:p>
            <a:r>
              <a:rPr lang="da-DK">
                <a:latin typeface="Open Sans"/>
                <a:ea typeface="Open Sans"/>
                <a:cs typeface="Open Sans"/>
              </a:rPr>
              <a:t>    Ambassadørernes aktiviteter</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da-DK" sz="2800">
                <a:latin typeface="Open Sans"/>
                <a:ea typeface="Open Sans"/>
                <a:cs typeface="Arial"/>
              </a:rPr>
              <a:t>Pagtambassadørerne organiserer </a:t>
            </a:r>
            <a:r>
              <a:rPr lang="da-DK" sz="2800" b="1">
                <a:solidFill>
                  <a:srgbClr val="174C54"/>
                </a:solidFill>
                <a:latin typeface="Open Sans"/>
                <a:ea typeface="Open Sans"/>
                <a:cs typeface="Arial"/>
              </a:rPr>
              <a:t>et væld af aktiviteter på lokalt niveau</a:t>
            </a:r>
            <a:r>
              <a:rPr lang="da-DK" sz="2800">
                <a:latin typeface="Open Sans"/>
                <a:ea typeface="Open Sans"/>
                <a:cs typeface="Arial"/>
              </a:rPr>
              <a:t> for at skabe forandring og øge kendskabet, lige fra workshops, seminarer, debatter, kampagner på sociale medier med mere</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da-DK">
                <a:latin typeface="Open Sans"/>
                <a:ea typeface="Open Sans"/>
                <a:cs typeface="Open Sans"/>
              </a:rPr>
              <a:t>PARTNERNES AKTIVITETER</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da-DK" sz="2000" i="1">
                <a:latin typeface="Open Sans"/>
              </a:rPr>
              <a:t>Urban mobilitet og bæredygtige byer Lombardiet-Europa lokal snak og træning for lokale administratorer i Milano, Italien.</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8001000" cy="836159"/>
          </a:xfrm>
        </p:spPr>
        <p:txBody>
          <a:bodyPr wrap="square" lIns="216000" tIns="144000" rIns="180000" bIns="108000" anchor="t">
            <a:spAutoFit/>
          </a:bodyPr>
          <a:lstStyle/>
          <a:p>
            <a:r>
              <a:rPr lang="da-DK">
                <a:latin typeface="Open Sans"/>
                <a:ea typeface="Open Sans"/>
                <a:cs typeface="Open Sans"/>
              </a:rPr>
              <a:t>    PARTNERNES AKTIVITETER</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2192000" cy="836159"/>
          </a:xfrm>
          <a:solidFill>
            <a:srgbClr val="174C54"/>
          </a:solidFill>
        </p:spPr>
        <p:txBody>
          <a:bodyPr wrap="square" lIns="216000" tIns="144000" rIns="180000" bIns="108000" anchor="t">
            <a:spAutoFit/>
          </a:bodyPr>
          <a:lstStyle/>
          <a:p>
            <a:pPr marL="904875" indent="-893445"/>
            <a:r>
              <a:rPr lang="da-DK">
                <a:latin typeface="Open Sans"/>
                <a:ea typeface="Open Sans"/>
                <a:cs typeface="Open Sans"/>
              </a:rPr>
              <a:t>    samarbejde med lokale myndigheder</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281088"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da-DK" sz="2400" dirty="0">
                <a:latin typeface="Open Sans"/>
                <a:ea typeface="Open Sans"/>
                <a:cs typeface="Arial"/>
              </a:rPr>
              <a:t>Klimapagten samarbejder med lokale myndigheder for at fremme yderligere synlighed af deres arrangementer via:</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da-DK" sz="2400" b="1">
                <a:solidFill>
                  <a:srgbClr val="0E101A"/>
                </a:solidFill>
                <a:latin typeface="Open Sans"/>
                <a:cs typeface="Calibri" panose="020F0502020204030204"/>
              </a:rPr>
              <a:t>Regionsudvalget</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da-DK" sz="2400" b="1">
                <a:solidFill>
                  <a:srgbClr val="0E101A"/>
                </a:solidFill>
                <a:latin typeface="Open Sans"/>
                <a:cs typeface="Calibri" panose="020F0502020204030204"/>
              </a:rPr>
              <a:t>Klimapagtens lokale samtaler</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3" y="5865590"/>
            <a:ext cx="613478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da-DK" sz="2400" b="1" dirty="0">
                <a:solidFill>
                  <a:srgbClr val="0E101A"/>
                </a:solidFill>
                <a:latin typeface="Open Sans"/>
                <a:cs typeface="Calibri" panose="020F0502020204030204"/>
              </a:rPr>
              <a:t>Mission Implementation Platform for Adaptation to Climate Change (Platform for implementering af missioner for tilpasning til klimaforandringer) </a:t>
            </a:r>
            <a:r>
              <a:rPr lang="da-DK" sz="2400" dirty="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2040161"/>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E40EAE0D-E801-1515-EC5C-C84A5F5482D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689458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da-DK" sz="2200" dirty="0">
                <a:latin typeface="Open Sans"/>
                <a:ea typeface="Open Sans"/>
                <a:cs typeface="Open Sans"/>
              </a:rPr>
              <a:t>Pagtens årlige begivenhed samler medlemmer af klimapagtfællesskabet fra hele Europa for at arbejde sammen om nye måder at sætte gang i klimaindsatsen i deres lokalsamfund. </a:t>
            </a:r>
          </a:p>
          <a:p>
            <a:pPr>
              <a:lnSpc>
                <a:spcPts val="3600"/>
              </a:lnSpc>
            </a:pPr>
            <a:r>
              <a:rPr lang="da-DK" sz="2200" dirty="0">
                <a:latin typeface="Open Sans"/>
                <a:ea typeface="Open Sans"/>
                <a:cs typeface="Open Sans"/>
              </a:rPr>
              <a:t>Læs mere om arrangementet i 2024 </a:t>
            </a:r>
            <a:r>
              <a:rPr lang="da-DK"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her</a:t>
            </a:r>
            <a:r>
              <a:rPr lang="da-DK" sz="2200" dirty="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7289800" cy="836159"/>
          </a:xfrm>
        </p:spPr>
        <p:txBody>
          <a:bodyPr wrap="square" lIns="216000" tIns="144000" rIns="180000" bIns="108000" anchor="t">
            <a:spAutoFit/>
          </a:bodyPr>
          <a:lstStyle/>
          <a:p>
            <a:r>
              <a:rPr lang="da-DK">
                <a:latin typeface="Open Sans"/>
                <a:ea typeface="Open Sans"/>
                <a:cs typeface="Open Sans"/>
              </a:rPr>
              <a:t>    CENTRALE AKTIVITETER</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345880"/>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da-DK" sz="2200" dirty="0">
                <a:latin typeface="Open Sans"/>
                <a:ea typeface="Open Sans"/>
                <a:cs typeface="Open Sans"/>
              </a:rPr>
              <a:t>Pagten udgiver regelmæssigt nye </a:t>
            </a:r>
            <a:r>
              <a:rPr lang="da-DK"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ressourcer</a:t>
            </a:r>
            <a:r>
              <a:rPr lang="da-DK" sz="2200" dirty="0">
                <a:latin typeface="Open Sans"/>
                <a:ea typeface="Open Sans"/>
                <a:cs typeface="Open Sans"/>
              </a:rPr>
              <a:t> på hjemmesiden for dem, der er int</a:t>
            </a:r>
            <a:r>
              <a:rPr lang="da-DK" sz="2200" dirty="0">
                <a:solidFill>
                  <a:srgbClr val="000000"/>
                </a:solidFill>
                <a:latin typeface="Open Sans"/>
                <a:ea typeface="Open Sans"/>
                <a:cs typeface="Open Sans"/>
              </a:rPr>
              <a:t>eresserede i at lære mere om klimarelaterede emner. Du kan også holde dig orienteret om pagtens aktiviteter via afsnittene </a:t>
            </a:r>
            <a:r>
              <a:rPr lang="da-DK"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nyheder</a:t>
            </a:r>
            <a:r>
              <a:rPr lang="da-DK" sz="2200" dirty="0">
                <a:solidFill>
                  <a:srgbClr val="000000"/>
                </a:solidFill>
                <a:latin typeface="Open Sans"/>
                <a:ea typeface="Open Sans"/>
                <a:cs typeface="Open Sans"/>
              </a:rPr>
              <a:t> og </a:t>
            </a:r>
            <a:r>
              <a:rPr lang="da-DK"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begivenheder</a:t>
            </a:r>
            <a:r>
              <a:rPr lang="da-DK" sz="2200" b="1" dirty="0">
                <a:solidFill>
                  <a:srgbClr val="184547"/>
                </a:solidFill>
                <a:latin typeface="Open Sans"/>
                <a:ea typeface="Open Sans"/>
                <a:cs typeface="Open Sans"/>
              </a:rPr>
              <a:t> </a:t>
            </a:r>
            <a:r>
              <a:rPr lang="da-DK" sz="2200" dirty="0">
                <a:solidFill>
                  <a:srgbClr val="000000"/>
                </a:solidFill>
                <a:latin typeface="Open Sans"/>
                <a:ea typeface="Open Sans"/>
                <a:cs typeface="Open Sans"/>
              </a:rPr>
              <a:t>, abonnere på pagtens </a:t>
            </a:r>
            <a:r>
              <a:rPr lang="da-DK"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newsletter</a:t>
            </a:r>
            <a:r>
              <a:rPr lang="da-DK" sz="2200" b="1" dirty="0">
                <a:solidFill>
                  <a:srgbClr val="184547"/>
                </a:solidFill>
                <a:latin typeface="Open Sans"/>
                <a:ea typeface="Open Sans"/>
                <a:cs typeface="Open Sans"/>
              </a:rPr>
              <a:t> </a:t>
            </a:r>
            <a:r>
              <a:rPr lang="da-DK" sz="2200" dirty="0">
                <a:solidFill>
                  <a:srgbClr val="000000"/>
                </a:solidFill>
                <a:latin typeface="Open Sans"/>
                <a:ea typeface="Open Sans"/>
                <a:cs typeface="Open Sans"/>
              </a:rPr>
              <a:t>og følge pagten på </a:t>
            </a:r>
            <a:r>
              <a:rPr lang="da-DK"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da-DK" sz="2200" dirty="0">
                <a:solidFill>
                  <a:srgbClr val="000000"/>
                </a:solidFill>
                <a:latin typeface="Open Sans"/>
                <a:ea typeface="Open Sans"/>
                <a:cs typeface="Open Sans"/>
              </a:rPr>
              <a:t>, </a:t>
            </a:r>
            <a:r>
              <a:rPr lang="da-DK"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da-DK" sz="2200" dirty="0">
                <a:solidFill>
                  <a:srgbClr val="000000"/>
                </a:solidFill>
                <a:latin typeface="Open Sans"/>
                <a:ea typeface="Open Sans"/>
                <a:cs typeface="Open Sans"/>
              </a:rPr>
              <a:t>, </a:t>
            </a:r>
            <a:r>
              <a:rPr lang="da-DK"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da-DK" sz="2200" dirty="0">
                <a:solidFill>
                  <a:srgbClr val="000000"/>
                </a:solidFill>
                <a:latin typeface="Open Sans"/>
                <a:ea typeface="Open Sans"/>
                <a:cs typeface="Open Sans"/>
              </a:rPr>
              <a:t>, </a:t>
            </a:r>
            <a:r>
              <a:rPr lang="da-DK"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da-DK" sz="2200" dirty="0">
                <a:solidFill>
                  <a:srgbClr val="000000"/>
                </a:solidFill>
                <a:latin typeface="Open Sans"/>
                <a:ea typeface="Open Sans"/>
                <a:cs typeface="Open Sans"/>
              </a:rPr>
              <a:t>.</a:t>
            </a:r>
          </a:p>
          <a:p>
            <a:pPr marL="0" indent="0">
              <a:lnSpc>
                <a:spcPts val="3600"/>
              </a:lnSpc>
              <a:buNone/>
            </a:pPr>
            <a:r>
              <a:rPr lang="da-DK" sz="2200" dirty="0">
                <a:solidFill>
                  <a:srgbClr val="000000"/>
                </a:solidFill>
                <a:latin typeface="Open Sans"/>
                <a:ea typeface="Open Sans"/>
                <a:cs typeface="Open Sans"/>
              </a:rPr>
              <a:t>Derudover inviteres medlemmer af fællesskabet til at deltage i vores månedlige online</a:t>
            </a:r>
            <a:r>
              <a:rPr lang="da-DK" sz="2200" dirty="0">
                <a:latin typeface="Open Sans"/>
                <a:ea typeface="Open Sans"/>
                <a:cs typeface="Open Sans"/>
              </a:rPr>
              <a:t> </a:t>
            </a:r>
            <a:r>
              <a:rPr lang="da-DK" sz="2200" b="1" dirty="0">
                <a:solidFill>
                  <a:srgbClr val="184547"/>
                </a:solidFill>
                <a:latin typeface="Open Sans"/>
                <a:ea typeface="Open Sans"/>
                <a:cs typeface="Open Sans"/>
              </a:rPr>
              <a:t>fællesskabssamtaler</a:t>
            </a:r>
            <a:r>
              <a:rPr lang="da-DK" sz="2200" dirty="0">
                <a:latin typeface="Open Sans"/>
                <a:ea typeface="Open Sans"/>
                <a:cs typeface="Open Sans"/>
              </a:rPr>
              <a:t> </a:t>
            </a:r>
            <a:r>
              <a:rPr lang="da-DK" sz="2200" dirty="0">
                <a:solidFill>
                  <a:srgbClr val="000000"/>
                </a:solidFill>
                <a:latin typeface="Open Sans"/>
                <a:ea typeface="Open Sans"/>
                <a:cs typeface="Open Sans"/>
              </a:rPr>
              <a:t>og vores halvårlige</a:t>
            </a:r>
            <a:r>
              <a:rPr lang="da-DK" sz="2200" dirty="0">
                <a:latin typeface="Open Sans"/>
                <a:ea typeface="Open Sans"/>
                <a:cs typeface="Open Sans"/>
              </a:rPr>
              <a:t> </a:t>
            </a:r>
            <a:r>
              <a:rPr lang="da-DK" sz="2200" b="1" dirty="0">
                <a:solidFill>
                  <a:srgbClr val="184547"/>
                </a:solidFill>
                <a:latin typeface="Open Sans"/>
                <a:ea typeface="Open Sans"/>
                <a:cs typeface="Open Sans"/>
              </a:rPr>
              <a:t>fællesskabsforum</a:t>
            </a:r>
            <a:r>
              <a:rPr lang="da-DK" sz="2200" dirty="0">
                <a:latin typeface="Open Sans"/>
                <a:ea typeface="Open Sans"/>
                <a:cs typeface="Open Sans"/>
              </a:rPr>
              <a:t> </a:t>
            </a:r>
            <a:r>
              <a:rPr lang="da-DK" sz="2200" dirty="0">
                <a:solidFill>
                  <a:srgbClr val="000000"/>
                </a:solidFill>
                <a:latin typeface="Open Sans"/>
                <a:ea typeface="Open Sans"/>
                <a:cs typeface="Open Sans"/>
              </a:rPr>
              <a:t>for at lære andre ambassadører og partnere at kende og lære af hinanden.</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6495047" cy="1288009"/>
          </a:xfrm>
        </p:spPr>
        <p:txBody>
          <a:bodyPr/>
          <a:lstStyle/>
          <a:p>
            <a:r>
              <a:rPr lang="da-DK" dirty="0"/>
              <a:t>involveret!</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da-DK"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2532647"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da-DK" dirty="0"/>
              <a:t>bliv</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37901"/>
            <a:ext cx="8059298"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05929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0592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6488522" cy="836159"/>
          </a:xfrm>
        </p:spPr>
        <p:txBody>
          <a:bodyPr/>
          <a:lstStyle/>
          <a:p>
            <a:r>
              <a:rPr lang="da-DK"/>
              <a:t>    Hvorfor deltage i pagten?</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784516" y="3696663"/>
            <a:ext cx="7752012" cy="952500"/>
          </a:xfrm>
          <a:prstGeom prst="rect">
            <a:avLst/>
          </a:prstGeom>
        </p:spPr>
        <p:txBody>
          <a:bodyPr lIns="0" tIns="0" rIns="0" bIns="0" anchor="t"/>
          <a:lstStyle/>
          <a:p>
            <a:pPr marL="0" lvl="0" indent="0">
              <a:lnSpc>
                <a:spcPts val="3000"/>
              </a:lnSpc>
              <a:buNone/>
            </a:pPr>
            <a:r>
              <a:rPr lang="da-DK" sz="2400" b="1" dirty="0">
                <a:solidFill>
                  <a:srgbClr val="184547"/>
                </a:solidFill>
                <a:latin typeface="Open Sans"/>
                <a:ea typeface="Open Sans"/>
                <a:cs typeface="Open Sans"/>
              </a:rPr>
              <a:t>Få adgang til kommunikationsværktøjer </a:t>
            </a:r>
            <a:r>
              <a:rPr lang="da-DK" sz="2000" dirty="0">
                <a:latin typeface="Open Sans"/>
                <a:ea typeface="Open Sans"/>
                <a:cs typeface="Open Sans"/>
              </a:rPr>
              <a:t>til at hjælpe med at informere, uddanne og inspirere dit samfund.</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da-DK" sz="2800">
                <a:latin typeface="Open Sans Semibold" panose="020B0706030804020204" pitchFamily="34" charset="0"/>
                <a:ea typeface="Open Sans Semibold" panose="020B0706030804020204" pitchFamily="34" charset="0"/>
                <a:cs typeface="Open Sans Semibold" panose="020B0706030804020204" pitchFamily="34" charset="0"/>
              </a:rPr>
              <a:t>Som repræsentant for en organisation, forening, region eller by:</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1784516" y="5291390"/>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000" dirty="0">
                <a:latin typeface="Open Sans"/>
                <a:ea typeface="Open Sans"/>
                <a:cs typeface="Open Sans"/>
              </a:rPr>
              <a:t>Udnyt mulighederne for </a:t>
            </a:r>
            <a:r>
              <a:rPr lang="da-DK" sz="2000" dirty="0">
                <a:solidFill>
                  <a:srgbClr val="184547"/>
                </a:solidFill>
                <a:latin typeface="Open Sans"/>
                <a:ea typeface="Open Sans"/>
                <a:cs typeface="Open Sans"/>
              </a:rPr>
              <a:t>at </a:t>
            </a:r>
            <a:r>
              <a:rPr lang="da-DK" sz="2400" b="1" dirty="0">
                <a:solidFill>
                  <a:srgbClr val="184547"/>
                </a:solidFill>
                <a:latin typeface="Open Sans"/>
                <a:ea typeface="Open Sans"/>
                <a:cs typeface="Open Sans"/>
              </a:rPr>
              <a:t>netværke, </a:t>
            </a:r>
            <a:br>
              <a:rPr lang="da-DK" sz="2400" b="1" dirty="0">
                <a:latin typeface="Open Sans"/>
                <a:ea typeface="Open Sans"/>
                <a:cs typeface="Open Sans"/>
              </a:rPr>
            </a:br>
            <a:r>
              <a:rPr lang="da-DK" sz="2400" b="1" dirty="0">
                <a:solidFill>
                  <a:srgbClr val="184547"/>
                </a:solidFill>
                <a:latin typeface="Open Sans"/>
                <a:ea typeface="Open Sans"/>
                <a:cs typeface="Open Sans"/>
              </a:rPr>
              <a:t>lære af andre </a:t>
            </a:r>
            <a:r>
              <a:rPr lang="da-DK" sz="2400" dirty="0">
                <a:latin typeface="Open Sans"/>
                <a:ea typeface="Open Sans"/>
                <a:cs typeface="Open Sans"/>
              </a:rPr>
              <a:t>og</a:t>
            </a:r>
            <a:r>
              <a:rPr lang="da-DK" sz="2400" b="1" dirty="0">
                <a:solidFill>
                  <a:srgbClr val="00B23B"/>
                </a:solidFill>
                <a:latin typeface="Open Sans"/>
                <a:ea typeface="Open Sans"/>
                <a:cs typeface="Open Sans"/>
              </a:rPr>
              <a:t> </a:t>
            </a:r>
            <a:r>
              <a:rPr lang="da-DK" sz="2400" b="1" dirty="0">
                <a:solidFill>
                  <a:srgbClr val="184547"/>
                </a:solidFill>
                <a:latin typeface="Open Sans"/>
                <a:ea typeface="Open Sans"/>
                <a:cs typeface="Open Sans"/>
              </a:rPr>
              <a:t>dele viden.</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1872293" y="7028504"/>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da-DK" sz="2000" dirty="0">
                <a:latin typeface="Open Sans"/>
                <a:ea typeface="Open Sans"/>
                <a:cs typeface="Open Sans"/>
              </a:rPr>
              <a:t>Demonstrer</a:t>
            </a:r>
            <a:r>
              <a:rPr lang="da-DK" dirty="0">
                <a:latin typeface="Open Sans"/>
                <a:ea typeface="Open Sans"/>
                <a:cs typeface="Open Sans"/>
              </a:rPr>
              <a:t> </a:t>
            </a:r>
            <a:r>
              <a:rPr lang="da-DK" sz="2000" dirty="0">
                <a:latin typeface="Open Sans"/>
                <a:ea typeface="Open Sans"/>
                <a:cs typeface="Open Sans"/>
              </a:rPr>
              <a:t>dit</a:t>
            </a:r>
            <a:r>
              <a:rPr lang="da-DK" dirty="0">
                <a:latin typeface="Open Sans"/>
                <a:ea typeface="Open Sans"/>
                <a:cs typeface="Open Sans"/>
              </a:rPr>
              <a:t> </a:t>
            </a:r>
            <a:r>
              <a:rPr lang="da-DK" sz="2400" b="1" dirty="0">
                <a:solidFill>
                  <a:srgbClr val="26155F"/>
                </a:solidFill>
                <a:latin typeface="Open Sans"/>
                <a:ea typeface="Open Sans"/>
                <a:cs typeface="Open Sans"/>
              </a:rPr>
              <a:t>engagement i klimaindsatsen.</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1872293" y="8306303"/>
            <a:ext cx="755831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000" b="1" dirty="0">
                <a:solidFill>
                  <a:srgbClr val="391A53"/>
                </a:solidFill>
                <a:latin typeface="Open Sans"/>
                <a:ea typeface="Open Sans"/>
                <a:cs typeface="Open Sans"/>
              </a:rPr>
              <a:t>Led med et godt eksempel og inspirer andre</a:t>
            </a:r>
            <a:r>
              <a:rPr lang="da-DK" sz="4000" b="1" dirty="0">
                <a:solidFill>
                  <a:srgbClr val="391A53"/>
                </a:solidFill>
                <a:latin typeface="Open Sans"/>
                <a:ea typeface="Open Sans"/>
                <a:cs typeface="Open Sans"/>
              </a:rPr>
              <a:t> </a:t>
            </a:r>
            <a:r>
              <a:rPr lang="da-DK" sz="1800" dirty="0">
                <a:latin typeface="Open Sans"/>
                <a:ea typeface="Open Sans"/>
                <a:cs typeface="Open Sans"/>
              </a:rPr>
              <a:t>som pagtpartner. Der annonceres jævnligt opfordringer til at blive partner.</a:t>
            </a:r>
          </a:p>
        </p:txBody>
      </p:sp>
      <p:pic>
        <p:nvPicPr>
          <p:cNvPr id="4" name="Picture 3">
            <a:hlinkClick r:id="rId2"/>
            <a:extLst>
              <a:ext uri="{FF2B5EF4-FFF2-40B4-BE49-F238E27FC236}">
                <a16:creationId xmlns:a16="http://schemas.microsoft.com/office/drawing/2014/main" id="{B93CC66C-9630-F384-1FC1-5DEB00A67078}"/>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953502" cy="836159"/>
          </a:xfrm>
        </p:spPr>
        <p:txBody>
          <a:bodyPr/>
          <a:lstStyle/>
          <a:p>
            <a:r>
              <a:rPr lang="da-DK" dirty="0"/>
              <a:t>indhold</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664702"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800" b="1" dirty="0">
                <a:solidFill>
                  <a:schemeClr val="accent2"/>
                </a:solidFill>
                <a:latin typeface="Open Sans"/>
                <a:ea typeface="Open Sans"/>
                <a:cs typeface="Open Sans"/>
              </a:rPr>
              <a:t>3. Bliv involveret!</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800" b="1">
                <a:solidFill>
                  <a:schemeClr val="bg1"/>
                </a:solidFill>
                <a:latin typeface="Open Sans"/>
                <a:ea typeface="Open Sans"/>
                <a:cs typeface="Open Sans"/>
              </a:rPr>
              <a:t>1. Om den europæiske klimapagt</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50645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800" b="1">
                <a:solidFill>
                  <a:schemeClr val="accent3"/>
                </a:solidFill>
                <a:latin typeface="Open Sans"/>
                <a:ea typeface="Open Sans"/>
                <a:cs typeface="Open Sans"/>
              </a:rPr>
              <a:t>2. Den europæiske klimapagt i aktion</a:t>
            </a:r>
          </a:p>
        </p:txBody>
      </p:sp>
      <p:pic>
        <p:nvPicPr>
          <p:cNvPr id="5" name="Picture 4" descr="A group of people standing around a whiteboard&#10;&#10;Description automatically generated">
            <a:extLst>
              <a:ext uri="{FF2B5EF4-FFF2-40B4-BE49-F238E27FC236}">
                <a16:creationId xmlns:a16="http://schemas.microsoft.com/office/drawing/2014/main" id="{59603A2A-4993-16CA-D1B1-2901149F922B}"/>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1" y="803443"/>
            <a:ext cx="8798475" cy="836159"/>
          </a:xfrm>
        </p:spPr>
        <p:txBody>
          <a:bodyPr/>
          <a:lstStyle/>
          <a:p>
            <a:r>
              <a:rPr lang="da-DK" dirty="0"/>
              <a:t>    Hvorfor deltage i pagten?</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976604" cy="635006"/>
          </a:xfrm>
          <a:prstGeom prst="rect">
            <a:avLst/>
          </a:prstGeom>
        </p:spPr>
        <p:txBody>
          <a:bodyPr lIns="0" tIns="0" rIns="0" bIns="0" anchor="t"/>
          <a:lstStyle/>
          <a:p>
            <a:pPr marL="0" indent="0">
              <a:lnSpc>
                <a:spcPct val="150000"/>
              </a:lnSpc>
              <a:spcAft>
                <a:spcPts val="800"/>
              </a:spcAft>
              <a:buNone/>
            </a:pPr>
            <a:r>
              <a:rPr lang="da-DK" sz="2800" b="1" dirty="0">
                <a:solidFill>
                  <a:srgbClr val="104B2B"/>
                </a:solidFill>
                <a:latin typeface="Open Sans"/>
                <a:ea typeface="Open Sans"/>
                <a:cs typeface="Open Sans"/>
              </a:rPr>
              <a:t>Som enkeltperson: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da-DK" sz="2400" b="1">
                <a:solidFill>
                  <a:srgbClr val="104B2B"/>
                </a:solidFill>
                <a:latin typeface="Open Sans"/>
                <a:ea typeface="Open Sans"/>
                <a:cs typeface="Open Sans"/>
              </a:rPr>
              <a:t>Lær</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296405" cy="707886"/>
          </a:xfrm>
          <a:prstGeom prst="rect">
            <a:avLst/>
          </a:prstGeom>
          <a:noFill/>
        </p:spPr>
        <p:txBody>
          <a:bodyPr wrap="square">
            <a:spAutoFit/>
          </a:bodyPr>
          <a:lstStyle/>
          <a:p>
            <a:pPr lvl="0"/>
            <a:r>
              <a:rPr lang="da-DK" sz="2000">
                <a:latin typeface="Open Sans" panose="020B0606030504020204" pitchFamily="34" charset="0"/>
                <a:ea typeface="Open Sans" panose="020B0606030504020204" pitchFamily="34" charset="0"/>
                <a:cs typeface="Open Sans" panose="020B0606030504020204" pitchFamily="34" charset="0"/>
              </a:rPr>
              <a:t>om klimaforandringer, og hvad det betyder for dig.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435190" y="5242992"/>
            <a:ext cx="2926809" cy="1015663"/>
          </a:xfrm>
          <a:prstGeom prst="rect">
            <a:avLst/>
          </a:prstGeom>
          <a:noFill/>
        </p:spPr>
        <p:txBody>
          <a:bodyPr wrap="square">
            <a:spAutoFit/>
          </a:bodyPr>
          <a:lstStyle/>
          <a:p>
            <a:pPr algn="r"/>
            <a:r>
              <a:rPr lang="da-DK" sz="2000" b="1" dirty="0">
                <a:solidFill>
                  <a:srgbClr val="26155F"/>
                </a:solidFill>
                <a:latin typeface="Open Sans"/>
                <a:ea typeface="Open Sans"/>
                <a:cs typeface="Open Sans"/>
              </a:rPr>
              <a:t>Kom i kontakt med </a:t>
            </a:r>
            <a:br>
              <a:rPr lang="da-DK" sz="2000" b="1" dirty="0">
                <a:solidFill>
                  <a:srgbClr val="26155F"/>
                </a:solidFill>
                <a:latin typeface="Open Sans"/>
                <a:ea typeface="Open Sans"/>
                <a:cs typeface="Open Sans"/>
              </a:rPr>
            </a:br>
            <a:r>
              <a:rPr lang="da-DK" sz="2000" b="1" dirty="0">
                <a:solidFill>
                  <a:srgbClr val="26155F"/>
                </a:solidFill>
                <a:latin typeface="Open Sans"/>
                <a:ea typeface="Open Sans"/>
                <a:cs typeface="Open Sans"/>
              </a:rPr>
              <a:t>ligesindede mennesker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3" y="5148768"/>
            <a:ext cx="3872923" cy="1015663"/>
          </a:xfrm>
          <a:prstGeom prst="rect">
            <a:avLst/>
          </a:prstGeom>
          <a:noFill/>
        </p:spPr>
        <p:txBody>
          <a:bodyPr wrap="square">
            <a:spAutoFit/>
          </a:bodyPr>
          <a:lstStyle/>
          <a:p>
            <a:pPr lvl="0"/>
            <a:r>
              <a:rPr lang="da-DK" sz="2000" dirty="0">
                <a:latin typeface="Open Sans" panose="020B0606030504020204" pitchFamily="34" charset="0"/>
                <a:ea typeface="Open Sans" panose="020B0606030504020204" pitchFamily="34" charset="0"/>
                <a:cs typeface="Open Sans" panose="020B0606030504020204" pitchFamily="34" charset="0"/>
              </a:rPr>
              <a:t>for at arbejde for reel forandring i praksis og finde løsninger på klimarelaterede udfordringer.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6992089"/>
            <a:ext cx="3296405" cy="707886"/>
          </a:xfrm>
          <a:prstGeom prst="rect">
            <a:avLst/>
          </a:prstGeom>
          <a:noFill/>
        </p:spPr>
        <p:txBody>
          <a:bodyPr wrap="square">
            <a:spAutoFit/>
          </a:bodyPr>
          <a:lstStyle/>
          <a:p>
            <a:pPr lvl="0"/>
            <a:r>
              <a:rPr lang="da-DK" sz="2000" dirty="0">
                <a:latin typeface="Open Sans" panose="020B0606030504020204" pitchFamily="34" charset="0"/>
                <a:ea typeface="Open Sans" panose="020B0606030504020204" pitchFamily="34" charset="0"/>
                <a:cs typeface="Open Sans" panose="020B0606030504020204" pitchFamily="34" charset="0"/>
              </a:rPr>
              <a:t>med europæiske, lokale og regionale beslutningstagere.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881800" y="6926974"/>
            <a:ext cx="2529405" cy="1200329"/>
          </a:xfrm>
          <a:prstGeom prst="rect">
            <a:avLst/>
          </a:prstGeom>
          <a:noFill/>
        </p:spPr>
        <p:txBody>
          <a:bodyPr wrap="square">
            <a:spAutoFit/>
          </a:bodyPr>
          <a:lstStyle/>
          <a:p>
            <a:pPr algn="r"/>
            <a:r>
              <a:rPr lang="da-DK" sz="2400" b="1" dirty="0">
                <a:solidFill>
                  <a:srgbClr val="184547"/>
                </a:solidFill>
                <a:latin typeface="Open Sans"/>
                <a:ea typeface="Open Sans"/>
                <a:cs typeface="Open Sans"/>
              </a:rPr>
              <a:t>Del dine synspunkter, og samarbejd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427518" y="3778549"/>
            <a:ext cx="3079800" cy="707886"/>
          </a:xfrm>
          <a:prstGeom prst="rect">
            <a:avLst/>
          </a:prstGeom>
          <a:noFill/>
        </p:spPr>
        <p:txBody>
          <a:bodyPr wrap="square">
            <a:spAutoFit/>
          </a:bodyPr>
          <a:lstStyle/>
          <a:p>
            <a:pPr algn="r"/>
            <a:r>
              <a:rPr lang="da-DK" sz="2000" b="1" dirty="0">
                <a:solidFill>
                  <a:srgbClr val="26155F"/>
                </a:solidFill>
                <a:latin typeface="Open Sans"/>
                <a:ea typeface="Open Sans"/>
                <a:cs typeface="Open Sans"/>
              </a:rPr>
              <a:t>Deltag i aktiviteter </a:t>
            </a:r>
            <a:br>
              <a:rPr lang="da-DK" sz="2000" b="1" dirty="0">
                <a:solidFill>
                  <a:srgbClr val="26155F"/>
                </a:solidFill>
                <a:latin typeface="Open Sans"/>
                <a:ea typeface="Open Sans"/>
                <a:cs typeface="Open Sans"/>
              </a:rPr>
            </a:br>
            <a:r>
              <a:rPr lang="da-DK" sz="2000" b="1" dirty="0">
                <a:solidFill>
                  <a:srgbClr val="26155F"/>
                </a:solidFill>
                <a:latin typeface="Open Sans"/>
                <a:ea typeface="Open Sans"/>
                <a:cs typeface="Open Sans"/>
              </a:rPr>
              <a:t>og events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778549"/>
            <a:ext cx="3930443" cy="400110"/>
          </a:xfrm>
          <a:prstGeom prst="rect">
            <a:avLst/>
          </a:prstGeom>
          <a:noFill/>
        </p:spPr>
        <p:txBody>
          <a:bodyPr wrap="square">
            <a:spAutoFit/>
          </a:bodyPr>
          <a:lstStyle/>
          <a:p>
            <a:pPr lvl="0"/>
            <a:r>
              <a:rPr lang="da-DK" sz="2000" dirty="0">
                <a:latin typeface="Open Sans" panose="020B0606030504020204" pitchFamily="34" charset="0"/>
                <a:ea typeface="Open Sans" panose="020B0606030504020204" pitchFamily="34" charset="0"/>
                <a:cs typeface="Open Sans" panose="020B0606030504020204" pitchFamily="34" charset="0"/>
              </a:rPr>
              <a:t>eller vær vært for dine egne initiativer.</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155566"/>
            <a:ext cx="3972427" cy="1015663"/>
          </a:xfrm>
          <a:prstGeom prst="rect">
            <a:avLst/>
          </a:prstGeom>
          <a:noFill/>
        </p:spPr>
        <p:txBody>
          <a:bodyPr wrap="square">
            <a:spAutoFit/>
          </a:bodyPr>
          <a:lstStyle/>
          <a:p>
            <a:pPr lvl="0"/>
            <a:r>
              <a:rPr lang="da-DK" sz="2000" dirty="0">
                <a:latin typeface="Open Sans" panose="020B0606030504020204" pitchFamily="34" charset="0"/>
                <a:ea typeface="Open Sans" panose="020B0606030504020204" pitchFamily="34" charset="0"/>
                <a:cs typeface="Open Sans" panose="020B0606030504020204" pitchFamily="34" charset="0"/>
              </a:rPr>
              <a:t>som ambassadør. </a:t>
            </a:r>
            <a:br>
              <a:rPr lang="da-DK" sz="2000" dirty="0">
                <a:latin typeface="Open Sans" panose="020B0606030504020204" pitchFamily="34" charset="0"/>
                <a:ea typeface="Open Sans" panose="020B0606030504020204" pitchFamily="34" charset="0"/>
                <a:cs typeface="Open Sans" panose="020B0606030504020204" pitchFamily="34" charset="0"/>
              </a:rPr>
            </a:br>
            <a:r>
              <a:rPr lang="da-DK" sz="2000" dirty="0">
                <a:latin typeface="Open Sans" panose="020B0606030504020204" pitchFamily="34" charset="0"/>
                <a:ea typeface="Open Sans" panose="020B0606030504020204" pitchFamily="34" charset="0"/>
                <a:cs typeface="Open Sans" panose="020B0606030504020204" pitchFamily="34" charset="0"/>
              </a:rPr>
              <a:t>Der annonceres jævnligt opfordringer til at blive ambassadør.</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598956" y="5143500"/>
            <a:ext cx="2889304" cy="1200329"/>
          </a:xfrm>
          <a:prstGeom prst="rect">
            <a:avLst/>
          </a:prstGeom>
          <a:noFill/>
        </p:spPr>
        <p:txBody>
          <a:bodyPr wrap="square">
            <a:spAutoFit/>
          </a:bodyPr>
          <a:lstStyle/>
          <a:p>
            <a:pPr algn="r"/>
            <a:r>
              <a:rPr lang="da-DK" sz="2400" b="1" dirty="0">
                <a:solidFill>
                  <a:srgbClr val="812604"/>
                </a:solidFill>
                <a:latin typeface="Open Sans"/>
                <a:ea typeface="Open Sans"/>
                <a:cs typeface="Open Sans"/>
              </a:rPr>
              <a:t>Led med et godt</a:t>
            </a:r>
            <a:br>
              <a:rPr lang="da-DK" sz="2400" b="1" dirty="0">
                <a:solidFill>
                  <a:srgbClr val="812604"/>
                </a:solidFill>
                <a:latin typeface="Open Sans"/>
                <a:ea typeface="Open Sans"/>
                <a:cs typeface="Open Sans"/>
              </a:rPr>
            </a:br>
            <a:r>
              <a:rPr lang="da-DK" sz="2400" b="1" dirty="0">
                <a:solidFill>
                  <a:srgbClr val="812604"/>
                </a:solidFill>
                <a:latin typeface="Open Sans"/>
                <a:ea typeface="Open Sans"/>
                <a:cs typeface="Open Sans"/>
              </a:rPr>
              <a:t>eksempel, og inspirer andre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11379200" cy="836159"/>
          </a:xfrm>
        </p:spPr>
        <p:txBody>
          <a:bodyPr wrap="square" lIns="216000" tIns="144000" rIns="180000" bIns="108000" anchor="t">
            <a:spAutoFit/>
          </a:bodyPr>
          <a:lstStyle/>
          <a:p>
            <a:r>
              <a:rPr lang="da-DK" dirty="0">
                <a:latin typeface="Open Sans"/>
                <a:ea typeface="Open Sans"/>
                <a:cs typeface="Open Sans"/>
              </a:rPr>
              <a:t>    Hvordan kan DU blive involveret?</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da-DK" sz="1800">
                <a:latin typeface="Open Sans"/>
                <a:ea typeface="Open Sans"/>
                <a:cs typeface="Open Sans"/>
              </a:rPr>
              <a:t>Bliv</a:t>
            </a:r>
            <a:r>
              <a:rPr lang="da-DK" sz="1800"/>
              <a:t> </a:t>
            </a:r>
            <a:r>
              <a:rPr lang="da-DK"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Klimapagt-ambassadør</a:t>
            </a:r>
            <a:r>
              <a:rPr lang="da-DK" sz="1800">
                <a:latin typeface="Open Sans"/>
                <a:ea typeface="Open Sans"/>
                <a:cs typeface="Arial"/>
              </a:rPr>
              <a:t>, og </a:t>
            </a:r>
            <a:br>
              <a:rPr lang="da-DK" sz="1800">
                <a:latin typeface="Open Sans"/>
                <a:ea typeface="Open Sans"/>
                <a:cs typeface="Arial"/>
              </a:rPr>
            </a:br>
            <a:r>
              <a:rPr lang="da-DK" sz="1800">
                <a:latin typeface="Open Sans"/>
                <a:ea typeface="Open Sans"/>
                <a:cs typeface="Arial"/>
              </a:rPr>
              <a:t>støt klimaindsatsen </a:t>
            </a:r>
            <a:r>
              <a:rPr lang="da-DK" sz="1800">
                <a:latin typeface="Open Sans"/>
                <a:ea typeface="Open Sans"/>
                <a:cs typeface="Open Sans"/>
              </a:rPr>
              <a:t>i dit lokalsamfund.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90" y="4421222"/>
            <a:ext cx="5706674"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da-DK" sz="1800">
                <a:latin typeface="Open Sans"/>
                <a:ea typeface="Open Sans"/>
                <a:cs typeface="Open Sans"/>
              </a:rPr>
              <a:t>Bliv</a:t>
            </a:r>
            <a:r>
              <a:rPr lang="da-DK" sz="1800"/>
              <a:t> </a:t>
            </a:r>
            <a:r>
              <a:rPr lang="da-DK" sz="1800" b="1">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partner i pagten</a:t>
            </a:r>
            <a:r>
              <a:rPr lang="da-DK" sz="1800"/>
              <a:t>, </a:t>
            </a:r>
            <a:r>
              <a:rPr lang="da-DK" sz="1800">
                <a:latin typeface="Open Sans"/>
                <a:ea typeface="Open Sans"/>
                <a:cs typeface="Open Sans"/>
              </a:rPr>
              <a:t>og øg din organisations synlighed i klimaindsatsen.</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964474"/>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da-DK" sz="1800">
                <a:latin typeface="Open Sans"/>
                <a:ea typeface="Open Sans"/>
                <a:cs typeface="Open Sans"/>
              </a:rPr>
              <a:t>Bliv </a:t>
            </a:r>
            <a:r>
              <a:rPr lang="da-DK" sz="1800" b="1" u="sng">
                <a:latin typeface="Open Sans"/>
                <a:ea typeface="Open Sans"/>
                <a:cs typeface="Open Sans"/>
                <a:hlinkClick r:id="rId2">
                  <a:extLst>
                    <a:ext uri="{A12FA001-AC4F-418D-AE19-62706E023703}">
                      <ahyp:hlinkClr xmlns:ahyp="http://schemas.microsoft.com/office/drawing/2018/hyperlinkcolor" val="tx"/>
                    </a:ext>
                  </a:extLst>
                </a:hlinkClick>
              </a:rPr>
              <a:t>ven af pagten</a:t>
            </a:r>
            <a:r>
              <a:rPr lang="da-DK" sz="1800">
                <a:latin typeface="Open Sans"/>
                <a:ea typeface="Open Sans"/>
                <a:cs typeface="Open Sans"/>
              </a:rPr>
              <a:t>, hvis du gerne vil </a:t>
            </a:r>
            <a:br>
              <a:rPr lang="da-DK" sz="1800">
                <a:latin typeface="Open Sans"/>
                <a:ea typeface="Open Sans"/>
                <a:cs typeface="Open Sans"/>
              </a:rPr>
            </a:br>
            <a:r>
              <a:rPr lang="da-DK" sz="1800">
                <a:latin typeface="Open Sans"/>
                <a:ea typeface="Open Sans"/>
                <a:cs typeface="Open Sans"/>
              </a:rPr>
              <a:t>have vejledning til at gøre mere for klimaet.</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da-DK" sz="1800">
                <a:latin typeface="Open Sans"/>
                <a:ea typeface="Open Sans"/>
                <a:cs typeface="Open Sans"/>
              </a:rPr>
              <a:t>Registrer din egen </a:t>
            </a:r>
            <a:r>
              <a:rPr lang="da-DK" sz="1800" b="1" u="sng">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Klimapagt-satellitbegivenhed</a:t>
            </a:r>
            <a:r>
              <a:rPr lang="da-DK" sz="1800">
                <a:latin typeface="Open Sans"/>
                <a:ea typeface="Open Sans"/>
                <a:cs typeface="Open Sans"/>
              </a:rPr>
              <a:t> for at få den offentliggjort på Klimapagtens hjemmeside.</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da-DK" sz="1800">
                <a:solidFill>
                  <a:schemeClr val="bg1"/>
                </a:solidFill>
                <a:latin typeface="Open Sans"/>
                <a:ea typeface="Open Sans"/>
                <a:cs typeface="Open Sans"/>
              </a:rPr>
              <a:t>Brug vores </a:t>
            </a:r>
            <a:r>
              <a:rPr lang="da-DK" sz="1800" b="1">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ressourcer</a:t>
            </a:r>
            <a:r>
              <a:rPr lang="da-DK" sz="1800">
                <a:solidFill>
                  <a:schemeClr val="bg1"/>
                </a:solidFill>
                <a:latin typeface="Open Sans"/>
                <a:ea typeface="Open Sans"/>
                <a:cs typeface="Open Sans"/>
              </a:rPr>
              <a:t> til at sprede klar og præcis information om klimaforandringer og klimaindsats.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87601"/>
            <a:ext cx="527785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da-DK" sz="1800" dirty="0">
                <a:solidFill>
                  <a:schemeClr val="bg1"/>
                </a:solidFill>
                <a:latin typeface="Open Sans"/>
                <a:ea typeface="Open Sans"/>
                <a:cs typeface="Open Sans"/>
              </a:rPr>
              <a:t>Vær vært for din </a:t>
            </a:r>
            <a:r>
              <a:rPr lang="da-DK"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gruppeaktivitet for klimaindsatsen</a:t>
            </a:r>
            <a:r>
              <a:rPr lang="da-DK" sz="1800" dirty="0">
                <a:solidFill>
                  <a:schemeClr val="bg1"/>
                </a:solidFill>
                <a:latin typeface="Open Sans"/>
                <a:ea typeface="Open Sans"/>
                <a:cs typeface="Open Sans"/>
              </a:rPr>
              <a:t>, og bliv inspireret af vores </a:t>
            </a:r>
            <a:r>
              <a:rPr lang="da-DK"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hurtigstartværktøjer til borgerengagement</a:t>
            </a:r>
            <a:r>
              <a:rPr lang="da-DK"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0260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da-DK" sz="1800">
                <a:solidFill>
                  <a:schemeClr val="bg1"/>
                </a:solidFill>
                <a:latin typeface="Open Sans"/>
                <a:ea typeface="Open Sans"/>
                <a:cs typeface="Open Sans"/>
              </a:rPr>
              <a:t>Bliv en del af pagt-teamet i FN's ActNow-kampagne via </a:t>
            </a:r>
            <a:r>
              <a:rPr lang="da-DK" sz="1800" b="1">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AWorld-appen</a:t>
            </a:r>
            <a:r>
              <a:rPr lang="da-DK" sz="1800">
                <a:solidFill>
                  <a:schemeClr val="bg1"/>
                </a:solidFill>
                <a:latin typeface="Open Sans"/>
                <a:ea typeface="Open Sans"/>
                <a:cs typeface="Open Sans"/>
              </a:rPr>
              <a:t>! Reducer dit CO2-fodaftryk gennem daglige aktiviteter, og tag målbare tiltag i retning af verdensmålene for bæredygtig udvikling.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609600"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7425439"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0645400"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8" y="7494010"/>
            <a:ext cx="9781802"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0"/>
            <a:ext cx="10511591" cy="400110"/>
          </a:xfrm>
          <a:prstGeom prst="rect">
            <a:avLst/>
          </a:prstGeom>
          <a:noFill/>
        </p:spPr>
        <p:txBody>
          <a:bodyPr wrap="square">
            <a:spAutoFit/>
          </a:bodyPr>
          <a:lstStyle/>
          <a:p>
            <a:pPr lvl="0">
              <a:lnSpc>
                <a:spcPct val="100000"/>
              </a:lnSpc>
            </a:pPr>
            <a:r>
              <a:rPr lang="da-DK" sz="2000" b="0" dirty="0">
                <a:solidFill>
                  <a:schemeClr val="tx1"/>
                </a:solidFill>
                <a:latin typeface="Open Sans"/>
                <a:ea typeface="Open Sans"/>
                <a:cs typeface="Open Sans"/>
              </a:rPr>
              <a:t>Bliv inspireret af</a:t>
            </a:r>
            <a:r>
              <a:rPr lang="da-DK" sz="2000" b="0" dirty="0">
                <a:solidFill>
                  <a:schemeClr val="accent1"/>
                </a:solidFill>
                <a:latin typeface="Open Sans"/>
                <a:ea typeface="Open Sans"/>
                <a:cs typeface="Open Sans"/>
              </a:rPr>
              <a:t> </a:t>
            </a:r>
            <a:r>
              <a:rPr lang="da-DK"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hurtigstartværktøjerne,</a:t>
            </a:r>
            <a:r>
              <a:rPr lang="da-DK" sz="2000" b="1" dirty="0">
                <a:solidFill>
                  <a:schemeClr val="accent1"/>
                </a:solidFill>
                <a:latin typeface="Open Sans"/>
                <a:ea typeface="Open Sans"/>
                <a:cs typeface="Open Sans"/>
              </a:rPr>
              <a:t> </a:t>
            </a:r>
            <a:r>
              <a:rPr lang="da-DK" sz="2000" b="0" dirty="0">
                <a:solidFill>
                  <a:schemeClr val="tx1"/>
                </a:solidFill>
                <a:latin typeface="Open Sans"/>
                <a:ea typeface="Open Sans"/>
                <a:cs typeface="Open Sans"/>
              </a:rPr>
              <a:t>der er offentliggjort </a:t>
            </a:r>
            <a:r>
              <a:rPr lang="da-DK" sz="2000" b="0" dirty="0">
                <a:solidFill>
                  <a:schemeClr val="accent1"/>
                </a:solidFill>
                <a:latin typeface="Open Sans"/>
                <a:ea typeface="Open Sans"/>
                <a:cs typeface="Open Sans"/>
              </a:rPr>
              <a:t>på </a:t>
            </a:r>
            <a:r>
              <a:rPr lang="da-DK" sz="2000" b="1" u="sng" dirty="0">
                <a:solidFill>
                  <a:schemeClr val="accent1"/>
                </a:solidFill>
                <a:latin typeface="Open Sans"/>
                <a:ea typeface="Open Sans"/>
                <a:cs typeface="Open Sans"/>
              </a:rPr>
              <a:t>Pagt-webstedet</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6650791" cy="400110"/>
          </a:xfrm>
          <a:prstGeom prst="rect">
            <a:avLst/>
          </a:prstGeom>
          <a:noFill/>
        </p:spPr>
        <p:txBody>
          <a:bodyPr wrap="square">
            <a:spAutoFit/>
          </a:bodyPr>
          <a:lstStyle/>
          <a:p>
            <a:pPr>
              <a:lnSpc>
                <a:spcPct val="100000"/>
              </a:lnSpc>
            </a:pPr>
            <a:r>
              <a:rPr lang="da-DK" sz="2000" b="0" dirty="0">
                <a:solidFill>
                  <a:schemeClr val="tx1"/>
                </a:solidFill>
                <a:latin typeface="Open Sans"/>
                <a:ea typeface="Open Sans"/>
                <a:cs typeface="Open Sans"/>
              </a:rPr>
              <a:t>Registrer den aktivitet, du planlægger at være vært for</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8" y="5454564"/>
            <a:ext cx="3120191" cy="400110"/>
          </a:xfrm>
          <a:prstGeom prst="rect">
            <a:avLst/>
          </a:prstGeom>
          <a:noFill/>
        </p:spPr>
        <p:txBody>
          <a:bodyPr wrap="square">
            <a:spAutoFit/>
          </a:bodyPr>
          <a:lstStyle/>
          <a:p>
            <a:pPr lvl="0">
              <a:lnSpc>
                <a:spcPct val="100000"/>
              </a:lnSpc>
            </a:pPr>
            <a:r>
              <a:rPr lang="da-DK" sz="2000" b="0" dirty="0">
                <a:solidFill>
                  <a:schemeClr val="tx1"/>
                </a:solidFill>
                <a:latin typeface="Open Sans"/>
                <a:ea typeface="Open Sans"/>
                <a:cs typeface="Open Sans"/>
              </a:rPr>
              <a:t>Vær vært for aktiviteten</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da-DK" sz="2000" b="0">
                <a:solidFill>
                  <a:schemeClr val="tx1"/>
                </a:solidFill>
                <a:latin typeface="Open Sans"/>
                <a:ea typeface="Open Sans"/>
                <a:cs typeface="Open Sans"/>
              </a:rPr>
              <a:t>Del resultaterne med den europæiske klimapagt</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9546391" cy="400110"/>
          </a:xfrm>
          <a:prstGeom prst="rect">
            <a:avLst/>
          </a:prstGeom>
          <a:noFill/>
        </p:spPr>
        <p:txBody>
          <a:bodyPr wrap="square">
            <a:spAutoFit/>
          </a:bodyPr>
          <a:lstStyle/>
          <a:p>
            <a:pPr lvl="0">
              <a:lnSpc>
                <a:spcPct val="100000"/>
              </a:lnSpc>
            </a:pPr>
            <a:r>
              <a:rPr lang="da-DK" sz="2000" b="0" dirty="0">
                <a:solidFill>
                  <a:schemeClr val="tx1"/>
                </a:solidFill>
                <a:latin typeface="Open Sans"/>
                <a:ea typeface="Open Sans"/>
                <a:cs typeface="Open Sans"/>
              </a:rPr>
              <a:t>Fortæl om din aktivitet og dens resultater, og inviter andre til at være værter!</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465707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da-DK" dirty="0">
                <a:latin typeface="Open Sans"/>
                <a:ea typeface="Open Sans"/>
                <a:cs typeface="Arial"/>
              </a:rPr>
              <a:t>    Hurtigstartværktøjer til borgerengagement</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da-DK" sz="2600" b="1">
                  <a:solidFill>
                    <a:srgbClr val="184547"/>
                  </a:solidFill>
                  <a:latin typeface="Open Sans"/>
                  <a:ea typeface="Open Sans"/>
                  <a:cs typeface="Open Sans"/>
                </a:rPr>
                <a:t>Klimavandring</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da-DK" sz="2600" b="1">
                  <a:solidFill>
                    <a:srgbClr val="26155F"/>
                  </a:solidFill>
                  <a:latin typeface="Open Sans"/>
                  <a:ea typeface="Open Sans"/>
                  <a:cs typeface="Open Sans"/>
                </a:rPr>
                <a:t>Fotohistorie</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da-DK" sz="2600" b="1">
                  <a:solidFill>
                    <a:srgbClr val="16683B"/>
                  </a:solidFill>
                  <a:latin typeface="Open Sans"/>
                  <a:ea typeface="Open Sans"/>
                  <a:cs typeface="Open Sans"/>
                </a:rPr>
                <a:t>Lokal klimaindsatsgruppe</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da-DK" sz="2600" b="1">
                  <a:solidFill>
                    <a:srgbClr val="391A53"/>
                  </a:solidFill>
                  <a:latin typeface="Open Sans"/>
                  <a:ea typeface="Open Sans"/>
                  <a:cs typeface="Open Sans"/>
                </a:rPr>
                <a:t>Peer-parlament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da-DK" sz="2000">
                  <a:latin typeface="Open Sans" panose="020B0606030504020204" pitchFamily="34" charset="0"/>
                  <a:ea typeface="Open Sans" panose="020B0606030504020204" pitchFamily="34" charset="0"/>
                  <a:cs typeface="Open Sans" panose="020B0606030504020204" pitchFamily="34" charset="0"/>
                </a:rPr>
                <a:t>Guidede rundvisninger i lokale kvarterer for at fremvise bæredygtig praksis og initiativer, der støtter den grønne omstilling.</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da-DK" sz="2000">
                  <a:latin typeface="Open Sans" panose="020B0606030504020204" pitchFamily="34" charset="0"/>
                  <a:ea typeface="Open Sans" panose="020B0606030504020204" pitchFamily="34" charset="0"/>
                  <a:cs typeface="Open Sans" panose="020B0606030504020204" pitchFamily="34" charset="0"/>
                </a:rPr>
                <a:t>Fotoworkshops, hvor deltagerne fotograferer og reflekterer over klimaproblemer og -løsninger. Resultaterne kan påvirke beslutningstagningen og skabe forandring.</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da-DK" sz="2000">
                  <a:latin typeface="Open Sans" panose="020B0606030504020204" pitchFamily="34" charset="0"/>
                  <a:ea typeface="Open Sans" panose="020B0606030504020204" pitchFamily="34" charset="0"/>
                  <a:cs typeface="Open Sans" panose="020B0606030504020204" pitchFamily="34" charset="0"/>
                </a:rPr>
                <a:t>En gruppe mennesker, der arbejder mod et fælles mål, som f.eks. at skabe en fælles have, en reparationscafé eller et lokalt energifællesskab.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da-DK" sz="2000">
                  <a:latin typeface="Open Sans" panose="020B0606030504020204" pitchFamily="34" charset="0"/>
                  <a:ea typeface="Open Sans" panose="020B0606030504020204" pitchFamily="34" charset="0"/>
                  <a:cs typeface="Open Sans" panose="020B0606030504020204" pitchFamily="34" charset="0"/>
                </a:rPr>
                <a:t>Diskussioner om, hvordan omstillingen til klimaneutralitet kan fungere i praksis i vores hverdag, og hvilke politikker der bør indføres for at hjælpe os på vej.</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46557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da-DK" dirty="0">
                <a:latin typeface="Open Sans"/>
                <a:ea typeface="Open Sans"/>
                <a:cs typeface="Arial"/>
              </a:rPr>
              <a:t>    Hurtigstartværktøjer til borgerengagement</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t>Besøg hjemmesiden </a:t>
            </a:r>
            <a:b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da-DK" sz="2000" b="1">
                <a:solidFill>
                  <a:srgbClr val="184547"/>
                </a:solidFill>
                <a:latin typeface="Open Sans" panose="020B0606030504020204" pitchFamily="34" charset="0"/>
                <a:ea typeface="Open Sans" panose="020B0606030504020204" pitchFamily="34" charset="0"/>
                <a:cs typeface="Open Sans" panose="020B0606030504020204" pitchFamily="34" charset="0"/>
              </a:rPr>
              <a:t>for at få mere at vide</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9234404" cy="4697042"/>
          </a:xfrm>
        </p:spPr>
        <p:txBody>
          <a:bodyPr lIns="0" tIns="0" rIns="0" bIns="0" anchor="t"/>
          <a:lstStyle/>
          <a:p>
            <a:pPr>
              <a:lnSpc>
                <a:spcPts val="4200"/>
              </a:lnSpc>
            </a:pPr>
            <a:r>
              <a:rPr lang="da-DK" sz="2800" dirty="0">
                <a:latin typeface="Open Sans"/>
                <a:ea typeface="Open Sans"/>
                <a:cs typeface="Open Sans"/>
              </a:rPr>
              <a:t>Den europæiske klimapagt er gået sammen med </a:t>
            </a:r>
            <a:r>
              <a:rPr lang="da-DK" sz="2800" b="1" dirty="0">
                <a:latin typeface="Open Sans"/>
                <a:ea typeface="Open Sans"/>
                <a:cs typeface="Open Sans"/>
              </a:rPr>
              <a:t>ActNow</a:t>
            </a:r>
            <a:r>
              <a:rPr lang="da-DK" sz="2800" dirty="0">
                <a:latin typeface="Open Sans"/>
                <a:ea typeface="Open Sans"/>
                <a:cs typeface="Open Sans"/>
              </a:rPr>
              <a:t>, som er FN's kampagne, og </a:t>
            </a:r>
            <a:r>
              <a:rPr lang="da-DK" sz="2800" b="1" dirty="0">
                <a:latin typeface="Open Sans"/>
                <a:ea typeface="Open Sans"/>
                <a:cs typeface="Open Sans"/>
              </a:rPr>
              <a:t>AWorld</a:t>
            </a:r>
            <a:r>
              <a:rPr lang="da-DK" sz="2800" dirty="0">
                <a:latin typeface="Open Sans"/>
                <a:ea typeface="Open Sans"/>
                <a:cs typeface="Open Sans"/>
              </a:rPr>
              <a:t>, mobilappen til kampagnen, som inspirerer folk til at gøre en indsats for klimaet.</a:t>
            </a:r>
            <a:br>
              <a:rPr lang="da-DK" sz="2800" dirty="0">
                <a:latin typeface="Open Sans"/>
                <a:ea typeface="Open Sans"/>
                <a:cs typeface="Open Sans"/>
              </a:rPr>
            </a:br>
            <a:endParaRPr lang="da-DK" sz="2800" dirty="0">
              <a:latin typeface="Open Sans"/>
              <a:ea typeface="Open Sans"/>
              <a:cs typeface="Open Sans"/>
            </a:endParaRPr>
          </a:p>
          <a:p>
            <a:pPr>
              <a:lnSpc>
                <a:spcPts val="4200"/>
              </a:lnSpc>
            </a:pPr>
            <a:r>
              <a:rPr lang="da-DK" sz="2800" b="1" dirty="0">
                <a:solidFill>
                  <a:srgbClr val="02B23D"/>
                </a:solidFill>
                <a:latin typeface="Open Sans"/>
                <a:ea typeface="Open Sans"/>
                <a:cs typeface="Open Sans"/>
              </a:rPr>
              <a:t>Der blev opnået mere end </a:t>
            </a:r>
            <a:r>
              <a:rPr lang="da-DK" sz="2800" b="1" u="sng" dirty="0">
                <a:solidFill>
                  <a:srgbClr val="02B23D"/>
                </a:solidFill>
                <a:latin typeface="Open Sans"/>
                <a:ea typeface="Open Sans"/>
                <a:cs typeface="Open Sans"/>
              </a:rPr>
              <a:t>900.000</a:t>
            </a:r>
            <a:r>
              <a:rPr lang="da-DK" sz="2800" b="1" dirty="0">
                <a:solidFill>
                  <a:srgbClr val="02B23D"/>
                </a:solidFill>
                <a:latin typeface="Open Sans"/>
                <a:ea typeface="Open Sans"/>
                <a:cs typeface="Open Sans"/>
              </a:rPr>
              <a:t> klimahandlinger af brugere, der deltog i den europæiske klimapagts teamudfordring på AWorld.</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7569200" cy="836159"/>
          </a:xfrm>
          <a:solidFill>
            <a:srgbClr val="104B2B"/>
          </a:solidFill>
        </p:spPr>
        <p:txBody>
          <a:bodyPr wrap="square" lIns="216000" tIns="144000" rIns="180000" bIns="108000" anchor="t">
            <a:spAutoFit/>
          </a:bodyPr>
          <a:lstStyle/>
          <a:p>
            <a:r>
              <a:rPr lang="da-DK" dirty="0">
                <a:latin typeface="Open Sans"/>
                <a:ea typeface="Open Sans"/>
                <a:cs typeface="Open Sans"/>
              </a:rPr>
              <a:t>    Pagten og FN act now</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da-DK" sz="2400" dirty="0">
                <a:latin typeface="Open Sans"/>
                <a:ea typeface="Open Sans"/>
                <a:cs typeface="Open Sans"/>
              </a:rPr>
              <a:t>Vi kan alle være med til at opbygge en mere bæredygtig fremtid. Kernen i vores kommunikation er at </a:t>
            </a:r>
            <a:r>
              <a:rPr lang="da-DK" sz="2400" dirty="0">
                <a:solidFill>
                  <a:srgbClr val="000000"/>
                </a:solidFill>
                <a:latin typeface="Open Sans"/>
                <a:ea typeface="Open Sans"/>
                <a:cs typeface="Open Sans"/>
              </a:rPr>
              <a:t>dele inspirerende</a:t>
            </a:r>
            <a:r>
              <a:rPr lang="da-DK" sz="2400" dirty="0">
                <a:latin typeface="Open Sans"/>
                <a:ea typeface="Open Sans"/>
                <a:cs typeface="Open Sans"/>
              </a:rPr>
              <a:t> </a:t>
            </a:r>
            <a:r>
              <a:rPr lang="da-DK"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succeshistorier, </a:t>
            </a:r>
            <a:r>
              <a:rPr lang="da-DK" sz="2400"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løsninger og handlinger</a:t>
            </a:r>
            <a:r>
              <a:rPr lang="da-DK" sz="2400" dirty="0">
                <a:latin typeface="Open Sans"/>
                <a:ea typeface="Open Sans"/>
                <a:cs typeface="Open Sans"/>
              </a:rPr>
              <a:t> </a:t>
            </a:r>
            <a:r>
              <a:rPr lang="da-DK" sz="2400" dirty="0">
                <a:solidFill>
                  <a:srgbClr val="000000"/>
                </a:solidFill>
                <a:latin typeface="Open Sans"/>
                <a:ea typeface="Open Sans"/>
                <a:cs typeface="Open Sans"/>
              </a:rPr>
              <a:t>fra det mangfoldige pagtfællesskab. </a:t>
            </a:r>
            <a:br>
              <a:rPr lang="da-DK" sz="2400" dirty="0">
                <a:solidFill>
                  <a:srgbClr val="000000"/>
                </a:solidFill>
                <a:latin typeface="Open Sans"/>
                <a:ea typeface="Open Sans"/>
                <a:cs typeface="Open Sans"/>
              </a:rPr>
            </a:br>
            <a:r>
              <a:rPr lang="da-DK" sz="900" dirty="0">
                <a:solidFill>
                  <a:srgbClr val="000000"/>
                </a:solidFill>
                <a:latin typeface="Open Sans"/>
                <a:ea typeface="Open Sans"/>
                <a:cs typeface="Open Sans"/>
              </a:rPr>
              <a:t> </a:t>
            </a:r>
          </a:p>
          <a:p>
            <a:pPr>
              <a:lnSpc>
                <a:spcPts val="4500"/>
              </a:lnSpc>
            </a:pPr>
            <a:r>
              <a:rPr lang="da-DK" sz="3200" dirty="0">
                <a:solidFill>
                  <a:srgbClr val="104B2B"/>
                </a:solidFill>
                <a:latin typeface="Open Sans"/>
                <a:ea typeface="Open Sans"/>
                <a:cs typeface="Open Sans"/>
              </a:rPr>
              <a:t>Del dine historier med os via </a:t>
            </a:r>
            <a:r>
              <a:rPr lang="da-DK" sz="3200" i="0" u="none" strike="noStrike" baseline="0" dirty="0">
                <a:solidFill>
                  <a:srgbClr val="104B2B"/>
                </a:solidFill>
                <a:latin typeface="Open Sans"/>
                <a:ea typeface="Open Sans"/>
                <a:cs typeface="Open Sans"/>
              </a:rPr>
              <a:t>: </a:t>
            </a:r>
            <a:br>
              <a:rPr lang="da-DK" sz="3200" b="0" i="0" u="none" strike="noStrike" baseline="0" dirty="0">
                <a:latin typeface="Open Sans"/>
                <a:ea typeface="Open Sans"/>
                <a:cs typeface="Open Sans"/>
              </a:rPr>
            </a:br>
            <a:r>
              <a:rPr lang="da-DK"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da-DK"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endParaRPr lang="da-DK" sz="3200" dirty="0">
              <a:solidFill>
                <a:srgbClr val="104B2B"/>
              </a:solidFill>
              <a:latin typeface="Open Sans"/>
              <a:ea typeface="Open Sans"/>
              <a:cs typeface="Open Sans"/>
            </a:endParaRPr>
          </a:p>
          <a:p>
            <a:pPr>
              <a:lnSpc>
                <a:spcPts val="2200"/>
              </a:lnSpc>
            </a:pPr>
            <a:r>
              <a:rPr lang="da-DK" sz="1800" dirty="0">
                <a:latin typeface="Open Sans"/>
                <a:ea typeface="Open Sans"/>
                <a:cs typeface="Open Sans"/>
              </a:rPr>
              <a:t>Inkluder relevante links, vedhæftede filer, billeder eller detaljer, der kan hjælpe os med at forstå og dele din historie.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9144000" cy="836159"/>
          </a:xfrm>
        </p:spPr>
        <p:txBody>
          <a:bodyPr wrap="square" lIns="216000" tIns="144000" rIns="180000" bIns="108000" anchor="t">
            <a:spAutoFit/>
          </a:bodyPr>
          <a:lstStyle/>
          <a:p>
            <a:r>
              <a:rPr lang="da-DK">
                <a:latin typeface="Open Sans"/>
                <a:ea typeface="Open Sans"/>
                <a:cs typeface="Open Sans"/>
              </a:rPr>
              <a:t>    Del dine historier med os!</a:t>
            </a:r>
          </a:p>
        </p:txBody>
      </p:sp>
      <p:pic>
        <p:nvPicPr>
          <p:cNvPr id="5" name="Picture 4" descr="A group of women looking at a paper&#10;&#10;Description automatically generated">
            <a:extLst>
              <a:ext uri="{FF2B5EF4-FFF2-40B4-BE49-F238E27FC236}">
                <a16:creationId xmlns:a16="http://schemas.microsoft.com/office/drawing/2014/main" id="{CA580A52-9063-E66B-50F8-71F444909950}"/>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75900"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8026400" cy="836159"/>
          </a:xfrm>
        </p:spPr>
        <p:txBody>
          <a:bodyPr/>
          <a:lstStyle/>
          <a:p>
            <a:r>
              <a:rPr lang="da-DK" dirty="0"/>
              <a:t>    Yderligere oplysninger</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da-DK" sz="2800"/>
                        <a:t>Platform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da-DK" sz="2800"/>
                        <a:t>Tag</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da-DK"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a-DK" sz="2400"/>
                        <a:t>              </a:t>
                      </a:r>
                      <a:r>
                        <a:rPr lang="da-DK"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da-DK"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da-DK" sz="2400"/>
                        <a:t>             </a:t>
                      </a:r>
                      <a:r>
                        <a:rPr lang="da-DK"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da-DK"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a-DK" sz="2400"/>
                        <a:t>            </a:t>
                      </a:r>
                      <a:r>
                        <a:rPr lang="da-DK" sz="2000"/>
                        <a:t>@EU Environment </a:t>
                      </a:r>
                      <a:br>
                        <a:rPr lang="da-DK" sz="2000"/>
                      </a:br>
                      <a:r>
                        <a:rPr lang="da-DK"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da-DK"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da-DK" sz="2400"/>
                        <a:t>         </a:t>
                      </a:r>
                      <a:r>
                        <a:rPr lang="da-DK"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da-DK" sz="2300" dirty="0">
                <a:solidFill>
                  <a:prstClr val="black"/>
                </a:solidFill>
                <a:latin typeface="Open Sans"/>
                <a:ea typeface="Open Sans"/>
                <a:cs typeface="Open Sans"/>
              </a:rPr>
              <a:t>Besøg</a:t>
            </a:r>
            <a:r>
              <a:rPr lang="da-DK" sz="2300" dirty="0">
                <a:latin typeface="Open Sans"/>
                <a:ea typeface="Open Sans"/>
                <a:cs typeface="Open Sans"/>
              </a:rPr>
              <a:t> </a:t>
            </a:r>
            <a:r>
              <a:rPr lang="da-DK"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klimapagtens websted</a:t>
            </a:r>
            <a:r>
              <a:rPr lang="da-DK" sz="2300" dirty="0">
                <a:latin typeface="Open Sans"/>
                <a:ea typeface="Open Sans"/>
                <a:cs typeface="Open Sans"/>
              </a:rPr>
              <a:t> </a:t>
            </a:r>
            <a:r>
              <a:rPr lang="da-DK" sz="2300" dirty="0">
                <a:solidFill>
                  <a:prstClr val="black"/>
                </a:solidFill>
                <a:latin typeface="Open Sans"/>
                <a:ea typeface="Open Sans"/>
                <a:cs typeface="Open Sans"/>
              </a:rPr>
              <a:t>for at finde historier fra pagtfællesskabet og nyttige ressourcer og materialer til at inspirere andre til at handle.  </a:t>
            </a:r>
          </a:p>
          <a:p>
            <a:pPr marL="0" indent="0">
              <a:lnSpc>
                <a:spcPts val="3800"/>
              </a:lnSpc>
              <a:spcAft>
                <a:spcPts val="800"/>
              </a:spcAft>
              <a:buFont typeface="Arial" panose="020B0604020202020204" pitchFamily="34" charset="0"/>
              <a:buNone/>
              <a:defRPr/>
            </a:pPr>
            <a:r>
              <a:rPr lang="da-DK" sz="2300" dirty="0">
                <a:solidFill>
                  <a:prstClr val="black"/>
                </a:solidFill>
                <a:latin typeface="Open Sans"/>
                <a:ea typeface="Open Sans"/>
                <a:cs typeface="Open Sans"/>
              </a:rPr>
              <a:t>Du kan</a:t>
            </a:r>
            <a:r>
              <a:rPr lang="da-DK" sz="2300" dirty="0">
                <a:latin typeface="Open Sans"/>
                <a:ea typeface="Open Sans"/>
                <a:cs typeface="Open Sans"/>
              </a:rPr>
              <a:t> også </a:t>
            </a:r>
            <a:r>
              <a:rPr lang="da-DK"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abonnere på vores nyhedsbrev</a:t>
            </a:r>
            <a:r>
              <a:rPr lang="da-DK" sz="2300" dirty="0">
                <a:solidFill>
                  <a:prstClr val="black"/>
                </a:solidFill>
                <a:latin typeface="Open Sans"/>
                <a:ea typeface="Open Sans"/>
                <a:cs typeface="Open Sans"/>
              </a:rPr>
              <a:t> og følge os på de sociale medier for at holde dig opdateret om klimaindsatsen.</a:t>
            </a:r>
          </a:p>
          <a:p>
            <a:pPr marL="0" indent="0">
              <a:lnSpc>
                <a:spcPts val="3800"/>
              </a:lnSpc>
              <a:spcAft>
                <a:spcPts val="800"/>
              </a:spcAft>
              <a:buNone/>
              <a:defRPr/>
            </a:pPr>
            <a:r>
              <a:rPr lang="da-DK" sz="2300" dirty="0">
                <a:solidFill>
                  <a:prstClr val="black"/>
                </a:solidFill>
                <a:latin typeface="Open Sans"/>
                <a:ea typeface="Open Sans"/>
                <a:cs typeface="Open Sans"/>
              </a:rPr>
              <a:t>Find vores indhold ved hjælp af følgende hashtags: </a:t>
            </a:r>
            <a:br>
              <a:rPr lang="da-DK" sz="2300" dirty="0">
                <a:solidFill>
                  <a:prstClr val="black"/>
                </a:solidFill>
                <a:latin typeface="Open Sans"/>
                <a:ea typeface="Open Sans"/>
                <a:cs typeface="Open Sans"/>
              </a:rPr>
            </a:br>
            <a:r>
              <a:rPr lang="da-DK" sz="2300" b="1" dirty="0">
                <a:solidFill>
                  <a:srgbClr val="104B2B"/>
                </a:solidFill>
                <a:latin typeface="Open Sans"/>
                <a:ea typeface="Open Sans"/>
                <a:cs typeface="Open Sans"/>
              </a:rPr>
              <a:t>#EUClimatePact #MyWorldOurPlanet </a:t>
            </a:r>
            <a:br>
              <a:rPr lang="da-DK" sz="2400" b="1" dirty="0">
                <a:solidFill>
                  <a:srgbClr val="104B2B"/>
                </a:solidFill>
                <a:latin typeface="Open Sans"/>
                <a:ea typeface="Open Sans"/>
                <a:cs typeface="Open Sans"/>
              </a:rPr>
            </a:br>
            <a:endParaRPr lang="da-DK" sz="2400" b="1" dirty="0">
              <a:solidFill>
                <a:srgbClr val="104B2B"/>
              </a:solidFill>
              <a:latin typeface="Open Sans"/>
              <a:ea typeface="Open Sans"/>
              <a:cs typeface="Open Sans"/>
            </a:endParaRPr>
          </a:p>
          <a:p>
            <a:pPr marL="0" indent="0">
              <a:lnSpc>
                <a:spcPts val="4400"/>
              </a:lnSpc>
              <a:spcAft>
                <a:spcPts val="800"/>
              </a:spcAft>
              <a:buNone/>
              <a:defRPr/>
            </a:pPr>
            <a:r>
              <a:rPr lang="da-DK" sz="3200" dirty="0">
                <a:solidFill>
                  <a:srgbClr val="104B2B"/>
                </a:solidFill>
                <a:latin typeface="Open Sans"/>
                <a:ea typeface="Open Sans"/>
                <a:cs typeface="Open Sans"/>
              </a:rPr>
              <a:t>Har du spørgsmål? Du er velkommen til at kontakte sekretariatet på: </a:t>
            </a:r>
            <a:r>
              <a:rPr lang="da-DK"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0963896" y="2416393"/>
            <a:ext cx="6504350" cy="1288009"/>
          </a:xfrm>
        </p:spPr>
        <p:txBody>
          <a:bodyPr/>
          <a:lstStyle/>
          <a:p>
            <a:r>
              <a:rPr lang="da-DK" dirty="0"/>
              <a:t>Tak for din</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8424421" y="3666302"/>
            <a:ext cx="9043826" cy="1288009"/>
          </a:xfrm>
        </p:spPr>
        <p:txBody>
          <a:bodyPr/>
          <a:lstStyle/>
          <a:p>
            <a:r>
              <a:rPr lang="da-DK" dirty="0"/>
              <a:t>opmærksomhed!</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9981197" cy="1232609"/>
          </a:xfrm>
        </p:spPr>
        <p:txBody>
          <a:bodyPr/>
          <a:lstStyle/>
          <a:p>
            <a:r>
              <a:rPr lang="da-DK" sz="6800" dirty="0"/>
              <a:t> OM den europæiske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5713997" cy="1232609"/>
          </a:xfrm>
        </p:spPr>
        <p:txBody>
          <a:bodyPr/>
          <a:lstStyle/>
          <a:p>
            <a:r>
              <a:rPr lang="da-DK" sz="6800">
                <a:latin typeface="Open Sans"/>
                <a:ea typeface="Open Sans"/>
                <a:cs typeface="Open Sans"/>
              </a:rPr>
              <a:t> klimapagt</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da-DK"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da-DK" sz="2800">
                <a:solidFill>
                  <a:schemeClr val="bg1"/>
                </a:solidFill>
                <a:latin typeface="Open Sans"/>
                <a:ea typeface="Open Sans"/>
                <a:cs typeface="Open Sans"/>
              </a:rPr>
              <a:t>Den</a:t>
            </a:r>
            <a:r>
              <a:rPr lang="da-DK" sz="2800">
                <a:latin typeface="Open Sans"/>
                <a:ea typeface="Open Sans"/>
                <a:cs typeface="Open Sans"/>
              </a:rPr>
              <a:t> </a:t>
            </a:r>
            <a:r>
              <a:rPr lang="da-DK"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europæiske klimapagt</a:t>
            </a:r>
            <a:r>
              <a:rPr lang="da-DK" sz="2800">
                <a:latin typeface="Open Sans"/>
                <a:ea typeface="Open Sans"/>
                <a:cs typeface="Open Sans"/>
              </a:rPr>
              <a:t> </a:t>
            </a:r>
            <a:r>
              <a:rPr lang="da-DK" sz="2800">
                <a:solidFill>
                  <a:schemeClr val="bg1"/>
                </a:solidFill>
                <a:latin typeface="Open Sans"/>
                <a:ea typeface="Open Sans"/>
                <a:cs typeface="Open Sans"/>
              </a:rPr>
              <a:t>er et initiativ, der er lanceret af Europa-Kommissionen med det formål at skabe en bevægelse af mennesker, der er forenet omkring en fælles sag: </a:t>
            </a:r>
            <a:r>
              <a:rPr lang="da-DK" sz="2800" b="1">
                <a:solidFill>
                  <a:schemeClr val="bg1"/>
                </a:solidFill>
                <a:latin typeface="Open Sans"/>
                <a:ea typeface="Open Sans"/>
                <a:cs typeface="Open Sans"/>
              </a:rPr>
              <a:t>klimaindsats</a:t>
            </a:r>
            <a:r>
              <a:rPr lang="da-DK"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da-DK" sz="2800">
                <a:solidFill>
                  <a:schemeClr val="bg1"/>
                </a:solidFill>
                <a:latin typeface="Open Sans"/>
                <a:ea typeface="Open Sans"/>
                <a:cs typeface="Open Sans"/>
              </a:rPr>
              <a:t>Som en del af den</a:t>
            </a:r>
            <a:r>
              <a:rPr lang="da-DK" sz="2800">
                <a:latin typeface="Open Sans"/>
                <a:ea typeface="Open Sans"/>
                <a:cs typeface="Open Sans"/>
              </a:rPr>
              <a:t> </a:t>
            </a:r>
            <a:r>
              <a:rPr lang="da-DK"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europæiske grønne pagt</a:t>
            </a:r>
            <a:r>
              <a:rPr lang="da-DK" sz="2800">
                <a:latin typeface="Open Sans"/>
                <a:ea typeface="Open Sans"/>
                <a:cs typeface="Open Sans"/>
              </a:rPr>
              <a:t> </a:t>
            </a:r>
            <a:r>
              <a:rPr lang="da-DK" sz="2800">
                <a:solidFill>
                  <a:schemeClr val="bg1"/>
                </a:solidFill>
                <a:latin typeface="Open Sans"/>
                <a:ea typeface="Open Sans"/>
                <a:cs typeface="Open Sans"/>
              </a:rPr>
              <a:t>hjælper den EU med at nå sit mål om at blive klimaneutral inden 2050.</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da-DK" sz="60000" b="1">
                <a:solidFill>
                  <a:schemeClr val="bg1">
                    <a:alpha val="3000"/>
                  </a:schemeClr>
                </a:solidFill>
                <a:latin typeface="Open Sans"/>
                <a:ea typeface="Open Sans"/>
                <a:cs typeface="Open Sans"/>
              </a:rPr>
              <a:t>20        </a:t>
            </a:r>
            <a:br>
              <a:rPr lang="da-DK" sz="60000" b="1">
                <a:solidFill>
                  <a:schemeClr val="bg1">
                    <a:alpha val="3000"/>
                  </a:schemeClr>
                </a:solidFill>
                <a:latin typeface="Open Sans"/>
                <a:ea typeface="Open Sans"/>
                <a:cs typeface="Open Sans"/>
              </a:rPr>
            </a:br>
            <a:endParaRPr lang="da-DK"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da-DK"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3335000" cy="836159"/>
          </a:xfrm>
          <a:prstGeom prst="rect">
            <a:avLst/>
          </a:prstGeom>
          <a:solidFill>
            <a:srgbClr val="3C64E7"/>
          </a:solidFill>
        </p:spPr>
        <p:txBody>
          <a:bodyPr/>
          <a:lstStyle/>
          <a:p>
            <a:r>
              <a:rPr lang="da-DK"/>
              <a:t>                  </a:t>
            </a:r>
            <a:r>
              <a:rPr lang="da-DK" b="0"/>
              <a:t>Hvad er</a:t>
            </a:r>
            <a:r>
              <a:rPr lang="da-DK"/>
              <a:t> den europæiske klimapagt?</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da-DK" sz="3200">
                <a:solidFill>
                  <a:srgbClr val="2A255A"/>
                </a:solidFill>
                <a:latin typeface="Open Sans"/>
                <a:ea typeface="Open Sans"/>
                <a:cs typeface="Open Sans"/>
              </a:rPr>
              <a:t>Pagtens motto er:  </a:t>
            </a:r>
            <a:br>
              <a:rPr lang="da-DK" sz="3200">
                <a:solidFill>
                  <a:srgbClr val="2A255A"/>
                </a:solidFill>
                <a:latin typeface="Open Sans"/>
                <a:ea typeface="Open Sans"/>
                <a:cs typeface="Open Sans"/>
              </a:rPr>
            </a:br>
            <a:r>
              <a:rPr lang="da-DK" sz="3600" b="1" i="1">
                <a:solidFill>
                  <a:srgbClr val="2A255A"/>
                </a:solidFill>
                <a:latin typeface="Open Sans"/>
                <a:ea typeface="Open Sans"/>
                <a:cs typeface="Open Sans"/>
              </a:rPr>
              <a:t>"Min verden. Min indsats. Vores planet."</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1" y="822493"/>
            <a:ext cx="5308979" cy="836159"/>
          </a:xfrm>
        </p:spPr>
        <p:txBody>
          <a:bodyPr wrap="square" lIns="216000" tIns="144000" rIns="180000" bIns="108000" anchor="t">
            <a:spAutoFit/>
          </a:bodyPr>
          <a:lstStyle/>
          <a:p>
            <a:r>
              <a:rPr lang="da-DK" dirty="0">
                <a:latin typeface="Open Sans"/>
                <a:ea typeface="Open Sans"/>
                <a:cs typeface="Open Sans"/>
              </a:rPr>
              <a:t>målsætninger</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9"/>
            <a:ext cx="9488471" cy="2170280"/>
            <a:chOff x="1484396" y="3363558"/>
            <a:chExt cx="14002703" cy="2663176"/>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33348" y="3374120"/>
              <a:ext cx="4153751" cy="666111"/>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484396" y="4414612"/>
              <a:ext cx="4108688" cy="1246332"/>
            </a:xfrm>
            <a:prstGeom prst="rect">
              <a:avLst/>
            </a:prstGeom>
            <a:noFill/>
          </p:spPr>
          <p:txBody>
            <a:bodyPr wrap="square" lIns="91440" tIns="45720" rIns="91440" bIns="45720" anchor="t">
              <a:spAutoFit/>
            </a:bodyPr>
            <a:lstStyle/>
            <a:p>
              <a:pPr algn="ctr">
                <a:lnSpc>
                  <a:spcPts val="2400"/>
                </a:lnSpc>
              </a:pPr>
              <a:r>
                <a:rPr lang="da-DK" sz="2000" dirty="0">
                  <a:latin typeface="Open Sans"/>
                  <a:ea typeface="Open Sans"/>
                  <a:cs typeface="Open Sans"/>
                </a:rPr>
                <a:t>om klimaspørgsmål og </a:t>
              </a:r>
              <a:br>
                <a:rPr lang="da-DK" sz="2000" dirty="0">
                  <a:latin typeface="Open Sans"/>
                  <a:ea typeface="Open Sans"/>
                  <a:cs typeface="Open Sans"/>
                </a:rPr>
              </a:br>
              <a:r>
                <a:rPr lang="da-DK" sz="2000" dirty="0">
                  <a:latin typeface="Open Sans"/>
                  <a:ea typeface="Open Sans"/>
                  <a:cs typeface="Open Sans"/>
                </a:rPr>
                <a:t>EU-indsatser</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56992" y="4352498"/>
              <a:ext cx="3494178" cy="1519433"/>
            </a:xfrm>
            <a:prstGeom prst="rect">
              <a:avLst/>
            </a:prstGeom>
            <a:noFill/>
          </p:spPr>
          <p:txBody>
            <a:bodyPr wrap="square" lIns="91440" tIns="45720" rIns="91440" bIns="45720" anchor="t">
              <a:spAutoFit/>
            </a:bodyPr>
            <a:lstStyle/>
            <a:p>
              <a:pPr algn="ctr">
                <a:lnSpc>
                  <a:spcPts val="2400"/>
                </a:lnSpc>
              </a:pPr>
              <a:r>
                <a:rPr lang="da-DK" sz="2000" dirty="0">
                  <a:latin typeface="Open Sans"/>
                  <a:ea typeface="Open Sans"/>
                  <a:cs typeface="Open Sans"/>
                </a:rPr>
                <a:t>klimaindsats og katalysere engagement</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82648"/>
              <a:ext cx="4108686" cy="1944086"/>
            </a:xfrm>
            <a:prstGeom prst="rect">
              <a:avLst/>
            </a:prstGeom>
            <a:noFill/>
          </p:spPr>
          <p:txBody>
            <a:bodyPr wrap="square" lIns="91440" tIns="45720" rIns="91440" bIns="45720" anchor="t">
              <a:spAutoFit/>
            </a:bodyPr>
            <a:lstStyle/>
            <a:p>
              <a:pPr algn="ctr">
                <a:lnSpc>
                  <a:spcPts val="2400"/>
                </a:lnSpc>
              </a:pPr>
              <a:r>
                <a:rPr lang="da-DK" sz="1600">
                  <a:latin typeface="Open Sans"/>
                  <a:ea typeface="Open Sans"/>
                  <a:cs typeface="Open Sans"/>
                </a:rPr>
                <a:t>og organisationer, der </a:t>
              </a:r>
              <a:br>
                <a:rPr lang="da-DK" sz="1600">
                  <a:latin typeface="Open Sans"/>
                  <a:ea typeface="Open Sans"/>
                  <a:cs typeface="Open Sans"/>
                </a:rPr>
              </a:br>
              <a:r>
                <a:rPr lang="da-DK" sz="1600">
                  <a:latin typeface="Open Sans"/>
                  <a:ea typeface="Open Sans"/>
                  <a:cs typeface="Open Sans"/>
                </a:rPr>
                <a:t>handler på klimaområdet </a:t>
              </a:r>
              <a:br>
                <a:rPr lang="da-DK" sz="1600">
                  <a:latin typeface="Open Sans"/>
                  <a:ea typeface="Open Sans"/>
                  <a:cs typeface="Open Sans"/>
                </a:rPr>
              </a:br>
              <a:r>
                <a:rPr lang="da-DK" sz="1600">
                  <a:latin typeface="Open Sans"/>
                  <a:ea typeface="Open Sans"/>
                  <a:cs typeface="Open Sans"/>
                </a:rPr>
                <a:t>og hjælpe dem med at </a:t>
              </a:r>
              <a:br>
                <a:rPr lang="da-DK" sz="1600">
                  <a:latin typeface="Open Sans"/>
                  <a:ea typeface="Open Sans"/>
                  <a:cs typeface="Open Sans"/>
                </a:rPr>
              </a:br>
              <a:r>
                <a:rPr lang="da-DK" sz="1600">
                  <a:latin typeface="Open Sans"/>
                  <a:ea typeface="Open Sans"/>
                  <a:cs typeface="Open Sans"/>
                </a:rPr>
                <a:t>lære af hinanden.</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484396" y="3363560"/>
              <a:ext cx="4108688" cy="830887"/>
            </a:xfrm>
            <a:prstGeom prst="rect">
              <a:avLst/>
            </a:prstGeom>
            <a:noFill/>
          </p:spPr>
          <p:txBody>
            <a:bodyPr wrap="square" lIns="91440" tIns="45720" rIns="91440" bIns="45720" anchor="t">
              <a:spAutoFit/>
            </a:bodyPr>
            <a:lstStyle/>
            <a:p>
              <a:pPr algn="ctr"/>
              <a:r>
                <a:rPr lang="da-DK" sz="1900" b="1" dirty="0">
                  <a:solidFill>
                    <a:schemeClr val="bg1"/>
                  </a:solidFill>
                  <a:latin typeface="Open Sans"/>
                  <a:ea typeface="Open Sans"/>
                  <a:cs typeface="Open Sans"/>
                </a:rPr>
                <a:t>Skabe øget bevidsthed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da-DK" sz="2000" b="1">
                  <a:solidFill>
                    <a:schemeClr val="bg1"/>
                  </a:solidFill>
                  <a:latin typeface="Open Sans"/>
                  <a:ea typeface="Open Sans"/>
                  <a:cs typeface="Open Sans"/>
                </a:rPr>
                <a:t>Tilskynde</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55881" y="3363558"/>
              <a:ext cx="3870628" cy="490980"/>
            </a:xfrm>
            <a:prstGeom prst="rect">
              <a:avLst/>
            </a:prstGeom>
            <a:noFill/>
          </p:spPr>
          <p:txBody>
            <a:bodyPr wrap="square" lIns="91440" tIns="45720" rIns="91440" bIns="45720" anchor="t">
              <a:spAutoFit/>
            </a:bodyPr>
            <a:lstStyle/>
            <a:p>
              <a:pPr algn="ctr"/>
              <a:r>
                <a:rPr lang="da-DK" sz="2000" b="1">
                  <a:solidFill>
                    <a:schemeClr val="bg1"/>
                  </a:solidFill>
                  <a:latin typeface="Open Sans"/>
                  <a:ea typeface="Open Sans"/>
                  <a:cs typeface="Open Sans"/>
                </a:rPr>
                <a:t>Forbinde borgere</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da-DK" sz="40000" b="1">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7747000" cy="836159"/>
          </a:xfrm>
        </p:spPr>
        <p:txBody>
          <a:bodyPr wrap="square" lIns="216000" tIns="144000" rIns="180000" bIns="108000" anchor="t">
            <a:spAutoFit/>
          </a:bodyPr>
          <a:lstStyle/>
          <a:p>
            <a:r>
              <a:rPr lang="da-DK" dirty="0">
                <a:latin typeface="Open Sans"/>
                <a:ea typeface="Open Sans"/>
                <a:cs typeface="Open Sans"/>
              </a:rPr>
              <a:t>    prioriterede områder</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da-DK" sz="2000" b="1">
                <a:latin typeface="Open Sans"/>
                <a:ea typeface="Open Sans"/>
                <a:cs typeface="Open Sans"/>
              </a:rPr>
              <a:t>Klimapolitik og indsats på stedet</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da-DK" sz="2000" b="1">
                <a:latin typeface="Open Sans"/>
                <a:ea typeface="Open Sans"/>
                <a:cs typeface="Open Sans"/>
              </a:rPr>
              <a:t>Tilpasning til uundgåelige </a:t>
            </a:r>
            <a:br>
              <a:rPr lang="da-DK" sz="2000" b="1">
                <a:latin typeface="Open Sans"/>
                <a:ea typeface="Open Sans"/>
                <a:cs typeface="Open Sans"/>
              </a:rPr>
            </a:br>
            <a:r>
              <a:rPr lang="da-DK" sz="2000" b="1">
                <a:latin typeface="Open Sans"/>
                <a:ea typeface="Open Sans"/>
                <a:cs typeface="Open Sans"/>
              </a:rPr>
              <a:t>klimapåvirkninger</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da-DK" sz="2000" b="1">
                <a:latin typeface="Open Sans"/>
                <a:ea typeface="Open Sans"/>
                <a:cs typeface="Open Sans"/>
              </a:rPr>
              <a:t>Økonomi og </a:t>
            </a:r>
            <a:br>
              <a:rPr lang="da-DK" sz="2000" b="1">
                <a:latin typeface="Open Sans"/>
                <a:ea typeface="Open Sans"/>
                <a:cs typeface="Open Sans"/>
              </a:rPr>
            </a:br>
            <a:r>
              <a:rPr lang="da-DK" sz="2000" b="1">
                <a:latin typeface="Open Sans"/>
                <a:ea typeface="Open Sans"/>
                <a:cs typeface="Open Sans"/>
              </a:rPr>
              <a:t>rimelig omstilling</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da-DK"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da-DK"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da-DK"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8684906" cy="836159"/>
          </a:xfrm>
        </p:spPr>
        <p:txBody>
          <a:bodyPr/>
          <a:lstStyle/>
          <a:p>
            <a:r>
              <a:rPr lang="da-DK" dirty="0">
                <a:latin typeface="Open Sans"/>
                <a:ea typeface="Open Sans"/>
                <a:cs typeface="Open Sans"/>
              </a:rPr>
              <a:t>    </a:t>
            </a:r>
            <a:r>
              <a:rPr lang="da-DK" dirty="0"/>
              <a:t>Klimapagtens fællesskab</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25337" y="3909890"/>
            <a:ext cx="3797426" cy="1015663"/>
          </a:xfrm>
          <a:prstGeom prst="rect">
            <a:avLst/>
          </a:prstGeom>
          <a:noFill/>
        </p:spPr>
        <p:txBody>
          <a:bodyPr wrap="square">
            <a:spAutoFit/>
          </a:bodyPr>
          <a:lstStyle/>
          <a:p>
            <a:pPr algn="ctr"/>
            <a:r>
              <a:rPr lang="da-DK" sz="2000" dirty="0">
                <a:solidFill>
                  <a:schemeClr val="bg1"/>
                </a:solidFill>
                <a:latin typeface="Open Sans"/>
                <a:ea typeface="Open Sans"/>
                <a:cs typeface="Open Sans"/>
              </a:rPr>
              <a:t>mobiliserer pagtens fællesskab og koordinerer dets aktiviteter på centralt niveau.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da-DK" sz="2300" b="1">
                <a:solidFill>
                  <a:srgbClr val="3A64E8"/>
                </a:solidFill>
                <a:latin typeface="Open Sans"/>
                <a:ea typeface="Open Sans"/>
                <a:cs typeface="Open Sans"/>
              </a:rPr>
              <a:t>Sekretariatet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da-DK" sz="2000" b="1">
                  <a:latin typeface="Open Sans"/>
                  <a:ea typeface="Open Sans"/>
                  <a:cs typeface="Open Sans"/>
                </a:rPr>
                <a:t>Landekoordinatorer (LK'er)</a:t>
              </a:r>
              <a:r>
                <a:rPr lang="da-DK" sz="2000">
                  <a:latin typeface="Open Sans"/>
                  <a:ea typeface="Open Sans"/>
                  <a:cs typeface="Open Sans"/>
                </a:rPr>
                <a:t> og </a:t>
              </a:r>
              <a:r>
                <a:rPr lang="da-DK" sz="2000" b="1">
                  <a:latin typeface="Open Sans"/>
                  <a:ea typeface="Open Sans"/>
                  <a:cs typeface="Open Sans"/>
                </a:rPr>
                <a:t>PR-bureauer (PR)</a:t>
              </a:r>
              <a:r>
                <a:rPr lang="da-DK" sz="2000">
                  <a:latin typeface="Open Sans"/>
                  <a:ea typeface="Open Sans"/>
                  <a:cs typeface="Open Sans"/>
                </a:rPr>
                <a:t> fokuserer på at implementere pagtens vision på nationalt plan.</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da-DK" sz="2300" b="1">
                  <a:solidFill>
                    <a:schemeClr val="bg1"/>
                  </a:solidFill>
                  <a:latin typeface="Open Sans"/>
                  <a:ea typeface="Open Sans"/>
                  <a:cs typeface="Open Sans"/>
                </a:rPr>
                <a:t>LK'er og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12854" y="3969483"/>
              <a:ext cx="3494178" cy="1015663"/>
            </a:xfrm>
            <a:prstGeom prst="rect">
              <a:avLst/>
            </a:prstGeom>
            <a:noFill/>
          </p:spPr>
          <p:txBody>
            <a:bodyPr wrap="square">
              <a:spAutoFit/>
            </a:bodyPr>
            <a:lstStyle/>
            <a:p>
              <a:pPr algn="ctr"/>
              <a:r>
                <a:rPr lang="da-DK" sz="2000" dirty="0">
                  <a:solidFill>
                    <a:schemeClr val="bg1"/>
                  </a:solidFill>
                  <a:latin typeface="Open Sans"/>
                  <a:ea typeface="Open Sans"/>
                  <a:cs typeface="Open Sans"/>
                </a:rPr>
                <a:t>informerer, inspirerer og støtter klimapolitik og -indsats i deres lokalsamfund.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da-DK" sz="2300" b="1">
                  <a:solidFill>
                    <a:srgbClr val="2A255A"/>
                  </a:solidFill>
                  <a:latin typeface="Open Sans"/>
                  <a:ea typeface="Open Sans"/>
                  <a:cs typeface="Open Sans"/>
                </a:rPr>
                <a:t>Klimapagtens ambassadører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920965" y="7191320"/>
              <a:ext cx="3813025" cy="1323439"/>
            </a:xfrm>
            <a:prstGeom prst="rect">
              <a:avLst/>
            </a:prstGeom>
            <a:noFill/>
          </p:spPr>
          <p:txBody>
            <a:bodyPr wrap="square">
              <a:spAutoFit/>
            </a:bodyPr>
            <a:lstStyle/>
            <a:p>
              <a:pPr algn="ctr"/>
              <a:r>
                <a:rPr lang="da-DK" sz="2000" dirty="0">
                  <a:solidFill>
                    <a:schemeClr val="bg1"/>
                  </a:solidFill>
                  <a:latin typeface="Open Sans"/>
                  <a:ea typeface="Open Sans"/>
                  <a:cs typeface="Open Sans"/>
                </a:rPr>
                <a:t>er organisationer, der er engagerede i at bekæmpe klimaforandringer og bidrage til en bæredygtig fremtid.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4724050" y="6263859"/>
              <a:ext cx="4108688" cy="662233"/>
            </a:xfrm>
            <a:prstGeom prst="rect">
              <a:avLst/>
            </a:prstGeom>
            <a:noFill/>
          </p:spPr>
          <p:txBody>
            <a:bodyPr wrap="square">
              <a:spAutoFit/>
            </a:bodyPr>
            <a:lstStyle/>
            <a:p>
              <a:pPr algn="ctr">
                <a:lnSpc>
                  <a:spcPts val="2200"/>
                </a:lnSpc>
              </a:pPr>
              <a:r>
                <a:rPr lang="da-DK" sz="2300" b="1" dirty="0">
                  <a:solidFill>
                    <a:srgbClr val="2743A8"/>
                  </a:solidFill>
                  <a:latin typeface="Open Sans"/>
                  <a:ea typeface="Open Sans"/>
                  <a:cs typeface="Open Sans"/>
                </a:rPr>
                <a:t>Klimapagtens </a:t>
              </a:r>
              <a:br>
                <a:rPr lang="da-DK" sz="2300" b="1" dirty="0">
                  <a:solidFill>
                    <a:srgbClr val="2743A8"/>
                  </a:solidFill>
                  <a:latin typeface="Open Sans"/>
                  <a:ea typeface="Open Sans"/>
                  <a:cs typeface="Open Sans"/>
                </a:rPr>
              </a:br>
              <a:r>
                <a:rPr lang="da-DK" sz="2300" b="1" dirty="0">
                  <a:solidFill>
                    <a:srgbClr val="2743A8"/>
                  </a:solidFill>
                  <a:latin typeface="Open Sans"/>
                  <a:ea typeface="Open Sans"/>
                  <a:cs typeface="Open Sans"/>
                </a:rPr>
                <a:t>partnere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19609" y="7095801"/>
            <a:ext cx="3349455" cy="1323439"/>
          </a:xfrm>
          <a:prstGeom prst="rect">
            <a:avLst/>
          </a:prstGeom>
          <a:noFill/>
        </p:spPr>
        <p:txBody>
          <a:bodyPr wrap="square">
            <a:spAutoFit/>
          </a:bodyPr>
          <a:lstStyle/>
          <a:p>
            <a:pPr algn="ctr"/>
            <a:r>
              <a:rPr lang="da-DK" sz="2000" dirty="0">
                <a:latin typeface="Open Sans"/>
                <a:ea typeface="Open Sans"/>
                <a:cs typeface="Open Sans"/>
              </a:rPr>
              <a:t>er støtter, der er interesserede i at blive aktive inden for klimarelaterede emner i deres land.</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da-DK" sz="2300" b="1">
                <a:solidFill>
                  <a:schemeClr val="bg1"/>
                </a:solidFill>
                <a:latin typeface="Open Sans"/>
                <a:ea typeface="Open Sans"/>
                <a:cs typeface="Open Sans"/>
              </a:rPr>
              <a:t>Venner af pagten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22493"/>
            <a:ext cx="6248399" cy="836159"/>
          </a:xfrm>
          <a:solidFill>
            <a:srgbClr val="2A255A"/>
          </a:solidFill>
        </p:spPr>
        <p:txBody>
          <a:bodyPr wrap="square" lIns="216000" tIns="144000" rIns="180000" bIns="108000" anchor="t">
            <a:spAutoFit/>
          </a:bodyPr>
          <a:lstStyle/>
          <a:p>
            <a:pPr marL="904875" indent="-893445"/>
            <a:r>
              <a:rPr lang="da-DK" dirty="0">
                <a:latin typeface="Open Sans"/>
                <a:ea typeface="Open Sans"/>
                <a:cs typeface="Open Sans"/>
              </a:rPr>
              <a:t>         ambassadører</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da-DK" sz="2200">
                <a:latin typeface="Open Sans"/>
                <a:ea typeface="Open Sans"/>
                <a:cs typeface="Open Sans"/>
              </a:rPr>
              <a:t>Organiserer og deltager i lokale, nationale, regionale eller europæiske arrangementer og aktiviteter.</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da-DK" sz="2400" b="1">
                <a:solidFill>
                  <a:srgbClr val="174C54"/>
                </a:solidFill>
                <a:latin typeface="Open Sans"/>
                <a:ea typeface="Open Sans"/>
                <a:cs typeface="Arial"/>
              </a:rPr>
              <a:t>Klimapagtens ambassadører</a:t>
            </a:r>
            <a:r>
              <a:rPr lang="da-DK" sz="2400" b="1">
                <a:latin typeface="Open Sans"/>
                <a:ea typeface="Open Sans"/>
                <a:cs typeface="Arial"/>
              </a:rPr>
              <a:t> </a:t>
            </a:r>
            <a:br>
              <a:rPr lang="da-DK" sz="2400" b="1">
                <a:latin typeface="Open Sans"/>
                <a:ea typeface="Open Sans"/>
                <a:cs typeface="Arial"/>
              </a:rPr>
            </a:br>
            <a:r>
              <a:rPr lang="da-DK" sz="2400">
                <a:latin typeface="Open Sans"/>
                <a:ea typeface="Open Sans"/>
                <a:cs typeface="Arial"/>
              </a:rPr>
              <a:t>er ledere af organisationer, lokalsamfund, uformelle grupper eller bevægelser, lokale myndigheder, repræsentanter for kulturinstitutioner, influencere (osv.). I øjeblikket er der mere end </a:t>
            </a:r>
            <a:r>
              <a:rPr lang="da-DK" sz="2400" b="1">
                <a:solidFill>
                  <a:srgbClr val="187471"/>
                </a:solidFill>
                <a:latin typeface="Open Sans"/>
                <a:ea typeface="Open Sans"/>
                <a:cs typeface="Arial"/>
              </a:rPr>
              <a:t>800 ambassadører</a:t>
            </a:r>
            <a:r>
              <a:rPr lang="da-DK"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200">
                <a:latin typeface="Open Sans"/>
                <a:ea typeface="Open Sans"/>
                <a:cs typeface="Open Sans"/>
              </a:rPr>
              <a:t>Deler pagtens budskaber via deres netværk og kommunikationskanaler.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da-DK" sz="2200" dirty="0">
                <a:latin typeface="Open Sans"/>
                <a:ea typeface="Open Sans"/>
                <a:cs typeface="Open Sans"/>
              </a:rPr>
              <a:t>Leder med et godt eksempel og inspirerer andre til en større klimaindsats.</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5" y="7733195"/>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da-DK" sz="2200" dirty="0">
                <a:latin typeface="Open Sans"/>
                <a:ea typeface="Open Sans"/>
                <a:cs typeface="Open Sans"/>
              </a:rPr>
              <a:t>samarbejde med ambassadører på nationalt og regionalt niveau.</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da-DK" sz="2400" b="1">
                <a:solidFill>
                  <a:srgbClr val="391A53"/>
                </a:solidFill>
                <a:latin typeface="Open Sans"/>
                <a:ea typeface="Open Sans"/>
                <a:cs typeface="Arial"/>
              </a:rPr>
              <a:t>Klimapagtens partnere</a:t>
            </a:r>
            <a:r>
              <a:rPr lang="da-DK" sz="2400">
                <a:latin typeface="Open Sans"/>
                <a:ea typeface="Open Sans"/>
                <a:cs typeface="Arial"/>
              </a:rPr>
              <a:t> er organisationer, der er engagerede i at bekæmpe klimaforandringer og bidrage til en bæredygtig fremtid. Som en del af pagten vil de</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da-DK" sz="2200">
                <a:latin typeface="Open Sans"/>
                <a:ea typeface="Open Sans"/>
                <a:cs typeface="Open Sans"/>
              </a:rPr>
              <a:t>deltage i eksklusive arrangementer med EU's politiske beslutningstagere.</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da-DK" sz="2200">
                <a:latin typeface="Open Sans"/>
                <a:ea typeface="Open Sans"/>
                <a:cs typeface="Open Sans"/>
              </a:rPr>
              <a:t>øge synligheden af pagten på deres hjemmesider og fremvise resultater gennem officielle kanaler.</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496820"/>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9"/>
            <a:ext cx="7860631" cy="1026572"/>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da-DK">
                <a:latin typeface="Open Sans"/>
                <a:ea typeface="Open Sans"/>
                <a:cs typeface="Open Sans"/>
              </a:rPr>
              <a:t>                  PARTNERE</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68DBA6-8E76-4B1A-A68D-358A1B97586E}">
  <ds:schemaRefs>
    <ds:schemaRef ds:uri="http://purl.org/dc/dcmitype/"/>
    <ds:schemaRef ds:uri="http://www.w3.org/XML/1998/namespace"/>
    <ds:schemaRef ds:uri="http://purl.org/dc/terms/"/>
    <ds:schemaRef ds:uri="f75dc2e1-5a74-43f4-af9f-d866e04aa3cf"/>
    <ds:schemaRef ds:uri="119ae24b-acd2-4206-8a50-f24ff65407c3"/>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9A931D60-5544-4E5E-A226-1B88329BF6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4137DE-9DF0-43C6-8734-0D09BF16A4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1459</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Arial</vt:lpstr>
      <vt:lpstr>Calibri</vt:lpstr>
      <vt:lpstr>Open Sans Semibold</vt:lpstr>
      <vt:lpstr>Lucida Sans</vt:lpstr>
      <vt:lpstr>Open Sans</vt:lpstr>
      <vt:lpstr>Myriad Pro</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OM den europæiske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 for din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92</cp:revision>
  <dcterms:created xsi:type="dcterms:W3CDTF">2023-09-22T15:24:24Z</dcterms:created>
  <dcterms:modified xsi:type="dcterms:W3CDTF">2024-08-26T12:27:04Z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