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B6279-2AF9-411C-B60C-201A220C46D7}" v="2" dt="2024-08-23T12:11:06.087"/>
    <p1510:client id="{76C3D0C5-55F2-E79B-85CB-B0A3AEC01D14}" v="2" dt="2024-08-23T12:18:56.380"/>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3ABB6279-2AF9-411C-B60C-201A220C46D7}"/>
    <pc:docChg chg="modSld">
      <pc:chgData name="Carolina Bolelli" userId="d7926893-566e-4e7f-acc2-6407bb3f96bc" providerId="ADAL" clId="{3ABB6279-2AF9-411C-B60C-201A220C46D7}" dt="2024-08-23T13:17:37.702" v="6" actId="14100"/>
      <pc:docMkLst>
        <pc:docMk/>
      </pc:docMkLst>
      <pc:sldChg chg="addSp modSp mod">
        <pc:chgData name="Carolina Bolelli" userId="d7926893-566e-4e7f-acc2-6407bb3f96bc" providerId="ADAL" clId="{3ABB6279-2AF9-411C-B60C-201A220C46D7}" dt="2024-08-23T13:17:37.702" v="6" actId="14100"/>
        <pc:sldMkLst>
          <pc:docMk/>
          <pc:sldMk cId="2963042633" sldId="4023"/>
        </pc:sldMkLst>
        <pc:spChg chg="add mod ord">
          <ac:chgData name="Carolina Bolelli" userId="d7926893-566e-4e7f-acc2-6407bb3f96bc" providerId="ADAL" clId="{3ABB6279-2AF9-411C-B60C-201A220C46D7}" dt="2024-08-23T12:11:10.599" v="3" actId="167"/>
          <ac:spMkLst>
            <pc:docMk/>
            <pc:sldMk cId="2963042633" sldId="4023"/>
            <ac:spMk id="2" creationId="{6B5399C6-70E8-C302-A8DE-25A7783AAB30}"/>
          </ac:spMkLst>
        </pc:spChg>
        <pc:spChg chg="mod">
          <ac:chgData name="Carolina Bolelli" userId="d7926893-566e-4e7f-acc2-6407bb3f96bc" providerId="ADAL" clId="{3ABB6279-2AF9-411C-B60C-201A220C46D7}" dt="2024-08-23T13:17:37.702" v="6" actId="14100"/>
          <ac:spMkLst>
            <pc:docMk/>
            <pc:sldMk cId="2963042633" sldId="4023"/>
            <ac:spMk id="29" creationId="{7EBDF132-810A-F860-D269-7AE56BA3BF38}"/>
          </ac:spMkLst>
        </pc:spChg>
        <pc:picChg chg="mod">
          <ac:chgData name="Carolina Bolelli" userId="d7926893-566e-4e7f-acc2-6407bb3f96bc" providerId="ADAL" clId="{3ABB6279-2AF9-411C-B60C-201A220C46D7}" dt="2024-08-23T12:11:18.377" v="5" actId="1076"/>
          <ac:picMkLst>
            <pc:docMk/>
            <pc:sldMk cId="2963042633" sldId="4023"/>
            <ac:picMk id="3" creationId="{5C8691F1-62E7-CCE0-3DA8-F87408A7B093}"/>
          </ac:picMkLst>
        </pc:picChg>
      </pc:sldChg>
      <pc:sldChg chg="modAnim">
        <pc:chgData name="Carolina Bolelli" userId="d7926893-566e-4e7f-acc2-6407bb3f96bc" providerId="ADAL" clId="{3ABB6279-2AF9-411C-B60C-201A220C46D7}" dt="2024-08-23T12:11:02.426" v="0"/>
        <pc:sldMkLst>
          <pc:docMk/>
          <pc:sldMk cId="4247028148" sldId="4047"/>
        </pc:sldMkLst>
      </pc:sldChg>
    </pc:docChg>
  </pc:docChgLst>
  <pc:docChgLst>
    <pc:chgData name="Carolina Bolelli" userId="S::carolina.bolelli@ecorys.com::d7926893-566e-4e7f-acc2-6407bb3f96bc" providerId="AD" clId="Web-{76C3D0C5-55F2-E79B-85CB-B0A3AEC01D14}"/>
    <pc:docChg chg="modSld">
      <pc:chgData name="Carolina Bolelli" userId="S::carolina.bolelli@ecorys.com::d7926893-566e-4e7f-acc2-6407bb3f96bc" providerId="AD" clId="Web-{76C3D0C5-55F2-E79B-85CB-B0A3AEC01D14}" dt="2024-08-23T12:18:56.380" v="1" actId="1076"/>
      <pc:docMkLst>
        <pc:docMk/>
      </pc:docMkLst>
      <pc:sldChg chg="delSp modSp">
        <pc:chgData name="Carolina Bolelli" userId="S::carolina.bolelli@ecorys.com::d7926893-566e-4e7f-acc2-6407bb3f96bc" providerId="AD" clId="Web-{76C3D0C5-55F2-E79B-85CB-B0A3AEC01D14}" dt="2024-08-23T12:18:56.380" v="1" actId="1076"/>
        <pc:sldMkLst>
          <pc:docMk/>
          <pc:sldMk cId="2963042633" sldId="4023"/>
        </pc:sldMkLst>
        <pc:spChg chg="del">
          <ac:chgData name="Carolina Bolelli" userId="S::carolina.bolelli@ecorys.com::d7926893-566e-4e7f-acc2-6407bb3f96bc" providerId="AD" clId="Web-{76C3D0C5-55F2-E79B-85CB-B0A3AEC01D14}" dt="2024-08-23T12:18:39.551" v="0"/>
          <ac:spMkLst>
            <pc:docMk/>
            <pc:sldMk cId="2963042633" sldId="4023"/>
            <ac:spMk id="2" creationId="{6B5399C6-70E8-C302-A8DE-25A7783AAB30}"/>
          </ac:spMkLst>
        </pc:spChg>
        <pc:spChg chg="mod">
          <ac:chgData name="Carolina Bolelli" userId="S::carolina.bolelli@ecorys.com::d7926893-566e-4e7f-acc2-6407bb3f96bc" providerId="AD" clId="Web-{76C3D0C5-55F2-E79B-85CB-B0A3AEC01D14}" dt="2024-08-23T12:18:56.380" v="1" actId="1076"/>
          <ac:spMkLst>
            <pc:docMk/>
            <pc:sldMk cId="2963042633" sldId="4023"/>
            <ac:spMk id="29" creationId="{7EBDF132-810A-F860-D269-7AE56BA3BF38}"/>
          </ac:spMkLst>
        </pc:spChg>
      </pc:sldChg>
    </pc:docChg>
  </pc:docChgLst>
  <pc:docChgLst>
    <pc:chgData name="Carolina Bolelli" userId="d7926893-566e-4e7f-acc2-6407bb3f96bc" providerId="ADAL" clId="{ED952736-D568-4EF7-9E68-C8FD482A9D88}"/>
    <pc:docChg chg="modSld sldOrd">
      <pc:chgData name="Carolina Bolelli" userId="d7926893-566e-4e7f-acc2-6407bb3f96bc" providerId="ADAL" clId="{ED952736-D568-4EF7-9E68-C8FD482A9D88}" dt="2024-07-17T08:13:58.782" v="79" actId="20577"/>
      <pc:docMkLst>
        <pc:docMk/>
      </pc:docMkLst>
      <pc:sldChg chg="modSp mod ord">
        <pc:chgData name="Carolina Bolelli" userId="d7926893-566e-4e7f-acc2-6407bb3f96bc" providerId="ADAL" clId="{ED952736-D568-4EF7-9E68-C8FD482A9D88}" dt="2024-07-10T09:50:22.613" v="5" actId="1076"/>
        <pc:sldMkLst>
          <pc:docMk/>
          <pc:sldMk cId="1198655560" sldId="347"/>
        </pc:sldMkLst>
        <pc:spChg chg="mod">
          <ac:chgData name="Carolina Bolelli" userId="d7926893-566e-4e7f-acc2-6407bb3f96bc" providerId="ADAL" clId="{ED952736-D568-4EF7-9E68-C8FD482A9D88}" dt="2024-07-10T09:50:16.177" v="4" actId="255"/>
          <ac:spMkLst>
            <pc:docMk/>
            <pc:sldMk cId="1198655560" sldId="347"/>
            <ac:spMk id="15" creationId="{A0A2FFEF-4A9D-4767-6186-A415733211D6}"/>
          </ac:spMkLst>
        </pc:spChg>
        <pc:spChg chg="mod">
          <ac:chgData name="Carolina Bolelli" userId="d7926893-566e-4e7f-acc2-6407bb3f96bc" providerId="ADAL" clId="{ED952736-D568-4EF7-9E68-C8FD482A9D88}" dt="2024-07-10T09:50:22.613" v="5" actId="1076"/>
          <ac:spMkLst>
            <pc:docMk/>
            <pc:sldMk cId="1198655560" sldId="347"/>
            <ac:spMk id="22" creationId="{47133778-64CF-F8EC-D35C-23DEE4E6AF6E}"/>
          </ac:spMkLst>
        </pc:spChg>
      </pc:sldChg>
      <pc:sldChg chg="modSp mod">
        <pc:chgData name="Carolina Bolelli" userId="d7926893-566e-4e7f-acc2-6407bb3f96bc" providerId="ADAL" clId="{ED952736-D568-4EF7-9E68-C8FD482A9D88}" dt="2024-07-17T08:13:39.841" v="75" actId="1076"/>
        <pc:sldMkLst>
          <pc:docMk/>
          <pc:sldMk cId="1349106481" sldId="4044"/>
        </pc:sldMkLst>
        <pc:spChg chg="mod">
          <ac:chgData name="Carolina Bolelli" userId="d7926893-566e-4e7f-acc2-6407bb3f96bc" providerId="ADAL" clId="{ED952736-D568-4EF7-9E68-C8FD482A9D88}" dt="2024-07-17T08:13:39.841" v="75" actId="1076"/>
          <ac:spMkLst>
            <pc:docMk/>
            <pc:sldMk cId="1349106481" sldId="4044"/>
            <ac:spMk id="30" creationId="{805A15E7-8FEA-8847-7FE3-60F996E8BA4C}"/>
          </ac:spMkLst>
        </pc:spChg>
        <pc:spChg chg="mod">
          <ac:chgData name="Carolina Bolelli" userId="d7926893-566e-4e7f-acc2-6407bb3f96bc" providerId="ADAL" clId="{ED952736-D568-4EF7-9E68-C8FD482A9D88}" dt="2024-07-10T09:51:52.094" v="66" actId="1076"/>
          <ac:spMkLst>
            <pc:docMk/>
            <pc:sldMk cId="1349106481" sldId="4044"/>
            <ac:spMk id="33" creationId="{1D30D8D0-D8A3-9D3B-1398-EF8B4B30C59F}"/>
          </ac:spMkLst>
        </pc:spChg>
        <pc:spChg chg="mod">
          <ac:chgData name="Carolina Bolelli" userId="d7926893-566e-4e7f-acc2-6407bb3f96bc" providerId="ADAL" clId="{ED952736-D568-4EF7-9E68-C8FD482A9D88}" dt="2024-07-10T09:51:55.361" v="67" actId="1076"/>
          <ac:spMkLst>
            <pc:docMk/>
            <pc:sldMk cId="1349106481" sldId="4044"/>
            <ac:spMk id="40" creationId="{B50B1BFB-6303-11A8-DC34-111A7F47CDF8}"/>
          </ac:spMkLst>
        </pc:spChg>
        <pc:spChg chg="mod">
          <ac:chgData name="Carolina Bolelli" userId="d7926893-566e-4e7f-acc2-6407bb3f96bc" providerId="ADAL" clId="{ED952736-D568-4EF7-9E68-C8FD482A9D88}" dt="2024-07-10T09:52:03.057" v="68" actId="14100"/>
          <ac:spMkLst>
            <pc:docMk/>
            <pc:sldMk cId="1349106481" sldId="4044"/>
            <ac:spMk id="45" creationId="{6961F045-4012-A1F5-C54A-6C5AE3FBF0D4}"/>
          </ac:spMkLst>
        </pc:spChg>
      </pc:sldChg>
      <pc:sldChg chg="modSp mod">
        <pc:chgData name="Carolina Bolelli" userId="d7926893-566e-4e7f-acc2-6407bb3f96bc" providerId="ADAL" clId="{ED952736-D568-4EF7-9E68-C8FD482A9D88}" dt="2024-07-10T09:52:12.264" v="70" actId="14100"/>
        <pc:sldMkLst>
          <pc:docMk/>
          <pc:sldMk cId="447753583" sldId="4045"/>
        </pc:sldMkLst>
        <pc:spChg chg="mod">
          <ac:chgData name="Carolina Bolelli" userId="d7926893-566e-4e7f-acc2-6407bb3f96bc" providerId="ADAL" clId="{ED952736-D568-4EF7-9E68-C8FD482A9D88}" dt="2024-07-10T09:52:12.264" v="70" actId="14100"/>
          <ac:spMkLst>
            <pc:docMk/>
            <pc:sldMk cId="447753583" sldId="4045"/>
            <ac:spMk id="4" creationId="{714A5999-0B16-F44D-3A45-FE5A3B93E0E4}"/>
          </ac:spMkLst>
        </pc:spChg>
      </pc:sldChg>
      <pc:sldChg chg="modSp mod">
        <pc:chgData name="Carolina Bolelli" userId="d7926893-566e-4e7f-acc2-6407bb3f96bc" providerId="ADAL" clId="{ED952736-D568-4EF7-9E68-C8FD482A9D88}" dt="2024-07-10T09:51:45.015" v="65" actId="6549"/>
        <pc:sldMkLst>
          <pc:docMk/>
          <pc:sldMk cId="2197149429" sldId="4050"/>
        </pc:sldMkLst>
        <pc:spChg chg="mod">
          <ac:chgData name="Carolina Bolelli" userId="d7926893-566e-4e7f-acc2-6407bb3f96bc" providerId="ADAL" clId="{ED952736-D568-4EF7-9E68-C8FD482A9D88}" dt="2024-07-10T09:51:30.149" v="58" actId="1076"/>
          <ac:spMkLst>
            <pc:docMk/>
            <pc:sldMk cId="2197149429" sldId="4050"/>
            <ac:spMk id="5" creationId="{4DE3713B-C8F3-F7C0-1E07-098DB149FFA5}"/>
          </ac:spMkLst>
        </pc:spChg>
        <pc:spChg chg="mod">
          <ac:chgData name="Carolina Bolelli" userId="d7926893-566e-4e7f-acc2-6407bb3f96bc" providerId="ADAL" clId="{ED952736-D568-4EF7-9E68-C8FD482A9D88}" dt="2024-07-10T09:51:45.015" v="65" actId="6549"/>
          <ac:spMkLst>
            <pc:docMk/>
            <pc:sldMk cId="2197149429" sldId="4050"/>
            <ac:spMk id="17" creationId="{9E74BAFF-A2A1-0DFE-4A6B-298994EFC4B6}"/>
          </ac:spMkLst>
        </pc:spChg>
        <pc:spChg chg="mod">
          <ac:chgData name="Carolina Bolelli" userId="d7926893-566e-4e7f-acc2-6407bb3f96bc" providerId="ADAL" clId="{ED952736-D568-4EF7-9E68-C8FD482A9D88}" dt="2024-07-10T09:51:43.324" v="64" actId="14100"/>
          <ac:spMkLst>
            <pc:docMk/>
            <pc:sldMk cId="2197149429" sldId="4050"/>
            <ac:spMk id="18" creationId="{F0106F4C-08A7-1721-A19B-07BADBC4B748}"/>
          </ac:spMkLst>
        </pc:spChg>
      </pc:sldChg>
      <pc:sldChg chg="modSp mod">
        <pc:chgData name="Carolina Bolelli" userId="d7926893-566e-4e7f-acc2-6407bb3f96bc" providerId="ADAL" clId="{ED952736-D568-4EF7-9E68-C8FD482A9D88}" dt="2024-07-17T08:13:58.782" v="79" actId="20577"/>
        <pc:sldMkLst>
          <pc:docMk/>
          <pc:sldMk cId="3885348669" sldId="4051"/>
        </pc:sldMkLst>
        <pc:spChg chg="mod">
          <ac:chgData name="Carolina Bolelli" userId="d7926893-566e-4e7f-acc2-6407bb3f96bc" providerId="ADAL" clId="{ED952736-D568-4EF7-9E68-C8FD482A9D88}" dt="2024-07-17T08:13:58.782" v="79" actId="20577"/>
          <ac:spMkLst>
            <pc:docMk/>
            <pc:sldMk cId="3885348669" sldId="4051"/>
            <ac:spMk id="2" creationId="{3E674221-EFCE-2928-EC55-5735A8F72587}"/>
          </ac:spMkLst>
        </pc:spChg>
      </pc:sldChg>
      <pc:sldChg chg="modNotesTx">
        <pc:chgData name="Carolina Bolelli" userId="d7926893-566e-4e7f-acc2-6407bb3f96bc" providerId="ADAL" clId="{ED952736-D568-4EF7-9E68-C8FD482A9D88}" dt="2024-07-17T08:13:11.108" v="73" actId="5793"/>
        <pc:sldMkLst>
          <pc:docMk/>
          <pc:sldMk cId="1100750728" sldId="4054"/>
        </pc:sldMkLst>
      </pc:sldChg>
      <pc:sldChg chg="modSp mod modNotesTx">
        <pc:chgData name="Carolina Bolelli" userId="d7926893-566e-4e7f-acc2-6407bb3f96bc" providerId="ADAL" clId="{ED952736-D568-4EF7-9E68-C8FD482A9D88}" dt="2024-07-17T08:13:50.976" v="77" actId="20577"/>
        <pc:sldMkLst>
          <pc:docMk/>
          <pc:sldMk cId="2876997581" sldId="4058"/>
        </pc:sldMkLst>
        <pc:spChg chg="mod">
          <ac:chgData name="Carolina Bolelli" userId="d7926893-566e-4e7f-acc2-6407bb3f96bc" providerId="ADAL" clId="{ED952736-D568-4EF7-9E68-C8FD482A9D88}" dt="2024-07-10T09:52:22.545" v="71" actId="1076"/>
          <ac:spMkLst>
            <pc:docMk/>
            <pc:sldMk cId="2876997581" sldId="4058"/>
            <ac:spMk id="8" creationId="{1773F746-E837-26EB-515E-4F01F0796F29}"/>
          </ac:spMkLst>
        </pc:spChg>
        <pc:spChg chg="mod">
          <ac:chgData name="Carolina Bolelli" userId="d7926893-566e-4e7f-acc2-6407bb3f96bc" providerId="ADAL" clId="{ED952736-D568-4EF7-9E68-C8FD482A9D88}" dt="2024-07-10T09:52:25.484" v="72" actId="1076"/>
          <ac:spMkLst>
            <pc:docMk/>
            <pc:sldMk cId="2876997581" sldId="4058"/>
            <ac:spMk id="12" creationId="{AC546AEC-86B1-DE52-0B8D-BEBB471F71EB}"/>
          </ac:spMkLst>
        </pc:spChg>
      </pc:sldChg>
      <pc:sldChg chg="modNotesTx">
        <pc:chgData name="Carolina Bolelli" userId="d7926893-566e-4e7f-acc2-6407bb3f96bc" providerId="ADAL" clId="{ED952736-D568-4EF7-9E68-C8FD482A9D88}" dt="2024-07-17T08:13:47.711" v="76" actId="5793"/>
        <pc:sldMkLst>
          <pc:docMk/>
          <pc:sldMk cId="431233827" sldId="4059"/>
        </pc:sldMkLst>
      </pc:sldChg>
      <pc:sldChg chg="modSp mod modNotesTx">
        <pc:chgData name="Carolina Bolelli" userId="d7926893-566e-4e7f-acc2-6407bb3f96bc" providerId="ADAL" clId="{ED952736-D568-4EF7-9E68-C8FD482A9D88}" dt="2024-07-10T09:51:11.526" v="57" actId="20577"/>
        <pc:sldMkLst>
          <pc:docMk/>
          <pc:sldMk cId="4104792099" sldId="4064"/>
        </pc:sldMkLst>
        <pc:spChg chg="mod">
          <ac:chgData name="Carolina Bolelli" userId="d7926893-566e-4e7f-acc2-6407bb3f96bc" providerId="ADAL" clId="{ED952736-D568-4EF7-9E68-C8FD482A9D88}" dt="2024-07-10T09:51:00.676" v="55" actId="20577"/>
          <ac:spMkLst>
            <pc:docMk/>
            <pc:sldMk cId="4104792099" sldId="4064"/>
            <ac:spMk id="5" creationId="{5E15BD1E-94E7-BE78-88B7-93CF598B1297}"/>
          </ac:spMkLst>
        </pc:spChg>
      </pc:sldChg>
      <pc:sldChg chg="modNotesTx">
        <pc:chgData name="Carolina Bolelli" userId="d7926893-566e-4e7f-acc2-6407bb3f96bc" providerId="ADAL" clId="{ED952736-D568-4EF7-9E68-C8FD482A9D88}" dt="2024-07-10T09:51:08.784" v="56" actId="20577"/>
        <pc:sldMkLst>
          <pc:docMk/>
          <pc:sldMk cId="2306310982" sldId="4065"/>
        </pc:sldMkLst>
      </pc:sldChg>
      <pc:sldChg chg="modNotesTx">
        <pc:chgData name="Carolina Bolelli" userId="d7926893-566e-4e7f-acc2-6407bb3f96bc" providerId="ADAL" clId="{ED952736-D568-4EF7-9E68-C8FD482A9D88}" dt="2024-07-17T08:13:24.311" v="74" actId="20577"/>
        <pc:sldMkLst>
          <pc:docMk/>
          <pc:sldMk cId="2595785313" sldId="40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8F7E5-ED5E-2822-0FFA-0E4439B72F0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252520-9D00-B585-029E-72834C79D139}"/>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DFABCE-6B8A-54B6-7FB7-0A3E445B83B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8C8C33-BCD3-B286-0AAB-17F480F3073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802A65-FCA7-41B3-6E87-10E1B45E553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E6352A-A398-9C86-752D-E168B0B1D85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twitter.com/EUClimateAction" TargetMode="External"/><Relationship Id="rId3" Type="http://schemas.openxmlformats.org/officeDocument/2006/relationships/hyperlink" Target="https://climate-pact.europa.eu/get-inspired/resources_en" TargetMode="External"/><Relationship Id="rId7" Type="http://schemas.openxmlformats.org/officeDocument/2006/relationships/hyperlink" Target="https://www.facebook.com/EUClimateAction/" TargetMode="External"/><Relationship Id="rId12" Type="http://schemas.openxmlformats.org/officeDocument/2006/relationships/image" Target="../media/image94.png"/><Relationship Id="rId2" Type="http://schemas.openxmlformats.org/officeDocument/2006/relationships/hyperlink" Target="https://climate-pact.europa.eu/news-and-events/news/european-climate-pact-community-driving-change-2024-03-15_en" TargetMode="External"/><Relationship Id="rId1" Type="http://schemas.openxmlformats.org/officeDocument/2006/relationships/slideLayout" Target="../slideLayouts/slideLayout46.xml"/><Relationship Id="rId6" Type="http://schemas.openxmlformats.org/officeDocument/2006/relationships/hyperlink" Target="https://ec.europa.eu/newsroom/clima/user-subscriptions/2343/create" TargetMode="External"/><Relationship Id="rId11" Type="http://schemas.openxmlformats.org/officeDocument/2006/relationships/image" Target="../media/image93.png"/><Relationship Id="rId5" Type="http://schemas.openxmlformats.org/officeDocument/2006/relationships/hyperlink" Target="https://climate-pact.europa.eu/news-and-events/events_cs" TargetMode="External"/><Relationship Id="rId10" Type="http://schemas.openxmlformats.org/officeDocument/2006/relationships/hyperlink" Target="https://www.instagram.com/ourplanet_eu/" TargetMode="External"/><Relationship Id="rId4" Type="http://schemas.openxmlformats.org/officeDocument/2006/relationships/hyperlink" Target="https://climate-pact.europa.eu/news-and-events/news_cs" TargetMode="External"/><Relationship Id="rId9" Type="http://schemas.openxmlformats.org/officeDocument/2006/relationships/hyperlink" Target="https://www.linkedin.com/showcase/eu-environment-climat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c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4783865" cy="1204909"/>
          </a:xfrm>
        </p:spPr>
        <p:txBody>
          <a:bodyPr/>
          <a:lstStyle/>
          <a:p>
            <a:r>
              <a:rPr lang="cs-CZ" sz="6600" dirty="0">
                <a:latin typeface="Open Sans"/>
                <a:ea typeface="Open Sans"/>
                <a:cs typeface="Open Sans"/>
              </a:rPr>
              <a:t>Evropský</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7704865" cy="1204909"/>
          </a:xfrm>
        </p:spPr>
        <p:txBody>
          <a:bodyPr/>
          <a:lstStyle/>
          <a:p>
            <a:r>
              <a:rPr lang="cs-CZ" sz="6600" dirty="0"/>
              <a:t>klimatický pakt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cs-CZ"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5993397" cy="1232609"/>
          </a:xfrm>
        </p:spPr>
        <p:txBody>
          <a:bodyPr/>
          <a:lstStyle/>
          <a:p>
            <a:r>
              <a:rPr lang="cs-CZ" sz="6800">
                <a:latin typeface="Open Sans"/>
                <a:ea typeface="Open Sans"/>
                <a:cs typeface="Open Sans"/>
              </a:rPr>
              <a:t> pakt v akci</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05907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cs-CZ" sz="6800" dirty="0">
                <a:latin typeface="Open Sans"/>
                <a:ea typeface="Open Sans"/>
                <a:cs typeface="Open Sans"/>
              </a:rPr>
              <a:t> EVROPSKÝ KLIMATICKÝ</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094704" y="1017733"/>
            <a:ext cx="14381857" cy="836159"/>
          </a:xfrm>
        </p:spPr>
        <p:txBody>
          <a:bodyPr/>
          <a:lstStyle/>
          <a:p>
            <a:r>
              <a:rPr lang="cs-CZ" dirty="0"/>
              <a:t>Zapojení občanů do opatření v oblasti klimatu</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10597765" y="6214939"/>
            <a:ext cx="6013835"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926665" y="6422293"/>
            <a:ext cx="5684935" cy="58475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800" b="1" dirty="0">
                <a:solidFill>
                  <a:schemeClr val="accent2"/>
                </a:solidFill>
                <a:latin typeface="Open Sans"/>
                <a:ea typeface="Open Sans"/>
                <a:cs typeface="Open Sans"/>
              </a:rPr>
              <a:t>Místní akční skupiny pro klima</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7998818" y="5143500"/>
            <a:ext cx="4059834"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124147" y="5366896"/>
            <a:ext cx="3809176" cy="3166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800" b="1" dirty="0">
                <a:solidFill>
                  <a:schemeClr val="tx2"/>
                </a:solidFill>
                <a:latin typeface="Open Sans"/>
                <a:ea typeface="Open Sans"/>
                <a:cs typeface="Open Sans"/>
              </a:rPr>
              <a:t>Klimatické procházky</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4637556"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4276572" cy="54004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800" b="1" dirty="0">
                <a:solidFill>
                  <a:schemeClr val="accent3"/>
                </a:solidFill>
                <a:latin typeface="Open Sans"/>
                <a:ea typeface="Open Sans"/>
                <a:cs typeface="Open Sans"/>
              </a:rPr>
              <a:t>Partnerské parlamenty</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71771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7086465" cy="561188"/>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800" b="1" dirty="0">
                <a:solidFill>
                  <a:schemeClr val="accent3">
                    <a:lumMod val="75000"/>
                  </a:schemeClr>
                </a:solidFill>
                <a:latin typeface="Open Sans"/>
                <a:ea typeface="Open Sans"/>
                <a:cs typeface="Open Sans"/>
              </a:rPr>
              <a:t>Workshopy zaměřené na fotopříběhy</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2" y="3408397"/>
            <a:ext cx="9228607" cy="1015663"/>
          </a:xfrm>
          <a:prstGeom prst="rect">
            <a:avLst/>
          </a:prstGeom>
          <a:noFill/>
        </p:spPr>
        <p:txBody>
          <a:bodyPr wrap="square">
            <a:spAutoFit/>
          </a:bodyPr>
          <a:lstStyle/>
          <a:p>
            <a:pPr>
              <a:lnSpc>
                <a:spcPts val="3600"/>
              </a:lnSpc>
            </a:pPr>
            <a:r>
              <a:rPr lang="cs-CZ" sz="2400" dirty="0">
                <a:latin typeface="Open Sans"/>
                <a:ea typeface="Open Sans"/>
                <a:cs typeface="Open Sans"/>
              </a:rPr>
              <a:t>Klimatický pakt zapojuje občany do debat</a:t>
            </a:r>
            <a:br>
              <a:rPr lang="cs-CZ" sz="2400" dirty="0">
                <a:latin typeface="Open Sans"/>
                <a:ea typeface="Open Sans"/>
                <a:cs typeface="Open Sans"/>
              </a:rPr>
            </a:br>
            <a:r>
              <a:rPr lang="cs-CZ" sz="2400" dirty="0">
                <a:latin typeface="Open Sans"/>
                <a:ea typeface="Open Sans"/>
                <a:cs typeface="Open Sans"/>
              </a:rPr>
              <a:t>o opatřeních v oblasti klimatu prostřednictvím aktivit, jako jsou:</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t>Navštivte webové stránky </a:t>
            </a:r>
            <a:b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t>a dozvíte se více</a:t>
            </a:r>
          </a:p>
        </p:txBody>
      </p:sp>
      <p:pic>
        <p:nvPicPr>
          <p:cNvPr id="3" name="Picture 2">
            <a:hlinkClick r:id="rId3"/>
            <a:extLst>
              <a:ext uri="{FF2B5EF4-FFF2-40B4-BE49-F238E27FC236}">
                <a16:creationId xmlns:a16="http://schemas.microsoft.com/office/drawing/2014/main" id="{5C8691F1-62E7-CCE0-3DA8-F87408A7B0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92269" y="26126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810750" cy="836159"/>
          </a:xfrm>
          <a:solidFill>
            <a:srgbClr val="174C54"/>
          </a:solidFill>
        </p:spPr>
        <p:txBody>
          <a:bodyPr wrap="square" lIns="216000" tIns="144000" rIns="180000" bIns="108000" anchor="t">
            <a:spAutoFit/>
          </a:bodyPr>
          <a:lstStyle/>
          <a:p>
            <a:pPr marL="904875" indent="-893445"/>
            <a:r>
              <a:rPr lang="cs-CZ">
                <a:latin typeface="Open Sans"/>
                <a:ea typeface="Open Sans"/>
                <a:cs typeface="Open Sans"/>
              </a:rPr>
              <a:t>    AKTIVITY V ČLENSKÝCH STÁTECH EU</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cs-CZ" sz="2400">
                <a:latin typeface="Open Sans"/>
                <a:ea typeface="Open Sans"/>
                <a:cs typeface="Arial"/>
              </a:rPr>
              <a:t>V každém členském státě organizují </a:t>
            </a:r>
            <a:r>
              <a:rPr lang="cs-CZ" sz="2400" b="1">
                <a:latin typeface="Open Sans"/>
                <a:ea typeface="Open Sans"/>
                <a:cs typeface="Arial"/>
              </a:rPr>
              <a:t>koordinátoři pro jednotlivé země (CC) a PR agentury </a:t>
            </a:r>
            <a:r>
              <a:rPr lang="cs-CZ" sz="2400">
                <a:latin typeface="Open Sans"/>
                <a:ea typeface="Open Sans"/>
                <a:cs typeface="Arial"/>
              </a:rPr>
              <a:t>akce a aktivity pro místní komunitu paktu a veřejnost, jako např:</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cs-CZ" sz="2400" b="1">
                <a:solidFill>
                  <a:srgbClr val="0E101A"/>
                </a:solidFill>
                <a:latin typeface="Open Sans"/>
                <a:cs typeface="Calibri" panose="020F0502020204030204"/>
              </a:rPr>
              <a:t>Aktivity zaměřené na zapojení občanů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8084093" cy="48578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cs-CZ" sz="2400" b="1" dirty="0">
                <a:solidFill>
                  <a:srgbClr val="0E101A"/>
                </a:solidFill>
                <a:latin typeface="Open Sans"/>
                <a:cs typeface="Calibri" panose="020F0502020204030204"/>
              </a:rPr>
              <a:t>Národní akce</a:t>
            </a:r>
            <a:r>
              <a:rPr lang="cs-CZ" sz="2400" dirty="0">
                <a:solidFill>
                  <a:srgbClr val="0E101A"/>
                </a:solidFill>
                <a:latin typeface="Open Sans"/>
                <a:cs typeface="Calibri" panose="020F0502020204030204"/>
              </a:rPr>
              <a:t>, na kterých se schází společenství paktu</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74463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cs-CZ" sz="2400" b="1">
                <a:solidFill>
                  <a:srgbClr val="0E101A"/>
                </a:solidFill>
                <a:latin typeface="Open Sans"/>
                <a:cs typeface="Calibri" panose="020F0502020204030204"/>
              </a:rPr>
              <a:t>Workshopy pro rozvoj kapacit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cs-CZ" sz="2400" b="1">
                <a:solidFill>
                  <a:srgbClr val="0E101A"/>
                </a:solidFill>
                <a:latin typeface="Open Sans"/>
                <a:cs typeface="Calibri" panose="020F0502020204030204"/>
              </a:rPr>
              <a:t>Setkání zaměřená na učení a sdílení</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t>Navažte kontakt </a:t>
            </a:r>
            <a:b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t>s koordinátory paktu v jednotlivých zemích</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pic>
        <p:nvPicPr>
          <p:cNvPr id="3" name="Picture 2" descr="A person holding a plant&#10;&#10;Description automatically generated">
            <a:extLst>
              <a:ext uri="{FF2B5EF4-FFF2-40B4-BE49-F238E27FC236}">
                <a16:creationId xmlns:a16="http://schemas.microsoft.com/office/drawing/2014/main" id="{873EE3BC-4502-EE9B-27A7-66C39AF2C4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8610600" cy="836159"/>
          </a:xfrm>
        </p:spPr>
        <p:txBody>
          <a:bodyPr wrap="square" lIns="216000" tIns="144000" rIns="180000" bIns="108000" anchor="t">
            <a:spAutoFit/>
          </a:bodyPr>
          <a:lstStyle/>
          <a:p>
            <a:pPr marL="904875" indent="-893445"/>
            <a:r>
              <a:rPr lang="cs-CZ">
                <a:latin typeface="Open Sans"/>
                <a:ea typeface="Open Sans"/>
                <a:cs typeface="Open Sans"/>
              </a:rPr>
              <a:t>    AKTIVITY V ZEMÍCH EU</a:t>
            </a:r>
          </a:p>
        </p:txBody>
      </p:sp>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8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1600" b="1" i="1" dirty="0">
                <a:solidFill>
                  <a:srgbClr val="81270E"/>
                </a:solidFill>
                <a:latin typeface="Open Sans"/>
              </a:rPr>
              <a:t> </a:t>
            </a:r>
            <a:r>
              <a:rPr lang="cs-CZ" b="1" i="1" dirty="0">
                <a:solidFill>
                  <a:srgbClr val="81270E"/>
                </a:solidFill>
                <a:latin typeface="Open Sans"/>
              </a:rPr>
              <a:t>Akce zaměřená na budování kapacit v Belgii </a:t>
            </a:r>
            <a:r>
              <a:rPr lang="cs-CZ" b="1" i="1" dirty="0">
                <a:solidFill>
                  <a:srgbClr val="FF9D02"/>
                </a:solidFill>
                <a:latin typeface="Open Sans"/>
              </a:rPr>
              <a:t>​          </a:t>
            </a:r>
            <a:r>
              <a:rPr lang="fr-BE" b="1" i="1" dirty="0">
                <a:solidFill>
                  <a:srgbClr val="FF9D02"/>
                </a:solidFill>
                <a:latin typeface="Open Sans"/>
              </a:rPr>
              <a:t>   </a:t>
            </a:r>
            <a:r>
              <a:rPr lang="cs-CZ" b="1" i="1" dirty="0">
                <a:solidFill>
                  <a:srgbClr val="174C54"/>
                </a:solidFill>
                <a:latin typeface="Open Sans"/>
              </a:rPr>
              <a:t>Národní událost v Bulharsku                   </a:t>
            </a:r>
            <a:r>
              <a:rPr lang="cs-CZ" b="1" i="1" dirty="0">
                <a:solidFill>
                  <a:srgbClr val="3D2658"/>
                </a:solidFill>
                <a:latin typeface="Open Sans"/>
              </a:rPr>
              <a:t>Akce zaměřená na zapojení občanů </a:t>
            </a:r>
            <a:r>
              <a:rPr lang="en-GB" b="1" i="1" dirty="0">
                <a:solidFill>
                  <a:srgbClr val="3D2658"/>
                </a:solidFill>
                <a:latin typeface="Open Sans"/>
              </a:rPr>
              <a:t>																						           </a:t>
            </a:r>
            <a:r>
              <a:rPr lang="cs-CZ" b="1" i="1" dirty="0">
                <a:solidFill>
                  <a:srgbClr val="3D2658"/>
                </a:solidFill>
                <a:latin typeface="Open Sans"/>
              </a:rPr>
              <a:t>v Estonsku</a:t>
            </a:r>
            <a:r>
              <a:rPr lang="cs-CZ" i="1" dirty="0">
                <a:latin typeface="Open Sans"/>
              </a:rPr>
              <a:t>​</a:t>
            </a:r>
            <a:endParaRPr lang="cs-CZ" sz="1600" i="1" dirty="0">
              <a:latin typeface="Open Sans"/>
            </a:endParaRPr>
          </a:p>
        </p:txBody>
      </p:sp>
      <p:pic>
        <p:nvPicPr>
          <p:cNvPr id="7" name="Afbeelding 2" descr="Afbeelding met tekst, kleding, vrouw, Menselijk gezicht&#10;&#10;Automatisch gegenereerde beschrijving">
            <a:extLst>
              <a:ext uri="{FF2B5EF4-FFF2-40B4-BE49-F238E27FC236}">
                <a16:creationId xmlns:a16="http://schemas.microsoft.com/office/drawing/2014/main" id="{34109E9F-250A-7BF1-4531-821218EC2304}"/>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8" name="Picture 7" descr="A group of people standing in front of a screen&#10;&#10;Description automatically generated">
            <a:extLst>
              <a:ext uri="{FF2B5EF4-FFF2-40B4-BE49-F238E27FC236}">
                <a16:creationId xmlns:a16="http://schemas.microsoft.com/office/drawing/2014/main" id="{9620ED60-1833-54FA-1F54-1467B9288F21}"/>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9" name="Picture 8" descr="A person standing in front of a group of people&#10;&#10;Description automatically generated">
            <a:extLst>
              <a:ext uri="{FF2B5EF4-FFF2-40B4-BE49-F238E27FC236}">
                <a16:creationId xmlns:a16="http://schemas.microsoft.com/office/drawing/2014/main" id="{9981D904-078A-E212-DBCA-93612D9FFED0}"/>
              </a:ext>
            </a:extLst>
          </p:cNvPr>
          <p:cNvPicPr>
            <a:picLocks noChangeAspect="1"/>
          </p:cNvPicPr>
          <p:nvPr/>
        </p:nvPicPr>
        <p:blipFill>
          <a:blip r:embed="rId5"/>
          <a:stretch>
            <a:fillRect/>
          </a:stretch>
        </p:blipFill>
        <p:spPr>
          <a:xfrm>
            <a:off x="6646209" y="2850916"/>
            <a:ext cx="4454339" cy="4471148"/>
          </a:xfrm>
          <a:prstGeom prst="rect">
            <a:avLst/>
          </a:prstGeom>
        </p:spPr>
      </p:pic>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6349999" cy="836159"/>
          </a:xfrm>
        </p:spPr>
        <p:txBody>
          <a:bodyPr wrap="square" lIns="216000" tIns="144000" rIns="180000" bIns="108000" anchor="t">
            <a:spAutoFit/>
          </a:bodyPr>
          <a:lstStyle/>
          <a:p>
            <a:r>
              <a:rPr lang="cs-CZ">
                <a:latin typeface="Open Sans"/>
                <a:ea typeface="Open Sans"/>
                <a:cs typeface="Open Sans"/>
              </a:rPr>
              <a:t>    Aktivity vyslanců</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cs-CZ" sz="2800">
                <a:latin typeface="Open Sans"/>
                <a:ea typeface="Open Sans"/>
                <a:cs typeface="Arial"/>
              </a:rPr>
              <a:t>Vyslanci paktu organizují </a:t>
            </a:r>
            <a:r>
              <a:rPr lang="cs-CZ" sz="2800" b="1">
                <a:solidFill>
                  <a:srgbClr val="174C54"/>
                </a:solidFill>
                <a:latin typeface="Open Sans"/>
                <a:ea typeface="Open Sans"/>
                <a:cs typeface="Arial"/>
              </a:rPr>
              <a:t>na místní úrovni řadu aktivit</a:t>
            </a:r>
            <a:r>
              <a:rPr lang="cs-CZ" sz="2800">
                <a:latin typeface="Open Sans"/>
                <a:ea typeface="Open Sans"/>
                <a:cs typeface="Arial"/>
              </a:rPr>
              <a:t>, které mají za cíl podpořit změny a zvýšit povědomí, od workshopů, seminářů, debat, kampaní v sociálních médiích...</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cs-CZ">
                <a:latin typeface="Open Sans"/>
                <a:ea typeface="Open Sans"/>
                <a:cs typeface="Open Sans"/>
              </a:rPr>
              <a:t>AKTIVITY PARTNERŮ</a:t>
            </a:r>
          </a:p>
        </p:txBody>
      </p:sp>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s-CZ" sz="2000" i="1">
                <a:latin typeface="Open Sans"/>
              </a:rPr>
              <a:t>Městská mobilita a udržitelná města Lombardie-Evropa místní přednáška a školení pro místní správce v italském Miláně.</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6435434" cy="836159"/>
          </a:xfrm>
        </p:spPr>
        <p:txBody>
          <a:bodyPr wrap="square" lIns="216000" tIns="144000" rIns="180000" bIns="108000" anchor="t">
            <a:spAutoFit/>
          </a:bodyPr>
          <a:lstStyle/>
          <a:p>
            <a:r>
              <a:rPr lang="cs-CZ">
                <a:latin typeface="Open Sans"/>
                <a:ea typeface="Open Sans"/>
                <a:cs typeface="Open Sans"/>
              </a:rPr>
              <a:t>    AKTIVITY PARTNERŮ</a:t>
            </a:r>
          </a:p>
        </p:txBody>
      </p:sp>
      <p:pic>
        <p:nvPicPr>
          <p:cNvPr id="4" name="Picture 3" descr="A group of people posing for a photo&#10;&#10;Description automatically generated">
            <a:extLst>
              <a:ext uri="{FF2B5EF4-FFF2-40B4-BE49-F238E27FC236}">
                <a16:creationId xmlns:a16="http://schemas.microsoft.com/office/drawing/2014/main" id="{F2C3C1B5-454B-CCB3-4321-3B200B266D61}"/>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5" name="Picture 4" descr="A group of people sitting around a table&#10;&#10;Description automatically generated">
            <a:extLst>
              <a:ext uri="{FF2B5EF4-FFF2-40B4-BE49-F238E27FC236}">
                <a16:creationId xmlns:a16="http://schemas.microsoft.com/office/drawing/2014/main" id="{7E670D5E-36C5-9C39-52DC-09F554A2DE94}"/>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10" name="Picture 9" descr="A group of people sitting in a room&#10;&#10;Description automatically generated">
            <a:extLst>
              <a:ext uri="{FF2B5EF4-FFF2-40B4-BE49-F238E27FC236}">
                <a16:creationId xmlns:a16="http://schemas.microsoft.com/office/drawing/2014/main" id="{D6F8E2E8-530D-709A-6F7B-1F6C2AF46637}"/>
              </a:ext>
            </a:extLst>
          </p:cNvPr>
          <p:cNvPicPr>
            <a:picLocks noChangeAspect="1"/>
          </p:cNvPicPr>
          <p:nvPr/>
        </p:nvPicPr>
        <p:blipFill>
          <a:blip r:embed="rId5"/>
          <a:stretch>
            <a:fillRect/>
          </a:stretch>
        </p:blipFill>
        <p:spPr>
          <a:xfrm>
            <a:off x="6435434" y="3054960"/>
            <a:ext cx="4631123" cy="4650829"/>
          </a:xfrm>
          <a:prstGeom prst="rect">
            <a:avLst/>
          </a:prstGeom>
        </p:spPr>
      </p:pic>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0083800" cy="836159"/>
          </a:xfrm>
          <a:solidFill>
            <a:srgbClr val="174C54"/>
          </a:solidFill>
        </p:spPr>
        <p:txBody>
          <a:bodyPr wrap="square" lIns="216000" tIns="144000" rIns="180000" bIns="108000" anchor="t">
            <a:spAutoFit/>
          </a:bodyPr>
          <a:lstStyle/>
          <a:p>
            <a:pPr marL="904875" indent="-893445"/>
            <a:r>
              <a:rPr lang="cs-CZ">
                <a:latin typeface="Open Sans"/>
                <a:ea typeface="Open Sans"/>
                <a:cs typeface="Open Sans"/>
              </a:rPr>
              <a:t>    spolupráce s místními orgány</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585888"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cs-CZ" sz="2400" dirty="0">
                <a:latin typeface="Open Sans"/>
                <a:ea typeface="Open Sans"/>
                <a:cs typeface="Arial"/>
              </a:rPr>
              <a:t>Klimatický pakt spolupracuje s místními orgány na podpoře dalšího zviditelnění jejich akcí, a to prostřednictvím:</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cs-CZ" sz="2400" b="1">
                <a:solidFill>
                  <a:srgbClr val="0E101A"/>
                </a:solidFill>
                <a:latin typeface="Open Sans"/>
                <a:cs typeface="Calibri" panose="020F0502020204030204"/>
              </a:rPr>
              <a:t>Výboru regionů</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925343" cy="48396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cs-CZ" sz="2000" b="1" dirty="0">
                <a:solidFill>
                  <a:srgbClr val="0E101A"/>
                </a:solidFill>
                <a:latin typeface="Open Sans"/>
                <a:cs typeface="Calibri" panose="020F0502020204030204"/>
              </a:rPr>
              <a:t>Účasti týmu klimatického paktu na místních přednáškách</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8101761"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cs-CZ" sz="2400" b="1">
                <a:solidFill>
                  <a:srgbClr val="0E101A"/>
                </a:solidFill>
                <a:latin typeface="Open Sans"/>
                <a:cs typeface="Calibri" panose="020F0502020204030204"/>
              </a:rPr>
              <a:t>Platformy pro realizaci mise, pokud jde o přizpůsobení se změně klimatu </a:t>
            </a:r>
            <a:r>
              <a:rPr lang="cs-CZ" sz="240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F8DD065A-D521-081A-F028-B37F41F2643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cs-CZ" sz="2200">
                <a:latin typeface="Open Sans"/>
                <a:ea typeface="Open Sans"/>
                <a:cs typeface="Open Sans"/>
              </a:rPr>
              <a:t>Na každoroční akci paktu se scházejí členové komunity klimatického paktu z celé Evropy, aby společně pracovali na nových způsobech, jak podnítit klimatické akce ve svých místních komunitách. </a:t>
            </a:r>
          </a:p>
          <a:p>
            <a:pPr>
              <a:lnSpc>
                <a:spcPts val="3600"/>
              </a:lnSpc>
            </a:pPr>
            <a:r>
              <a:rPr lang="cs-CZ" sz="2200">
                <a:latin typeface="Open Sans"/>
                <a:ea typeface="Open Sans"/>
                <a:cs typeface="Open Sans"/>
              </a:rPr>
              <a:t>Více informací o akci v roce 2024 naleznete </a:t>
            </a:r>
            <a:r>
              <a:rPr lang="cs-CZ" sz="2200" b="1">
                <a:solidFill>
                  <a:srgbClr val="184547"/>
                </a:solidFill>
                <a:latin typeface="Open Sans"/>
                <a:ea typeface="Open Sans"/>
                <a:cs typeface="Open Sans"/>
                <a:hlinkClick r:id="rId2">
                  <a:extLst>
                    <a:ext uri="{A12FA001-AC4F-418D-AE19-62706E023703}">
                      <ahyp:hlinkClr xmlns:ahyp="http://schemas.microsoft.com/office/drawing/2018/hyperlinkcolor" val="tx"/>
                    </a:ext>
                  </a:extLst>
                </a:hlinkClick>
              </a:rPr>
              <a:t>zde</a:t>
            </a:r>
            <a:r>
              <a:rPr lang="cs-CZ"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172200" cy="836159"/>
          </a:xfrm>
        </p:spPr>
        <p:txBody>
          <a:bodyPr wrap="square" lIns="216000" tIns="144000" rIns="180000" bIns="108000" anchor="t">
            <a:spAutoFit/>
          </a:bodyPr>
          <a:lstStyle/>
          <a:p>
            <a:r>
              <a:rPr lang="cs-CZ" dirty="0">
                <a:latin typeface="Open Sans"/>
                <a:ea typeface="Open Sans"/>
                <a:cs typeface="Open Sans"/>
              </a:rPr>
              <a:t>    ÚSTŘEDNÍ AKTIVITY</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cs-CZ" sz="2200" dirty="0">
                <a:latin typeface="Open Sans"/>
                <a:ea typeface="Open Sans"/>
                <a:cs typeface="Open Sans"/>
              </a:rPr>
              <a:t>Pakt pravidelně zveřejňuje na internetových stránkách </a:t>
            </a:r>
            <a:r>
              <a:rPr lang="cs-CZ" sz="2200" b="1" dirty="0">
                <a:solidFill>
                  <a:srgbClr val="184547"/>
                </a:solidFill>
                <a:latin typeface="Open Sans"/>
                <a:ea typeface="Open Sans"/>
                <a:cs typeface="Open Sans"/>
                <a:hlinkClick r:id="rId3">
                  <a:extLst>
                    <a:ext uri="{A12FA001-AC4F-418D-AE19-62706E023703}">
                      <ahyp:hlinkClr xmlns:ahyp="http://schemas.microsoft.com/office/drawing/2018/hyperlinkcolor" val="tx"/>
                    </a:ext>
                  </a:extLst>
                </a:hlinkClick>
              </a:rPr>
              <a:t>nové zdroje</a:t>
            </a:r>
            <a:r>
              <a:rPr lang="cs-CZ" sz="2200" dirty="0">
                <a:latin typeface="Open Sans"/>
                <a:ea typeface="Open Sans"/>
                <a:cs typeface="Open Sans"/>
              </a:rPr>
              <a:t> pro zájemce, kteří se chtějí dozvědět více o otázkách souvisejících s klimatem.</a:t>
            </a:r>
            <a:r>
              <a:rPr lang="cs-CZ" sz="2200" dirty="0">
                <a:solidFill>
                  <a:srgbClr val="000000"/>
                </a:solidFill>
                <a:latin typeface="Open Sans"/>
                <a:ea typeface="Open Sans"/>
                <a:cs typeface="Open Sans"/>
              </a:rPr>
              <a:t> O aktivitách v rámci paktu se můžete informovat také prostřednictvím sekcí </a:t>
            </a:r>
            <a:r>
              <a:rPr lang="cs-CZ"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novinky</a:t>
            </a:r>
            <a:r>
              <a:rPr lang="cs-CZ" sz="2200" dirty="0">
                <a:solidFill>
                  <a:srgbClr val="000000"/>
                </a:solidFill>
                <a:latin typeface="Open Sans"/>
                <a:ea typeface="Open Sans"/>
                <a:cs typeface="Open Sans"/>
              </a:rPr>
              <a:t> a </a:t>
            </a:r>
            <a:r>
              <a:rPr lang="cs-CZ"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události</a:t>
            </a:r>
            <a:r>
              <a:rPr lang="cs-CZ" sz="2200" b="1" dirty="0">
                <a:solidFill>
                  <a:srgbClr val="184547"/>
                </a:solidFill>
                <a:latin typeface="Open Sans"/>
                <a:ea typeface="Open Sans"/>
                <a:cs typeface="Open Sans"/>
              </a:rPr>
              <a:t> </a:t>
            </a:r>
            <a:r>
              <a:rPr lang="cs-CZ" sz="2200" dirty="0">
                <a:solidFill>
                  <a:srgbClr val="000000"/>
                </a:solidFill>
                <a:latin typeface="Open Sans"/>
                <a:ea typeface="Open Sans"/>
                <a:cs typeface="Open Sans"/>
              </a:rPr>
              <a:t>, přihlásit se k odběru </a:t>
            </a:r>
            <a:r>
              <a:rPr lang="cs-CZ"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newsletteru</a:t>
            </a:r>
            <a:r>
              <a:rPr lang="cs-CZ" sz="2200" b="1" dirty="0">
                <a:solidFill>
                  <a:srgbClr val="184547"/>
                </a:solidFill>
                <a:latin typeface="Open Sans"/>
                <a:ea typeface="Open Sans"/>
                <a:cs typeface="Open Sans"/>
              </a:rPr>
              <a:t> </a:t>
            </a:r>
            <a:r>
              <a:rPr lang="cs-CZ" sz="2200" dirty="0">
                <a:solidFill>
                  <a:srgbClr val="000000"/>
                </a:solidFill>
                <a:latin typeface="Open Sans"/>
                <a:ea typeface="Open Sans"/>
                <a:cs typeface="Open Sans"/>
              </a:rPr>
              <a:t>paktu a sledovat pakt na </a:t>
            </a:r>
            <a:r>
              <a:rPr lang="cs-CZ"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Facebooku</a:t>
            </a:r>
            <a:r>
              <a:rPr lang="cs-CZ" sz="2200" dirty="0">
                <a:solidFill>
                  <a:srgbClr val="000000"/>
                </a:solidFill>
                <a:latin typeface="Open Sans"/>
                <a:ea typeface="Open Sans"/>
                <a:cs typeface="Open Sans"/>
              </a:rPr>
              <a:t>, </a:t>
            </a:r>
            <a:r>
              <a:rPr lang="cs-CZ"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X</a:t>
            </a:r>
            <a:r>
              <a:rPr lang="cs-CZ" sz="2200" dirty="0">
                <a:solidFill>
                  <a:srgbClr val="000000"/>
                </a:solidFill>
                <a:latin typeface="Open Sans"/>
                <a:ea typeface="Open Sans"/>
                <a:cs typeface="Open Sans"/>
              </a:rPr>
              <a:t>, </a:t>
            </a:r>
            <a:r>
              <a:rPr lang="cs-CZ"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LinkedInu</a:t>
            </a:r>
            <a:r>
              <a:rPr lang="cs-CZ" sz="2200" dirty="0">
                <a:solidFill>
                  <a:srgbClr val="000000"/>
                </a:solidFill>
                <a:latin typeface="Open Sans"/>
                <a:ea typeface="Open Sans"/>
                <a:cs typeface="Open Sans"/>
              </a:rPr>
              <a:t> a </a:t>
            </a:r>
            <a:r>
              <a:rPr lang="cs-CZ"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Instagramu</a:t>
            </a:r>
            <a:r>
              <a:rPr lang="cs-CZ" sz="2200" dirty="0">
                <a:solidFill>
                  <a:srgbClr val="000000"/>
                </a:solidFill>
                <a:latin typeface="Open Sans"/>
                <a:ea typeface="Open Sans"/>
                <a:cs typeface="Open Sans"/>
              </a:rPr>
              <a:t>.</a:t>
            </a:r>
          </a:p>
          <a:p>
            <a:pPr marL="0" indent="0">
              <a:lnSpc>
                <a:spcPts val="3600"/>
              </a:lnSpc>
              <a:buNone/>
            </a:pPr>
            <a:r>
              <a:rPr lang="cs-CZ" sz="2200" dirty="0">
                <a:latin typeface="Open Sans"/>
                <a:ea typeface="Open Sans"/>
                <a:cs typeface="Open Sans"/>
              </a:rPr>
              <a:t>Kromě toho jsou členové komunity zváni, aby se zapojili do našich měsíčních online </a:t>
            </a:r>
            <a:r>
              <a:rPr lang="cs-CZ" sz="2200" b="1" dirty="0">
                <a:solidFill>
                  <a:srgbClr val="184547"/>
                </a:solidFill>
                <a:latin typeface="Open Sans"/>
                <a:ea typeface="Open Sans"/>
                <a:cs typeface="Open Sans"/>
              </a:rPr>
              <a:t>komunitních rozhovorů </a:t>
            </a:r>
            <a:r>
              <a:rPr lang="cs-CZ" sz="2200" dirty="0">
                <a:latin typeface="Open Sans"/>
                <a:ea typeface="Open Sans"/>
                <a:cs typeface="Open Sans"/>
              </a:rPr>
              <a:t>a půlročního </a:t>
            </a:r>
            <a:r>
              <a:rPr lang="cs-CZ" sz="2200" b="1" dirty="0">
                <a:solidFill>
                  <a:srgbClr val="184547"/>
                </a:solidFill>
                <a:latin typeface="Open Sans"/>
                <a:ea typeface="Open Sans"/>
                <a:cs typeface="Open Sans"/>
              </a:rPr>
              <a:t>komunitního fóra</a:t>
            </a:r>
            <a:r>
              <a:rPr lang="cs-CZ" sz="2200" dirty="0">
                <a:latin typeface="Open Sans"/>
                <a:ea typeface="Open Sans"/>
                <a:cs typeface="Open Sans"/>
              </a:rPr>
              <a:t>, aby se seznámili s ostatními vyslanci a partnery a učili se jeden od druhého.</a:t>
            </a:r>
          </a:p>
        </p:txBody>
      </p:sp>
      <p:pic>
        <p:nvPicPr>
          <p:cNvPr id="3" name="Picture 2" descr="A person holding a microphone&#10;&#10;Description automatically generated">
            <a:extLst>
              <a:ext uri="{FF2B5EF4-FFF2-40B4-BE49-F238E27FC236}">
                <a16:creationId xmlns:a16="http://schemas.microsoft.com/office/drawing/2014/main" id="{D42E833A-AE04-4CCE-70CA-572FA66FD7C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4" name="Picture 3" descr="A group of people sitting at a table&#10;&#10;Description automatically generated">
            <a:extLst>
              <a:ext uri="{FF2B5EF4-FFF2-40B4-BE49-F238E27FC236}">
                <a16:creationId xmlns:a16="http://schemas.microsoft.com/office/drawing/2014/main" id="{A18ED5A7-D455-083F-BE0D-E5E3F22757AD}"/>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2202447" cy="1288009"/>
          </a:xfrm>
        </p:spPr>
        <p:txBody>
          <a:bodyPr/>
          <a:lstStyle/>
          <a:p>
            <a:r>
              <a:rPr lang="cs-CZ"/>
              <a:t> se!</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cs-CZ"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45900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cs-CZ"/>
              <a:t> zapojte</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579998"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0592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280400" cy="836159"/>
          </a:xfrm>
        </p:spPr>
        <p:txBody>
          <a:bodyPr/>
          <a:lstStyle/>
          <a:p>
            <a:r>
              <a:rPr lang="cs-CZ"/>
              <a:t>    Proč se připojit k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897312" y="3708735"/>
            <a:ext cx="7870136" cy="952500"/>
          </a:xfrm>
          <a:prstGeom prst="rect">
            <a:avLst/>
          </a:prstGeom>
        </p:spPr>
        <p:txBody>
          <a:bodyPr lIns="0" tIns="0" rIns="0" bIns="0" anchor="t"/>
          <a:lstStyle/>
          <a:p>
            <a:pPr marL="0" lvl="0" indent="0">
              <a:lnSpc>
                <a:spcPts val="3000"/>
              </a:lnSpc>
              <a:buNone/>
            </a:pPr>
            <a:r>
              <a:rPr lang="cs-CZ" sz="2400" b="1" dirty="0">
                <a:solidFill>
                  <a:srgbClr val="184547"/>
                </a:solidFill>
                <a:latin typeface="Open Sans"/>
                <a:ea typeface="Open Sans"/>
                <a:cs typeface="Open Sans"/>
              </a:rPr>
              <a:t>Získejte přístup ke komunikačním nástrojům</a:t>
            </a:r>
            <a:r>
              <a:rPr lang="cs-CZ" sz="2000" dirty="0">
                <a:latin typeface="Open Sans"/>
                <a:ea typeface="Open Sans"/>
                <a:cs typeface="Open Sans"/>
              </a:rPr>
              <a:t>, které vám pomohou informovat, vzdělávat a inspirovat vaši komunitu.</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cs-CZ" sz="2800" dirty="0">
                <a:latin typeface="Open Sans Semibold" panose="020B0706030804020204" pitchFamily="34" charset="0"/>
                <a:ea typeface="Open Sans Semibold" panose="020B0706030804020204" pitchFamily="34" charset="0"/>
                <a:cs typeface="Open Sans Semibold" panose="020B0706030804020204" pitchFamily="34" charset="0"/>
              </a:rPr>
              <a:t>Jako zástupce organizace, sdružení, regionu nebo města:</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000">
                <a:latin typeface="Open Sans"/>
                <a:ea typeface="Open Sans"/>
                <a:cs typeface="Open Sans"/>
              </a:rPr>
              <a:t>Využívejte příležitostí k </a:t>
            </a:r>
            <a:r>
              <a:rPr lang="cs-CZ" sz="2400" b="1">
                <a:solidFill>
                  <a:srgbClr val="184547"/>
                </a:solidFill>
                <a:latin typeface="Open Sans"/>
                <a:ea typeface="Open Sans"/>
                <a:cs typeface="Open Sans"/>
              </a:rPr>
              <a:t>navazování kontaktů, </a:t>
            </a:r>
            <a:br>
              <a:rPr lang="cs-CZ" sz="2400" b="1">
                <a:latin typeface="Open Sans"/>
                <a:ea typeface="Open Sans"/>
                <a:cs typeface="Open Sans"/>
              </a:rPr>
            </a:br>
            <a:r>
              <a:rPr lang="cs-CZ" sz="2400" b="1">
                <a:solidFill>
                  <a:srgbClr val="184547"/>
                </a:solidFill>
                <a:latin typeface="Open Sans"/>
                <a:ea typeface="Open Sans"/>
                <a:cs typeface="Open Sans"/>
              </a:rPr>
              <a:t>učení se od ostatních </a:t>
            </a:r>
            <a:r>
              <a:rPr lang="cs-CZ" sz="2400">
                <a:latin typeface="Open Sans"/>
                <a:ea typeface="Open Sans"/>
                <a:cs typeface="Open Sans"/>
              </a:rPr>
              <a:t>a</a:t>
            </a:r>
            <a:r>
              <a:rPr lang="cs-CZ" sz="2400" b="1">
                <a:solidFill>
                  <a:srgbClr val="00B23B"/>
                </a:solidFill>
                <a:latin typeface="Open Sans"/>
                <a:ea typeface="Open Sans"/>
                <a:cs typeface="Open Sans"/>
              </a:rPr>
              <a:t> </a:t>
            </a:r>
            <a:r>
              <a:rPr lang="cs-CZ" sz="2400" b="1">
                <a:solidFill>
                  <a:srgbClr val="184547"/>
                </a:solidFill>
                <a:latin typeface="Open Sans"/>
                <a:ea typeface="Open Sans"/>
                <a:cs typeface="Open Sans"/>
              </a:rPr>
              <a:t>sdílení vědomostí.</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cs-CZ" sz="2000" dirty="0">
                <a:latin typeface="Open Sans"/>
                <a:ea typeface="Open Sans"/>
                <a:cs typeface="Open Sans"/>
              </a:rPr>
              <a:t>Demonstrujte svůj </a:t>
            </a:r>
            <a:r>
              <a:rPr lang="cs-CZ" sz="2400" b="1" dirty="0">
                <a:solidFill>
                  <a:srgbClr val="26155F"/>
                </a:solidFill>
                <a:latin typeface="Open Sans"/>
                <a:ea typeface="Open Sans"/>
                <a:cs typeface="Open Sans"/>
              </a:rPr>
              <a:t>závazek k přijímání opatření v oblasti klimatu.</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80730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400" b="1" dirty="0">
                <a:solidFill>
                  <a:srgbClr val="391A53"/>
                </a:solidFill>
                <a:latin typeface="Open Sans"/>
                <a:ea typeface="Open Sans"/>
                <a:cs typeface="Open Sans"/>
              </a:rPr>
              <a:t>Jděte příkladem a inspirujte ostatní </a:t>
            </a:r>
            <a:r>
              <a:rPr lang="cs-CZ" sz="2000" dirty="0">
                <a:latin typeface="Open Sans"/>
                <a:ea typeface="Open Sans"/>
                <a:cs typeface="Open Sans"/>
              </a:rPr>
              <a:t>jako partner paktu. Výzvy pro partnery jsou vyhlašovány pravidelně.</a:t>
            </a:r>
          </a:p>
        </p:txBody>
      </p:sp>
      <p:pic>
        <p:nvPicPr>
          <p:cNvPr id="4" name="Picture 3">
            <a:hlinkClick r:id="rId2"/>
            <a:extLst>
              <a:ext uri="{FF2B5EF4-FFF2-40B4-BE49-F238E27FC236}">
                <a16:creationId xmlns:a16="http://schemas.microsoft.com/office/drawing/2014/main" id="{C28AB335-DA19-7B56-D1B3-D564F9DE3D2E}"/>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369302" cy="836159"/>
          </a:xfrm>
        </p:spPr>
        <p:txBody>
          <a:bodyPr/>
          <a:lstStyle/>
          <a:p>
            <a:r>
              <a:rPr lang="cs-CZ" dirty="0"/>
              <a:t>obsah</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800" b="1">
                <a:solidFill>
                  <a:schemeClr val="accent2"/>
                </a:solidFill>
                <a:latin typeface="Open Sans"/>
                <a:ea typeface="Open Sans"/>
                <a:cs typeface="Open Sans"/>
              </a:rPr>
              <a:t>3. Zapojte se!</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800" b="1">
                <a:solidFill>
                  <a:schemeClr val="bg1"/>
                </a:solidFill>
                <a:latin typeface="Open Sans"/>
                <a:ea typeface="Open Sans"/>
                <a:cs typeface="Open Sans"/>
              </a:rPr>
              <a:t>1. O Evropském klimatickém paktu</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800" b="1">
                <a:solidFill>
                  <a:schemeClr val="accent3"/>
                </a:solidFill>
                <a:latin typeface="Open Sans"/>
                <a:ea typeface="Open Sans"/>
                <a:cs typeface="Open Sans"/>
              </a:rPr>
              <a:t>2. Evropský klimatický pakt v praxi</a:t>
            </a:r>
          </a:p>
        </p:txBody>
      </p:sp>
      <p:pic>
        <p:nvPicPr>
          <p:cNvPr id="5" name="Picture 4" descr="A group of people standing around a whiteboard&#10;&#10;Description automatically generated">
            <a:extLst>
              <a:ext uri="{FF2B5EF4-FFF2-40B4-BE49-F238E27FC236}">
                <a16:creationId xmlns:a16="http://schemas.microsoft.com/office/drawing/2014/main" id="{B0E01BB7-2FB0-18EA-A2E9-EC9A5F2C37B8}"/>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221958" cy="836159"/>
          </a:xfrm>
        </p:spPr>
        <p:txBody>
          <a:bodyPr/>
          <a:lstStyle/>
          <a:p>
            <a:r>
              <a:rPr lang="cs-CZ" dirty="0"/>
              <a:t>    Proč se připojit k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cs-CZ" sz="2800" b="1">
                <a:solidFill>
                  <a:srgbClr val="104B2B"/>
                </a:solidFill>
                <a:latin typeface="Open Sans"/>
                <a:ea typeface="Open Sans"/>
                <a:cs typeface="Open Sans"/>
              </a:rPr>
              <a:t>Jako jednotlivec: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1568028" y="3890032"/>
            <a:ext cx="2713978" cy="400110"/>
          </a:xfrm>
          <a:prstGeom prst="rect">
            <a:avLst/>
          </a:prstGeom>
          <a:noFill/>
        </p:spPr>
        <p:txBody>
          <a:bodyPr wrap="square">
            <a:spAutoFit/>
          </a:bodyPr>
          <a:lstStyle/>
          <a:p>
            <a:pPr algn="r"/>
            <a:r>
              <a:rPr lang="cs-CZ" sz="2000" b="1" dirty="0">
                <a:solidFill>
                  <a:srgbClr val="104B2B"/>
                </a:solidFill>
                <a:latin typeface="Open Sans"/>
                <a:ea typeface="Open Sans"/>
                <a:cs typeface="Open Sans"/>
              </a:rPr>
              <a:t>Získejte informace</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296405" cy="707886"/>
          </a:xfrm>
          <a:prstGeom prst="rect">
            <a:avLst/>
          </a:prstGeom>
          <a:noFill/>
        </p:spPr>
        <p:txBody>
          <a:bodyPr wrap="square">
            <a:spAutoFit/>
          </a:bodyPr>
          <a:lstStyle/>
          <a:p>
            <a:pPr lvl="0"/>
            <a:r>
              <a:rPr lang="cs-CZ" sz="2000">
                <a:latin typeface="Open Sans" panose="020B0606030504020204" pitchFamily="34" charset="0"/>
                <a:ea typeface="Open Sans" panose="020B0606030504020204" pitchFamily="34" charset="0"/>
                <a:cs typeface="Open Sans" panose="020B0606030504020204" pitchFamily="34" charset="0"/>
              </a:rPr>
              <a:t>o změně klimatu a o tom, co to znamená pro vás.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015663"/>
          </a:xfrm>
          <a:prstGeom prst="rect">
            <a:avLst/>
          </a:prstGeom>
          <a:noFill/>
        </p:spPr>
        <p:txBody>
          <a:bodyPr wrap="square">
            <a:spAutoFit/>
          </a:bodyPr>
          <a:lstStyle/>
          <a:p>
            <a:pPr algn="r"/>
            <a:r>
              <a:rPr lang="cs-CZ" sz="2000" b="1" dirty="0">
                <a:solidFill>
                  <a:srgbClr val="26155F"/>
                </a:solidFill>
                <a:latin typeface="Open Sans"/>
                <a:ea typeface="Open Sans"/>
                <a:cs typeface="Open Sans"/>
              </a:rPr>
              <a:t>Spojte se </a:t>
            </a:r>
            <a:br>
              <a:rPr lang="cs-CZ" sz="2000" b="1" dirty="0">
                <a:solidFill>
                  <a:srgbClr val="26155F"/>
                </a:solidFill>
                <a:latin typeface="Open Sans"/>
                <a:ea typeface="Open Sans"/>
                <a:cs typeface="Open Sans"/>
              </a:rPr>
            </a:br>
            <a:r>
              <a:rPr lang="cs-CZ" sz="2000" b="1" dirty="0">
                <a:solidFill>
                  <a:srgbClr val="26155F"/>
                </a:solidFill>
                <a:latin typeface="Open Sans"/>
                <a:ea typeface="Open Sans"/>
                <a:cs typeface="Open Sans"/>
              </a:rPr>
              <a:t>s podobně smýšlejícími lidmi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3" y="5103117"/>
            <a:ext cx="3872923" cy="1015663"/>
          </a:xfrm>
          <a:prstGeom prst="rect">
            <a:avLst/>
          </a:prstGeom>
          <a:noFill/>
        </p:spPr>
        <p:txBody>
          <a:bodyPr wrap="square">
            <a:spAutoFit/>
          </a:bodyPr>
          <a:lstStyle/>
          <a:p>
            <a:pPr lvl="0"/>
            <a:r>
              <a:rPr lang="cs-CZ" sz="2000" dirty="0">
                <a:latin typeface="Open Sans" panose="020B0606030504020204" pitchFamily="34" charset="0"/>
                <a:ea typeface="Open Sans" panose="020B0606030504020204" pitchFamily="34" charset="0"/>
                <a:cs typeface="Open Sans" panose="020B0606030504020204" pitchFamily="34" charset="0"/>
              </a:rPr>
              <a:t>a prosazujte skutečné změny v praxi a hledejte řešení problémů souvisejících s klimatem.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875569" y="6992089"/>
            <a:ext cx="3296405" cy="707886"/>
          </a:xfrm>
          <a:prstGeom prst="rect">
            <a:avLst/>
          </a:prstGeom>
          <a:noFill/>
        </p:spPr>
        <p:txBody>
          <a:bodyPr wrap="square">
            <a:spAutoFit/>
          </a:bodyPr>
          <a:lstStyle/>
          <a:p>
            <a:pPr lvl="0"/>
            <a:r>
              <a:rPr lang="cs-CZ" sz="2000" dirty="0">
                <a:latin typeface="Open Sans" panose="020B0606030504020204" pitchFamily="34" charset="0"/>
                <a:ea typeface="Open Sans" panose="020B0606030504020204" pitchFamily="34" charset="0"/>
                <a:cs typeface="Open Sans" panose="020B0606030504020204" pitchFamily="34" charset="0"/>
              </a:rPr>
              <a:t>s evropskými, místními a regionálními tvůrci politik.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568027" y="6992089"/>
            <a:ext cx="2713978" cy="1200329"/>
          </a:xfrm>
          <a:prstGeom prst="rect">
            <a:avLst/>
          </a:prstGeom>
          <a:noFill/>
        </p:spPr>
        <p:txBody>
          <a:bodyPr wrap="square">
            <a:spAutoFit/>
          </a:bodyPr>
          <a:lstStyle/>
          <a:p>
            <a:pPr algn="r"/>
            <a:r>
              <a:rPr lang="cs-CZ" sz="2400" b="1" dirty="0">
                <a:solidFill>
                  <a:srgbClr val="184547"/>
                </a:solidFill>
                <a:latin typeface="Open Sans"/>
                <a:ea typeface="Open Sans"/>
                <a:cs typeface="Open Sans"/>
              </a:rPr>
              <a:t>Podělte se o své názory a spolupracujte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8" y="3778549"/>
            <a:ext cx="2755584" cy="1015663"/>
          </a:xfrm>
          <a:prstGeom prst="rect">
            <a:avLst/>
          </a:prstGeom>
          <a:noFill/>
        </p:spPr>
        <p:txBody>
          <a:bodyPr wrap="square">
            <a:spAutoFit/>
          </a:bodyPr>
          <a:lstStyle/>
          <a:p>
            <a:pPr algn="r"/>
            <a:r>
              <a:rPr lang="cs-CZ" sz="2000" b="1" dirty="0">
                <a:solidFill>
                  <a:srgbClr val="26155F"/>
                </a:solidFill>
                <a:latin typeface="Open Sans"/>
                <a:ea typeface="Open Sans"/>
                <a:cs typeface="Open Sans"/>
              </a:rPr>
              <a:t>Zapojte se do aktivit </a:t>
            </a:r>
            <a:br>
              <a:rPr lang="cs-CZ" sz="2000" b="1" dirty="0">
                <a:solidFill>
                  <a:srgbClr val="26155F"/>
                </a:solidFill>
                <a:latin typeface="Open Sans"/>
                <a:ea typeface="Open Sans"/>
                <a:cs typeface="Open Sans"/>
              </a:rPr>
            </a:br>
            <a:r>
              <a:rPr lang="cs-CZ" sz="2000" b="1" dirty="0">
                <a:solidFill>
                  <a:srgbClr val="26155F"/>
                </a:solidFill>
                <a:latin typeface="Open Sans"/>
                <a:ea typeface="Open Sans"/>
                <a:cs typeface="Open Sans"/>
              </a:rPr>
              <a:t>a akcí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10633" y="3778549"/>
            <a:ext cx="3930443" cy="400110"/>
          </a:xfrm>
          <a:prstGeom prst="rect">
            <a:avLst/>
          </a:prstGeom>
          <a:noFill/>
        </p:spPr>
        <p:txBody>
          <a:bodyPr wrap="square">
            <a:spAutoFit/>
          </a:bodyPr>
          <a:lstStyle/>
          <a:p>
            <a:pPr lvl="0"/>
            <a:r>
              <a:rPr lang="cs-CZ" sz="2000" dirty="0">
                <a:latin typeface="Open Sans" panose="020B0606030504020204" pitchFamily="34" charset="0"/>
                <a:ea typeface="Open Sans" panose="020B0606030504020204" pitchFamily="34" charset="0"/>
                <a:cs typeface="Open Sans" panose="020B0606030504020204" pitchFamily="34" charset="0"/>
              </a:rPr>
              <a:t>nebo pořádejte vlastní iniciativy.</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cs-CZ" sz="2000">
                <a:latin typeface="Open Sans" panose="020B0606030504020204" pitchFamily="34" charset="0"/>
                <a:ea typeface="Open Sans" panose="020B0606030504020204" pitchFamily="34" charset="0"/>
                <a:cs typeface="Open Sans" panose="020B0606030504020204" pitchFamily="34" charset="0"/>
              </a:rPr>
              <a:t>jako vyslanec. </a:t>
            </a:r>
            <a:br>
              <a:rPr lang="cs-CZ" sz="2000">
                <a:latin typeface="Open Sans" panose="020B0606030504020204" pitchFamily="34" charset="0"/>
                <a:ea typeface="Open Sans" panose="020B0606030504020204" pitchFamily="34" charset="0"/>
                <a:cs typeface="Open Sans" panose="020B0606030504020204" pitchFamily="34" charset="0"/>
              </a:rPr>
            </a:br>
            <a:r>
              <a:rPr lang="cs-CZ" sz="2000">
                <a:latin typeface="Open Sans" panose="020B0606030504020204" pitchFamily="34" charset="0"/>
                <a:ea typeface="Open Sans" panose="020B0606030504020204" pitchFamily="34" charset="0"/>
                <a:cs typeface="Open Sans" panose="020B0606030504020204" pitchFamily="34" charset="0"/>
              </a:rPr>
              <a:t>Výzvy pro vyslance jsou vyhlašovány pravidelně.</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88152" y="5174802"/>
            <a:ext cx="2891189" cy="1015663"/>
          </a:xfrm>
          <a:prstGeom prst="rect">
            <a:avLst/>
          </a:prstGeom>
          <a:noFill/>
        </p:spPr>
        <p:txBody>
          <a:bodyPr wrap="square">
            <a:spAutoFit/>
          </a:bodyPr>
          <a:lstStyle/>
          <a:p>
            <a:pPr algn="r"/>
            <a:r>
              <a:rPr lang="cs-CZ" sz="2000" b="1" dirty="0">
                <a:solidFill>
                  <a:srgbClr val="812604"/>
                </a:solidFill>
                <a:latin typeface="Open Sans"/>
                <a:ea typeface="Open Sans"/>
                <a:cs typeface="Open Sans"/>
              </a:rPr>
              <a:t>Jděte</a:t>
            </a:r>
            <a:br>
              <a:rPr lang="cs-CZ" sz="2000" b="1" dirty="0">
                <a:solidFill>
                  <a:srgbClr val="812604"/>
                </a:solidFill>
                <a:latin typeface="Open Sans"/>
                <a:ea typeface="Open Sans"/>
                <a:cs typeface="Open Sans"/>
              </a:rPr>
            </a:br>
            <a:r>
              <a:rPr lang="cs-CZ" sz="2000" b="1" dirty="0">
                <a:solidFill>
                  <a:srgbClr val="812604"/>
                </a:solidFill>
                <a:latin typeface="Open Sans"/>
                <a:ea typeface="Open Sans"/>
                <a:cs typeface="Open Sans"/>
              </a:rPr>
              <a:t>příkladem a inspirujte ostatní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10109200" cy="836159"/>
          </a:xfrm>
        </p:spPr>
        <p:txBody>
          <a:bodyPr wrap="square" lIns="216000" tIns="144000" rIns="180000" bIns="108000" anchor="t">
            <a:spAutoFit/>
          </a:bodyPr>
          <a:lstStyle/>
          <a:p>
            <a:r>
              <a:rPr lang="cs-CZ" dirty="0">
                <a:latin typeface="Open Sans"/>
                <a:ea typeface="Open Sans"/>
                <a:cs typeface="Open Sans"/>
              </a:rPr>
              <a:t>    Jak se můžete zapojit právě VY?</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cs-CZ" sz="1800">
                <a:latin typeface="Open Sans"/>
                <a:ea typeface="Open Sans"/>
                <a:cs typeface="Open Sans"/>
              </a:rPr>
              <a:t>Staňte se </a:t>
            </a:r>
            <a:r>
              <a:rPr lang="cs-CZ"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vyslancem klimatického paktu</a:t>
            </a:r>
            <a:r>
              <a:rPr lang="cs-CZ" sz="1800" b="1">
                <a:solidFill>
                  <a:srgbClr val="184547"/>
                </a:solidFill>
                <a:latin typeface="Open Sans"/>
                <a:ea typeface="Open Sans"/>
                <a:cs typeface="Arial"/>
              </a:rPr>
              <a:t> </a:t>
            </a:r>
            <a:r>
              <a:rPr lang="cs-CZ" sz="1800">
                <a:latin typeface="Open Sans"/>
                <a:ea typeface="Open Sans"/>
                <a:cs typeface="Arial"/>
              </a:rPr>
              <a:t>a </a:t>
            </a:r>
            <a:br>
              <a:rPr lang="cs-CZ" sz="1800">
                <a:latin typeface="Open Sans"/>
                <a:ea typeface="Open Sans"/>
                <a:cs typeface="Arial"/>
              </a:rPr>
            </a:br>
            <a:r>
              <a:rPr lang="cs-CZ" sz="1800">
                <a:latin typeface="Open Sans"/>
                <a:ea typeface="Open Sans"/>
                <a:cs typeface="Arial"/>
              </a:rPr>
              <a:t>podpořte opatření v oblasti klimatu ve své komunitě.</a:t>
            </a:r>
            <a:r>
              <a:rPr lang="cs-CZ" sz="1800">
                <a:latin typeface="Open Sans"/>
                <a:ea typeface="Open Sans"/>
                <a:cs typeface="Open Sans"/>
              </a:rPr>
              <a:t>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421222"/>
            <a:ext cx="588313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cs-CZ" sz="1800" dirty="0">
                <a:latin typeface="Open Sans"/>
                <a:ea typeface="Open Sans"/>
                <a:cs typeface="Open Sans"/>
              </a:rPr>
              <a:t>Staňte se</a:t>
            </a:r>
            <a:r>
              <a:rPr lang="cs-CZ" sz="1800" dirty="0">
                <a:solidFill>
                  <a:srgbClr val="00B23B"/>
                </a:solidFill>
                <a:latin typeface="Open Sans"/>
                <a:ea typeface="Open Sans"/>
                <a:cs typeface="Open Sans"/>
              </a:rPr>
              <a:t> </a:t>
            </a:r>
            <a:r>
              <a:rPr lang="cs-CZ"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partnery paktu</a:t>
            </a:r>
            <a:r>
              <a:rPr lang="cs-CZ" sz="1800" b="1" dirty="0">
                <a:solidFill>
                  <a:srgbClr val="00B23B"/>
                </a:solidFill>
                <a:latin typeface="Open Sans"/>
                <a:ea typeface="Open Sans"/>
                <a:cs typeface="Arial"/>
              </a:rPr>
              <a:t> </a:t>
            </a:r>
            <a:r>
              <a:rPr lang="cs-CZ" sz="1800" dirty="0">
                <a:latin typeface="Open Sans"/>
                <a:ea typeface="Open Sans"/>
                <a:cs typeface="Open Sans"/>
              </a:rPr>
              <a:t>a zviditelněte svou organizaci při přijímání opatření v oblasti klimatu</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964474"/>
            <a:ext cx="5685858"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cs-CZ" sz="1800" dirty="0">
                <a:latin typeface="Open Sans"/>
                <a:ea typeface="Open Sans"/>
                <a:cs typeface="Open Sans"/>
              </a:rPr>
              <a:t>Staňte se </a:t>
            </a:r>
            <a:r>
              <a:rPr lang="cs-CZ" sz="1800" b="1" u="sng" dirty="0">
                <a:latin typeface="Open Sans"/>
                <a:ea typeface="Open Sans"/>
                <a:cs typeface="Open Sans"/>
                <a:hlinkClick r:id="rId2">
                  <a:extLst>
                    <a:ext uri="{A12FA001-AC4F-418D-AE19-62706E023703}">
                      <ahyp:hlinkClr xmlns:ahyp="http://schemas.microsoft.com/office/drawing/2018/hyperlinkcolor" val="tx"/>
                    </a:ext>
                  </a:extLst>
                </a:hlinkClick>
              </a:rPr>
              <a:t>přáteli paktu</a:t>
            </a:r>
            <a:r>
              <a:rPr lang="cs-CZ" sz="1800" dirty="0">
                <a:latin typeface="Open Sans"/>
                <a:ea typeface="Open Sans"/>
                <a:cs typeface="Open Sans"/>
              </a:rPr>
              <a:t>, pokud chcete získat návod, jak podnikat další kroky v oblasti klimatu.</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cs-CZ" sz="1800">
                <a:latin typeface="Open Sans"/>
                <a:ea typeface="Open Sans"/>
                <a:cs typeface="Open Sans"/>
              </a:rPr>
              <a:t>Zaregistrujte svou vlastní </a:t>
            </a:r>
            <a:r>
              <a:rPr lang="cs-CZ" sz="18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satelitní akci v rámci klimatického patku</a:t>
            </a:r>
            <a:r>
              <a:rPr lang="cs-CZ" sz="1800">
                <a:latin typeface="Open Sans"/>
                <a:ea typeface="Open Sans"/>
                <a:cs typeface="Open Sans"/>
              </a:rPr>
              <a:t>, aby mohla být zveřejněna na webových stránkách klimatického paktu.</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cs-CZ" sz="1800">
                <a:solidFill>
                  <a:schemeClr val="bg1"/>
                </a:solidFill>
                <a:latin typeface="Open Sans"/>
                <a:ea typeface="Open Sans"/>
                <a:cs typeface="Open Sans"/>
              </a:rPr>
              <a:t>Využijte naše</a:t>
            </a:r>
            <a:r>
              <a:rPr lang="cs-CZ" sz="1800" b="1">
                <a:solidFill>
                  <a:schemeClr val="bg1"/>
                </a:solidFill>
                <a:latin typeface="Open Sans"/>
                <a:ea typeface="Open Sans"/>
                <a:cs typeface="Open Sans"/>
              </a:rPr>
              <a:t> </a:t>
            </a:r>
            <a:r>
              <a:rPr lang="cs-CZ" sz="1800" b="1">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zdroje</a:t>
            </a:r>
            <a:r>
              <a:rPr lang="cs-CZ" sz="1800" b="1">
                <a:solidFill>
                  <a:schemeClr val="bg1"/>
                </a:solidFill>
                <a:latin typeface="Open Sans"/>
                <a:ea typeface="Open Sans"/>
                <a:cs typeface="Open Sans"/>
              </a:rPr>
              <a:t> </a:t>
            </a:r>
            <a:r>
              <a:rPr lang="cs-CZ" sz="1800">
                <a:solidFill>
                  <a:schemeClr val="bg1"/>
                </a:solidFill>
                <a:latin typeface="Open Sans"/>
                <a:ea typeface="Open Sans"/>
                <a:cs typeface="Open Sans"/>
              </a:rPr>
              <a:t>k šíření jasných a přesných informací o změně klimatu a opatřeních v oblasti klimatu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87601"/>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cs-CZ" sz="1800">
                <a:solidFill>
                  <a:schemeClr val="bg1"/>
                </a:solidFill>
                <a:latin typeface="Open Sans"/>
                <a:ea typeface="Open Sans"/>
                <a:cs typeface="Open Sans"/>
              </a:rPr>
              <a:t>Uspořádejte </a:t>
            </a:r>
            <a:r>
              <a:rPr lang="cs-CZ" sz="1800" b="1">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 aktivitu své klimatické skupiny</a:t>
            </a:r>
            <a:r>
              <a:rPr lang="cs-CZ" sz="1800">
                <a:solidFill>
                  <a:schemeClr val="bg1"/>
                </a:solidFill>
                <a:latin typeface="Open Sans"/>
                <a:ea typeface="Open Sans"/>
                <a:cs typeface="Open Sans"/>
              </a:rPr>
              <a:t> a inspirujte se našimi </a:t>
            </a:r>
            <a:r>
              <a:rPr lang="cs-CZ" sz="1800" b="1">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nástroji pro rychlý start pro zapojení občanů</a:t>
            </a:r>
            <a:r>
              <a:rPr lang="cs-CZ" sz="180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cs-CZ" sz="1800">
                <a:solidFill>
                  <a:schemeClr val="bg1"/>
                </a:solidFill>
                <a:latin typeface="Open Sans"/>
                <a:ea typeface="Open Sans"/>
                <a:cs typeface="Open Sans"/>
              </a:rPr>
              <a:t>Připojte se k týmu Paktu v kampani OSN ActNow prostřednictvím </a:t>
            </a:r>
            <a:r>
              <a:rPr lang="cs-CZ" sz="1800" b="1">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aplikace AWorld</a:t>
            </a:r>
            <a:r>
              <a:rPr lang="cs-CZ" sz="1800">
                <a:solidFill>
                  <a:schemeClr val="bg1"/>
                </a:solidFill>
                <a:latin typeface="Open Sans"/>
                <a:ea typeface="Open Sans"/>
                <a:cs typeface="Open Sans"/>
              </a:rPr>
              <a:t>! Snižte svou uhlíkovou stopu prostřednictvím každodenních činností a podnikněte měřitelné kroky k dosažení Cílů udržitelného rozvoje.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6485639"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0772400"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8" y="7494010"/>
            <a:ext cx="9908801"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0"/>
            <a:ext cx="10892591" cy="400110"/>
          </a:xfrm>
          <a:prstGeom prst="rect">
            <a:avLst/>
          </a:prstGeom>
          <a:noFill/>
        </p:spPr>
        <p:txBody>
          <a:bodyPr wrap="square">
            <a:spAutoFit/>
          </a:bodyPr>
          <a:lstStyle/>
          <a:p>
            <a:pPr lvl="0">
              <a:lnSpc>
                <a:spcPct val="100000"/>
              </a:lnSpc>
            </a:pPr>
            <a:r>
              <a:rPr lang="cs-CZ" sz="2000" b="0" dirty="0">
                <a:solidFill>
                  <a:schemeClr val="tx1"/>
                </a:solidFill>
                <a:latin typeface="Open Sans"/>
                <a:ea typeface="Open Sans"/>
                <a:cs typeface="Open Sans"/>
              </a:rPr>
              <a:t>Inspirujte se</a:t>
            </a:r>
            <a:r>
              <a:rPr lang="cs-CZ" sz="2000" b="0" dirty="0">
                <a:solidFill>
                  <a:schemeClr val="accent1"/>
                </a:solidFill>
                <a:latin typeface="Open Sans"/>
                <a:ea typeface="Open Sans"/>
                <a:cs typeface="Open Sans"/>
              </a:rPr>
              <a:t> </a:t>
            </a:r>
            <a:r>
              <a:rPr lang="cs-CZ"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nástroji pro rychlý start</a:t>
            </a:r>
            <a:r>
              <a:rPr lang="cs-CZ" sz="2000" b="1" dirty="0">
                <a:solidFill>
                  <a:schemeClr val="accent1"/>
                </a:solidFill>
                <a:latin typeface="Open Sans"/>
                <a:ea typeface="Open Sans"/>
                <a:cs typeface="Open Sans"/>
              </a:rPr>
              <a:t> </a:t>
            </a:r>
            <a:r>
              <a:rPr lang="cs-CZ" sz="2000" b="0" dirty="0">
                <a:solidFill>
                  <a:schemeClr val="tx1"/>
                </a:solidFill>
                <a:latin typeface="Open Sans"/>
                <a:ea typeface="Open Sans"/>
                <a:cs typeface="Open Sans"/>
              </a:rPr>
              <a:t>zveřejněnými</a:t>
            </a:r>
            <a:r>
              <a:rPr lang="cs-CZ" sz="2000" b="0" dirty="0">
                <a:solidFill>
                  <a:schemeClr val="accent1"/>
                </a:solidFill>
                <a:latin typeface="Open Sans"/>
                <a:ea typeface="Open Sans"/>
                <a:cs typeface="Open Sans"/>
              </a:rPr>
              <a:t>na </a:t>
            </a:r>
            <a:r>
              <a:rPr lang="cs-CZ" sz="2000" b="1" u="sng" dirty="0">
                <a:solidFill>
                  <a:schemeClr val="accent1"/>
                </a:solidFill>
                <a:latin typeface="Open Sans"/>
                <a:ea typeface="Open Sans"/>
                <a:cs typeface="Open Sans"/>
              </a:rPr>
              <a:t>webových stránkách paktu</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761791" cy="400110"/>
          </a:xfrm>
          <a:prstGeom prst="rect">
            <a:avLst/>
          </a:prstGeom>
          <a:noFill/>
        </p:spPr>
        <p:txBody>
          <a:bodyPr wrap="square">
            <a:spAutoFit/>
          </a:bodyPr>
          <a:lstStyle/>
          <a:p>
            <a:pPr>
              <a:lnSpc>
                <a:spcPct val="100000"/>
              </a:lnSpc>
            </a:pPr>
            <a:r>
              <a:rPr lang="cs-CZ" sz="2000" b="0" dirty="0">
                <a:solidFill>
                  <a:schemeClr val="tx1"/>
                </a:solidFill>
                <a:latin typeface="Open Sans"/>
                <a:ea typeface="Open Sans"/>
                <a:cs typeface="Open Sans"/>
              </a:rPr>
              <a:t>Zaregistrujte aktivitu, kterou plánujete pořádat</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cs-CZ" sz="2000" b="0">
                <a:solidFill>
                  <a:schemeClr val="tx1"/>
                </a:solidFill>
                <a:latin typeface="Open Sans"/>
                <a:ea typeface="Open Sans"/>
                <a:cs typeface="Open Sans"/>
              </a:rPr>
              <a:t>Uspořádejte aktivitu</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cs-CZ" sz="2000" b="0">
                <a:solidFill>
                  <a:schemeClr val="tx1"/>
                </a:solidFill>
                <a:latin typeface="Open Sans"/>
                <a:ea typeface="Open Sans"/>
                <a:cs typeface="Open Sans"/>
              </a:rPr>
              <a:t>Podělte se o výsledky s Evropským klimatickým paktem</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10003591" cy="400110"/>
          </a:xfrm>
          <a:prstGeom prst="rect">
            <a:avLst/>
          </a:prstGeom>
          <a:noFill/>
        </p:spPr>
        <p:txBody>
          <a:bodyPr wrap="square">
            <a:spAutoFit/>
          </a:bodyPr>
          <a:lstStyle/>
          <a:p>
            <a:pPr lvl="0">
              <a:lnSpc>
                <a:spcPct val="100000"/>
              </a:lnSpc>
            </a:pPr>
            <a:r>
              <a:rPr lang="cs-CZ" sz="2000" b="0" dirty="0">
                <a:solidFill>
                  <a:schemeClr val="tx1"/>
                </a:solidFill>
                <a:latin typeface="Open Sans"/>
                <a:ea typeface="Open Sans"/>
                <a:cs typeface="Open Sans"/>
              </a:rPr>
              <a:t>Šiřte svou aktivitu a její výsledky a vyzvěte ostatní k uspořádání vlastních akcí!</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516773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cs-CZ" dirty="0">
                <a:latin typeface="Open Sans"/>
                <a:ea typeface="Open Sans"/>
                <a:cs typeface="Arial"/>
              </a:rPr>
              <a:t>    Nástroje pro rychlý start pro zapojení občanů</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082774"/>
              <a:ext cx="3494178" cy="492443"/>
            </a:xfrm>
            <a:prstGeom prst="rect">
              <a:avLst/>
            </a:prstGeom>
            <a:noFill/>
          </p:spPr>
          <p:txBody>
            <a:bodyPr wrap="square">
              <a:spAutoFit/>
            </a:bodyPr>
            <a:lstStyle/>
            <a:p>
              <a:pPr algn="ctr"/>
              <a:r>
                <a:rPr lang="cs-CZ" sz="2600" b="1" dirty="0">
                  <a:solidFill>
                    <a:srgbClr val="184547"/>
                  </a:solidFill>
                  <a:latin typeface="Open Sans"/>
                  <a:ea typeface="Open Sans"/>
                  <a:cs typeface="Open Sans"/>
                </a:rPr>
                <a:t>Klimatická procházka</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cs-CZ" sz="2600" b="1">
                  <a:solidFill>
                    <a:srgbClr val="26155F"/>
                  </a:solidFill>
                  <a:latin typeface="Open Sans"/>
                  <a:ea typeface="Open Sans"/>
                  <a:cs typeface="Open Sans"/>
                </a:rPr>
                <a:t>Fotopříběh</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cs-CZ" sz="2600" b="1">
                  <a:solidFill>
                    <a:srgbClr val="16683B"/>
                  </a:solidFill>
                  <a:latin typeface="Open Sans"/>
                  <a:ea typeface="Open Sans"/>
                  <a:cs typeface="Open Sans"/>
                </a:rPr>
                <a:t>Místní akční skupina pro klima</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085384"/>
              <a:ext cx="3494178" cy="492443"/>
            </a:xfrm>
            <a:prstGeom prst="rect">
              <a:avLst/>
            </a:prstGeom>
            <a:noFill/>
          </p:spPr>
          <p:txBody>
            <a:bodyPr wrap="square">
              <a:spAutoFit/>
            </a:bodyPr>
            <a:lstStyle/>
            <a:p>
              <a:pPr algn="ctr"/>
              <a:r>
                <a:rPr lang="cs-CZ" sz="2600" b="1" dirty="0">
                  <a:solidFill>
                    <a:srgbClr val="391A53"/>
                  </a:solidFill>
                  <a:latin typeface="Open Sans"/>
                  <a:ea typeface="Open Sans"/>
                  <a:cs typeface="Open Sans"/>
                </a:rPr>
                <a:t>Partnerský parlament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cs-CZ" sz="2000">
                  <a:latin typeface="Open Sans" panose="020B0606030504020204" pitchFamily="34" charset="0"/>
                  <a:ea typeface="Open Sans" panose="020B0606030504020204" pitchFamily="34" charset="0"/>
                  <a:cs typeface="Open Sans" panose="020B0606030504020204" pitchFamily="34" charset="0"/>
                </a:rPr>
                <a:t>Komentované prohlídky místních čtvrtí s cílem představit udržitelné postupy a iniciativy podporující ekologickou transformaci.</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cs-CZ" sz="2000">
                  <a:latin typeface="Open Sans" panose="020B0606030504020204" pitchFamily="34" charset="0"/>
                  <a:ea typeface="Open Sans" panose="020B0606030504020204" pitchFamily="34" charset="0"/>
                  <a:cs typeface="Open Sans" panose="020B0606030504020204" pitchFamily="34" charset="0"/>
                </a:rPr>
                <a:t>Fotografické workshopy, na nichž účastníci zachycují a reflektují klimatické problémy a jejich řešení. Výstupy mohou ovlivnit rozhodování a podnítit změnu.</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cs-CZ" sz="2000">
                  <a:latin typeface="Open Sans" panose="020B0606030504020204" pitchFamily="34" charset="0"/>
                  <a:ea typeface="Open Sans" panose="020B0606030504020204" pitchFamily="34" charset="0"/>
                  <a:cs typeface="Open Sans" panose="020B0606030504020204" pitchFamily="34" charset="0"/>
                </a:rPr>
                <a:t>Skupina lidí pracujících na společném cíli, jako je vytvoření společné zahrady, opravené kavárny nebo místní energetické komunity.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cs-CZ" sz="2000">
                  <a:latin typeface="Open Sans" panose="020B0606030504020204" pitchFamily="34" charset="0"/>
                  <a:ea typeface="Open Sans" panose="020B0606030504020204" pitchFamily="34" charset="0"/>
                  <a:cs typeface="Open Sans" panose="020B0606030504020204" pitchFamily="34" charset="0"/>
                </a:rPr>
                <a:t>Diskuse o tom, jak může přechod ke klimatické neutralitě fungovat v praxi v našem každodenním životě a jaké politiky by měly být zavedeny, aby nás podpořily v dalším postupu.</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5239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cs-CZ" dirty="0">
                <a:latin typeface="Open Sans"/>
                <a:ea typeface="Open Sans"/>
                <a:cs typeface="Arial"/>
              </a:rPr>
              <a:t>    Nástroje pro rychlý start pro zapojení občanů</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t>Navštivte webové stránky </a:t>
            </a:r>
            <a:b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cs-CZ" sz="2000" b="1">
                <a:solidFill>
                  <a:srgbClr val="184547"/>
                </a:solidFill>
                <a:latin typeface="Open Sans" panose="020B0606030504020204" pitchFamily="34" charset="0"/>
                <a:ea typeface="Open Sans" panose="020B0606030504020204" pitchFamily="34" charset="0"/>
                <a:cs typeface="Open Sans" panose="020B0606030504020204" pitchFamily="34" charset="0"/>
              </a:rPr>
              <a:t>a dozvíte se více</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929604" cy="4697042"/>
          </a:xfrm>
        </p:spPr>
        <p:txBody>
          <a:bodyPr lIns="0" tIns="0" rIns="0" bIns="0" anchor="t"/>
          <a:lstStyle/>
          <a:p>
            <a:pPr>
              <a:lnSpc>
                <a:spcPts val="4200"/>
              </a:lnSpc>
            </a:pPr>
            <a:r>
              <a:rPr lang="cs-CZ" sz="2800" dirty="0">
                <a:latin typeface="Open Sans"/>
                <a:ea typeface="Open Sans"/>
                <a:cs typeface="Open Sans"/>
              </a:rPr>
              <a:t>Evropský klimatický pakt spojil své síly s kampaní OSN s názvem</a:t>
            </a:r>
            <a:r>
              <a:rPr lang="cs-CZ" sz="2800" b="1" dirty="0">
                <a:latin typeface="Open Sans"/>
                <a:ea typeface="Open Sans"/>
                <a:cs typeface="Open Sans"/>
              </a:rPr>
              <a:t> ActNow</a:t>
            </a:r>
            <a:r>
              <a:rPr lang="cs-CZ" sz="2800" dirty="0">
                <a:latin typeface="Open Sans"/>
                <a:ea typeface="Open Sans"/>
                <a:cs typeface="Open Sans"/>
              </a:rPr>
              <a:t> a mobilní aplikací </a:t>
            </a:r>
            <a:r>
              <a:rPr lang="cs-CZ" sz="2800" b="1" dirty="0">
                <a:latin typeface="Open Sans"/>
                <a:ea typeface="Open Sans"/>
                <a:cs typeface="Open Sans"/>
              </a:rPr>
              <a:t>AWorld</a:t>
            </a:r>
            <a:r>
              <a:rPr lang="cs-CZ" sz="2800" dirty="0">
                <a:latin typeface="Open Sans"/>
                <a:ea typeface="Open Sans"/>
                <a:cs typeface="Open Sans"/>
              </a:rPr>
              <a:t>, která inspiruje lidi k akci v oblasti klimatu.</a:t>
            </a:r>
            <a:br>
              <a:rPr lang="cs-CZ" sz="2800" dirty="0">
                <a:latin typeface="Open Sans"/>
                <a:ea typeface="Open Sans"/>
                <a:cs typeface="Open Sans"/>
              </a:rPr>
            </a:br>
            <a:endParaRPr lang="cs-CZ" sz="2800" dirty="0">
              <a:latin typeface="Open Sans"/>
              <a:ea typeface="Open Sans"/>
              <a:cs typeface="Open Sans"/>
            </a:endParaRPr>
          </a:p>
          <a:p>
            <a:pPr>
              <a:lnSpc>
                <a:spcPts val="4200"/>
              </a:lnSpc>
            </a:pPr>
            <a:r>
              <a:rPr lang="cs-CZ" sz="2800" b="1" dirty="0">
                <a:solidFill>
                  <a:srgbClr val="02B23D"/>
                </a:solidFill>
                <a:latin typeface="Open Sans"/>
                <a:ea typeface="Open Sans"/>
                <a:cs typeface="Open Sans"/>
              </a:rPr>
              <a:t>Uživatelé, kteří se připojili k výzvě týmu Evropského klimatického paktu v aplikaci AWorld, dosáhli více než </a:t>
            </a:r>
            <a:r>
              <a:rPr lang="cs-CZ" sz="2800" b="1" u="sng" dirty="0">
                <a:solidFill>
                  <a:srgbClr val="02B23D"/>
                </a:solidFill>
                <a:latin typeface="Open Sans"/>
                <a:ea typeface="Open Sans"/>
                <a:cs typeface="Open Sans"/>
              </a:rPr>
              <a:t>900 000</a:t>
            </a:r>
            <a:r>
              <a:rPr lang="cs-CZ" sz="2800" b="1" dirty="0">
                <a:solidFill>
                  <a:srgbClr val="02B23D"/>
                </a:solidFill>
                <a:latin typeface="Open Sans"/>
                <a:ea typeface="Open Sans"/>
                <a:cs typeface="Open Sans"/>
              </a:rPr>
              <a:t> klimatických akcí.</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10185400" cy="836159"/>
          </a:xfrm>
          <a:solidFill>
            <a:srgbClr val="104B2B"/>
          </a:solidFill>
        </p:spPr>
        <p:txBody>
          <a:bodyPr wrap="square" lIns="216000" tIns="144000" rIns="180000" bIns="108000" anchor="t">
            <a:spAutoFit/>
          </a:bodyPr>
          <a:lstStyle/>
          <a:p>
            <a:r>
              <a:rPr lang="cs-CZ">
                <a:latin typeface="Open Sans"/>
                <a:ea typeface="Open Sans"/>
                <a:cs typeface="Open Sans"/>
              </a:rPr>
              <a:t>    Pakt a ActNow organizace OSN</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cs-CZ" sz="2400" dirty="0">
                <a:latin typeface="Open Sans"/>
                <a:ea typeface="Open Sans"/>
                <a:cs typeface="Open Sans"/>
              </a:rPr>
              <a:t>Každý z nás může pomoci budovat udržitelnější budoucnost. </a:t>
            </a:r>
            <a:r>
              <a:rPr lang="cs-CZ" sz="2400" dirty="0">
                <a:solidFill>
                  <a:srgbClr val="000000"/>
                </a:solidFill>
                <a:latin typeface="Open Sans"/>
                <a:ea typeface="Open Sans"/>
                <a:cs typeface="Open Sans"/>
              </a:rPr>
              <a:t>Sdílení inspirativních</a:t>
            </a:r>
            <a:r>
              <a:rPr lang="cs-CZ" sz="2400" dirty="0">
                <a:solidFill>
                  <a:schemeClr val="accent1"/>
                </a:solidFill>
                <a:latin typeface="Open Sans"/>
                <a:ea typeface="Open Sans"/>
                <a:cs typeface="Open Sans"/>
              </a:rPr>
              <a:t> </a:t>
            </a:r>
            <a:r>
              <a:rPr lang="cs-CZ"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příběhů o úspěchu</a:t>
            </a:r>
            <a:r>
              <a:rPr lang="cs-CZ" sz="2400" dirty="0">
                <a:solidFill>
                  <a:srgbClr val="104B2B"/>
                </a:solidFill>
                <a:latin typeface="Open Sans"/>
                <a:ea typeface="Open Sans"/>
                <a:cs typeface="Open Sans"/>
              </a:rPr>
              <a:t>, </a:t>
            </a:r>
            <a:r>
              <a:rPr lang="cs-CZ" sz="2400" u="sng" dirty="0">
                <a:solidFill>
                  <a:srgbClr val="104B2B"/>
                </a:solidFill>
                <a:latin typeface="Open Sans"/>
                <a:ea typeface="Open Sans"/>
                <a:cs typeface="Open Sans"/>
              </a:rPr>
              <a:t>řešení a opatření</a:t>
            </a:r>
            <a:r>
              <a:rPr lang="cs-CZ" sz="2400" dirty="0">
                <a:solidFill>
                  <a:srgbClr val="104B2B"/>
                </a:solidFill>
                <a:latin typeface="Open Sans"/>
                <a:ea typeface="Open Sans"/>
                <a:cs typeface="Open Sans"/>
              </a:rPr>
              <a:t> </a:t>
            </a:r>
            <a:r>
              <a:rPr lang="cs-CZ" sz="2400" dirty="0">
                <a:solidFill>
                  <a:srgbClr val="000000"/>
                </a:solidFill>
                <a:latin typeface="Open Sans"/>
                <a:ea typeface="Open Sans"/>
                <a:cs typeface="Open Sans"/>
              </a:rPr>
              <a:t>z různorodé komunity paktu je středobodem naší komunikace. </a:t>
            </a:r>
            <a:br>
              <a:rPr lang="cs-CZ" sz="2400" dirty="0">
                <a:solidFill>
                  <a:srgbClr val="000000"/>
                </a:solidFill>
                <a:latin typeface="Open Sans"/>
                <a:ea typeface="Open Sans"/>
                <a:cs typeface="Open Sans"/>
              </a:rPr>
            </a:br>
            <a:r>
              <a:rPr lang="cs-CZ" sz="900" dirty="0">
                <a:solidFill>
                  <a:srgbClr val="000000"/>
                </a:solidFill>
                <a:latin typeface="Open Sans"/>
                <a:ea typeface="Open Sans"/>
                <a:cs typeface="Open Sans"/>
              </a:rPr>
              <a:t> </a:t>
            </a:r>
          </a:p>
          <a:p>
            <a:pPr>
              <a:lnSpc>
                <a:spcPts val="4500"/>
              </a:lnSpc>
            </a:pPr>
            <a:r>
              <a:rPr lang="cs-CZ" sz="3200" dirty="0">
                <a:solidFill>
                  <a:srgbClr val="104B2B"/>
                </a:solidFill>
                <a:latin typeface="Open Sans"/>
                <a:ea typeface="Open Sans"/>
                <a:cs typeface="Open Sans"/>
              </a:rPr>
              <a:t>Podělte se s námi o své příběhy:</a:t>
            </a:r>
            <a:r>
              <a:rPr lang="cs-CZ" sz="3200" i="0" u="none" strike="noStrike" baseline="0" dirty="0">
                <a:solidFill>
                  <a:srgbClr val="104B2B"/>
                </a:solidFill>
                <a:latin typeface="Open Sans"/>
                <a:ea typeface="Open Sans"/>
                <a:cs typeface="Open Sans"/>
              </a:rPr>
              <a:t> </a:t>
            </a:r>
            <a:br>
              <a:rPr lang="cs-CZ" sz="3200" b="0" i="0" u="none" strike="noStrike" baseline="0" dirty="0">
                <a:latin typeface="Open Sans"/>
                <a:ea typeface="Open Sans"/>
                <a:cs typeface="Open Sans"/>
              </a:rPr>
            </a:br>
            <a:r>
              <a:rPr lang="cs-CZ"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cs-CZ"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endParaRPr lang="cs-CZ" sz="3200" dirty="0">
              <a:solidFill>
                <a:srgbClr val="104B2B"/>
              </a:solidFill>
              <a:latin typeface="Open Sans"/>
              <a:ea typeface="Open Sans"/>
              <a:cs typeface="Open Sans"/>
            </a:endParaRPr>
          </a:p>
          <a:p>
            <a:pPr>
              <a:lnSpc>
                <a:spcPts val="2200"/>
              </a:lnSpc>
            </a:pPr>
            <a:r>
              <a:rPr lang="cs-CZ" sz="1800" dirty="0">
                <a:latin typeface="Open Sans"/>
                <a:ea typeface="Open Sans"/>
                <a:cs typeface="Open Sans"/>
              </a:rPr>
              <a:t>Připojte relevantní odkazy, přílohy, obrázky nebo podrobnosti, které nám pomohou pochopit a sdílet váš příběh.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0363199" cy="836159"/>
          </a:xfrm>
        </p:spPr>
        <p:txBody>
          <a:bodyPr wrap="square" lIns="216000" tIns="144000" rIns="180000" bIns="108000" anchor="t">
            <a:spAutoFit/>
          </a:bodyPr>
          <a:lstStyle/>
          <a:p>
            <a:r>
              <a:rPr lang="cs-CZ">
                <a:latin typeface="Open Sans"/>
                <a:ea typeface="Open Sans"/>
                <a:cs typeface="Open Sans"/>
              </a:rPr>
              <a:t>    Podělte se s námi o své příběhy!</a:t>
            </a:r>
          </a:p>
        </p:txBody>
      </p:sp>
      <p:pic>
        <p:nvPicPr>
          <p:cNvPr id="5" name="Picture 4" descr="A group of women looking at a paper&#10;&#10;Description automatically generated">
            <a:extLst>
              <a:ext uri="{FF2B5EF4-FFF2-40B4-BE49-F238E27FC236}">
                <a16:creationId xmlns:a16="http://schemas.microsoft.com/office/drawing/2014/main" id="{B34D7913-FA41-39E9-3880-1AFECCFBF20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213600" cy="836159"/>
          </a:xfrm>
        </p:spPr>
        <p:txBody>
          <a:bodyPr/>
          <a:lstStyle/>
          <a:p>
            <a:r>
              <a:rPr lang="cs-CZ"/>
              <a:t>    Pro další informace</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cs-CZ" sz="2800"/>
                        <a:t>Platforma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cs-CZ" sz="2800"/>
                        <a:t>Štítek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cs-CZ"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2400"/>
                        <a:t>              </a:t>
                      </a:r>
                      <a:r>
                        <a:rPr lang="cs-CZ"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cs-CZ"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cs-CZ" sz="2400"/>
                        <a:t>             </a:t>
                      </a:r>
                      <a:r>
                        <a:rPr lang="cs-CZ"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cs-CZ"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2400"/>
                        <a:t>            </a:t>
                      </a:r>
                      <a:r>
                        <a:rPr lang="cs-CZ" sz="2000"/>
                        <a:t>@EU Environment </a:t>
                      </a:r>
                      <a:br>
                        <a:rPr lang="cs-CZ" sz="2000"/>
                      </a:br>
                      <a:r>
                        <a:rPr lang="cs-CZ"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cs-CZ"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cs-CZ" sz="2400"/>
                        <a:t>         </a:t>
                      </a:r>
                      <a:r>
                        <a:rPr lang="cs-CZ"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9361302"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cs-CZ" sz="2300" dirty="0">
                <a:latin typeface="Open Sans"/>
                <a:ea typeface="Open Sans"/>
                <a:cs typeface="Open Sans"/>
              </a:rPr>
              <a:t>Navštivte </a:t>
            </a:r>
            <a:r>
              <a:rPr lang="cs-CZ" sz="2300" u="sng" dirty="0">
                <a:latin typeface="Open Sans"/>
                <a:ea typeface="Open Sans"/>
                <a:cs typeface="Open Sans"/>
                <a:hlinkClick r:id="rId6">
                  <a:extLst>
                    <a:ext uri="{A12FA001-AC4F-418D-AE19-62706E023703}">
                      <ahyp:hlinkClr xmlns:ahyp="http://schemas.microsoft.com/office/drawing/2018/hyperlinkcolor" val="tx"/>
                    </a:ext>
                  </a:extLst>
                </a:hlinkClick>
              </a:rPr>
              <a:t>webové stránky klimatického paktu</a:t>
            </a:r>
            <a:r>
              <a:rPr lang="cs-CZ" sz="2300" dirty="0">
                <a:latin typeface="Open Sans"/>
                <a:ea typeface="Open Sans"/>
                <a:cs typeface="Open Sans"/>
              </a:rPr>
              <a:t>, kde najdete příběhy komunity paktu a užitečné zdroje a materiály, které vás mohou inspirovat. </a:t>
            </a:r>
            <a:r>
              <a:rPr lang="cs-CZ" sz="2300" dirty="0">
                <a:solidFill>
                  <a:prstClr val="black"/>
                </a:solidFill>
                <a:latin typeface="Open Sans"/>
                <a:ea typeface="Open Sans"/>
                <a:cs typeface="Open Sans"/>
              </a:rPr>
              <a:t> </a:t>
            </a:r>
          </a:p>
          <a:p>
            <a:pPr marL="0" indent="0">
              <a:lnSpc>
                <a:spcPts val="3800"/>
              </a:lnSpc>
              <a:spcAft>
                <a:spcPts val="800"/>
              </a:spcAft>
              <a:buFont typeface="Arial" panose="020B0604020202020204" pitchFamily="34" charset="0"/>
              <a:buNone/>
              <a:defRPr/>
            </a:pPr>
            <a:r>
              <a:rPr lang="cs-CZ" sz="2300" dirty="0">
                <a:solidFill>
                  <a:prstClr val="black"/>
                </a:solidFill>
                <a:latin typeface="Open Sans"/>
                <a:ea typeface="Open Sans"/>
                <a:cs typeface="Open Sans"/>
              </a:rPr>
              <a:t>Můžete se </a:t>
            </a:r>
            <a:r>
              <a:rPr lang="cs-CZ" sz="2300" dirty="0">
                <a:latin typeface="Open Sans"/>
                <a:ea typeface="Open Sans"/>
                <a:cs typeface="Open Sans"/>
              </a:rPr>
              <a:t>také </a:t>
            </a:r>
            <a:r>
              <a:rPr lang="cs-CZ"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 přihlásit k odběru našeho newsletteru</a:t>
            </a:r>
            <a:r>
              <a:rPr lang="cs-CZ" sz="2300" dirty="0">
                <a:solidFill>
                  <a:srgbClr val="104B2B"/>
                </a:solidFill>
                <a:latin typeface="Open Sans"/>
                <a:ea typeface="Open Sans"/>
                <a:cs typeface="Open Sans"/>
              </a:rPr>
              <a:t> </a:t>
            </a:r>
            <a:r>
              <a:rPr lang="cs-CZ" sz="2300" dirty="0">
                <a:solidFill>
                  <a:prstClr val="black"/>
                </a:solidFill>
                <a:latin typeface="Open Sans"/>
                <a:ea typeface="Open Sans"/>
                <a:cs typeface="Open Sans"/>
              </a:rPr>
              <a:t>a sledovat nás na sociálních sítích, abyste byli informováni o klimatických opatřeních.</a:t>
            </a:r>
          </a:p>
          <a:p>
            <a:pPr marL="0" indent="0">
              <a:lnSpc>
                <a:spcPts val="3800"/>
              </a:lnSpc>
              <a:spcAft>
                <a:spcPts val="800"/>
              </a:spcAft>
              <a:buNone/>
              <a:defRPr/>
            </a:pPr>
            <a:r>
              <a:rPr lang="cs-CZ" sz="2300" dirty="0">
                <a:solidFill>
                  <a:prstClr val="black"/>
                </a:solidFill>
                <a:latin typeface="Open Sans"/>
                <a:ea typeface="Open Sans"/>
                <a:cs typeface="Open Sans"/>
              </a:rPr>
              <a:t>Náš obsah najdete pomocí hashtagů: </a:t>
            </a:r>
            <a:br>
              <a:rPr lang="cs-CZ" sz="2300" dirty="0">
                <a:solidFill>
                  <a:prstClr val="black"/>
                </a:solidFill>
                <a:latin typeface="Open Sans"/>
                <a:ea typeface="Open Sans"/>
                <a:cs typeface="Open Sans"/>
              </a:rPr>
            </a:br>
            <a:r>
              <a:rPr lang="cs-CZ" sz="2300" b="1" dirty="0">
                <a:solidFill>
                  <a:srgbClr val="104B2B"/>
                </a:solidFill>
                <a:latin typeface="Open Sans"/>
                <a:ea typeface="Open Sans"/>
                <a:cs typeface="Open Sans"/>
              </a:rPr>
              <a:t>#EUClimatePact #MyWorldOurPlanet </a:t>
            </a:r>
            <a:br>
              <a:rPr lang="cs-CZ" sz="2400" b="1" dirty="0">
                <a:solidFill>
                  <a:srgbClr val="104B2B"/>
                </a:solidFill>
                <a:latin typeface="Open Sans"/>
                <a:ea typeface="Open Sans"/>
                <a:cs typeface="Open Sans"/>
              </a:rPr>
            </a:br>
            <a:endParaRPr lang="cs-CZ" sz="2400" b="1" dirty="0">
              <a:solidFill>
                <a:srgbClr val="104B2B"/>
              </a:solidFill>
              <a:latin typeface="Open Sans"/>
              <a:ea typeface="Open Sans"/>
              <a:cs typeface="Open Sans"/>
            </a:endParaRPr>
          </a:p>
          <a:p>
            <a:pPr marL="0" indent="0">
              <a:lnSpc>
                <a:spcPts val="4400"/>
              </a:lnSpc>
              <a:spcAft>
                <a:spcPts val="800"/>
              </a:spcAft>
              <a:buNone/>
              <a:defRPr/>
            </a:pPr>
            <a:r>
              <a:rPr lang="cs-CZ" sz="3200" dirty="0">
                <a:solidFill>
                  <a:srgbClr val="104B2B"/>
                </a:solidFill>
                <a:latin typeface="Open Sans"/>
                <a:ea typeface="Open Sans"/>
                <a:cs typeface="Open Sans"/>
              </a:rPr>
              <a:t>Máte otázky? Neváhejte kontaktovat sekretariát na</a:t>
            </a:r>
            <a:r>
              <a:rPr lang="fr-BE" sz="3200" dirty="0">
                <a:solidFill>
                  <a:srgbClr val="104B2B"/>
                </a:solidFill>
                <a:latin typeface="Open Sans"/>
                <a:ea typeface="Open Sans"/>
                <a:cs typeface="Open Sans"/>
              </a:rPr>
              <a:t> </a:t>
            </a:r>
            <a:r>
              <a:rPr lang="cs-CZ" sz="3200" dirty="0">
                <a:solidFill>
                  <a:srgbClr val="104B2B"/>
                </a:solidFill>
                <a:latin typeface="Open Sans"/>
                <a:ea typeface="Open Sans"/>
                <a:cs typeface="Open Sans"/>
              </a:rPr>
              <a:t>adrese: </a:t>
            </a:r>
            <a:r>
              <a:rPr lang="cs-CZ"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9931401" y="2416393"/>
            <a:ext cx="7536846" cy="1288009"/>
          </a:xfrm>
        </p:spPr>
        <p:txBody>
          <a:bodyPr/>
          <a:lstStyle/>
          <a:p>
            <a:r>
              <a:rPr lang="cs-CZ" dirty="0"/>
              <a:t>Děkujeme vám</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9448800" y="3666302"/>
            <a:ext cx="8019447" cy="1288009"/>
          </a:xfrm>
        </p:spPr>
        <p:txBody>
          <a:bodyPr/>
          <a:lstStyle/>
          <a:p>
            <a:r>
              <a:rPr lang="cs-CZ"/>
              <a:t>za pozornost!</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6914147" cy="1232609"/>
          </a:xfrm>
        </p:spPr>
        <p:txBody>
          <a:bodyPr/>
          <a:lstStyle/>
          <a:p>
            <a:r>
              <a:rPr lang="cs-CZ" sz="6800"/>
              <a:t> O Evropském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9625597" cy="1232609"/>
          </a:xfrm>
        </p:spPr>
        <p:txBody>
          <a:bodyPr/>
          <a:lstStyle/>
          <a:p>
            <a:r>
              <a:rPr lang="cs-CZ" sz="6800" dirty="0">
                <a:latin typeface="Open Sans"/>
                <a:ea typeface="Open Sans"/>
                <a:cs typeface="Open Sans"/>
              </a:rPr>
              <a:t> klimatickém paktu</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cs-CZ"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cs-CZ"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Evropský klimatický pakt</a:t>
            </a:r>
            <a:r>
              <a:rPr lang="cs-CZ" sz="2800">
                <a:solidFill>
                  <a:srgbClr val="9EBCF8"/>
                </a:solidFill>
                <a:latin typeface="Open Sans"/>
                <a:ea typeface="Open Sans"/>
                <a:cs typeface="Open Sans"/>
              </a:rPr>
              <a:t> </a:t>
            </a:r>
            <a:r>
              <a:rPr lang="cs-CZ" sz="2800">
                <a:solidFill>
                  <a:schemeClr val="bg1"/>
                </a:solidFill>
                <a:latin typeface="Open Sans"/>
                <a:ea typeface="Open Sans"/>
                <a:cs typeface="Open Sans"/>
              </a:rPr>
              <a:t>je iniciativa, kterou zahájila Evropská komise a jejímž cílem je vytvořit hnutí lidí sjednocených kolem společné věci: </a:t>
            </a:r>
            <a:r>
              <a:rPr lang="cs-CZ" sz="2800" b="1">
                <a:solidFill>
                  <a:schemeClr val="bg1"/>
                </a:solidFill>
                <a:latin typeface="Open Sans"/>
                <a:ea typeface="Open Sans"/>
                <a:cs typeface="Open Sans"/>
              </a:rPr>
              <a:t>opatření v oblasti klimatu</a:t>
            </a:r>
            <a:r>
              <a:rPr lang="cs-CZ"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cs-CZ" sz="2800">
                <a:solidFill>
                  <a:schemeClr val="bg1"/>
                </a:solidFill>
                <a:latin typeface="Open Sans"/>
                <a:ea typeface="Open Sans"/>
                <a:cs typeface="Open Sans"/>
              </a:rPr>
              <a:t>Jako součást </a:t>
            </a:r>
            <a:r>
              <a:rPr lang="cs-CZ"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Evropské zelené dohody</a:t>
            </a:r>
            <a:r>
              <a:rPr lang="cs-CZ" sz="2800">
                <a:solidFill>
                  <a:schemeClr val="bg1"/>
                </a:solidFill>
                <a:latin typeface="Open Sans"/>
                <a:ea typeface="Open Sans"/>
                <a:cs typeface="Open Sans"/>
              </a:rPr>
              <a:t> pomáhá EU splnit její cíl stát se do roku 2050 klimaticky neutrální.</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cs-CZ" sz="60000" b="1">
                <a:solidFill>
                  <a:schemeClr val="bg1">
                    <a:alpha val="3000"/>
                  </a:schemeClr>
                </a:solidFill>
                <a:latin typeface="Open Sans"/>
                <a:ea typeface="Open Sans"/>
                <a:cs typeface="Open Sans"/>
              </a:rPr>
              <a:t>20        </a:t>
            </a:r>
            <a:br>
              <a:rPr lang="cs-CZ" sz="60000" b="1">
                <a:solidFill>
                  <a:schemeClr val="bg1">
                    <a:alpha val="3000"/>
                  </a:schemeClr>
                </a:solidFill>
                <a:latin typeface="Open Sans"/>
                <a:ea typeface="Open Sans"/>
                <a:cs typeface="Open Sans"/>
              </a:rPr>
            </a:br>
            <a:endParaRPr lang="cs-CZ"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cs-CZ"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3335000" cy="836159"/>
          </a:xfrm>
          <a:prstGeom prst="rect">
            <a:avLst/>
          </a:prstGeom>
          <a:solidFill>
            <a:srgbClr val="3C64E7"/>
          </a:solidFill>
        </p:spPr>
        <p:txBody>
          <a:bodyPr/>
          <a:lstStyle/>
          <a:p>
            <a:r>
              <a:rPr lang="cs-CZ"/>
              <a:t>                  </a:t>
            </a:r>
            <a:r>
              <a:rPr lang="cs-CZ" b="0"/>
              <a:t>Co je </a:t>
            </a:r>
            <a:r>
              <a:rPr lang="cs-CZ"/>
              <a:t>Evropský klimatický pakt?</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cs-CZ" sz="3200">
                <a:solidFill>
                  <a:srgbClr val="2A255A"/>
                </a:solidFill>
                <a:latin typeface="Open Sans"/>
                <a:ea typeface="Open Sans"/>
                <a:cs typeface="Open Sans"/>
              </a:rPr>
              <a:t>Mottem paktu je:  </a:t>
            </a:r>
            <a:br>
              <a:rPr lang="cs-CZ" sz="3200">
                <a:solidFill>
                  <a:srgbClr val="2A255A"/>
                </a:solidFill>
                <a:latin typeface="Open Sans"/>
                <a:ea typeface="Open Sans"/>
                <a:cs typeface="Open Sans"/>
              </a:rPr>
            </a:br>
            <a:r>
              <a:rPr lang="cs-CZ" sz="3600" b="1" i="1">
                <a:solidFill>
                  <a:srgbClr val="2A255A"/>
                </a:solidFill>
                <a:latin typeface="Open Sans"/>
                <a:ea typeface="Open Sans"/>
                <a:cs typeface="Open Sans"/>
              </a:rPr>
              <a:t>„Můj svět. Moje opatření. Naše planeta.“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cs-CZ">
                <a:latin typeface="Open Sans"/>
                <a:ea typeface="Open Sans"/>
                <a:cs typeface="Open Sans"/>
              </a:rPr>
              <a:t>    cíle</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170280"/>
            <a:chOff x="1484396" y="3363558"/>
            <a:chExt cx="14002703" cy="2663176"/>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484396" y="3374119"/>
              <a:ext cx="4108688" cy="708529"/>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55879" y="3374120"/>
              <a:ext cx="4108688" cy="708529"/>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cs-CZ" sz="2000">
                  <a:latin typeface="Open Sans"/>
                  <a:ea typeface="Open Sans"/>
                  <a:cs typeface="Open Sans"/>
                </a:rPr>
                <a:t>o klimatických otázkách</a:t>
              </a:r>
              <a:br>
                <a:rPr lang="cs-CZ" sz="2000">
                  <a:latin typeface="Open Sans"/>
                  <a:ea typeface="Open Sans"/>
                  <a:cs typeface="Open Sans"/>
                </a:rPr>
              </a:br>
              <a:r>
                <a:rPr lang="cs-CZ" sz="2000">
                  <a:latin typeface="Open Sans"/>
                  <a:ea typeface="Open Sans"/>
                  <a:cs typeface="Open Sans"/>
                </a:rPr>
                <a:t>a opatřeních EU</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cs-CZ" sz="2000">
                  <a:latin typeface="Open Sans"/>
                  <a:ea typeface="Open Sans"/>
                  <a:cs typeface="Open Sans"/>
                </a:rPr>
                <a:t>opatření v oblasti klimatu a katalyzovat zapojení</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1944086"/>
            </a:xfrm>
            <a:prstGeom prst="rect">
              <a:avLst/>
            </a:prstGeom>
            <a:noFill/>
          </p:spPr>
          <p:txBody>
            <a:bodyPr wrap="square" lIns="91440" tIns="45720" rIns="91440" bIns="45720" anchor="t">
              <a:spAutoFit/>
            </a:bodyPr>
            <a:lstStyle/>
            <a:p>
              <a:pPr algn="ctr">
                <a:lnSpc>
                  <a:spcPts val="2400"/>
                </a:lnSpc>
              </a:pPr>
              <a:r>
                <a:rPr lang="cs-CZ" sz="1600" dirty="0">
                  <a:latin typeface="Open Sans"/>
                  <a:ea typeface="Open Sans"/>
                  <a:cs typeface="Open Sans"/>
                </a:rPr>
                <a:t>a organizace, které </a:t>
              </a:r>
              <a:br>
                <a:rPr lang="cs-CZ" sz="1600" dirty="0">
                  <a:latin typeface="Open Sans"/>
                  <a:ea typeface="Open Sans"/>
                  <a:cs typeface="Open Sans"/>
                </a:rPr>
              </a:br>
              <a:r>
                <a:rPr lang="cs-CZ" sz="1600" dirty="0">
                  <a:latin typeface="Open Sans"/>
                  <a:ea typeface="Open Sans"/>
                  <a:cs typeface="Open Sans"/>
                </a:rPr>
                <a:t>jednají v oblasti klimatu a pomáhat</a:t>
              </a:r>
              <a:br>
                <a:rPr lang="cs-CZ" sz="1600" dirty="0">
                  <a:latin typeface="Open Sans"/>
                  <a:ea typeface="Open Sans"/>
                  <a:cs typeface="Open Sans"/>
                </a:rPr>
              </a:br>
              <a:r>
                <a:rPr lang="cs-CZ" sz="1600" dirty="0">
                  <a:latin typeface="Open Sans"/>
                  <a:ea typeface="Open Sans"/>
                  <a:cs typeface="Open Sans"/>
                </a:rPr>
                <a:t>jim, aby se učili od sebe</a:t>
              </a:r>
              <a:br>
                <a:rPr lang="cs-CZ" sz="1600" dirty="0">
                  <a:latin typeface="Open Sans"/>
                  <a:ea typeface="Open Sans"/>
                  <a:cs typeface="Open Sans"/>
                </a:rPr>
              </a:br>
              <a:r>
                <a:rPr lang="cs-CZ" sz="1600" dirty="0">
                  <a:latin typeface="Open Sans"/>
                  <a:ea typeface="Open Sans"/>
                  <a:cs typeface="Open Sans"/>
                </a:rPr>
                <a:t>navzájem</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623222" y="3426794"/>
              <a:ext cx="3831034" cy="472096"/>
            </a:xfrm>
            <a:prstGeom prst="rect">
              <a:avLst/>
            </a:prstGeom>
            <a:noFill/>
          </p:spPr>
          <p:txBody>
            <a:bodyPr wrap="square" lIns="91440" tIns="45720" rIns="91440" bIns="45720" anchor="t">
              <a:spAutoFit/>
            </a:bodyPr>
            <a:lstStyle/>
            <a:p>
              <a:pPr algn="ctr"/>
              <a:r>
                <a:rPr lang="cs-CZ" sz="1900" b="1" dirty="0">
                  <a:solidFill>
                    <a:schemeClr val="bg1"/>
                  </a:solidFill>
                  <a:latin typeface="Open Sans"/>
                  <a:ea typeface="Open Sans"/>
                  <a:cs typeface="Open Sans"/>
                </a:rPr>
                <a:t>Zvyšovat povědomí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cs-CZ" sz="2000" b="1">
                  <a:solidFill>
                    <a:schemeClr val="bg1"/>
                  </a:solidFill>
                  <a:latin typeface="Open Sans"/>
                  <a:ea typeface="Open Sans"/>
                  <a:cs typeface="Open Sans"/>
                </a:rPr>
                <a:t>Podporovat</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89270" y="3363558"/>
              <a:ext cx="4075297" cy="490980"/>
            </a:xfrm>
            <a:prstGeom prst="rect">
              <a:avLst/>
            </a:prstGeom>
            <a:noFill/>
          </p:spPr>
          <p:txBody>
            <a:bodyPr wrap="square" lIns="91440" tIns="45720" rIns="91440" bIns="45720" anchor="t">
              <a:spAutoFit/>
            </a:bodyPr>
            <a:lstStyle/>
            <a:p>
              <a:pPr algn="ctr"/>
              <a:r>
                <a:rPr lang="cs-CZ" sz="2000" b="1" dirty="0">
                  <a:solidFill>
                    <a:schemeClr val="bg1"/>
                  </a:solidFill>
                  <a:latin typeface="Open Sans"/>
                  <a:ea typeface="Open Sans"/>
                  <a:cs typeface="Open Sans"/>
                </a:rPr>
                <a:t>Propojovat občany</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cs-CZ"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111664" cy="836159"/>
          </a:xfrm>
        </p:spPr>
        <p:txBody>
          <a:bodyPr wrap="square" lIns="216000" tIns="144000" rIns="180000" bIns="108000" anchor="t">
            <a:spAutoFit/>
          </a:bodyPr>
          <a:lstStyle/>
          <a:p>
            <a:r>
              <a:rPr lang="cs-CZ">
                <a:latin typeface="Open Sans"/>
                <a:ea typeface="Open Sans"/>
                <a:cs typeface="Open Sans"/>
              </a:rPr>
              <a:t>    prioritní oblasti</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2730299" y="7406479"/>
            <a:ext cx="3733820" cy="707886"/>
          </a:xfrm>
          <a:prstGeom prst="rect">
            <a:avLst/>
          </a:prstGeom>
          <a:noFill/>
        </p:spPr>
        <p:txBody>
          <a:bodyPr wrap="square">
            <a:spAutoFit/>
          </a:bodyPr>
          <a:lstStyle/>
          <a:p>
            <a:pPr algn="ctr"/>
            <a:r>
              <a:rPr lang="cs-CZ" sz="2000" b="1" dirty="0">
                <a:latin typeface="Open Sans"/>
                <a:ea typeface="Open Sans"/>
                <a:cs typeface="Open Sans"/>
              </a:rPr>
              <a:t>Politika v oblasti klimatu a opatření v praxi</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cs-CZ" sz="2000" b="1" dirty="0">
                <a:latin typeface="Open Sans"/>
                <a:ea typeface="Open Sans"/>
                <a:cs typeface="Open Sans"/>
              </a:rPr>
              <a:t>Přizpůsobení se nevyhnutelným </a:t>
            </a:r>
            <a:br>
              <a:rPr lang="cs-CZ" sz="2000" b="1" dirty="0">
                <a:latin typeface="Open Sans"/>
                <a:ea typeface="Open Sans"/>
                <a:cs typeface="Open Sans"/>
              </a:rPr>
            </a:br>
            <a:r>
              <a:rPr lang="cs-CZ" sz="2000" b="1" dirty="0">
                <a:latin typeface="Open Sans"/>
                <a:ea typeface="Open Sans"/>
                <a:cs typeface="Open Sans"/>
              </a:rPr>
              <a:t>klimatickým dopadům</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cs-CZ" sz="2000" b="1">
                <a:latin typeface="Open Sans"/>
                <a:ea typeface="Open Sans"/>
                <a:cs typeface="Open Sans"/>
              </a:rPr>
              <a:t>Hospodářství</a:t>
            </a:r>
            <a:br>
              <a:rPr lang="cs-CZ" sz="2000" b="1">
                <a:latin typeface="Open Sans"/>
                <a:ea typeface="Open Sans"/>
                <a:cs typeface="Open Sans"/>
              </a:rPr>
            </a:br>
            <a:r>
              <a:rPr lang="cs-CZ" sz="2000" b="1">
                <a:latin typeface="Open Sans"/>
                <a:ea typeface="Open Sans"/>
                <a:cs typeface="Open Sans"/>
              </a:rPr>
              <a:t>a spravedlivý přechod</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cs-CZ"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cs-CZ"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cs-CZ"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1" y="803443"/>
            <a:ext cx="10753617" cy="836159"/>
          </a:xfrm>
        </p:spPr>
        <p:txBody>
          <a:bodyPr/>
          <a:lstStyle/>
          <a:p>
            <a:r>
              <a:rPr lang="cs-CZ" dirty="0">
                <a:latin typeface="Open Sans"/>
                <a:ea typeface="Open Sans"/>
                <a:cs typeface="Open Sans"/>
              </a:rPr>
              <a:t>    </a:t>
            </a:r>
            <a:r>
              <a:rPr lang="cs-CZ" dirty="0"/>
              <a:t>Společenství klimatického paktu</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cs-CZ" sz="2000">
                <a:solidFill>
                  <a:schemeClr val="bg1"/>
                </a:solidFill>
                <a:latin typeface="Open Sans"/>
                <a:ea typeface="Open Sans"/>
                <a:cs typeface="Open Sans"/>
              </a:rPr>
              <a:t>mobilizuje společenství paktu a koordinuje jeho činnost na centrální úrovni.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cs-CZ" sz="2300" b="1">
                <a:solidFill>
                  <a:srgbClr val="3A64E8"/>
                </a:solidFill>
                <a:latin typeface="Open Sans"/>
                <a:ea typeface="Open Sans"/>
                <a:cs typeface="Open Sans"/>
              </a:rPr>
              <a:t>Sekretariát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cs-CZ" sz="2000" b="1">
                  <a:latin typeface="Open Sans"/>
                  <a:ea typeface="Open Sans"/>
                  <a:cs typeface="Open Sans"/>
                </a:rPr>
                <a:t>Koordinátoři v jednotlivých zemích (CC)</a:t>
              </a:r>
              <a:r>
                <a:rPr lang="cs-CZ" sz="2000">
                  <a:latin typeface="Open Sans"/>
                  <a:ea typeface="Open Sans"/>
                  <a:cs typeface="Open Sans"/>
                </a:rPr>
                <a:t> a </a:t>
              </a:r>
              <a:r>
                <a:rPr lang="cs-CZ" sz="2000" b="1">
                  <a:latin typeface="Open Sans"/>
                  <a:ea typeface="Open Sans"/>
                  <a:cs typeface="Open Sans"/>
                </a:rPr>
                <a:t>agentury pro styk s veřejností (PR)</a:t>
              </a:r>
              <a:r>
                <a:rPr lang="cs-CZ" sz="2000">
                  <a:latin typeface="Open Sans"/>
                  <a:ea typeface="Open Sans"/>
                  <a:cs typeface="Open Sans"/>
                </a:rPr>
                <a:t> se zaměřují na realizaci vize paktu na národní úrovni.</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cs-CZ" sz="2300" b="1">
                  <a:solidFill>
                    <a:schemeClr val="bg1"/>
                  </a:solidFill>
                  <a:latin typeface="Open Sans"/>
                  <a:ea typeface="Open Sans"/>
                  <a:cs typeface="Open Sans"/>
                </a:rPr>
                <a:t>CC a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cs-CZ" sz="2000" dirty="0">
                  <a:solidFill>
                    <a:schemeClr val="bg1"/>
                  </a:solidFill>
                  <a:latin typeface="Open Sans"/>
                  <a:ea typeface="Open Sans"/>
                  <a:cs typeface="Open Sans"/>
                </a:rPr>
                <a:t>informují, inspirují a podporují politiku v oblasti klimatu a opatření ve svých komunitách.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cs-CZ" sz="2200" b="1" dirty="0">
                  <a:solidFill>
                    <a:srgbClr val="2A255A"/>
                  </a:solidFill>
                  <a:latin typeface="Open Sans"/>
                  <a:ea typeface="Open Sans"/>
                  <a:cs typeface="Open Sans"/>
                </a:rPr>
                <a:t>Vyslanci klimatického paktu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225285"/>
              <a:ext cx="3813025" cy="1323439"/>
            </a:xfrm>
            <a:prstGeom prst="rect">
              <a:avLst/>
            </a:prstGeom>
            <a:noFill/>
          </p:spPr>
          <p:txBody>
            <a:bodyPr wrap="square">
              <a:spAutoFit/>
            </a:bodyPr>
            <a:lstStyle/>
            <a:p>
              <a:pPr algn="ctr"/>
              <a:r>
                <a:rPr lang="cs-CZ" sz="2000">
                  <a:solidFill>
                    <a:schemeClr val="bg1"/>
                  </a:solidFill>
                  <a:latin typeface="Open Sans"/>
                  <a:ea typeface="Open Sans"/>
                  <a:cs typeface="Open Sans"/>
                </a:rPr>
                <a:t>jsou organizace, které se zavázaly řešit změnu klimatu a přispívat k udržitelné budoucnosti.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cs-CZ" sz="2300" b="1">
                  <a:solidFill>
                    <a:srgbClr val="2743A8"/>
                  </a:solidFill>
                  <a:latin typeface="Open Sans"/>
                  <a:ea typeface="Open Sans"/>
                  <a:cs typeface="Open Sans"/>
                </a:rPr>
                <a:t>Partneři</a:t>
              </a:r>
              <a:br>
                <a:rPr lang="cs-CZ" sz="2300" b="1">
                  <a:solidFill>
                    <a:srgbClr val="2743A8"/>
                  </a:solidFill>
                  <a:latin typeface="Open Sans"/>
                  <a:ea typeface="Open Sans"/>
                  <a:cs typeface="Open Sans"/>
                </a:rPr>
              </a:br>
              <a:r>
                <a:rPr lang="cs-CZ" sz="2300" b="1">
                  <a:solidFill>
                    <a:srgbClr val="2743A8"/>
                  </a:solidFill>
                  <a:latin typeface="Open Sans"/>
                  <a:ea typeface="Open Sans"/>
                  <a:cs typeface="Open Sans"/>
                </a:rPr>
                <a:t>klimatického paktu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52636" y="7074732"/>
            <a:ext cx="3349455" cy="1323439"/>
          </a:xfrm>
          <a:prstGeom prst="rect">
            <a:avLst/>
          </a:prstGeom>
          <a:noFill/>
        </p:spPr>
        <p:txBody>
          <a:bodyPr wrap="square">
            <a:spAutoFit/>
          </a:bodyPr>
          <a:lstStyle/>
          <a:p>
            <a:pPr algn="ctr"/>
            <a:r>
              <a:rPr lang="cs-CZ" sz="2000" dirty="0">
                <a:latin typeface="Open Sans"/>
                <a:ea typeface="Open Sans"/>
                <a:cs typeface="Open Sans"/>
              </a:rPr>
              <a:t>jsou příznivci, kteří mají zájem aktivně se zapojit do řešení témat souvisejících s klimatem ve své zemi.</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cs-CZ" sz="2300" b="1">
                <a:solidFill>
                  <a:schemeClr val="bg1"/>
                </a:solidFill>
                <a:latin typeface="Open Sans"/>
                <a:ea typeface="Open Sans"/>
                <a:cs typeface="Open Sans"/>
              </a:rPr>
              <a:t>Přátelé paktu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4267199" cy="836159"/>
          </a:xfrm>
          <a:solidFill>
            <a:srgbClr val="2A255A"/>
          </a:solidFill>
        </p:spPr>
        <p:txBody>
          <a:bodyPr wrap="square" lIns="216000" tIns="144000" rIns="180000" bIns="108000" anchor="t">
            <a:spAutoFit/>
          </a:bodyPr>
          <a:lstStyle/>
          <a:p>
            <a:pPr marL="904875" indent="-893445"/>
            <a:r>
              <a:rPr lang="cs-CZ">
                <a:latin typeface="Open Sans"/>
                <a:ea typeface="Open Sans"/>
                <a:cs typeface="Open Sans"/>
              </a:rPr>
              <a:t>         vyslanci</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cs-CZ" sz="2200">
                <a:latin typeface="Open Sans"/>
                <a:ea typeface="Open Sans"/>
                <a:cs typeface="Open Sans"/>
              </a:rPr>
              <a:t>Organizují a účastní se místních, národních, regionálních nebo evropských akcí a aktivit.</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cs-CZ" sz="2400" b="1">
                <a:solidFill>
                  <a:srgbClr val="174C54"/>
                </a:solidFill>
                <a:latin typeface="Open Sans"/>
                <a:ea typeface="Open Sans"/>
                <a:cs typeface="Arial"/>
              </a:rPr>
              <a:t>Vyslanci klimatického paktu</a:t>
            </a:r>
            <a:br>
              <a:rPr lang="cs-CZ" sz="2400" b="1">
                <a:latin typeface="Open Sans"/>
                <a:ea typeface="Open Sans"/>
                <a:cs typeface="Arial"/>
              </a:rPr>
            </a:br>
            <a:r>
              <a:rPr lang="cs-CZ" sz="2400">
                <a:latin typeface="Open Sans"/>
                <a:ea typeface="Open Sans"/>
                <a:cs typeface="Arial"/>
              </a:rPr>
              <a:t>jsou vedoucí představitelé organizací, komunit, neformálních skupin nebo hnutí, místních orgánů, zástupci kulturních institucí, vlivní lidé (atd.). V současné době existuje více než </a:t>
            </a:r>
            <a:r>
              <a:rPr lang="cs-CZ" sz="2400" b="1">
                <a:solidFill>
                  <a:srgbClr val="187471"/>
                </a:solidFill>
                <a:latin typeface="Open Sans"/>
                <a:ea typeface="Open Sans"/>
                <a:cs typeface="Arial"/>
              </a:rPr>
              <a:t>800 vyslanců</a:t>
            </a:r>
            <a:r>
              <a:rPr lang="cs-CZ"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200">
                <a:latin typeface="Open Sans"/>
                <a:ea typeface="Open Sans"/>
                <a:cs typeface="Open Sans"/>
              </a:rPr>
              <a:t>Sdílejí poselství paktu prostřednictvím svých sítí a komunikačních kanálů.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cs-CZ" sz="2200">
                <a:latin typeface="Open Sans"/>
                <a:ea typeface="Open Sans"/>
                <a:cs typeface="Open Sans"/>
              </a:rPr>
              <a:t>Jdou příkladem a inspirují ostatní,</a:t>
            </a:r>
            <a:br>
              <a:rPr lang="cs-CZ" sz="2200">
                <a:latin typeface="Open Sans"/>
                <a:ea typeface="Open Sans"/>
                <a:cs typeface="Open Sans"/>
              </a:rPr>
            </a:br>
            <a:r>
              <a:rPr lang="cs-CZ" sz="2200">
                <a:latin typeface="Open Sans"/>
                <a:ea typeface="Open Sans"/>
                <a:cs typeface="Open Sans"/>
              </a:rPr>
              <a:t>aby přijali klimatická opatření.</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B1D2391-082A-DC1F-8E05-4F0D663F8AAE}"/>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516836"/>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cs-CZ" sz="2200">
                <a:latin typeface="Open Sans"/>
                <a:ea typeface="Open Sans"/>
                <a:cs typeface="Open Sans"/>
              </a:rPr>
              <a:t>Spolupracují s vyslanci na národní a regionální úrovni.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cs-CZ" sz="2400" b="1">
                <a:solidFill>
                  <a:srgbClr val="391A53"/>
                </a:solidFill>
                <a:latin typeface="Open Sans"/>
                <a:ea typeface="Open Sans"/>
                <a:cs typeface="Arial"/>
              </a:rPr>
              <a:t>Partneři klimatického paktu</a:t>
            </a:r>
            <a:r>
              <a:rPr lang="cs-CZ" sz="2400">
                <a:latin typeface="Open Sans"/>
                <a:ea typeface="Open Sans"/>
                <a:cs typeface="Arial"/>
              </a:rPr>
              <a:t> jsou organizace, které se zavázaly řešit změnu klimatu a přispívat k udržitelné budoucnosti. Jako součást paktu:</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cs-CZ" sz="2200">
                <a:latin typeface="Open Sans"/>
                <a:ea typeface="Open Sans"/>
                <a:cs typeface="Open Sans"/>
              </a:rPr>
              <a:t>Účastní se exkluzivních akcí s tvůrci politik EU.</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5"/>
            <a:ext cx="7892217" cy="42369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cs-CZ" sz="2200" dirty="0">
                <a:latin typeface="Open Sans"/>
                <a:ea typeface="Open Sans"/>
                <a:cs typeface="Open Sans"/>
              </a:rPr>
              <a:t>Zviditelňují pakt na svých webových stránkách a prezentují dosažené výsledky prostřednictvím oficiálních kanál.</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218984"/>
            <a:ext cx="7860631" cy="850185"/>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7860631" cy="76929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855276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cs-CZ">
                <a:latin typeface="Open Sans"/>
                <a:ea typeface="Open Sans"/>
                <a:cs typeface="Open Sans"/>
              </a:rPr>
              <a:t>                  PARTNEŘI</a:t>
            </a:r>
          </a:p>
        </p:txBody>
      </p:sp>
      <p:pic>
        <p:nvPicPr>
          <p:cNvPr id="2" name="Picture 1" descr="A group of people laughing&#10;&#10;Description automatically generated">
            <a:extLst>
              <a:ext uri="{FF2B5EF4-FFF2-40B4-BE49-F238E27FC236}">
                <a16:creationId xmlns:a16="http://schemas.microsoft.com/office/drawing/2014/main" id="{984F07FA-C4D9-6677-898F-770CF1811C4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8DBA6-8E76-4B1A-A68D-358A1B97586E}">
  <ds:schemaRefs>
    <ds:schemaRef ds:uri="http://schemas.microsoft.com/office/2006/metadata/properties"/>
    <ds:schemaRef ds:uri="http://schemas.openxmlformats.org/package/2006/metadata/core-properties"/>
    <ds:schemaRef ds:uri="http://purl.org/dc/elements/1.1/"/>
    <ds:schemaRef ds:uri="http://www.w3.org/XML/1998/namespace"/>
    <ds:schemaRef ds:uri="119ae24b-acd2-4206-8a50-f24ff65407c3"/>
    <ds:schemaRef ds:uri="f75dc2e1-5a74-43f4-af9f-d866e04aa3cf"/>
    <ds:schemaRef ds:uri="http://schemas.microsoft.com/office/2006/documentManagement/typ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301EC12F-C224-4C45-8159-1DB6A23CB3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137DE-9DF0-43C6-8734-0D09BF16A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1530</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Lucida Sans</vt:lpstr>
      <vt:lpstr>Open Sans</vt:lpstr>
      <vt:lpstr>Myriad Pro</vt:lpstr>
      <vt:lpstr>Open Sans Semibold</vt:lpstr>
      <vt:lpstr>Arial</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O Evropském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Děkujeme vám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94</cp:revision>
  <dcterms:created xsi:type="dcterms:W3CDTF">2023-09-22T15:24:24Z</dcterms:created>
  <dcterms:modified xsi:type="dcterms:W3CDTF">2024-08-23T13:17:51Z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