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regular r:id="rId55"/>
      <p:bold r:id="rId56"/>
      <p:italic r:id="rId57"/>
      <p:boldItalic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Секция по подразбиране"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3B"/>
    <a:srgbClr val="184547"/>
    <a:srgbClr val="104B2B"/>
    <a:srgbClr val="FEC671"/>
    <a:srgbClr val="DAF7EE"/>
    <a:srgbClr val="EBFFED"/>
    <a:srgbClr val="802604"/>
    <a:srgbClr val="FF9E02"/>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CD61C-6FF8-47BC-B10A-0FAB7824E289}" v="2" dt="2024-08-23T12:09:57.654"/>
    <p1510:client id="{4EF60492-D846-6DD5-801C-F8C7299A7E76}" v="2" dt="2024-08-23T12:19:11.251"/>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500"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295CD61C-6FF8-47BC-B10A-0FAB7824E289}"/>
    <pc:docChg chg="modSld sldOrd">
      <pc:chgData name="Carolina Bolelli" userId="d7926893-566e-4e7f-acc2-6407bb3f96bc" providerId="ADAL" clId="{295CD61C-6FF8-47BC-B10A-0FAB7824E289}" dt="2024-08-23T12:10:19.250" v="9" actId="1076"/>
      <pc:docMkLst>
        <pc:docMk/>
      </pc:docMkLst>
      <pc:sldChg chg="addSp modSp mod ord">
        <pc:chgData name="Carolina Bolelli" userId="d7926893-566e-4e7f-acc2-6407bb3f96bc" providerId="ADAL" clId="{295CD61C-6FF8-47BC-B10A-0FAB7824E289}" dt="2024-08-23T12:10:19.250" v="9" actId="1076"/>
        <pc:sldMkLst>
          <pc:docMk/>
          <pc:sldMk cId="2963042633" sldId="4023"/>
        </pc:sldMkLst>
        <pc:spChg chg="add mod ord">
          <ac:chgData name="Carolina Bolelli" userId="d7926893-566e-4e7f-acc2-6407bb3f96bc" providerId="ADAL" clId="{295CD61C-6FF8-47BC-B10A-0FAB7824E289}" dt="2024-08-23T12:10:05.269" v="6" actId="167"/>
          <ac:spMkLst>
            <pc:docMk/>
            <pc:sldMk cId="2963042633" sldId="4023"/>
            <ac:spMk id="3" creationId="{6B5399C6-70E8-C302-A8DE-25A7783AAB30}"/>
          </ac:spMkLst>
        </pc:spChg>
        <pc:spChg chg="mod">
          <ac:chgData name="Carolina Bolelli" userId="d7926893-566e-4e7f-acc2-6407bb3f96bc" providerId="ADAL" clId="{295CD61C-6FF8-47BC-B10A-0FAB7824E289}" dt="2024-08-23T12:10:19.250" v="9" actId="1076"/>
          <ac:spMkLst>
            <pc:docMk/>
            <pc:sldMk cId="2963042633" sldId="4023"/>
            <ac:spMk id="29" creationId="{7EBDF132-810A-F860-D269-7AE56BA3BF38}"/>
          </ac:spMkLst>
        </pc:spChg>
        <pc:picChg chg="mod">
          <ac:chgData name="Carolina Bolelli" userId="d7926893-566e-4e7f-acc2-6407bb3f96bc" providerId="ADAL" clId="{295CD61C-6FF8-47BC-B10A-0FAB7824E289}" dt="2024-08-23T12:10:16.230" v="8" actId="1076"/>
          <ac:picMkLst>
            <pc:docMk/>
            <pc:sldMk cId="2963042633" sldId="4023"/>
            <ac:picMk id="2" creationId="{8B1F3BD0-C381-D292-7DDB-57C39B3F3718}"/>
          </ac:picMkLst>
        </pc:picChg>
      </pc:sldChg>
      <pc:sldChg chg="modAnim">
        <pc:chgData name="Carolina Bolelli" userId="d7926893-566e-4e7f-acc2-6407bb3f96bc" providerId="ADAL" clId="{295CD61C-6FF8-47BC-B10A-0FAB7824E289}" dt="2024-08-23T12:09:53.637" v="0"/>
        <pc:sldMkLst>
          <pc:docMk/>
          <pc:sldMk cId="4247028148" sldId="4047"/>
        </pc:sldMkLst>
      </pc:sldChg>
    </pc:docChg>
  </pc:docChgLst>
  <pc:docChgLst>
    <pc:chgData name="James Cowell" userId="027ee51c-0b89-401a-9bc0-2fa09597aa92" providerId="ADAL" clId="{A205D0A3-3B0B-452E-B67F-1F03463A6C93}"/>
    <pc:docChg chg="custSel modSld modMainMaster">
      <pc:chgData name="James Cowell" userId="027ee51c-0b89-401a-9bc0-2fa09597aa92" providerId="ADAL" clId="{A205D0A3-3B0B-452E-B67F-1F03463A6C93}" dt="2024-08-07T09:15:24.593" v="31"/>
      <pc:docMkLst>
        <pc:docMk/>
      </pc:docMkLst>
      <pc:sldChg chg="addSp delSp modSp mod">
        <pc:chgData name="James Cowell" userId="027ee51c-0b89-401a-9bc0-2fa09597aa92" providerId="ADAL" clId="{A205D0A3-3B0B-452E-B67F-1F03463A6C93}" dt="2024-08-07T09:13:38.672" v="25"/>
        <pc:sldMkLst>
          <pc:docMk/>
          <pc:sldMk cId="3075327717" sldId="258"/>
        </pc:sldMkLst>
        <pc:spChg chg="del">
          <ac:chgData name="James Cowell" userId="027ee51c-0b89-401a-9bc0-2fa09597aa92" providerId="ADAL" clId="{A205D0A3-3B0B-452E-B67F-1F03463A6C93}" dt="2024-08-07T09:06:01.426" v="1" actId="478"/>
          <ac:spMkLst>
            <pc:docMk/>
            <pc:sldMk cId="3075327717" sldId="258"/>
            <ac:spMk id="4" creationId="{16E5F3CA-5ED9-F323-9190-2FD6C97FEF19}"/>
          </ac:spMkLst>
        </pc:spChg>
        <pc:picChg chg="add mod">
          <ac:chgData name="James Cowell" userId="027ee51c-0b89-401a-9bc0-2fa09597aa92" providerId="ADAL" clId="{A205D0A3-3B0B-452E-B67F-1F03463A6C93}" dt="2024-08-07T09:13:38.672" v="25"/>
          <ac:picMkLst>
            <pc:docMk/>
            <pc:sldMk cId="3075327717" sldId="258"/>
            <ac:picMk id="2" creationId="{47CB1C11-B6C5-0860-A478-C90D300D4753}"/>
          </ac:picMkLst>
        </pc:picChg>
        <pc:picChg chg="del mod">
          <ac:chgData name="James Cowell" userId="027ee51c-0b89-401a-9bc0-2fa09597aa92" providerId="ADAL" clId="{A205D0A3-3B0B-452E-B67F-1F03463A6C93}" dt="2024-08-07T09:13:38.322" v="24" actId="478"/>
          <ac:picMkLst>
            <pc:docMk/>
            <pc:sldMk cId="3075327717" sldId="258"/>
            <ac:picMk id="5" creationId="{87DD8217-2CD0-B1EA-6076-331167F7BB79}"/>
          </ac:picMkLst>
        </pc:picChg>
      </pc:sldChg>
      <pc:sldChg chg="addSp delSp modSp mod">
        <pc:chgData name="James Cowell" userId="027ee51c-0b89-401a-9bc0-2fa09597aa92" providerId="ADAL" clId="{A205D0A3-3B0B-452E-B67F-1F03463A6C93}" dt="2024-08-07T09:14:33.365" v="27"/>
        <pc:sldMkLst>
          <pc:docMk/>
          <pc:sldMk cId="2963042633" sldId="4023"/>
        </pc:sldMkLst>
        <pc:picChg chg="add mod">
          <ac:chgData name="James Cowell" userId="027ee51c-0b89-401a-9bc0-2fa09597aa92" providerId="ADAL" clId="{A205D0A3-3B0B-452E-B67F-1F03463A6C93}" dt="2024-08-07T09:14:33.365" v="27"/>
          <ac:picMkLst>
            <pc:docMk/>
            <pc:sldMk cId="2963042633" sldId="4023"/>
            <ac:picMk id="2" creationId="{8B1F3BD0-C381-D292-7DDB-57C39B3F3718}"/>
          </ac:picMkLst>
        </pc:picChg>
        <pc:picChg chg="del">
          <ac:chgData name="James Cowell" userId="027ee51c-0b89-401a-9bc0-2fa09597aa92" providerId="ADAL" clId="{A205D0A3-3B0B-452E-B67F-1F03463A6C93}" dt="2024-08-07T09:14:33.051" v="26" actId="478"/>
          <ac:picMkLst>
            <pc:docMk/>
            <pc:sldMk cId="2963042633" sldId="4023"/>
            <ac:picMk id="3" creationId="{625D7BF8-4B5B-9530-C261-85D0BF76A202}"/>
          </ac:picMkLst>
        </pc:picChg>
      </pc:sldChg>
      <pc:sldChg chg="addSp delSp modSp mod delAnim">
        <pc:chgData name="James Cowell" userId="027ee51c-0b89-401a-9bc0-2fa09597aa92" providerId="ADAL" clId="{A205D0A3-3B0B-452E-B67F-1F03463A6C93}" dt="2024-08-07T09:15:24.593" v="31"/>
        <pc:sldMkLst>
          <pc:docMk/>
          <pc:sldMk cId="2197149429" sldId="4050"/>
        </pc:sldMkLst>
        <pc:picChg chg="del">
          <ac:chgData name="James Cowell" userId="027ee51c-0b89-401a-9bc0-2fa09597aa92" providerId="ADAL" clId="{A205D0A3-3B0B-452E-B67F-1F03463A6C93}" dt="2024-08-07T09:15:24.191" v="30" actId="478"/>
          <ac:picMkLst>
            <pc:docMk/>
            <pc:sldMk cId="2197149429" sldId="4050"/>
            <ac:picMk id="2" creationId="{3D8351C6-17D7-D54F-6097-52BD7F143EC0}"/>
          </ac:picMkLst>
        </pc:picChg>
        <pc:picChg chg="add mod">
          <ac:chgData name="James Cowell" userId="027ee51c-0b89-401a-9bc0-2fa09597aa92" providerId="ADAL" clId="{A205D0A3-3B0B-452E-B67F-1F03463A6C93}" dt="2024-08-07T09:15:24.593" v="31"/>
          <ac:picMkLst>
            <pc:docMk/>
            <pc:sldMk cId="2197149429" sldId="4050"/>
            <ac:picMk id="4" creationId="{5454360C-5172-E589-D026-1C11DA99F61B}"/>
          </ac:picMkLst>
        </pc:picChg>
      </pc:sldChg>
      <pc:sldChg chg="addSp delSp modSp mod">
        <pc:chgData name="James Cowell" userId="027ee51c-0b89-401a-9bc0-2fa09597aa92" providerId="ADAL" clId="{A205D0A3-3B0B-452E-B67F-1F03463A6C93}" dt="2024-08-07T09:14:58.132" v="29"/>
        <pc:sldMkLst>
          <pc:docMk/>
          <pc:sldMk cId="2730689921" sldId="4071"/>
        </pc:sldMkLst>
        <pc:picChg chg="del">
          <ac:chgData name="James Cowell" userId="027ee51c-0b89-401a-9bc0-2fa09597aa92" providerId="ADAL" clId="{A205D0A3-3B0B-452E-B67F-1F03463A6C93}" dt="2024-08-07T09:14:57.590" v="28" actId="478"/>
          <ac:picMkLst>
            <pc:docMk/>
            <pc:sldMk cId="2730689921" sldId="4071"/>
            <ac:picMk id="2" creationId="{D0D7B298-CB3D-24B5-01C3-02C06F05B6BD}"/>
          </ac:picMkLst>
        </pc:picChg>
        <pc:picChg chg="add mod">
          <ac:chgData name="James Cowell" userId="027ee51c-0b89-401a-9bc0-2fa09597aa92" providerId="ADAL" clId="{A205D0A3-3B0B-452E-B67F-1F03463A6C93}" dt="2024-08-07T09:14:58.132" v="29"/>
          <ac:picMkLst>
            <pc:docMk/>
            <pc:sldMk cId="2730689921" sldId="4071"/>
            <ac:picMk id="3" creationId="{A5343406-223F-FE78-A129-EB161D9E178E}"/>
          </ac:picMkLst>
        </pc:picChg>
      </pc:sldChg>
      <pc:sldMasterChg chg="modSldLayout">
        <pc:chgData name="James Cowell" userId="027ee51c-0b89-401a-9bc0-2fa09597aa92" providerId="ADAL" clId="{A205D0A3-3B0B-452E-B67F-1F03463A6C93}" dt="2024-08-07T09:13:27.582" v="23" actId="167"/>
        <pc:sldMasterMkLst>
          <pc:docMk/>
          <pc:sldMasterMk cId="2704892422" sldId="2147483672"/>
        </pc:sldMasterMkLst>
        <pc:sldLayoutChg chg="addSp delSp modSp mod">
          <pc:chgData name="James Cowell" userId="027ee51c-0b89-401a-9bc0-2fa09597aa92" providerId="ADAL" clId="{A205D0A3-3B0B-452E-B67F-1F03463A6C93}" dt="2024-08-07T09:13:27.582" v="23" actId="167"/>
          <pc:sldLayoutMkLst>
            <pc:docMk/>
            <pc:sldMasterMk cId="2704892422" sldId="2147483672"/>
            <pc:sldLayoutMk cId="1007053741" sldId="2147483673"/>
          </pc:sldLayoutMkLst>
          <pc:picChg chg="add del mod ord">
            <ac:chgData name="James Cowell" userId="027ee51c-0b89-401a-9bc0-2fa09597aa92" providerId="ADAL" clId="{A205D0A3-3B0B-452E-B67F-1F03463A6C93}" dt="2024-08-07T09:11:53.700" v="6" actId="478"/>
            <ac:picMkLst>
              <pc:docMk/>
              <pc:sldMasterMk cId="2704892422" sldId="2147483672"/>
              <pc:sldLayoutMk cId="1007053741" sldId="2147483673"/>
              <ac:picMk id="2" creationId="{D907E081-1946-34C3-1E2E-DD1BBA6FC2B4}"/>
            </ac:picMkLst>
          </pc:picChg>
          <pc:picChg chg="del">
            <ac:chgData name="James Cowell" userId="027ee51c-0b89-401a-9bc0-2fa09597aa92" providerId="ADAL" clId="{A205D0A3-3B0B-452E-B67F-1F03463A6C93}" dt="2024-08-07T09:11:40.763" v="3" actId="478"/>
            <ac:picMkLst>
              <pc:docMk/>
              <pc:sldMasterMk cId="2704892422" sldId="2147483672"/>
              <pc:sldLayoutMk cId="1007053741" sldId="2147483673"/>
              <ac:picMk id="7" creationId="{A3BC37F9-0851-6187-F14A-D281BAADAB51}"/>
            </ac:picMkLst>
          </pc:picChg>
          <pc:picChg chg="add del mod ord">
            <ac:chgData name="James Cowell" userId="027ee51c-0b89-401a-9bc0-2fa09597aa92" providerId="ADAL" clId="{A205D0A3-3B0B-452E-B67F-1F03463A6C93}" dt="2024-08-07T09:13:18.787" v="21" actId="478"/>
            <ac:picMkLst>
              <pc:docMk/>
              <pc:sldMasterMk cId="2704892422" sldId="2147483672"/>
              <pc:sldLayoutMk cId="1007053741" sldId="2147483673"/>
              <ac:picMk id="48" creationId="{0C0539E7-72A6-B5F6-1063-E63EEAC53754}"/>
            </ac:picMkLst>
          </pc:picChg>
          <pc:picChg chg="add mod ord">
            <ac:chgData name="James Cowell" userId="027ee51c-0b89-401a-9bc0-2fa09597aa92" providerId="ADAL" clId="{A205D0A3-3B0B-452E-B67F-1F03463A6C93}" dt="2024-08-07T09:13:27.582" v="23" actId="167"/>
            <ac:picMkLst>
              <pc:docMk/>
              <pc:sldMasterMk cId="2704892422" sldId="2147483672"/>
              <pc:sldLayoutMk cId="1007053741" sldId="2147483673"/>
              <ac:picMk id="49" creationId="{97CDEE60-A1DC-33D4-F341-9F0BDB333EFC}"/>
            </ac:picMkLst>
          </pc:picChg>
        </pc:sldLayoutChg>
        <pc:sldLayoutChg chg="addSp delSp modSp mod">
          <pc:chgData name="James Cowell" userId="027ee51c-0b89-401a-9bc0-2fa09597aa92" providerId="ADAL" clId="{A205D0A3-3B0B-452E-B67F-1F03463A6C93}" dt="2024-08-07T09:12:34.109" v="17" actId="167"/>
          <pc:sldLayoutMkLst>
            <pc:docMk/>
            <pc:sldMasterMk cId="2704892422" sldId="2147483672"/>
            <pc:sldLayoutMk cId="4016942771" sldId="2147483679"/>
          </pc:sldLayoutMkLst>
          <pc:picChg chg="del">
            <ac:chgData name="James Cowell" userId="027ee51c-0b89-401a-9bc0-2fa09597aa92" providerId="ADAL" clId="{A205D0A3-3B0B-452E-B67F-1F03463A6C93}" dt="2024-08-07T09:12:32.353" v="15" actId="478"/>
            <ac:picMkLst>
              <pc:docMk/>
              <pc:sldMasterMk cId="2704892422" sldId="2147483672"/>
              <pc:sldLayoutMk cId="4016942771" sldId="2147483679"/>
              <ac:picMk id="2" creationId="{F410AFC8-5BA5-406B-7EB4-EFBA7258F93F}"/>
            </ac:picMkLst>
          </pc:picChg>
          <pc:picChg chg="add mod ord">
            <ac:chgData name="James Cowell" userId="027ee51c-0b89-401a-9bc0-2fa09597aa92" providerId="ADAL" clId="{A205D0A3-3B0B-452E-B67F-1F03463A6C93}" dt="2024-08-07T09:12:34.109" v="17" actId="167"/>
            <ac:picMkLst>
              <pc:docMk/>
              <pc:sldMasterMk cId="2704892422" sldId="2147483672"/>
              <pc:sldLayoutMk cId="4016942771" sldId="2147483679"/>
              <ac:picMk id="7" creationId="{7722FE11-CA7C-C3F8-5AA4-F8FD8F95AB6C}"/>
            </ac:picMkLst>
          </pc:picChg>
        </pc:sldLayoutChg>
        <pc:sldLayoutChg chg="addSp delSp modSp mod">
          <pc:chgData name="James Cowell" userId="027ee51c-0b89-401a-9bc0-2fa09597aa92" providerId="ADAL" clId="{A205D0A3-3B0B-452E-B67F-1F03463A6C93}" dt="2024-08-07T09:12:09.441" v="11" actId="167"/>
          <pc:sldLayoutMkLst>
            <pc:docMk/>
            <pc:sldMasterMk cId="2704892422" sldId="2147483672"/>
            <pc:sldLayoutMk cId="4271333711" sldId="2147483680"/>
          </pc:sldLayoutMkLst>
          <pc:picChg chg="del">
            <ac:chgData name="James Cowell" userId="027ee51c-0b89-401a-9bc0-2fa09597aa92" providerId="ADAL" clId="{A205D0A3-3B0B-452E-B67F-1F03463A6C93}" dt="2024-08-07T09:12:07.510" v="9" actId="478"/>
            <ac:picMkLst>
              <pc:docMk/>
              <pc:sldMasterMk cId="2704892422" sldId="2147483672"/>
              <pc:sldLayoutMk cId="4271333711" sldId="2147483680"/>
              <ac:picMk id="2" creationId="{F410AFC8-5BA5-406B-7EB4-EFBA7258F93F}"/>
            </ac:picMkLst>
          </pc:picChg>
          <pc:picChg chg="add mod ord">
            <ac:chgData name="James Cowell" userId="027ee51c-0b89-401a-9bc0-2fa09597aa92" providerId="ADAL" clId="{A205D0A3-3B0B-452E-B67F-1F03463A6C93}" dt="2024-08-07T09:12:09.441" v="11" actId="167"/>
            <ac:picMkLst>
              <pc:docMk/>
              <pc:sldMasterMk cId="2704892422" sldId="2147483672"/>
              <pc:sldLayoutMk cId="4271333711" sldId="2147483680"/>
              <ac:picMk id="6" creationId="{C596E369-E37F-5AF6-7957-502C421B6C0A}"/>
            </ac:picMkLst>
          </pc:picChg>
        </pc:sldLayoutChg>
        <pc:sldLayoutChg chg="addSp delSp modSp mod">
          <pc:chgData name="James Cowell" userId="027ee51c-0b89-401a-9bc0-2fa09597aa92" providerId="ADAL" clId="{A205D0A3-3B0B-452E-B67F-1F03463A6C93}" dt="2024-08-07T09:12:47.247" v="20" actId="167"/>
          <pc:sldLayoutMkLst>
            <pc:docMk/>
            <pc:sldMasterMk cId="2704892422" sldId="2147483672"/>
            <pc:sldLayoutMk cId="2799848879" sldId="2147483681"/>
          </pc:sldLayoutMkLst>
          <pc:picChg chg="del">
            <ac:chgData name="James Cowell" userId="027ee51c-0b89-401a-9bc0-2fa09597aa92" providerId="ADAL" clId="{A205D0A3-3B0B-452E-B67F-1F03463A6C93}" dt="2024-08-07T09:12:44.881" v="18" actId="478"/>
            <ac:picMkLst>
              <pc:docMk/>
              <pc:sldMasterMk cId="2704892422" sldId="2147483672"/>
              <pc:sldLayoutMk cId="2799848879" sldId="2147483681"/>
              <ac:picMk id="2" creationId="{F410AFC8-5BA5-406B-7EB4-EFBA7258F93F}"/>
            </ac:picMkLst>
          </pc:picChg>
          <pc:picChg chg="add mod ord">
            <ac:chgData name="James Cowell" userId="027ee51c-0b89-401a-9bc0-2fa09597aa92" providerId="ADAL" clId="{A205D0A3-3B0B-452E-B67F-1F03463A6C93}" dt="2024-08-07T09:12:47.247" v="20" actId="167"/>
            <ac:picMkLst>
              <pc:docMk/>
              <pc:sldMasterMk cId="2704892422" sldId="2147483672"/>
              <pc:sldLayoutMk cId="2799848879" sldId="2147483681"/>
              <ac:picMk id="7" creationId="{8E223D2C-A5DC-D3C0-C307-B5683554E49A}"/>
            </ac:picMkLst>
          </pc:picChg>
        </pc:sldLayoutChg>
        <pc:sldLayoutChg chg="addSp delSp modSp mod">
          <pc:chgData name="James Cowell" userId="027ee51c-0b89-401a-9bc0-2fa09597aa92" providerId="ADAL" clId="{A205D0A3-3B0B-452E-B67F-1F03463A6C93}" dt="2024-08-07T09:12:22.748" v="14" actId="167"/>
          <pc:sldLayoutMkLst>
            <pc:docMk/>
            <pc:sldMasterMk cId="2704892422" sldId="2147483672"/>
            <pc:sldLayoutMk cId="71536215" sldId="2147483682"/>
          </pc:sldLayoutMkLst>
          <pc:picChg chg="del">
            <ac:chgData name="James Cowell" userId="027ee51c-0b89-401a-9bc0-2fa09597aa92" providerId="ADAL" clId="{A205D0A3-3B0B-452E-B67F-1F03463A6C93}" dt="2024-08-07T09:12:20.734" v="12" actId="478"/>
            <ac:picMkLst>
              <pc:docMk/>
              <pc:sldMasterMk cId="2704892422" sldId="2147483672"/>
              <pc:sldLayoutMk cId="71536215" sldId="2147483682"/>
              <ac:picMk id="2" creationId="{F410AFC8-5BA5-406B-7EB4-EFBA7258F93F}"/>
            </ac:picMkLst>
          </pc:picChg>
          <pc:picChg chg="add mod ord">
            <ac:chgData name="James Cowell" userId="027ee51c-0b89-401a-9bc0-2fa09597aa92" providerId="ADAL" clId="{A205D0A3-3B0B-452E-B67F-1F03463A6C93}" dt="2024-08-07T09:12:22.748" v="14" actId="167"/>
            <ac:picMkLst>
              <pc:docMk/>
              <pc:sldMasterMk cId="2704892422" sldId="2147483672"/>
              <pc:sldLayoutMk cId="71536215" sldId="2147483682"/>
              <ac:picMk id="7" creationId="{4A5ADF46-E854-CE25-53E0-0247ADB0731D}"/>
            </ac:picMkLst>
          </pc:picChg>
        </pc:sldLayoutChg>
      </pc:sldMasterChg>
    </pc:docChg>
  </pc:docChgLst>
  <pc:docChgLst>
    <pc:chgData name="Carolina Bolelli" userId="S::carolina.bolelli@ecorys.com::d7926893-566e-4e7f-acc2-6407bb3f96bc" providerId="AD" clId="Web-{4EF60492-D846-6DD5-801C-F8C7299A7E76}"/>
    <pc:docChg chg="modSld">
      <pc:chgData name="Carolina Bolelli" userId="S::carolina.bolelli@ecorys.com::d7926893-566e-4e7f-acc2-6407bb3f96bc" providerId="AD" clId="Web-{4EF60492-D846-6DD5-801C-F8C7299A7E76}" dt="2024-08-23T12:19:11.251" v="1" actId="1076"/>
      <pc:docMkLst>
        <pc:docMk/>
      </pc:docMkLst>
      <pc:sldChg chg="delSp modSp">
        <pc:chgData name="Carolina Bolelli" userId="S::carolina.bolelli@ecorys.com::d7926893-566e-4e7f-acc2-6407bb3f96bc" providerId="AD" clId="Web-{4EF60492-D846-6DD5-801C-F8C7299A7E76}" dt="2024-08-23T12:19:11.251" v="1" actId="1076"/>
        <pc:sldMkLst>
          <pc:docMk/>
          <pc:sldMk cId="2963042633" sldId="4023"/>
        </pc:sldMkLst>
        <pc:spChg chg="del">
          <ac:chgData name="Carolina Bolelli" userId="S::carolina.bolelli@ecorys.com::d7926893-566e-4e7f-acc2-6407bb3f96bc" providerId="AD" clId="Web-{4EF60492-D846-6DD5-801C-F8C7299A7E76}" dt="2024-08-23T12:18:55.515" v="0"/>
          <ac:spMkLst>
            <pc:docMk/>
            <pc:sldMk cId="2963042633" sldId="4023"/>
            <ac:spMk id="3" creationId="{6B5399C6-70E8-C302-A8DE-25A7783AAB30}"/>
          </ac:spMkLst>
        </pc:spChg>
        <pc:spChg chg="mod">
          <ac:chgData name="Carolina Bolelli" userId="S::carolina.bolelli@ecorys.com::d7926893-566e-4e7f-acc2-6407bb3f96bc" providerId="AD" clId="Web-{4EF60492-D846-6DD5-801C-F8C7299A7E76}" dt="2024-08-23T12:19:11.251" v="1" actId="1076"/>
          <ac:spMkLst>
            <pc:docMk/>
            <pc:sldMk cId="2963042633" sldId="4023"/>
            <ac:spMk id="29" creationId="{7EBDF132-810A-F860-D269-7AE56BA3BF3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23/08/2024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8/23/2024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nSpc>
                <a:spcPct val="150000"/>
              </a:lnSpc>
              <a:spcBef>
                <a:spcPts val="1500"/>
              </a:spcBef>
              <a:buAutoNum type="arabicPeriod"/>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b="0" dirty="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97CDEE60-A1DC-33D4-F341-9F0BDB333EF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96E369-E37F-5AF6-7957-502C421B6C0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5ADF46-E854-CE25-53E0-0247ADB0731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22FE11-CA7C-C3F8-5AA4-F8FD8F95AB6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223D2C-A5DC-D3C0-C307-B5683554E49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twitter.com/EUClimateAction" TargetMode="External"/><Relationship Id="rId3" Type="http://schemas.openxmlformats.org/officeDocument/2006/relationships/hyperlink" Target="https://climate-pact.europa.eu/get-inspired/resources_en" TargetMode="External"/><Relationship Id="rId7" Type="http://schemas.openxmlformats.org/officeDocument/2006/relationships/hyperlink" Target="https://www.facebook.com/EUClimateAction/" TargetMode="External"/><Relationship Id="rId12" Type="http://schemas.openxmlformats.org/officeDocument/2006/relationships/image" Target="../media/image94.png"/><Relationship Id="rId2" Type="http://schemas.openxmlformats.org/officeDocument/2006/relationships/hyperlink" Target="https://climate-pact.europa.eu/news-and-events/news/european-climate-pact-community-driving-change-2024-03-15_en" TargetMode="External"/><Relationship Id="rId1" Type="http://schemas.openxmlformats.org/officeDocument/2006/relationships/slideLayout" Target="../slideLayouts/slideLayout46.xml"/><Relationship Id="rId6" Type="http://schemas.openxmlformats.org/officeDocument/2006/relationships/hyperlink" Target="https://ec.europa.eu/newsroom/clima/user-subscriptions/2343/create" TargetMode="External"/><Relationship Id="rId11" Type="http://schemas.openxmlformats.org/officeDocument/2006/relationships/image" Target="../media/image93.png"/><Relationship Id="rId5" Type="http://schemas.openxmlformats.org/officeDocument/2006/relationships/hyperlink" Target="https://climate-pact.europa.eu/news-and-events/events_bg" TargetMode="External"/><Relationship Id="rId10" Type="http://schemas.openxmlformats.org/officeDocument/2006/relationships/hyperlink" Target="https://www.instagram.com/ourplanet_eu/" TargetMode="External"/><Relationship Id="rId4" Type="http://schemas.openxmlformats.org/officeDocument/2006/relationships/hyperlink" Target="https://climate-pact.europa.eu/news-and-events/news_bg" TargetMode="External"/><Relationship Id="rId9" Type="http://schemas.openxmlformats.org/officeDocument/2006/relationships/hyperlink" Target="https://www.linkedin.com/showcase/eu-environment-climat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b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4" y="5698397"/>
            <a:ext cx="8720865" cy="1204909"/>
          </a:xfrm>
        </p:spPr>
        <p:txBody>
          <a:bodyPr/>
          <a:lstStyle/>
          <a:p>
            <a:r>
              <a:rPr lang="bg-BG" sz="6600" dirty="0">
                <a:latin typeface="Open Sans"/>
                <a:ea typeface="Open Sans"/>
                <a:cs typeface="Open Sans"/>
              </a:rPr>
              <a:t>Европейски пакт</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5" y="6773322"/>
            <a:ext cx="6003065" cy="1204909"/>
          </a:xfrm>
        </p:spPr>
        <p:txBody>
          <a:bodyPr/>
          <a:lstStyle/>
          <a:p>
            <a:r>
              <a:rPr lang="bg-BG" sz="6600" dirty="0"/>
              <a:t>за климата</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bg-BG"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7633441" cy="1232609"/>
          </a:xfrm>
        </p:spPr>
        <p:txBody>
          <a:bodyPr/>
          <a:lstStyle/>
          <a:p>
            <a:r>
              <a:rPr lang="bg-BG" sz="6800">
                <a:latin typeface="Open Sans"/>
                <a:ea typeface="Open Sans"/>
                <a:cs typeface="Open Sans"/>
              </a:rPr>
              <a:t> в действие</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16483597"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bg-BG" sz="6800" dirty="0">
                <a:latin typeface="Open Sans"/>
                <a:ea typeface="Open Sans"/>
                <a:cs typeface="Open Sans"/>
              </a:rPr>
              <a:t> ЕВРОПЕЙСКИЯТ ПАКТ ЗА КЛИМАТА</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368380" y="828651"/>
            <a:ext cx="9273387" cy="1417856"/>
          </a:xfrm>
        </p:spPr>
        <p:txBody>
          <a:bodyPr/>
          <a:lstStyle/>
          <a:p>
            <a:r>
              <a:rPr lang="bg-BG" dirty="0"/>
              <a:t>Ангажиране на гражданите </a:t>
            </a:r>
            <a:br>
              <a:rPr lang="fr-BE" dirty="0"/>
            </a:br>
            <a:r>
              <a:rPr lang="bg-BG" dirty="0"/>
              <a:t>в инициативите за климата</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8824895" y="6214939"/>
            <a:ext cx="8624905"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9153795" y="6422292"/>
            <a:ext cx="8090664" cy="64654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bg-BG" sz="2800" b="1" dirty="0">
                <a:solidFill>
                  <a:schemeClr val="accent2"/>
                </a:solidFill>
                <a:latin typeface="Open Sans"/>
                <a:ea typeface="Open Sans"/>
                <a:cs typeface="Open Sans"/>
              </a:rPr>
              <a:t>Местни групи за климатични инициативи</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7848600" y="5143500"/>
            <a:ext cx="4210051" cy="763443"/>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8111009" y="5366896"/>
            <a:ext cx="3729068" cy="31665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bg-BG" sz="2800" b="1" dirty="0">
                <a:solidFill>
                  <a:schemeClr val="tx2"/>
                </a:solidFill>
                <a:latin typeface="Open Sans"/>
                <a:ea typeface="Open Sans"/>
                <a:cs typeface="Open Sans"/>
              </a:rPr>
              <a:t>Походи за климата</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5143500"/>
            <a:ext cx="5348756"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8" y="5366896"/>
            <a:ext cx="4987772" cy="54004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bg-BG" sz="2800" b="1">
                <a:solidFill>
                  <a:schemeClr val="accent3"/>
                </a:solidFill>
                <a:latin typeface="Open Sans"/>
                <a:ea typeface="Open Sans"/>
                <a:cs typeface="Open Sans"/>
              </a:rPr>
              <a:t>Партньорски парламенти</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6034105"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984605" cy="499398"/>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bg-BG" sz="2800" b="1" dirty="0">
                <a:solidFill>
                  <a:schemeClr val="accent3">
                    <a:lumMod val="75000"/>
                  </a:schemeClr>
                </a:solidFill>
                <a:latin typeface="Open Sans"/>
                <a:ea typeface="Open Sans"/>
                <a:cs typeface="Open Sans"/>
              </a:rPr>
              <a:t>Работилници за фоторазкази</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bg-BG" sz="2400" b="1">
                <a:latin typeface="Open Sans"/>
                <a:ea typeface="Open Sans"/>
                <a:cs typeface="Open Sans"/>
              </a:rPr>
              <a:t>Пактът за климата </a:t>
            </a:r>
            <a:r>
              <a:rPr lang="bg-BG" sz="2400">
                <a:latin typeface="Open Sans"/>
                <a:ea typeface="Open Sans"/>
                <a:cs typeface="Open Sans"/>
              </a:rPr>
              <a:t>ангажира гражданите в дебати по</a:t>
            </a:r>
            <a:br>
              <a:rPr lang="bg-BG" sz="2400">
                <a:latin typeface="Open Sans"/>
                <a:ea typeface="Open Sans"/>
                <a:cs typeface="Open Sans"/>
              </a:rPr>
            </a:br>
            <a:r>
              <a:rPr lang="bg-BG" sz="2400">
                <a:latin typeface="Open Sans"/>
                <a:ea typeface="Open Sans"/>
                <a:cs typeface="Open Sans"/>
              </a:rPr>
              <a:t>действия в областта на климата чрез инициативи като:</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bg-BG" sz="2000" b="1">
                <a:solidFill>
                  <a:srgbClr val="184547"/>
                </a:solidFill>
                <a:latin typeface="Open Sans" panose="020B0606030504020204" pitchFamily="34" charset="0"/>
                <a:ea typeface="Open Sans" panose="020B0606030504020204" pitchFamily="34" charset="0"/>
                <a:cs typeface="Open Sans" panose="020B0606030504020204" pitchFamily="34" charset="0"/>
              </a:rPr>
              <a:t>Посетете нашия уебсайт</a:t>
            </a:r>
            <a:br>
              <a:rPr lang="bg-BG"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bg-BG" sz="2000" b="1">
                <a:solidFill>
                  <a:srgbClr val="184547"/>
                </a:solidFill>
                <a:latin typeface="Open Sans" panose="020B0606030504020204" pitchFamily="34" charset="0"/>
                <a:ea typeface="Open Sans" panose="020B0606030504020204" pitchFamily="34" charset="0"/>
                <a:cs typeface="Open Sans" panose="020B0606030504020204" pitchFamily="34" charset="0"/>
              </a:rPr>
              <a:t>за да разберете повече</a:t>
            </a:r>
          </a:p>
        </p:txBody>
      </p:sp>
      <p:pic>
        <p:nvPicPr>
          <p:cNvPr id="2" name="Picture 1">
            <a:hlinkClick r:id="rId3"/>
            <a:extLst>
              <a:ext uri="{FF2B5EF4-FFF2-40B4-BE49-F238E27FC236}">
                <a16:creationId xmlns:a16="http://schemas.microsoft.com/office/drawing/2014/main" id="{8B1F3BD0-C381-D292-7DDB-57C39B3F37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62184" y="26126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2573000" cy="836159"/>
          </a:xfrm>
          <a:solidFill>
            <a:srgbClr val="174C54"/>
          </a:solidFill>
        </p:spPr>
        <p:txBody>
          <a:bodyPr wrap="square" lIns="216000" tIns="144000" rIns="180000" bIns="108000" anchor="t">
            <a:spAutoFit/>
          </a:bodyPr>
          <a:lstStyle/>
          <a:p>
            <a:pPr marL="904875" indent="-893445"/>
            <a:r>
              <a:rPr lang="bg-BG" dirty="0">
                <a:latin typeface="Open Sans"/>
                <a:ea typeface="Open Sans"/>
                <a:cs typeface="Open Sans"/>
              </a:rPr>
              <a:t>    Инициативи в СТРАНИТЕ-ЧЛЕНКИ НА ЕС</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bg-BG" sz="2400" dirty="0">
                <a:latin typeface="Open Sans"/>
                <a:ea typeface="Open Sans"/>
                <a:cs typeface="Arial"/>
              </a:rPr>
              <a:t>Във всяка страна-членка, Координаторите по държави (КС) и ПР агенциите</a:t>
            </a:r>
            <a:r>
              <a:rPr lang="bg-BG" sz="2400" b="1" dirty="0">
                <a:latin typeface="Open Sans"/>
                <a:ea typeface="Open Sans"/>
                <a:cs typeface="Arial"/>
              </a:rPr>
              <a:t> </a:t>
            </a:r>
            <a:r>
              <a:rPr lang="bg-BG" sz="2400" dirty="0">
                <a:latin typeface="Open Sans"/>
                <a:ea typeface="Open Sans"/>
                <a:cs typeface="Arial"/>
              </a:rPr>
              <a:t>организират и популяризират събития и дейности за местната общност на Пакта и обществеността, като например:</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8800568" y="4881965"/>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bg-BG" sz="2400" b="1" dirty="0">
                <a:solidFill>
                  <a:srgbClr val="0E101A"/>
                </a:solidFill>
                <a:latin typeface="Open Sans"/>
                <a:cs typeface="Calibri" panose="020F0502020204030204"/>
              </a:rPr>
              <a:t>Дейности за ангажиране на гражданите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8800568" y="5892674"/>
            <a:ext cx="8901682" cy="42778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bg-BG" sz="2400" b="1" dirty="0">
                <a:solidFill>
                  <a:srgbClr val="0E101A"/>
                </a:solidFill>
                <a:latin typeface="Open Sans"/>
                <a:cs typeface="Calibri" panose="020F0502020204030204"/>
              </a:rPr>
              <a:t>Национални събития</a:t>
            </a:r>
            <a:r>
              <a:rPr lang="bg-BG" sz="2400" dirty="0">
                <a:solidFill>
                  <a:srgbClr val="0E101A"/>
                </a:solidFill>
                <a:latin typeface="Open Sans"/>
                <a:cs typeface="Calibri" panose="020F0502020204030204"/>
              </a:rPr>
              <a:t>, обединяващи общността на Пакта</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9278038"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8819100"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bg-BG" sz="2400" b="1" dirty="0">
                <a:solidFill>
                  <a:srgbClr val="0E101A"/>
                </a:solidFill>
                <a:latin typeface="Open Sans"/>
                <a:cs typeface="Calibri" panose="020F0502020204030204"/>
              </a:rPr>
              <a:t>Семинари за развитие на капацитета</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7195238"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8852375" y="7940439"/>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bg-BG" sz="2400" b="1" dirty="0">
                <a:solidFill>
                  <a:srgbClr val="0E101A"/>
                </a:solidFill>
                <a:latin typeface="Open Sans"/>
                <a:cs typeface="Calibri" panose="020F0502020204030204"/>
              </a:rPr>
              <a:t>Сесии за обучение и споделяне</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634536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bg-BG" sz="2000" b="1">
                <a:solidFill>
                  <a:srgbClr val="184547"/>
                </a:solidFill>
                <a:latin typeface="Open Sans" panose="020B0606030504020204" pitchFamily="34" charset="0"/>
                <a:ea typeface="Open Sans" panose="020B0606030504020204" pitchFamily="34" charset="0"/>
                <a:cs typeface="Open Sans" panose="020B0606030504020204" pitchFamily="34" charset="0"/>
              </a:rPr>
              <a:t>Свържете се с </a:t>
            </a:r>
            <a:br>
              <a:rPr lang="bg-BG"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bg-BG" sz="2000" b="1">
                <a:solidFill>
                  <a:srgbClr val="184547"/>
                </a:solidFill>
                <a:latin typeface="Open Sans" panose="020B0606030504020204" pitchFamily="34" charset="0"/>
                <a:ea typeface="Open Sans" panose="020B0606030504020204" pitchFamily="34" charset="0"/>
                <a:cs typeface="Open Sans" panose="020B0606030504020204" pitchFamily="34" charset="0"/>
              </a:rPr>
              <a:t>Координаторите по държава на Пакта</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pic>
        <p:nvPicPr>
          <p:cNvPr id="3" name="Picture 2" descr="A person holding a plant&#10;&#10;Description automatically generated">
            <a:extLst>
              <a:ext uri="{FF2B5EF4-FFF2-40B4-BE49-F238E27FC236}">
                <a16:creationId xmlns:a16="http://schemas.microsoft.com/office/drawing/2014/main" id="{2E4AE470-A242-E555-DDA0-4E229C59BA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10109200" cy="836159"/>
          </a:xfrm>
        </p:spPr>
        <p:txBody>
          <a:bodyPr wrap="square" lIns="216000" tIns="144000" rIns="180000" bIns="108000" anchor="t">
            <a:spAutoFit/>
          </a:bodyPr>
          <a:lstStyle/>
          <a:p>
            <a:pPr marL="904875" indent="-893445"/>
            <a:r>
              <a:rPr lang="bg-BG" dirty="0">
                <a:latin typeface="Open Sans"/>
                <a:ea typeface="Open Sans"/>
                <a:cs typeface="Open Sans"/>
              </a:rPr>
              <a:t>    ИНИЦИАТИВИ в страните от ЕС</a:t>
            </a:r>
          </a:p>
        </p:txBody>
      </p:sp>
      <p:sp>
        <p:nvSpPr>
          <p:cNvPr id="5" name="TextBox 4">
            <a:extLst>
              <a:ext uri="{FF2B5EF4-FFF2-40B4-BE49-F238E27FC236}">
                <a16:creationId xmlns:a16="http://schemas.microsoft.com/office/drawing/2014/main" id="{5E15BD1E-94E7-BE78-88B7-93CF598B1297}"/>
              </a:ext>
            </a:extLst>
          </p:cNvPr>
          <p:cNvSpPr txBox="1"/>
          <p:nvPr/>
        </p:nvSpPr>
        <p:spPr>
          <a:xfrm>
            <a:off x="1712291" y="7472081"/>
            <a:ext cx="144330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b="1" i="1" dirty="0">
                <a:solidFill>
                  <a:srgbClr val="81270E"/>
                </a:solidFill>
                <a:latin typeface="Open Sans"/>
              </a:rPr>
              <a:t>Събития за изграждане </a:t>
            </a:r>
            <a:r>
              <a:rPr lang="en-GB" b="1" i="1" dirty="0">
                <a:solidFill>
                  <a:srgbClr val="81270E"/>
                </a:solidFill>
                <a:latin typeface="Open Sans"/>
              </a:rPr>
              <a:t>                                  </a:t>
            </a:r>
            <a:r>
              <a:rPr lang="bg-BG" b="1" i="1" dirty="0">
                <a:solidFill>
                  <a:srgbClr val="174C54"/>
                </a:solidFill>
                <a:latin typeface="Open Sans"/>
              </a:rPr>
              <a:t>Национално събитие в България          </a:t>
            </a:r>
            <a:r>
              <a:rPr lang="en-GB" b="1" i="1" dirty="0">
                <a:solidFill>
                  <a:srgbClr val="174C54"/>
                </a:solidFill>
                <a:latin typeface="Open Sans"/>
              </a:rPr>
              <a:t>       </a:t>
            </a:r>
            <a:r>
              <a:rPr lang="bg-BG" b="1" i="1" dirty="0">
                <a:latin typeface="Open Sans"/>
              </a:rPr>
              <a:t>Събитие за ангажиране на </a:t>
            </a:r>
            <a:endParaRPr lang="en-GB" b="1" i="1" dirty="0">
              <a:solidFill>
                <a:srgbClr val="81270E"/>
              </a:solidFill>
              <a:latin typeface="Open Sans"/>
            </a:endParaRPr>
          </a:p>
          <a:p>
            <a:r>
              <a:rPr lang="bg-BG" b="1" i="1" dirty="0">
                <a:solidFill>
                  <a:srgbClr val="81270E"/>
                </a:solidFill>
                <a:latin typeface="Open Sans"/>
              </a:rPr>
              <a:t>на капацитет в Белгия</a:t>
            </a:r>
            <a:r>
              <a:rPr lang="en-GB" b="1" i="1" dirty="0">
                <a:solidFill>
                  <a:srgbClr val="81270E"/>
                </a:solidFill>
                <a:latin typeface="Open Sans"/>
              </a:rPr>
              <a:t>                                                                                                                      </a:t>
            </a:r>
            <a:r>
              <a:rPr lang="bg-BG" b="1" i="1" dirty="0">
                <a:latin typeface="Open Sans"/>
              </a:rPr>
              <a:t>гражданитев Естония</a:t>
            </a:r>
            <a:r>
              <a:rPr lang="bg-BG" i="1" dirty="0">
                <a:latin typeface="Open Sans"/>
              </a:rPr>
              <a:t>​ </a:t>
            </a:r>
            <a:r>
              <a:rPr lang="bg-BG" b="1" i="1" dirty="0">
                <a:solidFill>
                  <a:srgbClr val="174C54"/>
                </a:solidFill>
                <a:latin typeface="Open Sans"/>
              </a:rPr>
              <a:t> </a:t>
            </a:r>
            <a:endParaRPr lang="en-GB" b="1" i="1" dirty="0">
              <a:solidFill>
                <a:srgbClr val="81270E"/>
              </a:solidFill>
              <a:latin typeface="Open Sans"/>
            </a:endParaRPr>
          </a:p>
          <a:p>
            <a:r>
              <a:rPr lang="bg-BG" b="1" i="1" dirty="0">
                <a:solidFill>
                  <a:srgbClr val="FF9D02"/>
                </a:solidFill>
                <a:latin typeface="Open Sans"/>
              </a:rPr>
              <a:t>​        </a:t>
            </a:r>
            <a:r>
              <a:rPr lang="fr-BE" b="1" i="1" dirty="0">
                <a:solidFill>
                  <a:srgbClr val="FF9D02"/>
                </a:solidFill>
                <a:latin typeface="Open Sans"/>
              </a:rPr>
              <a:t>  </a:t>
            </a:r>
            <a:endParaRPr lang="bg-BG" sz="1400" i="1" dirty="0">
              <a:latin typeface="Open Sans"/>
            </a:endParaRPr>
          </a:p>
        </p:txBody>
      </p:sp>
      <p:pic>
        <p:nvPicPr>
          <p:cNvPr id="7" name="Afbeelding 2" descr="Afbeelding met tekst, kleding, vrouw, Menselijk gezicht&#10;&#10;Automatisch gegenereerde beschrijving">
            <a:extLst>
              <a:ext uri="{FF2B5EF4-FFF2-40B4-BE49-F238E27FC236}">
                <a16:creationId xmlns:a16="http://schemas.microsoft.com/office/drawing/2014/main" id="{582C77E5-4DC4-8AAF-84ED-142DC39C169B}"/>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8" name="Picture 7" descr="A group of people standing in front of a screen&#10;&#10;Description automatically generated">
            <a:extLst>
              <a:ext uri="{FF2B5EF4-FFF2-40B4-BE49-F238E27FC236}">
                <a16:creationId xmlns:a16="http://schemas.microsoft.com/office/drawing/2014/main" id="{2BAEB6F7-CD65-EFBF-9BCB-5C6EA52B019A}"/>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9" name="Picture 8" descr="A person standing in front of a group of people&#10;&#10;Description automatically generated">
            <a:extLst>
              <a:ext uri="{FF2B5EF4-FFF2-40B4-BE49-F238E27FC236}">
                <a16:creationId xmlns:a16="http://schemas.microsoft.com/office/drawing/2014/main" id="{9AAB7370-40D4-F840-94F5-D0A729C2EC0A}"/>
              </a:ext>
            </a:extLst>
          </p:cNvPr>
          <p:cNvPicPr>
            <a:picLocks noChangeAspect="1"/>
          </p:cNvPicPr>
          <p:nvPr/>
        </p:nvPicPr>
        <p:blipFill>
          <a:blip r:embed="rId5"/>
          <a:stretch>
            <a:fillRect/>
          </a:stretch>
        </p:blipFill>
        <p:spPr>
          <a:xfrm>
            <a:off x="6646209" y="2850916"/>
            <a:ext cx="4454339" cy="4471148"/>
          </a:xfrm>
          <a:prstGeom prst="rect">
            <a:avLst/>
          </a:prstGeom>
        </p:spPr>
      </p:pic>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10312399" cy="836159"/>
          </a:xfrm>
        </p:spPr>
        <p:txBody>
          <a:bodyPr wrap="square" lIns="216000" tIns="144000" rIns="180000" bIns="108000" anchor="t">
            <a:spAutoFit/>
          </a:bodyPr>
          <a:lstStyle/>
          <a:p>
            <a:r>
              <a:rPr lang="bg-BG">
                <a:latin typeface="Open Sans"/>
                <a:ea typeface="Open Sans"/>
                <a:cs typeface="Open Sans"/>
              </a:rPr>
              <a:t>    Инициативи на посланиците</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8656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bg-BG" sz="2800" dirty="0">
                <a:latin typeface="Open Sans"/>
                <a:ea typeface="Open Sans"/>
                <a:cs typeface="Arial"/>
              </a:rPr>
              <a:t>Посланиците на Пакта организират </a:t>
            </a:r>
            <a:r>
              <a:rPr lang="bg-BG" sz="2800" b="1" dirty="0">
                <a:solidFill>
                  <a:srgbClr val="174C54"/>
                </a:solidFill>
                <a:latin typeface="Open Sans"/>
                <a:ea typeface="Open Sans"/>
                <a:cs typeface="Arial"/>
              </a:rPr>
              <a:t>множество дейности на местно ниво, </a:t>
            </a:r>
            <a:r>
              <a:rPr lang="bg-BG" sz="2800" dirty="0">
                <a:latin typeface="Open Sans"/>
                <a:ea typeface="Open Sans"/>
                <a:cs typeface="Arial"/>
              </a:rPr>
              <a:t>за стимулиране на промяната и повишаване на осведомеността, вариращи от работни срещи, семинари, дебати, кампании в социалните медии...</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bg-BG">
                <a:latin typeface="Open Sans"/>
                <a:ea typeface="Open Sans"/>
                <a:cs typeface="Open Sans"/>
              </a:rPr>
              <a:t>ИНИЦИАТИВИ НА ПАРТНЬОРИТЕ</a:t>
            </a:r>
          </a:p>
        </p:txBody>
      </p:sp>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bg-BG" sz="2000" i="1" dirty="0">
                <a:latin typeface="Open Sans"/>
              </a:rPr>
              <a:t>Градска мобилност и устойчиви градове Ломбардия-Европа разговор с местните и обучение за местни администратори в Милано, Италия.</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10058400" cy="836159"/>
          </a:xfrm>
        </p:spPr>
        <p:txBody>
          <a:bodyPr wrap="square" lIns="216000" tIns="144000" rIns="180000" bIns="108000" anchor="t">
            <a:spAutoFit/>
          </a:bodyPr>
          <a:lstStyle/>
          <a:p>
            <a:r>
              <a:rPr lang="bg-BG" dirty="0">
                <a:latin typeface="Open Sans"/>
                <a:ea typeface="Open Sans"/>
                <a:cs typeface="Open Sans"/>
              </a:rPr>
              <a:t>    ИНИЦИАТИВИ НА ПАРТНЬОРИТЕ</a:t>
            </a:r>
          </a:p>
        </p:txBody>
      </p:sp>
      <p:pic>
        <p:nvPicPr>
          <p:cNvPr id="4" name="Picture 3" descr="A group of people posing for a photo&#10;&#10;Description automatically generated">
            <a:extLst>
              <a:ext uri="{FF2B5EF4-FFF2-40B4-BE49-F238E27FC236}">
                <a16:creationId xmlns:a16="http://schemas.microsoft.com/office/drawing/2014/main" id="{D604EA89-CC1E-7F2B-82E5-128320AD17B3}"/>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5" name="Picture 4" descr="A group of people sitting around a table&#10;&#10;Description automatically generated">
            <a:extLst>
              <a:ext uri="{FF2B5EF4-FFF2-40B4-BE49-F238E27FC236}">
                <a16:creationId xmlns:a16="http://schemas.microsoft.com/office/drawing/2014/main" id="{36E3150A-110E-8C63-7041-51DCD8BEB0F3}"/>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10" name="Picture 9" descr="A group of people sitting in a room&#10;&#10;Description automatically generated">
            <a:extLst>
              <a:ext uri="{FF2B5EF4-FFF2-40B4-BE49-F238E27FC236}">
                <a16:creationId xmlns:a16="http://schemas.microsoft.com/office/drawing/2014/main" id="{CCB3FB61-510F-C9E9-AB48-2D7C8B50D5D2}"/>
              </a:ext>
            </a:extLst>
          </p:cNvPr>
          <p:cNvPicPr>
            <a:picLocks noChangeAspect="1"/>
          </p:cNvPicPr>
          <p:nvPr/>
        </p:nvPicPr>
        <p:blipFill>
          <a:blip r:embed="rId5"/>
          <a:stretch>
            <a:fillRect/>
          </a:stretch>
        </p:blipFill>
        <p:spPr>
          <a:xfrm>
            <a:off x="6435434" y="3054960"/>
            <a:ext cx="4631123" cy="4650829"/>
          </a:xfrm>
          <a:prstGeom prst="rect">
            <a:avLst/>
          </a:prstGeom>
        </p:spPr>
      </p:pic>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1982450" cy="836159"/>
          </a:xfrm>
          <a:solidFill>
            <a:srgbClr val="174C54"/>
          </a:solidFill>
        </p:spPr>
        <p:txBody>
          <a:bodyPr wrap="square" lIns="216000" tIns="144000" rIns="180000" bIns="108000" anchor="t">
            <a:spAutoFit/>
          </a:bodyPr>
          <a:lstStyle/>
          <a:p>
            <a:pPr marL="904875" indent="-893445"/>
            <a:r>
              <a:rPr lang="bg-BG">
                <a:latin typeface="Open Sans"/>
                <a:ea typeface="Open Sans"/>
                <a:cs typeface="Open Sans"/>
              </a:rPr>
              <a:t>    сътрудничество с местните власти</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459920"/>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bg-BG" sz="2000" dirty="0">
                <a:latin typeface="Open Sans"/>
                <a:ea typeface="Open Sans"/>
                <a:cs typeface="Arial"/>
              </a:rPr>
              <a:t>Пактът за климата си сътрудничи с местните власти за насърчаване на по-голяма видимост на техните събития чрез:</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bg-BG" sz="2400" b="1">
                <a:solidFill>
                  <a:srgbClr val="0E101A"/>
                </a:solidFill>
                <a:latin typeface="Open Sans"/>
                <a:cs typeface="Calibri" panose="020F0502020204030204"/>
              </a:rPr>
              <a:t>Комитет на регионите</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558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bg-BG" sz="2400" b="1" dirty="0">
                <a:solidFill>
                  <a:srgbClr val="0E101A"/>
                </a:solidFill>
                <a:latin typeface="Open Sans"/>
                <a:cs typeface="Calibri" panose="020F0502020204030204"/>
              </a:rPr>
              <a:t>Разговори с местните за Пакта за климата</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3" y="5865590"/>
            <a:ext cx="7860630"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823743" cy="44637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bg-BG" sz="2400" dirty="0">
                <a:solidFill>
                  <a:srgbClr val="0E101A"/>
                </a:solidFill>
                <a:latin typeface="Open Sans"/>
                <a:cs typeface="Calibri" panose="020F0502020204030204"/>
              </a:rPr>
              <a:t>Платформа за изпълнение на мисии за адаптиране към изменението на климата (MIP4ADAPT)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8687488"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yellow trolley on tracks&#10;&#10;Description automatically generated">
            <a:extLst>
              <a:ext uri="{FF2B5EF4-FFF2-40B4-BE49-F238E27FC236}">
                <a16:creationId xmlns:a16="http://schemas.microsoft.com/office/drawing/2014/main" id="{A5343406-223F-FE78-A129-EB161D9E17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410810"/>
            <a:ext cx="11012734"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bg-BG" sz="2200" dirty="0">
                <a:latin typeface="Open Sans"/>
                <a:ea typeface="Open Sans"/>
                <a:cs typeface="Open Sans"/>
              </a:rPr>
              <a:t>Годишното събитие на Пакта събира членове на общността на Пакта за климата от цяла Европа, на който да работят заедно върху нови начини за стимулиране на инициативи в областта на климата в местните общности. </a:t>
            </a:r>
          </a:p>
          <a:p>
            <a:pPr>
              <a:lnSpc>
                <a:spcPts val="3600"/>
              </a:lnSpc>
            </a:pPr>
            <a:r>
              <a:rPr lang="bg-BG" sz="2200" dirty="0">
                <a:latin typeface="Open Sans"/>
                <a:ea typeface="Open Sans"/>
                <a:cs typeface="Open Sans"/>
              </a:rPr>
              <a:t>Прочетете повече за събитието през 2024 г. </a:t>
            </a:r>
            <a:r>
              <a:rPr lang="bg-BG" sz="2200" b="1" dirty="0">
                <a:solidFill>
                  <a:srgbClr val="184547"/>
                </a:solidFill>
                <a:latin typeface="Open Sans"/>
                <a:ea typeface="Open Sans"/>
                <a:cs typeface="Open Sans"/>
                <a:hlinkClick r:id="rId2">
                  <a:extLst>
                    <a:ext uri="{A12FA001-AC4F-418D-AE19-62706E023703}">
                      <ahyp:hlinkClr xmlns:ahyp="http://schemas.microsoft.com/office/drawing/2018/hyperlinkcolor" val="tx"/>
                    </a:ext>
                  </a:extLst>
                </a:hlinkClick>
              </a:rPr>
              <a:t>тук</a:t>
            </a:r>
            <a:r>
              <a:rPr lang="bg-BG" sz="2200" dirty="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6959600" cy="836159"/>
          </a:xfrm>
        </p:spPr>
        <p:txBody>
          <a:bodyPr wrap="square" lIns="216000" tIns="144000" rIns="180000" bIns="108000" anchor="t">
            <a:spAutoFit/>
          </a:bodyPr>
          <a:lstStyle/>
          <a:p>
            <a:r>
              <a:rPr lang="bg-BG">
                <a:latin typeface="Open Sans"/>
                <a:ea typeface="Open Sans"/>
                <a:cs typeface="Open Sans"/>
              </a:rPr>
              <a:t>    ОСНОВНИ ДЕЙНОСТИ</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938351"/>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bg-BG" sz="2200" dirty="0">
                <a:latin typeface="Open Sans"/>
                <a:ea typeface="Open Sans"/>
                <a:cs typeface="Open Sans"/>
              </a:rPr>
              <a:t>Пактът редовно публикува нови </a:t>
            </a:r>
            <a:r>
              <a:rPr lang="bg-BG" sz="2200" b="1" dirty="0">
                <a:solidFill>
                  <a:srgbClr val="184547"/>
                </a:solidFill>
                <a:latin typeface="Open Sans"/>
                <a:ea typeface="Open Sans"/>
                <a:cs typeface="Open Sans"/>
                <a:hlinkClick r:id="rId3">
                  <a:extLst>
                    <a:ext uri="{A12FA001-AC4F-418D-AE19-62706E023703}">
                      <ahyp:hlinkClr xmlns:ahyp="http://schemas.microsoft.com/office/drawing/2018/hyperlinkcolor" val="tx"/>
                    </a:ext>
                  </a:extLst>
                </a:hlinkClick>
              </a:rPr>
              <a:t>ресурси</a:t>
            </a:r>
            <a:r>
              <a:rPr lang="bg-BG" sz="2200" dirty="0">
                <a:solidFill>
                  <a:srgbClr val="002060"/>
                </a:solidFill>
                <a:latin typeface="Open Sans"/>
                <a:ea typeface="Open Sans"/>
                <a:cs typeface="Open Sans"/>
              </a:rPr>
              <a:t> </a:t>
            </a:r>
            <a:r>
              <a:rPr lang="bg-BG" sz="2200" dirty="0">
                <a:latin typeface="Open Sans"/>
                <a:ea typeface="Open Sans"/>
                <a:cs typeface="Open Sans"/>
              </a:rPr>
              <a:t>на уебсайта за тези, които се интересуват да научат повече за проблемите, свързани с климата.</a:t>
            </a:r>
            <a:r>
              <a:rPr lang="bg-BG" sz="2200" dirty="0">
                <a:solidFill>
                  <a:srgbClr val="000000"/>
                </a:solidFill>
                <a:latin typeface="Open Sans"/>
                <a:ea typeface="Open Sans"/>
                <a:cs typeface="Open Sans"/>
              </a:rPr>
              <a:t> </a:t>
            </a:r>
            <a:r>
              <a:rPr lang="bg-BG" sz="2200" dirty="0">
                <a:latin typeface="Open Sans"/>
                <a:ea typeface="Open Sans"/>
                <a:cs typeface="Open Sans"/>
              </a:rPr>
              <a:t>Можете също така да се информирате за дейностите на Пакта чрез секциите за </a:t>
            </a:r>
            <a:r>
              <a:rPr lang="bg-BG" sz="2200" b="1" dirty="0">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новини</a:t>
            </a:r>
            <a:r>
              <a:rPr lang="bg-BG" sz="2200" dirty="0">
                <a:solidFill>
                  <a:srgbClr val="002060"/>
                </a:solidFill>
                <a:latin typeface="Open Sans"/>
                <a:ea typeface="Open Sans"/>
                <a:cs typeface="Open Sans"/>
              </a:rPr>
              <a:t> </a:t>
            </a:r>
            <a:r>
              <a:rPr lang="bg-BG" sz="2200" dirty="0">
                <a:latin typeface="Open Sans"/>
                <a:ea typeface="Open Sans"/>
                <a:cs typeface="Open Sans"/>
              </a:rPr>
              <a:t>и </a:t>
            </a:r>
            <a:r>
              <a:rPr lang="bg-BG"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събития</a:t>
            </a:r>
            <a:r>
              <a:rPr lang="bg-BG" sz="2200" dirty="0">
                <a:latin typeface="Open Sans"/>
                <a:ea typeface="Open Sans"/>
                <a:cs typeface="Open Sans"/>
              </a:rPr>
              <a:t>, да се абонирате за </a:t>
            </a:r>
            <a:r>
              <a:rPr lang="bg-BG"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бюлетина</a:t>
            </a:r>
            <a:r>
              <a:rPr lang="bg-BG" sz="2200" dirty="0">
                <a:solidFill>
                  <a:srgbClr val="002060"/>
                </a:solidFill>
                <a:latin typeface="Open Sans"/>
                <a:ea typeface="Open Sans"/>
                <a:cs typeface="Open Sans"/>
              </a:rPr>
              <a:t> </a:t>
            </a:r>
            <a:r>
              <a:rPr lang="bg-BG" sz="2200" dirty="0">
                <a:latin typeface="Open Sans"/>
                <a:ea typeface="Open Sans"/>
                <a:cs typeface="Open Sans"/>
              </a:rPr>
              <a:t>на Пакта и да следвате Пакта във </a:t>
            </a:r>
            <a:r>
              <a:rPr lang="bg-BG"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Facebook</a:t>
            </a:r>
            <a:r>
              <a:rPr lang="bg-BG" sz="2200" dirty="0">
                <a:latin typeface="Open Sans"/>
                <a:ea typeface="Open Sans"/>
                <a:cs typeface="Open Sans"/>
              </a:rPr>
              <a:t>, </a:t>
            </a:r>
            <a:r>
              <a:rPr lang="bg-BG"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X</a:t>
            </a:r>
            <a:r>
              <a:rPr lang="bg-BG" sz="2200" dirty="0">
                <a:latin typeface="Open Sans"/>
                <a:ea typeface="Open Sans"/>
                <a:cs typeface="Open Sans"/>
              </a:rPr>
              <a:t>, </a:t>
            </a:r>
            <a:r>
              <a:rPr lang="bg-BG"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LinkedIn</a:t>
            </a:r>
            <a:r>
              <a:rPr lang="bg-BG" sz="2200" dirty="0">
                <a:latin typeface="Open Sans"/>
                <a:ea typeface="Open Sans"/>
                <a:cs typeface="Open Sans"/>
              </a:rPr>
              <a:t>, </a:t>
            </a:r>
            <a:r>
              <a:rPr lang="bg-BG"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Instagram</a:t>
            </a:r>
            <a:r>
              <a:rPr lang="bg-BG" sz="2200" dirty="0">
                <a:latin typeface="Open Sans"/>
                <a:ea typeface="Open Sans"/>
                <a:cs typeface="Open Sans"/>
              </a:rPr>
              <a:t>.</a:t>
            </a:r>
          </a:p>
          <a:p>
            <a:pPr marL="0" indent="0">
              <a:lnSpc>
                <a:spcPts val="3600"/>
              </a:lnSpc>
              <a:buNone/>
            </a:pPr>
            <a:r>
              <a:rPr lang="bg-BG" sz="2200" dirty="0">
                <a:latin typeface="Open Sans"/>
                <a:ea typeface="Open Sans"/>
                <a:cs typeface="Open Sans"/>
              </a:rPr>
              <a:t>Освен това членовете на общността са поканени да се присъединят към нашите ежемесечни онлайн </a:t>
            </a:r>
            <a:r>
              <a:rPr lang="bg-BG" sz="2200" b="1" dirty="0">
                <a:solidFill>
                  <a:srgbClr val="184547"/>
                </a:solidFill>
                <a:latin typeface="Open Sans"/>
                <a:ea typeface="Open Sans"/>
                <a:cs typeface="Open Sans"/>
              </a:rPr>
              <a:t>Разговори на общността</a:t>
            </a:r>
            <a:r>
              <a:rPr lang="bg-BG" sz="2200" dirty="0">
                <a:latin typeface="Open Sans"/>
                <a:ea typeface="Open Sans"/>
                <a:cs typeface="Open Sans"/>
              </a:rPr>
              <a:t>, както и на нашия </a:t>
            </a:r>
            <a:r>
              <a:rPr lang="bg-BG" sz="2200" b="1" dirty="0">
                <a:solidFill>
                  <a:srgbClr val="184547"/>
                </a:solidFill>
                <a:latin typeface="Open Sans"/>
                <a:ea typeface="Open Sans"/>
                <a:cs typeface="Open Sans"/>
              </a:rPr>
              <a:t>Форум на общността </a:t>
            </a:r>
            <a:r>
              <a:rPr lang="bg-BG" sz="2200" dirty="0">
                <a:latin typeface="Open Sans"/>
                <a:ea typeface="Open Sans"/>
                <a:cs typeface="Open Sans"/>
              </a:rPr>
              <a:t>два пъти в годината, за да опознаят други посланици и партньори и да черпят знания един от друг.</a:t>
            </a:r>
          </a:p>
        </p:txBody>
      </p:sp>
      <p:pic>
        <p:nvPicPr>
          <p:cNvPr id="3" name="Picture 2" descr="A person holding a microphone&#10;&#10;Description automatically generated">
            <a:extLst>
              <a:ext uri="{FF2B5EF4-FFF2-40B4-BE49-F238E27FC236}">
                <a16:creationId xmlns:a16="http://schemas.microsoft.com/office/drawing/2014/main" id="{37D4F170-4296-68CC-A702-FC8D240EFC9F}"/>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4" name="Picture 3" descr="A group of people sitting at a table&#10;&#10;Description automatically generated">
            <a:extLst>
              <a:ext uri="{FF2B5EF4-FFF2-40B4-BE49-F238E27FC236}">
                <a16:creationId xmlns:a16="http://schemas.microsoft.com/office/drawing/2014/main" id="{64C51B72-3A50-108B-A7DB-834E463FBB26}"/>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3" y="6212652"/>
            <a:ext cx="7434847" cy="1288009"/>
          </a:xfrm>
        </p:spPr>
        <p:txBody>
          <a:bodyPr/>
          <a:lstStyle/>
          <a:p>
            <a:r>
              <a:rPr lang="bg-BG" dirty="0"/>
              <a:t> включете се!</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bg-BG" sz="34400" b="1">
                <a:solidFill>
                  <a:schemeClr val="bg1">
                    <a:alpha val="11000"/>
                  </a:schemeClr>
                </a:solidFill>
                <a:latin typeface="Open Sans"/>
                <a:ea typeface="Open Sans"/>
                <a:cs typeface="Open Sans"/>
              </a:rPr>
              <a:t>3. </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8162104"/>
            <a:ext cx="8554598" cy="1413696"/>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37444"/>
            <a:ext cx="8554598" cy="1316494"/>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089375"/>
            <a:ext cx="8554598"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10"/>
            <a:ext cx="8554598"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12649200" cy="836159"/>
          </a:xfrm>
        </p:spPr>
        <p:txBody>
          <a:bodyPr/>
          <a:lstStyle/>
          <a:p>
            <a:r>
              <a:rPr lang="bg-BG" dirty="0"/>
              <a:t>    Защо да се присъедините към пакта?</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2010725" y="3735388"/>
            <a:ext cx="7855837" cy="952500"/>
          </a:xfrm>
          <a:prstGeom prst="rect">
            <a:avLst/>
          </a:prstGeom>
        </p:spPr>
        <p:txBody>
          <a:bodyPr lIns="0" tIns="0" rIns="0" bIns="0" anchor="t"/>
          <a:lstStyle/>
          <a:p>
            <a:pPr marL="0" lvl="0" indent="0">
              <a:lnSpc>
                <a:spcPts val="3000"/>
              </a:lnSpc>
              <a:buNone/>
            </a:pPr>
            <a:r>
              <a:rPr lang="bg-BG" sz="2400" b="1" dirty="0">
                <a:solidFill>
                  <a:srgbClr val="184547"/>
                </a:solidFill>
                <a:latin typeface="Open Sans"/>
                <a:ea typeface="Open Sans"/>
                <a:cs typeface="Open Sans"/>
              </a:rPr>
              <a:t>имате достъп до инструменти за комуникация, </a:t>
            </a:r>
            <a:br>
              <a:rPr lang="bg-BG" sz="2800" b="1" i="1" dirty="0">
                <a:latin typeface="Open Sans"/>
                <a:ea typeface="Open Sans"/>
                <a:cs typeface="Open Sans"/>
              </a:rPr>
            </a:br>
            <a:r>
              <a:rPr lang="bg-BG" sz="2000" dirty="0">
                <a:latin typeface="Open Sans"/>
                <a:ea typeface="Open Sans"/>
                <a:cs typeface="Open Sans"/>
              </a:rPr>
              <a:t>за да информирате, образовате и вдъхновявате общността си.</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617096" cy="54753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bg-BG" sz="2800" dirty="0">
                <a:latin typeface="Open Sans Semibold" panose="020B0706030804020204" pitchFamily="34" charset="0"/>
                <a:ea typeface="Open Sans Semibold" panose="020B0706030804020204" pitchFamily="34" charset="0"/>
                <a:cs typeface="Open Sans Semibold" panose="020B0706030804020204" pitchFamily="34" charset="0"/>
              </a:rPr>
              <a:t>Като представител на организация, сдружение, регион или град, ще можете да:</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2010725" y="5259147"/>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bg-BG" sz="2000" dirty="0">
                <a:solidFill>
                  <a:srgbClr val="184547"/>
                </a:solidFill>
                <a:latin typeface="Open Sans"/>
                <a:ea typeface="Open Sans"/>
                <a:cs typeface="Open Sans"/>
              </a:rPr>
              <a:t>се възползвате от възможности за </a:t>
            </a:r>
            <a:r>
              <a:rPr lang="bg-BG" sz="2400" b="1" dirty="0">
                <a:solidFill>
                  <a:srgbClr val="184547"/>
                </a:solidFill>
                <a:latin typeface="Open Sans"/>
                <a:ea typeface="Open Sans"/>
                <a:cs typeface="Open Sans"/>
              </a:rPr>
              <a:t>общуване, </a:t>
            </a:r>
            <a:br>
              <a:rPr lang="bg-BG" sz="2400" b="1" dirty="0">
                <a:latin typeface="Open Sans"/>
                <a:ea typeface="Open Sans"/>
                <a:cs typeface="Open Sans"/>
              </a:rPr>
            </a:br>
            <a:r>
              <a:rPr lang="bg-BG" sz="2400" b="1" dirty="0">
                <a:solidFill>
                  <a:srgbClr val="184547"/>
                </a:solidFill>
                <a:latin typeface="Open Sans"/>
                <a:ea typeface="Open Sans"/>
                <a:cs typeface="Open Sans"/>
              </a:rPr>
              <a:t>да се учите от другите </a:t>
            </a:r>
            <a:r>
              <a:rPr lang="bg-BG" sz="2400" dirty="0">
                <a:latin typeface="Open Sans"/>
                <a:ea typeface="Open Sans"/>
                <a:cs typeface="Open Sans"/>
              </a:rPr>
              <a:t>и</a:t>
            </a:r>
            <a:r>
              <a:rPr lang="bg-BG" sz="2400" b="1" dirty="0">
                <a:solidFill>
                  <a:srgbClr val="00B23B"/>
                </a:solidFill>
                <a:latin typeface="Open Sans"/>
                <a:ea typeface="Open Sans"/>
                <a:cs typeface="Open Sans"/>
              </a:rPr>
              <a:t> </a:t>
            </a:r>
            <a:r>
              <a:rPr lang="bg-BG" sz="2400" b="1" dirty="0">
                <a:solidFill>
                  <a:srgbClr val="184547"/>
                </a:solidFill>
                <a:latin typeface="Open Sans"/>
                <a:ea typeface="Open Sans"/>
                <a:cs typeface="Open Sans"/>
              </a:rPr>
              <a:t>да споделяте знания.</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2029680" y="6949800"/>
            <a:ext cx="80476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bg-BG" sz="2000" dirty="0">
                <a:latin typeface="Open Sans"/>
                <a:ea typeface="Open Sans"/>
                <a:cs typeface="Open Sans"/>
              </a:rPr>
              <a:t>демонстрирате </a:t>
            </a:r>
            <a:r>
              <a:rPr lang="bg-BG" sz="2400" b="1" dirty="0">
                <a:solidFill>
                  <a:srgbClr val="26155F"/>
                </a:solidFill>
                <a:latin typeface="Open Sans"/>
                <a:ea typeface="Open Sans"/>
                <a:cs typeface="Open Sans"/>
              </a:rPr>
              <a:t>ангажимента си за действия в областта на климата.</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2010725" y="8363496"/>
            <a:ext cx="7855837"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bg-BG" sz="2400" b="1" dirty="0">
                <a:solidFill>
                  <a:srgbClr val="391A53"/>
                </a:solidFill>
                <a:latin typeface="Open Sans"/>
                <a:ea typeface="Open Sans"/>
                <a:cs typeface="Open Sans"/>
              </a:rPr>
              <a:t>Давате пример и да вдъхновявате останалите </a:t>
            </a:r>
            <a:br>
              <a:rPr lang="bg-BG" sz="2400" b="1" dirty="0">
                <a:latin typeface="Open Sans"/>
                <a:ea typeface="Open Sans"/>
                <a:cs typeface="Open Sans"/>
              </a:rPr>
            </a:br>
            <a:r>
              <a:rPr lang="bg-BG" sz="2000" dirty="0">
                <a:latin typeface="Open Sans"/>
                <a:ea typeface="Open Sans"/>
                <a:cs typeface="Open Sans"/>
              </a:rPr>
              <a:t>като партньор на Пакта. Редовно се обявяват покани за партньори.</a:t>
            </a:r>
          </a:p>
        </p:txBody>
      </p:sp>
      <p:pic>
        <p:nvPicPr>
          <p:cNvPr id="4" name="Picture 3">
            <a:hlinkClick r:id="rId2"/>
            <a:extLst>
              <a:ext uri="{FF2B5EF4-FFF2-40B4-BE49-F238E27FC236}">
                <a16:creationId xmlns:a16="http://schemas.microsoft.com/office/drawing/2014/main" id="{5454360C-5172-E589-D026-1C11DA99F61B}"/>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4274302" cy="836159"/>
          </a:xfrm>
        </p:spPr>
        <p:txBody>
          <a:bodyPr/>
          <a:lstStyle/>
          <a:p>
            <a:r>
              <a:rPr lang="bg-BG" dirty="0"/>
              <a:t>Съдържание</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4274302"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4250202" cy="54289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bg-BG" sz="2800" b="1">
                <a:solidFill>
                  <a:schemeClr val="accent2"/>
                </a:solidFill>
                <a:latin typeface="Open Sans"/>
                <a:ea typeface="Open Sans"/>
                <a:cs typeface="Open Sans"/>
              </a:rPr>
              <a:t>3. Вземете участие!</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750645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6945276" cy="3544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bg-BG" sz="2800" b="1" dirty="0">
                <a:solidFill>
                  <a:schemeClr val="bg1"/>
                </a:solidFill>
                <a:latin typeface="Open Sans"/>
                <a:ea typeface="Open Sans"/>
                <a:cs typeface="Open Sans"/>
              </a:rPr>
              <a:t>1. За Европейския пакт за климата</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910030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739318" cy="54589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bg-BG" sz="2800" b="1" dirty="0">
                <a:solidFill>
                  <a:schemeClr val="accent3"/>
                </a:solidFill>
                <a:latin typeface="Open Sans"/>
                <a:ea typeface="Open Sans"/>
                <a:cs typeface="Open Sans"/>
              </a:rPr>
              <a:t>2. Европейският пакт за климата в действие</a:t>
            </a:r>
          </a:p>
        </p:txBody>
      </p:sp>
      <p:pic>
        <p:nvPicPr>
          <p:cNvPr id="2" name="Picture 1" descr="A group of people standing around a whiteboard&#10;&#10;Description automatically generated">
            <a:extLst>
              <a:ext uri="{FF2B5EF4-FFF2-40B4-BE49-F238E27FC236}">
                <a16:creationId xmlns:a16="http://schemas.microsoft.com/office/drawing/2014/main" id="{47CB1C11-B6C5-0860-A478-C90D300D4753}"/>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1" y="803443"/>
            <a:ext cx="12603191" cy="836159"/>
          </a:xfrm>
        </p:spPr>
        <p:txBody>
          <a:bodyPr/>
          <a:lstStyle/>
          <a:p>
            <a:r>
              <a:rPr lang="bg-BG" dirty="0"/>
              <a:t>    Защо да се присъедините към пакта?</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279775" cy="592137"/>
          </a:xfrm>
          <a:prstGeom prst="rect">
            <a:avLst/>
          </a:prstGeom>
        </p:spPr>
        <p:txBody>
          <a:bodyPr lIns="0" tIns="0" rIns="0" bIns="0" anchor="t"/>
          <a:lstStyle/>
          <a:p>
            <a:pPr marL="0" indent="0">
              <a:lnSpc>
                <a:spcPct val="150000"/>
              </a:lnSpc>
              <a:spcAft>
                <a:spcPts val="800"/>
              </a:spcAft>
              <a:buNone/>
            </a:pPr>
            <a:r>
              <a:rPr lang="bg-BG" sz="2800" b="1">
                <a:solidFill>
                  <a:srgbClr val="104B2B"/>
                </a:solidFill>
                <a:latin typeface="Open Sans"/>
                <a:ea typeface="Open Sans"/>
                <a:cs typeface="Open Sans"/>
              </a:rPr>
              <a:t>Като индивид: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bg-BG" sz="2400" b="1">
                <a:solidFill>
                  <a:srgbClr val="104B2B"/>
                </a:solidFill>
                <a:latin typeface="Open Sans"/>
                <a:ea typeface="Open Sans"/>
                <a:cs typeface="Open Sans"/>
              </a:rPr>
              <a:t>Научете</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742204"/>
            <a:ext cx="4140636" cy="707886"/>
          </a:xfrm>
          <a:prstGeom prst="rect">
            <a:avLst/>
          </a:prstGeom>
          <a:noFill/>
        </p:spPr>
        <p:txBody>
          <a:bodyPr wrap="square">
            <a:spAutoFit/>
          </a:bodyPr>
          <a:lstStyle/>
          <a:p>
            <a:pPr lvl="0"/>
            <a:r>
              <a:rPr lang="bg-BG" sz="2000">
                <a:latin typeface="Open Sans" panose="020B0606030504020204" pitchFamily="34" charset="0"/>
                <a:ea typeface="Open Sans" panose="020B0606030504020204" pitchFamily="34" charset="0"/>
                <a:cs typeface="Open Sans" panose="020B0606030504020204" pitchFamily="34" charset="0"/>
              </a:rPr>
              <a:t>за промяната на климата и какво означава това за Вас.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634721" y="5297411"/>
            <a:ext cx="2797609" cy="830997"/>
          </a:xfrm>
          <a:prstGeom prst="rect">
            <a:avLst/>
          </a:prstGeom>
          <a:noFill/>
        </p:spPr>
        <p:txBody>
          <a:bodyPr wrap="square">
            <a:spAutoFit/>
          </a:bodyPr>
          <a:lstStyle/>
          <a:p>
            <a:pPr algn="r"/>
            <a:r>
              <a:rPr lang="bg-BG" sz="2400" b="1" dirty="0">
                <a:solidFill>
                  <a:srgbClr val="26155F"/>
                </a:solidFill>
                <a:latin typeface="Open Sans"/>
                <a:ea typeface="Open Sans"/>
                <a:cs typeface="Open Sans"/>
              </a:rPr>
              <a:t>свържете се със </a:t>
            </a:r>
            <a:br>
              <a:rPr lang="bg-BG" sz="2400" b="1" dirty="0">
                <a:solidFill>
                  <a:srgbClr val="26155F"/>
                </a:solidFill>
                <a:latin typeface="Open Sans"/>
                <a:ea typeface="Open Sans"/>
                <a:cs typeface="Open Sans"/>
              </a:rPr>
            </a:br>
            <a:r>
              <a:rPr lang="bg-BG" sz="2400" b="1" dirty="0">
                <a:solidFill>
                  <a:srgbClr val="26155F"/>
                </a:solidFill>
                <a:latin typeface="Open Sans"/>
                <a:ea typeface="Open Sans"/>
                <a:cs typeface="Open Sans"/>
              </a:rPr>
              <a:t>съмишленици,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699840" y="5245916"/>
            <a:ext cx="4366347" cy="1200329"/>
          </a:xfrm>
          <a:prstGeom prst="rect">
            <a:avLst/>
          </a:prstGeom>
          <a:noFill/>
        </p:spPr>
        <p:txBody>
          <a:bodyPr wrap="square">
            <a:spAutoFit/>
          </a:bodyPr>
          <a:lstStyle/>
          <a:p>
            <a:pPr lvl="0"/>
            <a:r>
              <a:rPr lang="bg-BG" dirty="0">
                <a:latin typeface="Open Sans" panose="020B0606030504020204" pitchFamily="34" charset="0"/>
                <a:ea typeface="Open Sans" panose="020B0606030504020204" pitchFamily="34" charset="0"/>
                <a:cs typeface="Open Sans" panose="020B0606030504020204" pitchFamily="34" charset="0"/>
              </a:rPr>
              <a:t>за да настояваме за реална промяна на място и да намираме решения на предизвикателствата, свързани с климата.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7174782"/>
            <a:ext cx="3296405" cy="707886"/>
          </a:xfrm>
          <a:prstGeom prst="rect">
            <a:avLst/>
          </a:prstGeom>
          <a:noFill/>
        </p:spPr>
        <p:txBody>
          <a:bodyPr wrap="square">
            <a:spAutoFit/>
          </a:bodyPr>
          <a:lstStyle/>
          <a:p>
            <a:pPr lvl="0"/>
            <a:r>
              <a:rPr lang="bg-BG" sz="2000">
                <a:latin typeface="Open Sans" panose="020B0606030504020204" pitchFamily="34" charset="0"/>
                <a:ea typeface="Open Sans" panose="020B0606030504020204" pitchFamily="34" charset="0"/>
                <a:cs typeface="Open Sans" panose="020B0606030504020204" pitchFamily="34" charset="0"/>
              </a:rPr>
              <a:t>с европейски, местни и регионални политици.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484396" y="6992089"/>
            <a:ext cx="2797609" cy="1015663"/>
          </a:xfrm>
          <a:prstGeom prst="rect">
            <a:avLst/>
          </a:prstGeom>
          <a:noFill/>
        </p:spPr>
        <p:txBody>
          <a:bodyPr wrap="square">
            <a:spAutoFit/>
          </a:bodyPr>
          <a:lstStyle/>
          <a:p>
            <a:pPr algn="r"/>
            <a:r>
              <a:rPr lang="bg-BG" sz="2000" b="1" dirty="0">
                <a:solidFill>
                  <a:srgbClr val="184547"/>
                </a:solidFill>
                <a:latin typeface="Open Sans"/>
                <a:ea typeface="Open Sans"/>
                <a:cs typeface="Open Sans"/>
              </a:rPr>
              <a:t>Споделете вижданията си и си сътрудничете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733168" y="3650611"/>
            <a:ext cx="2546173" cy="1015663"/>
          </a:xfrm>
          <a:prstGeom prst="rect">
            <a:avLst/>
          </a:prstGeom>
          <a:noFill/>
        </p:spPr>
        <p:txBody>
          <a:bodyPr wrap="square">
            <a:spAutoFit/>
          </a:bodyPr>
          <a:lstStyle/>
          <a:p>
            <a:pPr algn="r"/>
            <a:r>
              <a:rPr lang="bg-BG" sz="2000" b="1" dirty="0">
                <a:solidFill>
                  <a:srgbClr val="26155F"/>
                </a:solidFill>
                <a:latin typeface="Open Sans"/>
                <a:ea typeface="Open Sans"/>
                <a:cs typeface="Open Sans"/>
              </a:rPr>
              <a:t>присъединете се към инициативи </a:t>
            </a:r>
            <a:br>
              <a:rPr lang="bg-BG" sz="2000" b="1" dirty="0">
                <a:solidFill>
                  <a:srgbClr val="26155F"/>
                </a:solidFill>
                <a:latin typeface="Open Sans"/>
                <a:ea typeface="Open Sans"/>
                <a:cs typeface="Open Sans"/>
              </a:rPr>
            </a:br>
            <a:r>
              <a:rPr lang="bg-BG" sz="2000" b="1" dirty="0">
                <a:solidFill>
                  <a:srgbClr val="26155F"/>
                </a:solidFill>
                <a:latin typeface="Open Sans"/>
                <a:ea typeface="Open Sans"/>
                <a:cs typeface="Open Sans"/>
              </a:rPr>
              <a:t>и събития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10633" y="3789413"/>
            <a:ext cx="3930443" cy="400110"/>
          </a:xfrm>
          <a:prstGeom prst="rect">
            <a:avLst/>
          </a:prstGeom>
          <a:noFill/>
        </p:spPr>
        <p:txBody>
          <a:bodyPr wrap="square">
            <a:spAutoFit/>
          </a:bodyPr>
          <a:lstStyle/>
          <a:p>
            <a:pPr lvl="0"/>
            <a:r>
              <a:rPr lang="bg-BG" sz="2000" dirty="0">
                <a:latin typeface="Open Sans" panose="020B0606030504020204" pitchFamily="34" charset="0"/>
                <a:ea typeface="Open Sans" panose="020B0606030504020204" pitchFamily="34" charset="0"/>
                <a:cs typeface="Open Sans" panose="020B0606030504020204" pitchFamily="34" charset="0"/>
              </a:rPr>
              <a:t>или организирайте свои собствени инициативи.</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213873"/>
            <a:ext cx="3972427" cy="1015663"/>
          </a:xfrm>
          <a:prstGeom prst="rect">
            <a:avLst/>
          </a:prstGeom>
          <a:noFill/>
        </p:spPr>
        <p:txBody>
          <a:bodyPr wrap="square">
            <a:spAutoFit/>
          </a:bodyPr>
          <a:lstStyle/>
          <a:p>
            <a:pPr lvl="0"/>
            <a:r>
              <a:rPr lang="bg-BG" sz="2000">
                <a:latin typeface="Open Sans" panose="020B0606030504020204" pitchFamily="34" charset="0"/>
                <a:ea typeface="Open Sans" panose="020B0606030504020204" pitchFamily="34" charset="0"/>
                <a:cs typeface="Open Sans" panose="020B0606030504020204" pitchFamily="34" charset="0"/>
              </a:rPr>
              <a:t>като посланик. </a:t>
            </a:r>
            <a:br>
              <a:rPr lang="bg-BG" sz="2000">
                <a:latin typeface="Open Sans" panose="020B0606030504020204" pitchFamily="34" charset="0"/>
                <a:ea typeface="Open Sans" panose="020B0606030504020204" pitchFamily="34" charset="0"/>
                <a:cs typeface="Open Sans" panose="020B0606030504020204" pitchFamily="34" charset="0"/>
              </a:rPr>
            </a:br>
            <a:r>
              <a:rPr lang="bg-BG" sz="2000">
                <a:latin typeface="Open Sans" panose="020B0606030504020204" pitchFamily="34" charset="0"/>
                <a:ea typeface="Open Sans" panose="020B0606030504020204" pitchFamily="34" charset="0"/>
                <a:cs typeface="Open Sans" panose="020B0606030504020204" pitchFamily="34" charset="0"/>
              </a:rPr>
              <a:t>Редовно се обявяват покани за посланици.</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390037" y="5174802"/>
            <a:ext cx="2889304" cy="1200329"/>
          </a:xfrm>
          <a:prstGeom prst="rect">
            <a:avLst/>
          </a:prstGeom>
          <a:noFill/>
        </p:spPr>
        <p:txBody>
          <a:bodyPr wrap="square">
            <a:spAutoFit/>
          </a:bodyPr>
          <a:lstStyle/>
          <a:p>
            <a:pPr algn="r"/>
            <a:r>
              <a:rPr lang="bg-BG" sz="2400" b="1" dirty="0">
                <a:solidFill>
                  <a:srgbClr val="812604"/>
                </a:solidFill>
                <a:latin typeface="Open Sans"/>
                <a:ea typeface="Open Sans"/>
                <a:cs typeface="Open Sans"/>
              </a:rPr>
              <a:t>Давате пример </a:t>
            </a:r>
            <a:br>
              <a:rPr lang="bg-BG" sz="2400" b="1" dirty="0">
                <a:solidFill>
                  <a:srgbClr val="812604"/>
                </a:solidFill>
                <a:latin typeface="Open Sans"/>
                <a:ea typeface="Open Sans"/>
                <a:cs typeface="Open Sans"/>
              </a:rPr>
            </a:br>
            <a:r>
              <a:rPr lang="bg-BG" sz="2400" b="1" dirty="0">
                <a:solidFill>
                  <a:srgbClr val="812604"/>
                </a:solidFill>
                <a:latin typeface="Open Sans"/>
                <a:ea typeface="Open Sans"/>
                <a:cs typeface="Open Sans"/>
              </a:rPr>
              <a:t>и вдъхновявате останалите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9144000" cy="836159"/>
          </a:xfrm>
        </p:spPr>
        <p:txBody>
          <a:bodyPr wrap="square" lIns="216000" tIns="144000" rIns="180000" bIns="108000" anchor="t">
            <a:spAutoFit/>
          </a:bodyPr>
          <a:lstStyle/>
          <a:p>
            <a:r>
              <a:rPr lang="bg-BG">
                <a:latin typeface="Open Sans"/>
                <a:ea typeface="Open Sans"/>
                <a:cs typeface="Open Sans"/>
              </a:rPr>
              <a:t>    Как МОЖЕТЕ да участвате?</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200857" y="2719217"/>
            <a:ext cx="655813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bg-BG" sz="1800" dirty="0">
                <a:latin typeface="Open Sans"/>
                <a:ea typeface="Open Sans"/>
                <a:cs typeface="Open Sans"/>
              </a:rPr>
              <a:t>Станете </a:t>
            </a:r>
            <a:r>
              <a:rPr lang="bg-BG" sz="1800" b="1" dirty="0">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Посланик на Пакта за климата</a:t>
            </a:r>
            <a:r>
              <a:rPr lang="bg-BG" sz="1800" b="1" dirty="0">
                <a:solidFill>
                  <a:srgbClr val="184547"/>
                </a:solidFill>
                <a:latin typeface="Open Sans"/>
                <a:ea typeface="Open Sans"/>
                <a:cs typeface="Arial"/>
              </a:rPr>
              <a:t> и</a:t>
            </a:r>
            <a:r>
              <a:rPr lang="bg-BG" sz="1800" dirty="0">
                <a:latin typeface="Open Sans"/>
                <a:ea typeface="Open Sans"/>
                <a:cs typeface="Arial"/>
              </a:rPr>
              <a:t> </a:t>
            </a:r>
            <a:br>
              <a:rPr lang="bg-BG" sz="1800" dirty="0">
                <a:latin typeface="Open Sans"/>
                <a:ea typeface="Open Sans"/>
                <a:cs typeface="Arial"/>
              </a:rPr>
            </a:br>
            <a:r>
              <a:rPr lang="bg-BG" sz="1800" dirty="0">
                <a:latin typeface="Open Sans"/>
                <a:ea typeface="Open Sans"/>
                <a:cs typeface="Open Sans"/>
              </a:rPr>
              <a:t>подкрепете инициативите за климата във вашата общност.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200857" y="4269976"/>
            <a:ext cx="574934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bg-BG" sz="1600" dirty="0">
                <a:latin typeface="Open Sans"/>
                <a:ea typeface="Open Sans"/>
                <a:cs typeface="Open Sans"/>
              </a:rPr>
              <a:t>Станете </a:t>
            </a:r>
            <a:r>
              <a:rPr lang="bg-BG" sz="1600" b="1" dirty="0">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Партньор на Пакта</a:t>
            </a:r>
            <a:r>
              <a:rPr lang="bg-BG" sz="1600" b="1" dirty="0">
                <a:solidFill>
                  <a:srgbClr val="00B23B"/>
                </a:solidFill>
                <a:latin typeface="Open Sans"/>
                <a:ea typeface="Open Sans"/>
                <a:cs typeface="Arial"/>
              </a:rPr>
              <a:t> </a:t>
            </a:r>
            <a:r>
              <a:rPr lang="bg-BG" sz="1800" dirty="0">
                <a:latin typeface="Open Sans"/>
                <a:ea typeface="Open Sans"/>
                <a:cs typeface="Open Sans"/>
              </a:rPr>
              <a:t>и повишете видимостта на вашата организация при предприемането на действия за климата.</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200857" y="5764604"/>
            <a:ext cx="5927143"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bg-BG" sz="1800" dirty="0">
                <a:latin typeface="Open Sans"/>
                <a:ea typeface="Open Sans"/>
                <a:cs typeface="Open Sans"/>
              </a:rPr>
              <a:t>Станете </a:t>
            </a:r>
            <a:r>
              <a:rPr lang="bg-BG" sz="1800" b="1" u="sng" dirty="0">
                <a:latin typeface="Open Sans"/>
                <a:ea typeface="Open Sans"/>
                <a:cs typeface="Open Sans"/>
                <a:hlinkClick r:id="rId2">
                  <a:extLst>
                    <a:ext uri="{A12FA001-AC4F-418D-AE19-62706E023703}">
                      <ahyp:hlinkClr xmlns:ahyp="http://schemas.microsoft.com/office/drawing/2018/hyperlinkcolor" val="tx"/>
                    </a:ext>
                  </a:extLst>
                </a:hlinkClick>
              </a:rPr>
              <a:t>Приятел на Пакта</a:t>
            </a:r>
            <a:r>
              <a:rPr lang="bg-BG" sz="1800" b="1" dirty="0">
                <a:latin typeface="Open Sans"/>
                <a:ea typeface="Open Sans"/>
                <a:cs typeface="Open Sans"/>
                <a:hlinkClick r:id="rId2">
                  <a:extLst>
                    <a:ext uri="{A12FA001-AC4F-418D-AE19-62706E023703}">
                      <ahyp:hlinkClr xmlns:ahyp="http://schemas.microsoft.com/office/drawing/2018/hyperlinkcolor" val="tx"/>
                    </a:ext>
                  </a:extLst>
                </a:hlinkClick>
              </a:rPr>
              <a:t> </a:t>
            </a:r>
            <a:r>
              <a:rPr lang="bg-BG" sz="1800" dirty="0">
                <a:latin typeface="Open Sans"/>
                <a:ea typeface="Open Sans"/>
                <a:cs typeface="Open Sans"/>
              </a:rPr>
              <a:t>ако искате да </a:t>
            </a:r>
            <a:br>
              <a:rPr lang="bg-BG" sz="1800" dirty="0">
                <a:latin typeface="Open Sans"/>
                <a:ea typeface="Open Sans"/>
                <a:cs typeface="Open Sans"/>
              </a:rPr>
            </a:br>
            <a:r>
              <a:rPr lang="bg-BG" sz="1800" dirty="0">
                <a:latin typeface="Open Sans"/>
                <a:ea typeface="Open Sans"/>
                <a:cs typeface="Open Sans"/>
              </a:rPr>
              <a:t>получите насоки как да предприемете повече действия за климата.</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200857" y="7398305"/>
            <a:ext cx="5749343"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bg-BG" sz="1800" dirty="0">
                <a:latin typeface="Open Sans"/>
                <a:ea typeface="Open Sans"/>
                <a:cs typeface="Open Sans"/>
              </a:rPr>
              <a:t>Регистрирайте свое собствено</a:t>
            </a:r>
            <a:r>
              <a:rPr lang="bg-BG" sz="1800" dirty="0">
                <a:solidFill>
                  <a:srgbClr val="00B23B"/>
                </a:solidFill>
                <a:latin typeface="Open Sans"/>
                <a:ea typeface="Open Sans"/>
                <a:cs typeface="Open Sans"/>
              </a:rPr>
              <a:t> </a:t>
            </a:r>
            <a:r>
              <a:rPr lang="bg-BG" sz="1800" b="1" u="sng"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Сателитно събитие на Пакта за климата</a:t>
            </a:r>
            <a:r>
              <a:rPr lang="bg-BG" sz="1800" dirty="0">
                <a:latin typeface="Open Sans"/>
                <a:ea typeface="Open Sans"/>
                <a:cs typeface="Open Sans"/>
              </a:rPr>
              <a:t>, за да публикувате събитието си на уебсайта на Пакта за климата.</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530840"/>
            <a:ext cx="4945599" cy="123376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bg-BG" sz="1800" dirty="0">
                <a:solidFill>
                  <a:schemeClr val="bg1"/>
                </a:solidFill>
                <a:latin typeface="Open Sans"/>
                <a:ea typeface="Open Sans"/>
                <a:cs typeface="Open Sans"/>
              </a:rPr>
              <a:t>Използвайте нашите</a:t>
            </a:r>
            <a:r>
              <a:rPr lang="bg-BG" sz="1800" b="1" dirty="0">
                <a:solidFill>
                  <a:schemeClr val="bg1"/>
                </a:solidFill>
                <a:latin typeface="Open Sans"/>
                <a:ea typeface="Open Sans"/>
                <a:cs typeface="Open Sans"/>
              </a:rPr>
              <a:t> </a:t>
            </a:r>
            <a:r>
              <a:rPr lang="bg-BG" sz="18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ресурси, </a:t>
            </a:r>
            <a:r>
              <a:rPr lang="bg-BG" sz="1800" dirty="0">
                <a:solidFill>
                  <a:schemeClr val="bg1"/>
                </a:solidFill>
                <a:latin typeface="Open Sans"/>
                <a:ea typeface="Open Sans"/>
                <a:cs typeface="Open Sans"/>
              </a:rPr>
              <a:t>за разпространение на ясна и точна информация за изменението на климата и инициативите, свързани с климата.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58394" y="2625395"/>
            <a:ext cx="5277853" cy="11989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bg-BG" sz="1800" dirty="0">
                <a:solidFill>
                  <a:schemeClr val="bg1"/>
                </a:solidFill>
                <a:latin typeface="Open Sans"/>
                <a:ea typeface="Open Sans"/>
                <a:cs typeface="Open Sans"/>
              </a:rPr>
              <a:t>Организирайте своя собствена </a:t>
            </a:r>
            <a:r>
              <a:rPr lang="bg-BG" sz="18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група за инициативи свързани с климата </a:t>
            </a:r>
            <a:r>
              <a:rPr lang="bg-BG" sz="1800" dirty="0">
                <a:solidFill>
                  <a:schemeClr val="bg1"/>
                </a:solidFill>
                <a:latin typeface="Open Sans"/>
                <a:ea typeface="Open Sans"/>
                <a:cs typeface="Open Sans"/>
              </a:rPr>
              <a:t>и почерпете вдъхновение от нашите </a:t>
            </a:r>
            <a:r>
              <a:rPr lang="bg-BG" sz="18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Инструменти за бърз старт за ангажираност на гражданите.</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451600"/>
            <a:ext cx="5249063" cy="189832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bg-BG" sz="1800" dirty="0">
                <a:solidFill>
                  <a:schemeClr val="bg1"/>
                </a:solidFill>
                <a:latin typeface="Open Sans"/>
                <a:ea typeface="Open Sans"/>
                <a:cs typeface="Open Sans"/>
              </a:rPr>
              <a:t>Присъединете се към екипа на Пакта в кампанията на ООН ActNow чрез приложението AWorld! Намалете въглеродния си отпечатък чрез ежедневни дейности и предприемете измерими стъпки към целите за устойчиво развитие.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8" y="5240161"/>
            <a:ext cx="4600201"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0" y="4208734"/>
            <a:ext cx="8873923"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11534400"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94010"/>
            <a:ext cx="12880600"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8" y="3317081"/>
            <a:ext cx="12391191" cy="400110"/>
          </a:xfrm>
          <a:prstGeom prst="rect">
            <a:avLst/>
          </a:prstGeom>
          <a:noFill/>
        </p:spPr>
        <p:txBody>
          <a:bodyPr wrap="square">
            <a:spAutoFit/>
          </a:bodyPr>
          <a:lstStyle/>
          <a:p>
            <a:pPr lvl="0">
              <a:lnSpc>
                <a:spcPct val="100000"/>
              </a:lnSpc>
            </a:pPr>
            <a:r>
              <a:rPr lang="bg-BG" sz="2000" b="0" dirty="0">
                <a:latin typeface="Open Sans"/>
                <a:ea typeface="Open Sans"/>
                <a:cs typeface="Open Sans"/>
              </a:rPr>
              <a:t>Вдъхновете се от</a:t>
            </a:r>
            <a:r>
              <a:rPr lang="bg-BG" sz="2000" b="0" dirty="0">
                <a:solidFill>
                  <a:schemeClr val="accent1"/>
                </a:solidFill>
                <a:latin typeface="Open Sans"/>
                <a:ea typeface="Open Sans"/>
                <a:cs typeface="Open Sans"/>
              </a:rPr>
              <a:t> </a:t>
            </a:r>
            <a:r>
              <a:rPr lang="bg-BG"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инструментите за бърз старт</a:t>
            </a:r>
            <a:r>
              <a:rPr lang="bg-BG" sz="2000" b="1" dirty="0">
                <a:solidFill>
                  <a:schemeClr val="accent1"/>
                </a:solidFill>
                <a:latin typeface="Open Sans"/>
                <a:ea typeface="Open Sans"/>
                <a:cs typeface="Open Sans"/>
              </a:rPr>
              <a:t> </a:t>
            </a:r>
            <a:r>
              <a:rPr lang="bg-BG" sz="2000" b="0" dirty="0">
                <a:solidFill>
                  <a:schemeClr val="accent1"/>
                </a:solidFill>
                <a:latin typeface="Open Sans"/>
                <a:ea typeface="Open Sans"/>
                <a:cs typeface="Open Sans"/>
              </a:rPr>
              <a:t>публикувани на </a:t>
            </a:r>
            <a:r>
              <a:rPr lang="bg-BG" sz="2000" b="1" u="sng" dirty="0">
                <a:solidFill>
                  <a:schemeClr val="accent1"/>
                </a:solidFill>
                <a:latin typeface="Open Sans"/>
                <a:ea typeface="Open Sans"/>
                <a:cs typeface="Open Sans"/>
              </a:rPr>
              <a:t>уебсайта на Пакта</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9139991" cy="400110"/>
          </a:xfrm>
          <a:prstGeom prst="rect">
            <a:avLst/>
          </a:prstGeom>
          <a:noFill/>
        </p:spPr>
        <p:txBody>
          <a:bodyPr wrap="square">
            <a:spAutoFit/>
          </a:bodyPr>
          <a:lstStyle/>
          <a:p>
            <a:pPr>
              <a:lnSpc>
                <a:spcPct val="100000"/>
              </a:lnSpc>
            </a:pPr>
            <a:r>
              <a:rPr lang="bg-BG" sz="2000" b="0" dirty="0">
                <a:solidFill>
                  <a:schemeClr val="tx1"/>
                </a:solidFill>
                <a:latin typeface="Open Sans"/>
                <a:ea typeface="Open Sans"/>
                <a:cs typeface="Open Sans"/>
              </a:rPr>
              <a:t>Регистрирайте инициативата, която планирате да организирате</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8" y="5454564"/>
            <a:ext cx="4796591" cy="400110"/>
          </a:xfrm>
          <a:prstGeom prst="rect">
            <a:avLst/>
          </a:prstGeom>
          <a:noFill/>
        </p:spPr>
        <p:txBody>
          <a:bodyPr wrap="square">
            <a:spAutoFit/>
          </a:bodyPr>
          <a:lstStyle/>
          <a:p>
            <a:pPr lvl="0">
              <a:lnSpc>
                <a:spcPct val="100000"/>
              </a:lnSpc>
            </a:pPr>
            <a:r>
              <a:rPr lang="bg-BG" sz="2000" b="0" dirty="0">
                <a:solidFill>
                  <a:schemeClr val="tx1"/>
                </a:solidFill>
                <a:latin typeface="Open Sans"/>
                <a:ea typeface="Open Sans"/>
                <a:cs typeface="Open Sans"/>
              </a:rPr>
              <a:t>Организирайте инициативата</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bg-BG" sz="2000" b="0">
                <a:solidFill>
                  <a:schemeClr val="tx1"/>
                </a:solidFill>
                <a:latin typeface="Open Sans"/>
                <a:ea typeface="Open Sans"/>
                <a:cs typeface="Open Sans"/>
              </a:rPr>
              <a:t>Споделете резултатите с Европейския пакт за климата</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12391190" cy="398643"/>
          </a:xfrm>
          <a:prstGeom prst="rect">
            <a:avLst/>
          </a:prstGeom>
          <a:noFill/>
        </p:spPr>
        <p:txBody>
          <a:bodyPr wrap="square">
            <a:spAutoFit/>
          </a:bodyPr>
          <a:lstStyle/>
          <a:p>
            <a:pPr lvl="0">
              <a:lnSpc>
                <a:spcPct val="100000"/>
              </a:lnSpc>
            </a:pPr>
            <a:r>
              <a:rPr lang="bg-BG" sz="2000" b="0" dirty="0">
                <a:solidFill>
                  <a:schemeClr val="tx1"/>
                </a:solidFill>
                <a:latin typeface="Open Sans"/>
                <a:ea typeface="Open Sans"/>
                <a:cs typeface="Open Sans"/>
              </a:rPr>
              <a:t>Разпространете инициативата си и резултатите от нея и поканете други да бъдат организатори!</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4452599" cy="6976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bg-BG" sz="3200" dirty="0">
                <a:latin typeface="Open Sans"/>
                <a:ea typeface="Open Sans"/>
                <a:cs typeface="Arial"/>
              </a:rPr>
              <a:t>    Инструменти за бърз старт за ангажиране на гражданите</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bg-BG" sz="2600" b="1">
                  <a:solidFill>
                    <a:srgbClr val="184547"/>
                  </a:solidFill>
                  <a:latin typeface="Open Sans"/>
                  <a:ea typeface="Open Sans"/>
                  <a:cs typeface="Open Sans"/>
                </a:rPr>
                <a:t>Поход за климата</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bg-BG" sz="2600" b="1">
                  <a:solidFill>
                    <a:srgbClr val="26155F"/>
                  </a:solidFill>
                  <a:latin typeface="Open Sans"/>
                  <a:ea typeface="Open Sans"/>
                  <a:cs typeface="Open Sans"/>
                </a:rPr>
                <a:t>Фоторазкази</a:t>
              </a:r>
            </a:p>
          </p:txBody>
        </p:sp>
        <p:sp>
          <p:nvSpPr>
            <p:cNvPr id="10" name="TextBox 9">
              <a:extLst>
                <a:ext uri="{FF2B5EF4-FFF2-40B4-BE49-F238E27FC236}">
                  <a16:creationId xmlns:a16="http://schemas.microsoft.com/office/drawing/2014/main" id="{30059BD6-34BE-372F-DC9C-9F183DC458C4}"/>
                </a:ext>
              </a:extLst>
            </p:cNvPr>
            <p:cNvSpPr txBox="1"/>
            <p:nvPr/>
          </p:nvSpPr>
          <p:spPr>
            <a:xfrm>
              <a:off x="9207942" y="3037523"/>
              <a:ext cx="3724275" cy="1200329"/>
            </a:xfrm>
            <a:prstGeom prst="rect">
              <a:avLst/>
            </a:prstGeom>
            <a:noFill/>
          </p:spPr>
          <p:txBody>
            <a:bodyPr wrap="square">
              <a:spAutoFit/>
            </a:bodyPr>
            <a:lstStyle/>
            <a:p>
              <a:pPr algn="ctr"/>
              <a:r>
                <a:rPr lang="bg-BG" sz="2400" b="1" dirty="0">
                  <a:solidFill>
                    <a:srgbClr val="16683B"/>
                  </a:solidFill>
                  <a:latin typeface="Open Sans"/>
                  <a:ea typeface="Open Sans"/>
                  <a:cs typeface="Open Sans"/>
                </a:rPr>
                <a:t>Местна група за инициативи свързани с климата</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065154"/>
              <a:ext cx="3494178" cy="492443"/>
            </a:xfrm>
            <a:prstGeom prst="rect">
              <a:avLst/>
            </a:prstGeom>
            <a:noFill/>
          </p:spPr>
          <p:txBody>
            <a:bodyPr wrap="square">
              <a:spAutoFit/>
            </a:bodyPr>
            <a:lstStyle/>
            <a:p>
              <a:pPr algn="ctr"/>
              <a:r>
                <a:rPr lang="bg-BG" sz="2600" b="1" dirty="0">
                  <a:solidFill>
                    <a:srgbClr val="391A53"/>
                  </a:solidFill>
                  <a:latin typeface="Open Sans"/>
                  <a:ea typeface="Open Sans"/>
                  <a:cs typeface="Open Sans"/>
                </a:rPr>
                <a:t>Партньорски парламент</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bg-BG" sz="2000" dirty="0">
                  <a:latin typeface="Open Sans" panose="020B0606030504020204" pitchFamily="34" charset="0"/>
                  <a:ea typeface="Open Sans" panose="020B0606030504020204" pitchFamily="34" charset="0"/>
                  <a:cs typeface="Open Sans" panose="020B0606030504020204" pitchFamily="34" charset="0"/>
                </a:rPr>
                <a:t>Обиколки с екскурзовод в местните квартали за демонстриране на устойчиви практики и инициативи в подкрепа на зеления преход.</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bg-BG" sz="2000">
                  <a:latin typeface="Open Sans" panose="020B0606030504020204" pitchFamily="34" charset="0"/>
                  <a:ea typeface="Open Sans" panose="020B0606030504020204" pitchFamily="34" charset="0"/>
                  <a:cs typeface="Open Sans" panose="020B0606030504020204" pitchFamily="34" charset="0"/>
                </a:rPr>
                <a:t>Фотографски семинари, където участниците заснемат и разсъждават върху проблемите и решенията за климата. Резултатите могат да повлияят на вземането на решения и да стимулират промяната.</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bg-BG" sz="2000">
                  <a:latin typeface="Open Sans" panose="020B0606030504020204" pitchFamily="34" charset="0"/>
                  <a:ea typeface="Open Sans" panose="020B0606030504020204" pitchFamily="34" charset="0"/>
                  <a:cs typeface="Open Sans" panose="020B0606030504020204" pitchFamily="34" charset="0"/>
                </a:rPr>
                <a:t>Група от хора, работещи за обща цел, като например създаване на обществена градинка, кафене за дребни поправки или местна общност за енергия.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bg-BG" sz="2000">
                  <a:latin typeface="Open Sans" panose="020B0606030504020204" pitchFamily="34" charset="0"/>
                  <a:ea typeface="Open Sans" panose="020B0606030504020204" pitchFamily="34" charset="0"/>
                  <a:cs typeface="Open Sans" panose="020B0606030504020204" pitchFamily="34" charset="0"/>
                </a:rPr>
                <a:t>Дискусии за това как преходът към климатична неутралност може да работи на практика в нашето ежедневие и какви политики трябва да бъдат въведени, за да ни насърчат да вървим напред.</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4401799" cy="6976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bg-BG" sz="3200" dirty="0">
                <a:latin typeface="Open Sans"/>
                <a:ea typeface="Open Sans"/>
                <a:cs typeface="Arial"/>
              </a:rPr>
              <a:t>    Инструменти за бърз старт за ангажиране на гражданите</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bg-BG" sz="2000" b="1">
                <a:solidFill>
                  <a:srgbClr val="184547"/>
                </a:solidFill>
                <a:latin typeface="Open Sans" panose="020B0606030504020204" pitchFamily="34" charset="0"/>
                <a:ea typeface="Open Sans" panose="020B0606030504020204" pitchFamily="34" charset="0"/>
                <a:cs typeface="Open Sans" panose="020B0606030504020204" pitchFamily="34" charset="0"/>
              </a:rPr>
              <a:t>Посетете нашия уебсайт</a:t>
            </a:r>
            <a:br>
              <a:rPr lang="bg-BG"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bg-BG" sz="2000" b="1">
                <a:solidFill>
                  <a:srgbClr val="184547"/>
                </a:solidFill>
                <a:latin typeface="Open Sans" panose="020B0606030504020204" pitchFamily="34" charset="0"/>
                <a:ea typeface="Open Sans" panose="020B0606030504020204" pitchFamily="34" charset="0"/>
                <a:cs typeface="Open Sans" panose="020B0606030504020204" pitchFamily="34" charset="0"/>
              </a:rPr>
              <a:t>за да разберете повече</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5" y="3292600"/>
            <a:ext cx="9497783" cy="4697042"/>
          </a:xfrm>
        </p:spPr>
        <p:txBody>
          <a:bodyPr lIns="0" tIns="0" rIns="0" bIns="0" anchor="t"/>
          <a:lstStyle/>
          <a:p>
            <a:pPr>
              <a:lnSpc>
                <a:spcPts val="4200"/>
              </a:lnSpc>
            </a:pPr>
            <a:r>
              <a:rPr lang="bg-BG" sz="2800" dirty="0">
                <a:latin typeface="Open Sans"/>
                <a:ea typeface="Open Sans"/>
                <a:cs typeface="Open Sans"/>
              </a:rPr>
              <a:t>Европейският пакт за климата обедини сили с </a:t>
            </a:r>
            <a:r>
              <a:rPr lang="bg-BG" sz="2800" b="1" dirty="0">
                <a:latin typeface="Open Sans"/>
                <a:ea typeface="Open Sans"/>
                <a:cs typeface="Open Sans"/>
              </a:rPr>
              <a:t>ActNow</a:t>
            </a:r>
            <a:r>
              <a:rPr lang="bg-BG" sz="2800" dirty="0">
                <a:latin typeface="Open Sans"/>
                <a:ea typeface="Open Sans"/>
                <a:cs typeface="Open Sans"/>
              </a:rPr>
              <a:t>, кампанията на ООН, и </a:t>
            </a:r>
            <a:r>
              <a:rPr lang="bg-BG" sz="2800" b="1" dirty="0">
                <a:latin typeface="Open Sans"/>
                <a:ea typeface="Open Sans"/>
                <a:cs typeface="Open Sans"/>
              </a:rPr>
              <a:t>AWorld</a:t>
            </a:r>
            <a:r>
              <a:rPr lang="bg-BG" sz="2800" dirty="0">
                <a:latin typeface="Open Sans"/>
                <a:ea typeface="Open Sans"/>
                <a:cs typeface="Open Sans"/>
              </a:rPr>
              <a:t>, мобилното приложение за кампанията, което вдъхновява хората да предприемат действия в областта на климата.</a:t>
            </a:r>
            <a:br>
              <a:rPr lang="bg-BG" sz="2800" dirty="0">
                <a:latin typeface="Open Sans"/>
                <a:ea typeface="Open Sans"/>
                <a:cs typeface="Open Sans"/>
              </a:rPr>
            </a:br>
            <a:endParaRPr lang="bg-BG" sz="2800" dirty="0">
              <a:latin typeface="Open Sans"/>
              <a:ea typeface="Open Sans"/>
              <a:cs typeface="Open Sans"/>
            </a:endParaRPr>
          </a:p>
          <a:p>
            <a:pPr>
              <a:lnSpc>
                <a:spcPts val="4200"/>
              </a:lnSpc>
            </a:pPr>
            <a:r>
              <a:rPr lang="bg-BG" sz="2800" b="1" dirty="0">
                <a:solidFill>
                  <a:srgbClr val="02B23D"/>
                </a:solidFill>
                <a:latin typeface="Open Sans"/>
                <a:ea typeface="Open Sans"/>
                <a:cs typeface="Open Sans"/>
              </a:rPr>
              <a:t>Повече от </a:t>
            </a:r>
            <a:r>
              <a:rPr lang="bg-BG" sz="2800" b="1" u="sng" dirty="0">
                <a:solidFill>
                  <a:srgbClr val="02B23D"/>
                </a:solidFill>
                <a:latin typeface="Open Sans"/>
                <a:ea typeface="Open Sans"/>
                <a:cs typeface="Open Sans"/>
              </a:rPr>
              <a:t>900 000</a:t>
            </a:r>
            <a:r>
              <a:rPr lang="bg-BG" sz="2800" b="1" dirty="0">
                <a:solidFill>
                  <a:srgbClr val="02B23D"/>
                </a:solidFill>
                <a:latin typeface="Open Sans"/>
                <a:ea typeface="Open Sans"/>
                <a:cs typeface="Open Sans"/>
              </a:rPr>
              <a:t> климатични инициативи бяха постигнати от потребители, присъединили се към предизвикателството на Екипа на Европейския пакт за климата в AWorld.</a:t>
            </a:r>
          </a:p>
          <a:p>
            <a:endParaRPr lang="en-GB" sz="3200" dirty="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9042400" cy="836159"/>
          </a:xfrm>
          <a:solidFill>
            <a:srgbClr val="104B2B"/>
          </a:solidFill>
        </p:spPr>
        <p:txBody>
          <a:bodyPr wrap="square" lIns="216000" tIns="144000" rIns="180000" bIns="108000" anchor="t">
            <a:spAutoFit/>
          </a:bodyPr>
          <a:lstStyle/>
          <a:p>
            <a:r>
              <a:rPr lang="bg-BG" dirty="0">
                <a:latin typeface="Open Sans"/>
                <a:ea typeface="Open Sans"/>
                <a:cs typeface="Open Sans"/>
              </a:rPr>
              <a:t>    за Пакта и ActNow на ООН</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397182" y="2980863"/>
            <a:ext cx="8657047" cy="4697042"/>
          </a:xfrm>
        </p:spPr>
        <p:txBody>
          <a:bodyPr lIns="0" tIns="0" rIns="0" bIns="0" anchor="t"/>
          <a:lstStyle/>
          <a:p>
            <a:pPr>
              <a:lnSpc>
                <a:spcPts val="4000"/>
              </a:lnSpc>
            </a:pPr>
            <a:r>
              <a:rPr lang="bg-BG" sz="2400" dirty="0">
                <a:latin typeface="Open Sans"/>
                <a:ea typeface="Open Sans"/>
                <a:cs typeface="Open Sans"/>
              </a:rPr>
              <a:t>Всеки от нас може да помогне за изграждането на по-устойчиво бъдеще. Споделянето на</a:t>
            </a:r>
            <a:r>
              <a:rPr lang="bg-BG" sz="2400" dirty="0">
                <a:solidFill>
                  <a:schemeClr val="accent1"/>
                </a:solidFill>
                <a:latin typeface="Open Sans"/>
                <a:ea typeface="Open Sans"/>
                <a:cs typeface="Open Sans"/>
              </a:rPr>
              <a:t> </a:t>
            </a:r>
            <a:r>
              <a:rPr lang="bg-BG"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вдъхновяващи истории за успех</a:t>
            </a:r>
            <a:r>
              <a:rPr lang="bg-BG" sz="2400" dirty="0">
                <a:solidFill>
                  <a:srgbClr val="104B2B"/>
                </a:solidFill>
                <a:latin typeface="Open Sans"/>
                <a:ea typeface="Open Sans"/>
                <a:cs typeface="Open Sans"/>
              </a:rPr>
              <a:t>, </a:t>
            </a:r>
            <a:r>
              <a:rPr lang="bg-BG" sz="2400" u="sng" dirty="0">
                <a:solidFill>
                  <a:srgbClr val="104B2B"/>
                </a:solidFill>
                <a:latin typeface="Open Sans"/>
                <a:ea typeface="Open Sans"/>
                <a:cs typeface="Open Sans"/>
              </a:rPr>
              <a:t>решения и действия</a:t>
            </a:r>
            <a:r>
              <a:rPr lang="bg-BG" sz="2400" dirty="0">
                <a:solidFill>
                  <a:srgbClr val="104B2B"/>
                </a:solidFill>
                <a:latin typeface="Open Sans"/>
                <a:ea typeface="Open Sans"/>
                <a:cs typeface="Open Sans"/>
              </a:rPr>
              <a:t> </a:t>
            </a:r>
            <a:r>
              <a:rPr lang="bg-BG" sz="2400" dirty="0">
                <a:latin typeface="Open Sans"/>
                <a:ea typeface="Open Sans"/>
                <a:cs typeface="Open Sans"/>
              </a:rPr>
              <a:t>от разнообразната общност на Пакта е в центъра на нашите комуникации.</a:t>
            </a:r>
            <a:r>
              <a:rPr lang="bg-BG" sz="2400" dirty="0">
                <a:solidFill>
                  <a:srgbClr val="000000"/>
                </a:solidFill>
                <a:latin typeface="Open Sans"/>
                <a:ea typeface="Open Sans"/>
                <a:cs typeface="Open Sans"/>
              </a:rPr>
              <a:t> </a:t>
            </a:r>
            <a:br>
              <a:rPr lang="bg-BG" sz="2400" dirty="0">
                <a:solidFill>
                  <a:srgbClr val="000000"/>
                </a:solidFill>
                <a:latin typeface="Open Sans"/>
                <a:ea typeface="Open Sans"/>
                <a:cs typeface="Open Sans"/>
              </a:rPr>
            </a:br>
            <a:r>
              <a:rPr lang="bg-BG" sz="900" dirty="0">
                <a:solidFill>
                  <a:srgbClr val="000000"/>
                </a:solidFill>
                <a:latin typeface="Open Sans"/>
                <a:ea typeface="Open Sans"/>
                <a:cs typeface="Open Sans"/>
              </a:rPr>
              <a:t> </a:t>
            </a:r>
          </a:p>
          <a:p>
            <a:pPr>
              <a:lnSpc>
                <a:spcPts val="4500"/>
              </a:lnSpc>
            </a:pPr>
            <a:r>
              <a:rPr lang="bg-BG" sz="3200" dirty="0">
                <a:solidFill>
                  <a:srgbClr val="104B2B"/>
                </a:solidFill>
                <a:latin typeface="Open Sans"/>
                <a:ea typeface="Open Sans"/>
                <a:cs typeface="Open Sans"/>
              </a:rPr>
              <a:t>Споделете вашите истории с нас на:</a:t>
            </a:r>
            <a:r>
              <a:rPr lang="bg-BG" sz="3200" i="0" u="none" strike="noStrike" baseline="0" dirty="0">
                <a:solidFill>
                  <a:srgbClr val="104B2B"/>
                </a:solidFill>
                <a:latin typeface="Open Sans"/>
                <a:ea typeface="Open Sans"/>
                <a:cs typeface="Open Sans"/>
              </a:rPr>
              <a:t> </a:t>
            </a:r>
            <a:br>
              <a:rPr lang="bg-BG" sz="3200" b="0" i="0" u="none" strike="noStrike" baseline="0" dirty="0">
                <a:latin typeface="Open Sans"/>
                <a:ea typeface="Open Sans"/>
                <a:cs typeface="Open Sans"/>
              </a:rPr>
            </a:br>
            <a:r>
              <a:rPr lang="bg-BG"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bg-BG" sz="32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endParaRPr lang="bg-BG" sz="3200" dirty="0">
              <a:solidFill>
                <a:srgbClr val="104B2B"/>
              </a:solidFill>
              <a:latin typeface="Open Sans"/>
              <a:ea typeface="Open Sans"/>
              <a:cs typeface="Open Sans"/>
            </a:endParaRPr>
          </a:p>
          <a:p>
            <a:pPr>
              <a:lnSpc>
                <a:spcPts val="2200"/>
              </a:lnSpc>
            </a:pPr>
            <a:r>
              <a:rPr lang="bg-BG" sz="1800" dirty="0">
                <a:latin typeface="Open Sans"/>
                <a:ea typeface="Open Sans"/>
                <a:cs typeface="Open Sans"/>
              </a:rPr>
              <a:t>Включете подходящи връзки, прикачени файлове, снимки или подробности, които ще ни помогнат да разберем и споделим вашата история.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0" y="803443"/>
            <a:ext cx="11429999" cy="836159"/>
          </a:xfrm>
        </p:spPr>
        <p:txBody>
          <a:bodyPr wrap="square" lIns="216000" tIns="144000" rIns="180000" bIns="108000" anchor="t">
            <a:spAutoFit/>
          </a:bodyPr>
          <a:lstStyle/>
          <a:p>
            <a:r>
              <a:rPr lang="bg-BG">
                <a:latin typeface="Open Sans"/>
                <a:ea typeface="Open Sans"/>
                <a:cs typeface="Open Sans"/>
              </a:rPr>
              <a:t>    Споделете вашите истории с нас!</a:t>
            </a:r>
          </a:p>
        </p:txBody>
      </p:sp>
      <p:pic>
        <p:nvPicPr>
          <p:cNvPr id="5" name="Picture 4" descr="A group of women looking at a paper&#10;&#10;Description automatically generated">
            <a:extLst>
              <a:ext uri="{FF2B5EF4-FFF2-40B4-BE49-F238E27FC236}">
                <a16:creationId xmlns:a16="http://schemas.microsoft.com/office/drawing/2014/main" id="{5187CAAE-0719-E7EE-6174-3C99844967F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8255000" cy="836159"/>
          </a:xfrm>
        </p:spPr>
        <p:txBody>
          <a:bodyPr/>
          <a:lstStyle/>
          <a:p>
            <a:r>
              <a:rPr lang="bg-BG"/>
              <a:t>    За повече информация</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bg-BG" sz="2800"/>
                        <a:t>Платформа</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bg-BG" sz="2800"/>
                        <a:t>Таг</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bg-BG"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bg-BG" sz="2400"/>
                        <a:t>              </a:t>
                      </a:r>
                      <a:r>
                        <a:rPr lang="bg-BG"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bg-BG"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bg-BG" sz="2400"/>
                        <a:t>             </a:t>
                      </a:r>
                      <a:r>
                        <a:rPr lang="bg-BG"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bg-BG"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bg-BG" sz="2400"/>
                        <a:t>            </a:t>
                      </a:r>
                      <a:r>
                        <a:rPr lang="bg-BG" sz="2000"/>
                        <a:t>@EU Environment </a:t>
                      </a:r>
                      <a:br>
                        <a:rPr lang="bg-BG" sz="2000"/>
                      </a:br>
                      <a:r>
                        <a:rPr lang="bg-BG"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bg-BG"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bg-BG" sz="2400"/>
                        <a:t>         </a:t>
                      </a:r>
                      <a:r>
                        <a:rPr lang="bg-BG"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838200" y="2907273"/>
            <a:ext cx="9316453"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bg-BG" sz="2300" dirty="0">
                <a:latin typeface="Open Sans"/>
                <a:ea typeface="Open Sans"/>
                <a:cs typeface="Open Sans"/>
              </a:rPr>
              <a:t>Посетете </a:t>
            </a:r>
            <a:r>
              <a:rPr lang="bg-BG" sz="2300" u="sng" dirty="0">
                <a:solidFill>
                  <a:schemeClr val="accent1"/>
                </a:solidFill>
                <a:latin typeface="Open Sans"/>
                <a:ea typeface="Open Sans"/>
                <a:cs typeface="Open Sans"/>
                <a:hlinkClick r:id="rId6">
                  <a:extLst>
                    <a:ext uri="{A12FA001-AC4F-418D-AE19-62706E023703}">
                      <ahyp:hlinkClr xmlns:ahyp="http://schemas.microsoft.com/office/drawing/2018/hyperlinkcolor" val="tx"/>
                    </a:ext>
                  </a:extLst>
                </a:hlinkClick>
              </a:rPr>
              <a:t>уебсайта на Пакта за климата</a:t>
            </a:r>
            <a:r>
              <a:rPr lang="bg-BG" sz="2300" dirty="0">
                <a:latin typeface="Open Sans"/>
                <a:ea typeface="Open Sans"/>
                <a:cs typeface="Open Sans"/>
              </a:rPr>
              <a:t>, за да намерите истории от общността на Пакта и полезни ресурси и материали за да вдъхновите</a:t>
            </a:r>
            <a:r>
              <a:rPr lang="fr-BE" sz="2300" dirty="0">
                <a:latin typeface="Open Sans"/>
                <a:ea typeface="Open Sans"/>
                <a:cs typeface="Open Sans"/>
              </a:rPr>
              <a:t> </a:t>
            </a:r>
            <a:r>
              <a:rPr lang="bg-BG" sz="2300" dirty="0">
                <a:latin typeface="Open Sans"/>
                <a:ea typeface="Open Sans"/>
                <a:cs typeface="Open Sans"/>
              </a:rPr>
              <a:t>повече хора да предприемат действия.</a:t>
            </a:r>
            <a:r>
              <a:rPr lang="bg-BG" sz="2300" dirty="0">
                <a:solidFill>
                  <a:prstClr val="black"/>
                </a:solidFill>
                <a:latin typeface="Open Sans"/>
                <a:ea typeface="Open Sans"/>
                <a:cs typeface="Open Sans"/>
              </a:rPr>
              <a:t> </a:t>
            </a:r>
          </a:p>
          <a:p>
            <a:pPr marL="0" indent="0">
              <a:lnSpc>
                <a:spcPts val="3800"/>
              </a:lnSpc>
              <a:spcAft>
                <a:spcPts val="800"/>
              </a:spcAft>
              <a:buFont typeface="Arial" panose="020B0604020202020204" pitchFamily="34" charset="0"/>
              <a:buNone/>
              <a:defRPr/>
            </a:pPr>
            <a:r>
              <a:rPr lang="bg-BG" sz="2300" dirty="0">
                <a:latin typeface="Open Sans"/>
                <a:ea typeface="Open Sans"/>
                <a:cs typeface="Open Sans"/>
              </a:rPr>
              <a:t>Можете също </a:t>
            </a:r>
            <a:r>
              <a:rPr lang="bg-BG" sz="2300" u="sng" dirty="0">
                <a:solidFill>
                  <a:schemeClr val="accent1"/>
                </a:solidFill>
                <a:latin typeface="Open Sans"/>
                <a:ea typeface="Open Sans"/>
                <a:cs typeface="Open Sans"/>
                <a:hlinkClick r:id="rId7">
                  <a:extLst>
                    <a:ext uri="{A12FA001-AC4F-418D-AE19-62706E023703}">
                      <ahyp:hlinkClr xmlns:ahyp="http://schemas.microsoft.com/office/drawing/2018/hyperlinkcolor" val="tx"/>
                    </a:ext>
                  </a:extLst>
                </a:hlinkClick>
              </a:rPr>
              <a:t>така да се абонирате за нашия бюлетин</a:t>
            </a:r>
            <a:r>
              <a:rPr lang="bg-BG" sz="2300" dirty="0">
                <a:solidFill>
                  <a:schemeClr val="accent1"/>
                </a:solidFill>
                <a:latin typeface="Open Sans"/>
                <a:ea typeface="Open Sans"/>
                <a:cs typeface="Open Sans"/>
              </a:rPr>
              <a:t> </a:t>
            </a:r>
            <a:r>
              <a:rPr lang="bg-BG" sz="2300" dirty="0">
                <a:latin typeface="Open Sans"/>
                <a:ea typeface="Open Sans"/>
                <a:cs typeface="Open Sans"/>
              </a:rPr>
              <a:t>и да ни следвате в социалните медии, за да се информирате за инициативите, свързани с климата.</a:t>
            </a:r>
          </a:p>
          <a:p>
            <a:pPr marL="0" indent="0">
              <a:lnSpc>
                <a:spcPts val="3800"/>
              </a:lnSpc>
              <a:spcAft>
                <a:spcPts val="800"/>
              </a:spcAft>
              <a:buNone/>
              <a:defRPr/>
            </a:pPr>
            <a:r>
              <a:rPr lang="bg-BG" sz="2300" dirty="0">
                <a:solidFill>
                  <a:prstClr val="black"/>
                </a:solidFill>
                <a:latin typeface="Open Sans"/>
                <a:ea typeface="Open Sans"/>
                <a:cs typeface="Open Sans"/>
              </a:rPr>
              <a:t>Намерете нашето съдържание, като използвате хаштаговете: </a:t>
            </a:r>
            <a:br>
              <a:rPr lang="bg-BG" sz="2300" dirty="0">
                <a:solidFill>
                  <a:prstClr val="black"/>
                </a:solidFill>
                <a:latin typeface="Open Sans"/>
                <a:ea typeface="Open Sans"/>
                <a:cs typeface="Open Sans"/>
              </a:rPr>
            </a:br>
            <a:r>
              <a:rPr lang="bg-BG" sz="2300" b="1" dirty="0">
                <a:solidFill>
                  <a:srgbClr val="104B2B"/>
                </a:solidFill>
                <a:latin typeface="Open Sans"/>
                <a:ea typeface="Open Sans"/>
                <a:cs typeface="Open Sans"/>
              </a:rPr>
              <a:t>#EUClimatePact #MyWorldOurPlanet </a:t>
            </a:r>
            <a:br>
              <a:rPr lang="bg-BG" sz="2400" b="1" dirty="0">
                <a:solidFill>
                  <a:srgbClr val="104B2B"/>
                </a:solidFill>
                <a:latin typeface="Open Sans"/>
                <a:ea typeface="Open Sans"/>
                <a:cs typeface="Open Sans"/>
              </a:rPr>
            </a:br>
            <a:endParaRPr lang="bg-BG" sz="2400" b="1" dirty="0">
              <a:solidFill>
                <a:srgbClr val="104B2B"/>
              </a:solidFill>
              <a:latin typeface="Open Sans"/>
              <a:ea typeface="Open Sans"/>
              <a:cs typeface="Open Sans"/>
            </a:endParaRPr>
          </a:p>
          <a:p>
            <a:pPr marL="0" indent="0">
              <a:lnSpc>
                <a:spcPts val="4400"/>
              </a:lnSpc>
              <a:spcAft>
                <a:spcPts val="800"/>
              </a:spcAft>
              <a:buNone/>
              <a:defRPr/>
            </a:pPr>
            <a:r>
              <a:rPr lang="bg-BG" sz="3200" dirty="0">
                <a:solidFill>
                  <a:srgbClr val="104B2B"/>
                </a:solidFill>
                <a:latin typeface="Open Sans"/>
                <a:ea typeface="Open Sans"/>
                <a:cs typeface="Open Sans"/>
              </a:rPr>
              <a:t>Имате въпроси? Не се колебайте да се свържете със секретариата на: </a:t>
            </a:r>
            <a:r>
              <a:rPr lang="bg-BG"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8712201" y="2416393"/>
            <a:ext cx="8756046" cy="1288009"/>
          </a:xfrm>
        </p:spPr>
        <p:txBody>
          <a:bodyPr/>
          <a:lstStyle/>
          <a:p>
            <a:r>
              <a:rPr lang="bg-BG" dirty="0"/>
              <a:t>Благодарим Ви</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6438900" y="3666302"/>
            <a:ext cx="11029347" cy="1288009"/>
          </a:xfrm>
        </p:spPr>
        <p:txBody>
          <a:bodyPr/>
          <a:lstStyle/>
          <a:p>
            <a:r>
              <a:rPr lang="bg-BG"/>
              <a:t>за вниманието!</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11200397" cy="1232609"/>
          </a:xfrm>
        </p:spPr>
        <p:txBody>
          <a:bodyPr/>
          <a:lstStyle/>
          <a:p>
            <a:r>
              <a:rPr lang="bg-BG" sz="6800" dirty="0"/>
              <a:t> За Европейския пакт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6914147" cy="1232609"/>
          </a:xfrm>
        </p:spPr>
        <p:txBody>
          <a:bodyPr/>
          <a:lstStyle/>
          <a:p>
            <a:r>
              <a:rPr lang="bg-BG" sz="6800">
                <a:latin typeface="Open Sans"/>
                <a:ea typeface="Open Sans"/>
                <a:cs typeface="Open Sans"/>
              </a:rPr>
              <a:t> за климата</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bg-BG"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bg-BG" sz="2800" u="sng" dirty="0">
                <a:solidFill>
                  <a:schemeClr val="accent4"/>
                </a:solidFill>
                <a:latin typeface="Open Sans"/>
                <a:ea typeface="Open Sans"/>
                <a:cs typeface="Open Sans"/>
                <a:hlinkClick r:id="rId3">
                  <a:extLst>
                    <a:ext uri="{A12FA001-AC4F-418D-AE19-62706E023703}">
                      <ahyp:hlinkClr xmlns:ahyp="http://schemas.microsoft.com/office/drawing/2018/hyperlinkcolor" val="tx"/>
                    </a:ext>
                  </a:extLst>
                </a:hlinkClick>
              </a:rPr>
              <a:t>Европейският пакт за климата</a:t>
            </a:r>
            <a:r>
              <a:rPr lang="bg-BG" sz="2800" dirty="0">
                <a:solidFill>
                  <a:schemeClr val="accent4"/>
                </a:solidFill>
                <a:latin typeface="Open Sans"/>
                <a:ea typeface="Open Sans"/>
                <a:cs typeface="Open Sans"/>
              </a:rPr>
              <a:t> </a:t>
            </a:r>
            <a:r>
              <a:rPr lang="bg-BG" sz="2800" dirty="0">
                <a:solidFill>
                  <a:schemeClr val="bg1"/>
                </a:solidFill>
                <a:latin typeface="Open Sans"/>
                <a:ea typeface="Open Sans"/>
                <a:cs typeface="Open Sans"/>
              </a:rPr>
              <a:t>е инициатива, стартирана от Европейската комисия, която има за цел да създаде платформа за хора, обединени около обща кауза: </a:t>
            </a:r>
            <a:r>
              <a:rPr lang="bg-BG" sz="2800" b="1" dirty="0">
                <a:solidFill>
                  <a:schemeClr val="bg1"/>
                </a:solidFill>
                <a:latin typeface="Open Sans"/>
                <a:ea typeface="Open Sans"/>
                <a:cs typeface="Open Sans"/>
              </a:rPr>
              <a:t>инициативи в областта на климата</a:t>
            </a:r>
            <a:r>
              <a:rPr lang="bg-BG" sz="2800" dirty="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bg-BG" sz="2800" dirty="0">
                <a:solidFill>
                  <a:schemeClr val="bg1"/>
                </a:solidFill>
                <a:latin typeface="Open Sans"/>
                <a:ea typeface="Open Sans"/>
                <a:cs typeface="Open Sans"/>
              </a:rPr>
              <a:t>Като част от </a:t>
            </a:r>
            <a:r>
              <a:rPr lang="bg-BG" sz="2800" u="sng" dirty="0">
                <a:solidFill>
                  <a:schemeClr val="accent4"/>
                </a:solidFill>
                <a:latin typeface="Open Sans"/>
                <a:ea typeface="Open Sans"/>
                <a:cs typeface="Open Sans"/>
                <a:hlinkClick r:id="rId4">
                  <a:extLst>
                    <a:ext uri="{A12FA001-AC4F-418D-AE19-62706E023703}">
                      <ahyp:hlinkClr xmlns:ahyp="http://schemas.microsoft.com/office/drawing/2018/hyperlinkcolor" val="tx"/>
                    </a:ext>
                  </a:extLst>
                </a:hlinkClick>
              </a:rPr>
              <a:t>Европейския зелен пакт</a:t>
            </a:r>
            <a:r>
              <a:rPr lang="bg-BG" sz="2800" dirty="0">
                <a:solidFill>
                  <a:schemeClr val="bg1"/>
                </a:solidFill>
                <a:latin typeface="Open Sans"/>
                <a:ea typeface="Open Sans"/>
                <a:cs typeface="Open Sans"/>
              </a:rPr>
              <a:t>, той подпомага ЕС за постигане на поставената цел да стане климатично неутрален до 2050 г.</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bg-BG" sz="60000" b="1" dirty="0">
                <a:solidFill>
                  <a:schemeClr val="bg1">
                    <a:alpha val="3000"/>
                  </a:schemeClr>
                </a:solidFill>
                <a:latin typeface="Open Sans"/>
                <a:ea typeface="Open Sans"/>
                <a:cs typeface="Open Sans"/>
              </a:rPr>
              <a:t>20        </a:t>
            </a:r>
            <a:br>
              <a:rPr lang="bg-BG" sz="60000" b="1" dirty="0">
                <a:solidFill>
                  <a:schemeClr val="bg1">
                    <a:alpha val="3000"/>
                  </a:schemeClr>
                </a:solidFill>
                <a:latin typeface="Open Sans"/>
                <a:ea typeface="Open Sans"/>
                <a:cs typeface="Open Sans"/>
              </a:rPr>
            </a:br>
            <a:endParaRPr lang="bg-BG" sz="60000" b="1" dirty="0">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bg-BG" sz="60000" b="1" dirty="0">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8109715" cy="808459"/>
          </a:xfrm>
          <a:prstGeom prst="rect">
            <a:avLst/>
          </a:prstGeom>
          <a:solidFill>
            <a:srgbClr val="3C64E7"/>
          </a:solidFill>
        </p:spPr>
        <p:txBody>
          <a:bodyPr/>
          <a:lstStyle/>
          <a:p>
            <a:r>
              <a:rPr lang="bg-BG" sz="4000" dirty="0"/>
              <a:t>                  Какво представлява Европейския пакт за климата?</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1879600" y="7337176"/>
            <a:ext cx="13360400" cy="770816"/>
          </a:xfrm>
        </p:spPr>
        <p:txBody>
          <a:bodyPr lIns="0" tIns="0" rIns="0" bIns="0" anchor="t"/>
          <a:lstStyle/>
          <a:p>
            <a:pPr algn="ctr">
              <a:lnSpc>
                <a:spcPct val="150000"/>
              </a:lnSpc>
            </a:pPr>
            <a:r>
              <a:rPr lang="bg-BG" sz="3200" dirty="0">
                <a:solidFill>
                  <a:srgbClr val="2A255A"/>
                </a:solidFill>
                <a:latin typeface="Open Sans"/>
                <a:ea typeface="Open Sans"/>
                <a:cs typeface="Open Sans"/>
              </a:rPr>
              <a:t>Мотото на Пакта е:  </a:t>
            </a:r>
            <a:br>
              <a:rPr lang="bg-BG" sz="3200" dirty="0">
                <a:solidFill>
                  <a:srgbClr val="2A255A"/>
                </a:solidFill>
                <a:latin typeface="Open Sans"/>
                <a:ea typeface="Open Sans"/>
                <a:cs typeface="Open Sans"/>
              </a:rPr>
            </a:br>
            <a:r>
              <a:rPr lang="bg-BG" sz="3600" b="1" i="1" dirty="0">
                <a:solidFill>
                  <a:srgbClr val="2A255A"/>
                </a:solidFill>
                <a:latin typeface="Open Sans"/>
                <a:ea typeface="Open Sans"/>
                <a:cs typeface="Open Sans"/>
              </a:rPr>
              <a:t>“Моят свят. Моята отговорност. Нашата планета.”</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4108688" cy="836159"/>
          </a:xfrm>
        </p:spPr>
        <p:txBody>
          <a:bodyPr wrap="square" lIns="216000" tIns="144000" rIns="180000" bIns="108000" anchor="t">
            <a:spAutoFit/>
          </a:bodyPr>
          <a:lstStyle/>
          <a:p>
            <a:r>
              <a:rPr lang="bg-BG">
                <a:latin typeface="Open Sans"/>
                <a:ea typeface="Open Sans"/>
                <a:cs typeface="Open Sans"/>
              </a:rPr>
              <a:t>    Цели</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3376281" y="3039458"/>
            <a:ext cx="10574559" cy="3084179"/>
            <a:chOff x="1484396" y="3363558"/>
            <a:chExt cx="14002703" cy="2815894"/>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925116" y="3374118"/>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780556" y="3374118"/>
              <a:ext cx="3227248"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206892"/>
              <a:ext cx="3494178" cy="1519433"/>
            </a:xfrm>
            <a:prstGeom prst="rect">
              <a:avLst/>
            </a:prstGeom>
            <a:noFill/>
          </p:spPr>
          <p:txBody>
            <a:bodyPr wrap="square" lIns="91440" tIns="45720" rIns="91440" bIns="45720" anchor="t">
              <a:spAutoFit/>
            </a:bodyPr>
            <a:lstStyle/>
            <a:p>
              <a:pPr algn="ctr">
                <a:lnSpc>
                  <a:spcPts val="2400"/>
                </a:lnSpc>
              </a:pPr>
              <a:r>
                <a:rPr lang="bg-BG" sz="2000">
                  <a:latin typeface="Open Sans"/>
                  <a:ea typeface="Open Sans"/>
                  <a:cs typeface="Open Sans"/>
                </a:rPr>
                <a:t>по отношение на въпроси засягащи климата и </a:t>
              </a:r>
              <a:br>
                <a:rPr lang="bg-BG" sz="2000">
                  <a:latin typeface="Open Sans"/>
                  <a:ea typeface="Open Sans"/>
                  <a:cs typeface="Open Sans"/>
                </a:rPr>
              </a:br>
              <a:r>
                <a:rPr lang="bg-BG" sz="2000">
                  <a:latin typeface="Open Sans"/>
                  <a:ea typeface="Open Sans"/>
                  <a:cs typeface="Open Sans"/>
                </a:rPr>
                <a:t>инициативи на ЕС</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191579"/>
              <a:ext cx="3494178" cy="1519433"/>
            </a:xfrm>
            <a:prstGeom prst="rect">
              <a:avLst/>
            </a:prstGeom>
            <a:noFill/>
          </p:spPr>
          <p:txBody>
            <a:bodyPr wrap="square" lIns="91440" tIns="45720" rIns="91440" bIns="45720" anchor="t">
              <a:spAutoFit/>
            </a:bodyPr>
            <a:lstStyle/>
            <a:p>
              <a:pPr algn="ctr">
                <a:lnSpc>
                  <a:spcPts val="2400"/>
                </a:lnSpc>
              </a:pPr>
              <a:r>
                <a:rPr lang="bg-BG" sz="2000">
                  <a:latin typeface="Open Sans"/>
                  <a:ea typeface="Open Sans"/>
                  <a:cs typeface="Open Sans"/>
                </a:rPr>
                <a:t>на действия в областта на климата и поемане на ангажименти</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235366"/>
              <a:ext cx="4108686" cy="1944086"/>
            </a:xfrm>
            <a:prstGeom prst="rect">
              <a:avLst/>
            </a:prstGeom>
            <a:noFill/>
          </p:spPr>
          <p:txBody>
            <a:bodyPr wrap="square" lIns="91440" tIns="45720" rIns="91440" bIns="45720" anchor="t">
              <a:spAutoFit/>
            </a:bodyPr>
            <a:lstStyle/>
            <a:p>
              <a:pPr algn="ctr">
                <a:lnSpc>
                  <a:spcPts val="2400"/>
                </a:lnSpc>
              </a:pPr>
              <a:r>
                <a:rPr lang="bg-BG" sz="1600" dirty="0">
                  <a:latin typeface="Open Sans"/>
                  <a:ea typeface="Open Sans"/>
                  <a:cs typeface="Open Sans"/>
                </a:rPr>
                <a:t>и организациите, които </a:t>
              </a:r>
              <a:br>
                <a:rPr lang="bg-BG" sz="1600" dirty="0">
                  <a:latin typeface="Open Sans"/>
                  <a:ea typeface="Open Sans"/>
                  <a:cs typeface="Open Sans"/>
                </a:rPr>
              </a:br>
              <a:r>
                <a:rPr lang="bg-BG" sz="1600" dirty="0">
                  <a:latin typeface="Open Sans"/>
                  <a:ea typeface="Open Sans"/>
                  <a:cs typeface="Open Sans"/>
                </a:rPr>
                <a:t>са активни по отношение на климата </a:t>
              </a:r>
              <a:br>
                <a:rPr lang="bg-BG" sz="1600" dirty="0">
                  <a:latin typeface="Open Sans"/>
                  <a:ea typeface="Open Sans"/>
                  <a:cs typeface="Open Sans"/>
                </a:rPr>
              </a:br>
              <a:r>
                <a:rPr lang="bg-BG" sz="1600" dirty="0">
                  <a:latin typeface="Open Sans"/>
                  <a:ea typeface="Open Sans"/>
                  <a:cs typeface="Open Sans"/>
                </a:rPr>
                <a:t>и съдействие, за да могат да </a:t>
              </a:r>
              <a:br>
                <a:rPr lang="bg-BG" sz="1600" dirty="0">
                  <a:latin typeface="Open Sans"/>
                  <a:ea typeface="Open Sans"/>
                  <a:cs typeface="Open Sans"/>
                </a:rPr>
              </a:br>
              <a:r>
                <a:rPr lang="bg-BG" sz="1600" dirty="0">
                  <a:latin typeface="Open Sans"/>
                  <a:ea typeface="Open Sans"/>
                  <a:cs typeface="Open Sans"/>
                </a:rPr>
                <a:t>се учат едни от други</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766057" y="3363561"/>
              <a:ext cx="3494178" cy="1012954"/>
            </a:xfrm>
            <a:prstGeom prst="rect">
              <a:avLst/>
            </a:prstGeom>
            <a:noFill/>
          </p:spPr>
          <p:txBody>
            <a:bodyPr wrap="square" lIns="91440" tIns="45720" rIns="91440" bIns="45720" anchor="t">
              <a:spAutoFit/>
            </a:bodyPr>
            <a:lstStyle/>
            <a:p>
              <a:pPr algn="ctr"/>
              <a:r>
                <a:rPr lang="bg-BG" sz="1900" b="1">
                  <a:solidFill>
                    <a:schemeClr val="bg1"/>
                  </a:solidFill>
                  <a:latin typeface="Open Sans"/>
                  <a:ea typeface="Open Sans"/>
                  <a:cs typeface="Open Sans"/>
                </a:rPr>
                <a:t>Повишаване на осведомеността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363559"/>
              <a:ext cx="3494178" cy="598565"/>
            </a:xfrm>
            <a:prstGeom prst="rect">
              <a:avLst/>
            </a:prstGeom>
            <a:noFill/>
          </p:spPr>
          <p:txBody>
            <a:bodyPr wrap="square" lIns="91440" tIns="45720" rIns="91440" bIns="45720" anchor="t">
              <a:spAutoFit/>
            </a:bodyPr>
            <a:lstStyle/>
            <a:p>
              <a:pPr algn="ctr"/>
              <a:r>
                <a:rPr lang="bg-BG" sz="2000" b="1">
                  <a:solidFill>
                    <a:schemeClr val="bg1"/>
                  </a:solidFill>
                  <a:latin typeface="Open Sans"/>
                  <a:ea typeface="Open Sans"/>
                  <a:cs typeface="Open Sans"/>
                </a:rPr>
                <a:t>Насърчаване</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732329" y="3363558"/>
              <a:ext cx="3494178" cy="1058998"/>
            </a:xfrm>
            <a:prstGeom prst="rect">
              <a:avLst/>
            </a:prstGeom>
            <a:noFill/>
          </p:spPr>
          <p:txBody>
            <a:bodyPr wrap="square" lIns="91440" tIns="45720" rIns="91440" bIns="45720" anchor="t">
              <a:spAutoFit/>
            </a:bodyPr>
            <a:lstStyle/>
            <a:p>
              <a:pPr algn="ctr"/>
              <a:r>
                <a:rPr lang="bg-BG" sz="2000" b="1">
                  <a:solidFill>
                    <a:schemeClr val="bg1"/>
                  </a:solidFill>
                  <a:latin typeface="Open Sans"/>
                  <a:ea typeface="Open Sans"/>
                  <a:cs typeface="Open Sans"/>
                </a:rPr>
                <a:t>Обединяване на гражданите</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bg-BG" sz="40000" b="1">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1" y="803443"/>
            <a:ext cx="7210835" cy="836159"/>
          </a:xfrm>
        </p:spPr>
        <p:txBody>
          <a:bodyPr wrap="square" lIns="216000" tIns="144000" rIns="180000" bIns="108000" anchor="t">
            <a:spAutoFit/>
          </a:bodyPr>
          <a:lstStyle/>
          <a:p>
            <a:r>
              <a:rPr lang="bg-BG" dirty="0">
                <a:latin typeface="Open Sans"/>
                <a:ea typeface="Open Sans"/>
                <a:cs typeface="Open Sans"/>
              </a:rPr>
              <a:t>    приоритетни сфери</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046" y="7278648"/>
            <a:ext cx="3053459" cy="707886"/>
          </a:xfrm>
          <a:prstGeom prst="rect">
            <a:avLst/>
          </a:prstGeom>
          <a:noFill/>
        </p:spPr>
        <p:txBody>
          <a:bodyPr wrap="square">
            <a:spAutoFit/>
          </a:bodyPr>
          <a:lstStyle/>
          <a:p>
            <a:pPr algn="ctr"/>
            <a:r>
              <a:rPr lang="bg-BG" sz="2000" b="1" dirty="0">
                <a:latin typeface="Open Sans"/>
                <a:ea typeface="Open Sans"/>
                <a:cs typeface="Open Sans"/>
              </a:rPr>
              <a:t>Политика в областта на климата и действия на място</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bg-BG" sz="2000" b="1">
                <a:latin typeface="Open Sans"/>
                <a:ea typeface="Open Sans"/>
                <a:cs typeface="Open Sans"/>
              </a:rPr>
              <a:t>Адаптиране към неизбежните </a:t>
            </a:r>
            <a:br>
              <a:rPr lang="bg-BG" sz="2000" b="1">
                <a:latin typeface="Open Sans"/>
                <a:ea typeface="Open Sans"/>
                <a:cs typeface="Open Sans"/>
              </a:rPr>
            </a:br>
            <a:r>
              <a:rPr lang="bg-BG" sz="2000" b="1">
                <a:latin typeface="Open Sans"/>
                <a:ea typeface="Open Sans"/>
                <a:cs typeface="Open Sans"/>
              </a:rPr>
              <a:t>климатични промени</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bg-BG" sz="2000" b="1">
                <a:latin typeface="Open Sans"/>
                <a:ea typeface="Open Sans"/>
                <a:cs typeface="Open Sans"/>
              </a:rPr>
              <a:t>Икономика и </a:t>
            </a:r>
            <a:br>
              <a:rPr lang="bg-BG" sz="2000" b="1">
                <a:latin typeface="Open Sans"/>
                <a:ea typeface="Open Sans"/>
                <a:cs typeface="Open Sans"/>
              </a:rPr>
            </a:br>
            <a:r>
              <a:rPr lang="bg-BG" sz="2000" b="1">
                <a:latin typeface="Open Sans"/>
                <a:ea typeface="Open Sans"/>
                <a:cs typeface="Open Sans"/>
              </a:rPr>
              <a:t>справедлив преход</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bg-BG"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bg-BG"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bg-BG"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10363200" cy="836159"/>
          </a:xfrm>
        </p:spPr>
        <p:txBody>
          <a:bodyPr/>
          <a:lstStyle/>
          <a:p>
            <a:r>
              <a:rPr lang="bg-BG" dirty="0">
                <a:latin typeface="Open Sans"/>
                <a:ea typeface="Open Sans"/>
                <a:cs typeface="Open Sans"/>
              </a:rPr>
              <a:t>    </a:t>
            </a:r>
            <a:r>
              <a:rPr lang="bg-BG" dirty="0"/>
              <a:t>Общност на Пакта за климата</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bg-BG" sz="2000">
                <a:solidFill>
                  <a:schemeClr val="bg1"/>
                </a:solidFill>
                <a:latin typeface="Open Sans"/>
                <a:ea typeface="Open Sans"/>
                <a:cs typeface="Open Sans"/>
              </a:rPr>
              <a:t>мобилизира общността на пакта и координира неговите дейности на централно ниво.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bg-BG" sz="2300" b="1">
                <a:solidFill>
                  <a:srgbClr val="3A64E8"/>
                </a:solidFill>
                <a:latin typeface="Open Sans"/>
                <a:ea typeface="Open Sans"/>
                <a:cs typeface="Open Sans"/>
              </a:rPr>
              <a:t>Секретариат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085649" y="3742475"/>
              <a:ext cx="4108688" cy="1938992"/>
            </a:xfrm>
            <a:prstGeom prst="rect">
              <a:avLst/>
            </a:prstGeom>
            <a:noFill/>
          </p:spPr>
          <p:txBody>
            <a:bodyPr wrap="square">
              <a:spAutoFit/>
            </a:bodyPr>
            <a:lstStyle/>
            <a:p>
              <a:pPr algn="ctr"/>
              <a:r>
                <a:rPr lang="bg-BG" sz="2000" b="1" dirty="0">
                  <a:latin typeface="Open Sans"/>
                  <a:ea typeface="Open Sans"/>
                  <a:cs typeface="Open Sans"/>
                </a:rPr>
                <a:t>Координаторите по държави (КД) </a:t>
              </a:r>
              <a:r>
                <a:rPr lang="bg-BG" sz="2000" dirty="0">
                  <a:latin typeface="Open Sans"/>
                  <a:ea typeface="Open Sans"/>
                  <a:cs typeface="Open Sans"/>
                </a:rPr>
                <a:t>и </a:t>
              </a:r>
              <a:r>
                <a:rPr lang="bg-BG" sz="2000" b="1" dirty="0">
                  <a:latin typeface="Open Sans"/>
                  <a:ea typeface="Open Sans"/>
                  <a:cs typeface="Open Sans"/>
                </a:rPr>
                <a:t>агенциите за връзки с обществеността (ПР)</a:t>
              </a:r>
              <a:r>
                <a:rPr lang="bg-BG" sz="2000" dirty="0">
                  <a:latin typeface="Open Sans"/>
                  <a:ea typeface="Open Sans"/>
                  <a:cs typeface="Open Sans"/>
                </a:rPr>
                <a:t> се фокусират върху прилагането на визията на Пакта на национално ниво.</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bg-BG" sz="2300" b="1">
                  <a:solidFill>
                    <a:schemeClr val="bg1"/>
                  </a:solidFill>
                  <a:latin typeface="Open Sans"/>
                  <a:ea typeface="Open Sans"/>
                  <a:cs typeface="Open Sans"/>
                </a:rPr>
                <a:t>КД и ПР</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12854" y="3818178"/>
              <a:ext cx="3494178" cy="1015663"/>
            </a:xfrm>
            <a:prstGeom prst="rect">
              <a:avLst/>
            </a:prstGeom>
            <a:noFill/>
          </p:spPr>
          <p:txBody>
            <a:bodyPr wrap="square">
              <a:spAutoFit/>
            </a:bodyPr>
            <a:lstStyle/>
            <a:p>
              <a:pPr algn="ctr"/>
              <a:r>
                <a:rPr lang="bg-BG" sz="2000" dirty="0">
                  <a:solidFill>
                    <a:schemeClr val="bg1"/>
                  </a:solidFill>
                  <a:latin typeface="Open Sans"/>
                  <a:ea typeface="Open Sans"/>
                  <a:cs typeface="Open Sans"/>
                </a:rPr>
                <a:t>информират, вдъхновяват и подкрепят политиките и инициативите в областта на климата в своите общности.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bg-BG" sz="2300" b="1" dirty="0">
                  <a:solidFill>
                    <a:srgbClr val="2A255A"/>
                  </a:solidFill>
                  <a:latin typeface="Open Sans"/>
                  <a:ea typeface="Open Sans"/>
                  <a:cs typeface="Open Sans"/>
                </a:rPr>
                <a:t>Посланици на Пакта за климата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16486" cy="2650167"/>
            <a:chOff x="4724050" y="6184365"/>
            <a:chExt cx="4116486"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731849" y="7071396"/>
              <a:ext cx="4108687" cy="1631216"/>
            </a:xfrm>
            <a:prstGeom prst="rect">
              <a:avLst/>
            </a:prstGeom>
            <a:noFill/>
          </p:spPr>
          <p:txBody>
            <a:bodyPr wrap="square">
              <a:spAutoFit/>
            </a:bodyPr>
            <a:lstStyle/>
            <a:p>
              <a:pPr algn="ctr"/>
              <a:r>
                <a:rPr lang="bg-BG" sz="2000" dirty="0">
                  <a:solidFill>
                    <a:schemeClr val="bg1"/>
                  </a:solidFill>
                  <a:latin typeface="Open Sans"/>
                  <a:ea typeface="Open Sans"/>
                  <a:cs typeface="Open Sans"/>
                </a:rPr>
                <a:t>са организации, които се ангажират да се справят с изменението на климата и да допринесат за устойчиво бъдеще.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bg-BG" sz="2300" b="1">
                  <a:solidFill>
                    <a:srgbClr val="2743A8"/>
                  </a:solidFill>
                  <a:latin typeface="Open Sans"/>
                  <a:ea typeface="Open Sans"/>
                  <a:cs typeface="Open Sans"/>
                </a:rPr>
                <a:t>Партньори на </a:t>
              </a:r>
              <a:br>
                <a:rPr lang="bg-BG" sz="2300" b="1">
                  <a:solidFill>
                    <a:srgbClr val="2743A8"/>
                  </a:solidFill>
                  <a:latin typeface="Open Sans"/>
                  <a:ea typeface="Open Sans"/>
                  <a:cs typeface="Open Sans"/>
                </a:rPr>
              </a:br>
              <a:r>
                <a:rPr lang="bg-BG" sz="2300" b="1">
                  <a:solidFill>
                    <a:srgbClr val="2743A8"/>
                  </a:solidFill>
                  <a:latin typeface="Open Sans"/>
                  <a:ea typeface="Open Sans"/>
                  <a:cs typeface="Open Sans"/>
                </a:rPr>
                <a:t>Пакта за климата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143999" y="7225285"/>
            <a:ext cx="4108689" cy="1323439"/>
          </a:xfrm>
          <a:prstGeom prst="rect">
            <a:avLst/>
          </a:prstGeom>
          <a:noFill/>
        </p:spPr>
        <p:txBody>
          <a:bodyPr wrap="square">
            <a:spAutoFit/>
          </a:bodyPr>
          <a:lstStyle/>
          <a:p>
            <a:pPr algn="ctr"/>
            <a:r>
              <a:rPr lang="bg-BG" sz="2000" dirty="0">
                <a:latin typeface="Open Sans"/>
                <a:ea typeface="Open Sans"/>
                <a:cs typeface="Open Sans"/>
              </a:rPr>
              <a:t>са поддръжници, които искат да бъдат активни по теми, свързани с климата в тяхната страна.</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bg-BG" sz="2300" b="1">
                <a:solidFill>
                  <a:schemeClr val="bg1"/>
                </a:solidFill>
                <a:latin typeface="Open Sans"/>
                <a:ea typeface="Open Sans"/>
                <a:cs typeface="Open Sans"/>
              </a:rPr>
              <a:t>Приятели на Пакта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bg-BG">
                <a:latin typeface="Open Sans"/>
                <a:ea typeface="Open Sans"/>
                <a:cs typeface="Open Sans"/>
              </a:rPr>
              <a:t>         посланици</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bg-BG" sz="2200">
                <a:latin typeface="Open Sans"/>
                <a:ea typeface="Open Sans"/>
                <a:cs typeface="Open Sans"/>
              </a:rPr>
              <a:t>Организират и участват в местни, национални, регионални или европейски събития и инициативи.</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bg-BG" sz="2400" b="1" dirty="0">
                <a:solidFill>
                  <a:srgbClr val="174C54"/>
                </a:solidFill>
                <a:latin typeface="Open Sans"/>
                <a:ea typeface="Open Sans"/>
                <a:cs typeface="Arial"/>
              </a:rPr>
              <a:t>Посланиците на Пакта за климата </a:t>
            </a:r>
            <a:br>
              <a:rPr lang="bg-BG" sz="2400" b="1" dirty="0">
                <a:latin typeface="Open Sans"/>
                <a:ea typeface="Open Sans"/>
                <a:cs typeface="Arial"/>
              </a:rPr>
            </a:br>
            <a:r>
              <a:rPr lang="bg-BG" sz="2400" dirty="0">
                <a:latin typeface="Open Sans"/>
                <a:ea typeface="Open Sans"/>
                <a:cs typeface="Arial"/>
              </a:rPr>
              <a:t>са лидери на организации, общности, неформални групи или движения, местни власти, представители на културни институции, инфлуенсъри (и т.н.). В момента повече от </a:t>
            </a:r>
            <a:r>
              <a:rPr lang="bg-BG" sz="2400" b="1" dirty="0">
                <a:solidFill>
                  <a:srgbClr val="187471"/>
                </a:solidFill>
                <a:latin typeface="Open Sans"/>
                <a:ea typeface="Open Sans"/>
                <a:cs typeface="Arial"/>
              </a:rPr>
              <a:t>800 посланици</a:t>
            </a:r>
            <a:r>
              <a:rPr lang="bg-BG" sz="2400" dirty="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bg-BG" sz="2200">
                <a:latin typeface="Open Sans"/>
                <a:ea typeface="Open Sans"/>
                <a:cs typeface="Open Sans"/>
              </a:rPr>
              <a:t>Споделят съобщения от Пакта чрез своите мрежи и канали за комуникация.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bg-BG" sz="2200">
                <a:latin typeface="Open Sans"/>
                <a:ea typeface="Open Sans"/>
                <a:cs typeface="Open Sans"/>
              </a:rPr>
              <a:t>Дават пример и вдъхновяват останалите да </a:t>
            </a:r>
            <a:br>
              <a:rPr lang="bg-BG" sz="2200">
                <a:latin typeface="Open Sans"/>
                <a:ea typeface="Open Sans"/>
                <a:cs typeface="Open Sans"/>
              </a:rPr>
            </a:br>
            <a:r>
              <a:rPr lang="bg-BG" sz="2200">
                <a:latin typeface="Open Sans"/>
                <a:ea typeface="Open Sans"/>
                <a:cs typeface="Open Sans"/>
              </a:rPr>
              <a:t>предприемат действие в областта на климата.</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52759" y="7902586"/>
            <a:ext cx="7860631"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8E2D5EBF-1FDB-F5F4-8EE4-586FE2087265}"/>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060781" y="7583356"/>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bg-BG" sz="2200" dirty="0">
                <a:latin typeface="Open Sans"/>
                <a:ea typeface="Open Sans"/>
                <a:cs typeface="Open Sans"/>
              </a:rPr>
              <a:t>Си сътрудничат с посланици на национално и регионално ниво.</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1" y="2704016"/>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bg-BG" sz="2400" b="1" dirty="0">
                <a:solidFill>
                  <a:srgbClr val="391A53"/>
                </a:solidFill>
                <a:latin typeface="Open Sans"/>
                <a:ea typeface="Open Sans"/>
                <a:cs typeface="Arial"/>
              </a:rPr>
              <a:t>Партньори за Пакта за климата</a:t>
            </a:r>
            <a:r>
              <a:rPr lang="bg-BG" sz="2400" dirty="0">
                <a:latin typeface="Open Sans"/>
                <a:ea typeface="Open Sans"/>
                <a:cs typeface="Arial"/>
              </a:rPr>
              <a:t> са организации, които се ангажират да се справят с изменението на климата и да допринесат за устойчиво бъдеще. Като част от Пакта, те:</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062331" y="6440159"/>
            <a:ext cx="7021306" cy="405165"/>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bg-BG" sz="2200" dirty="0">
                <a:latin typeface="Open Sans"/>
                <a:ea typeface="Open Sans"/>
                <a:cs typeface="Open Sans"/>
              </a:rPr>
              <a:t>Участват в ексклузивни събития с политици на ЕС.</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060781" y="488838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bg-BG" sz="2200" dirty="0">
                <a:latin typeface="Open Sans"/>
                <a:ea typeface="Open Sans"/>
                <a:cs typeface="Open Sans"/>
              </a:rPr>
              <a:t>Увеличават видимостта на Пакта на своите уебсайтове и информират за постиженията чрез официалните канали.</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52761" y="7303927"/>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1" y="6258095"/>
            <a:ext cx="7860631" cy="769294"/>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722839"/>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0" y="822493"/>
            <a:ext cx="6349999" cy="836159"/>
          </a:xfrm>
          <a:solidFill>
            <a:srgbClr val="2A255A"/>
          </a:solidFill>
        </p:spPr>
        <p:txBody>
          <a:bodyPr wrap="square" lIns="216000" tIns="144000" rIns="180000" bIns="108000" anchor="t">
            <a:spAutoFit/>
          </a:bodyPr>
          <a:lstStyle/>
          <a:p>
            <a:pPr marL="904875" indent="-893445"/>
            <a:r>
              <a:rPr lang="bg-BG" dirty="0">
                <a:latin typeface="Open Sans"/>
                <a:ea typeface="Open Sans"/>
                <a:cs typeface="Open Sans"/>
              </a:rPr>
              <a:t>                  ПАРТНЬОРи</a:t>
            </a:r>
          </a:p>
        </p:txBody>
      </p:sp>
      <p:pic>
        <p:nvPicPr>
          <p:cNvPr id="2" name="Picture 1" descr="A group of people laughing&#10;&#10;Description automatically generated">
            <a:extLst>
              <a:ext uri="{FF2B5EF4-FFF2-40B4-BE49-F238E27FC236}">
                <a16:creationId xmlns:a16="http://schemas.microsoft.com/office/drawing/2014/main" id="{3B548769-DC8F-F4D5-55E8-1FAFCFEC3AC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2.xml><?xml version="1.0" encoding="utf-8"?>
<ds:datastoreItem xmlns:ds="http://schemas.openxmlformats.org/officeDocument/2006/customXml" ds:itemID="{6668DBA6-8E76-4B1A-A68D-358A1B97586E}">
  <ds:schemaRefs>
    <ds:schemaRef ds:uri="http://www.w3.org/XML/1998/namespace"/>
    <ds:schemaRef ds:uri="http://schemas.openxmlformats.org/package/2006/metadata/core-properties"/>
    <ds:schemaRef ds:uri="http://purl.org/dc/terms/"/>
    <ds:schemaRef ds:uri="http://purl.org/dc/elements/1.1/"/>
    <ds:schemaRef ds:uri="http://schemas.microsoft.com/office/infopath/2007/PartnerControls"/>
    <ds:schemaRef ds:uri="http://schemas.microsoft.com/office/2006/documentManagement/types"/>
    <ds:schemaRef ds:uri="http://schemas.microsoft.com/office/2006/metadata/properties"/>
    <ds:schemaRef ds:uri="119ae24b-acd2-4206-8a50-f24ff65407c3"/>
    <ds:schemaRef ds:uri="f75dc2e1-5a74-43f4-af9f-d866e04aa3cf"/>
    <ds:schemaRef ds:uri="http://purl.org/dc/dcmitype/"/>
  </ds:schemaRefs>
</ds:datastoreItem>
</file>

<file path=customXml/itemProps3.xml><?xml version="1.0" encoding="utf-8"?>
<ds:datastoreItem xmlns:ds="http://schemas.openxmlformats.org/officeDocument/2006/customXml" ds:itemID="{D809F4FD-FE9E-4491-8AA7-6B9F46C4E4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1686</Words>
  <Application>Microsoft Office PowerPoint</Application>
  <PresentationFormat>Custom</PresentationFormat>
  <Paragraphs>165</Paragraphs>
  <Slides>27</Slides>
  <Notes>10</Notes>
  <HiddenSlides>0</HiddenSlides>
  <MMClips>0</MMClips>
  <ScaleCrop>false</ScaleCrop>
  <HeadingPairs>
    <vt:vector size="4" baseType="variant">
      <vt:variant>
        <vt:lpstr>Theme</vt:lpstr>
      </vt:variant>
      <vt:variant>
        <vt:i4>10</vt:i4>
      </vt:variant>
      <vt:variant>
        <vt:lpstr>Slide Titles</vt:lpstr>
      </vt:variant>
      <vt:variant>
        <vt:i4>27</vt:i4>
      </vt:variant>
    </vt:vector>
  </HeadingPairs>
  <TitlesOfParts>
    <vt:vector size="37" baseType="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За Европейския пакт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Благодарим Ви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107</cp:revision>
  <dcterms:created xsi:type="dcterms:W3CDTF">2023-09-22T15:24:24Z</dcterms:created>
  <dcterms:modified xsi:type="dcterms:W3CDTF">2024-08-23T12:19:17Z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