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A5935-C5DE-0A24-96DC-B35E2EDD3491}" v="238" dt="2025-12-16T15:14:21.389"/>
    <p1510:client id="{53F716D6-ED78-F700-8A95-6B6F49F9BA8F}" v="600" dt="2025-12-17T15:39:29.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ga"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ga" TargetMode="External"/><Relationship Id="rId4" Type="http://schemas.openxmlformats.org/officeDocument/2006/relationships/hyperlink" Target="https://climate-pact.europa.eu/interactive-pact-map-discover-climate-action-near-you_ga"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ga" sz="1200" b="0" i="0" u="none" kern="1200" baseline="0">
                <a:solidFill>
                  <a:schemeClr val="tx1"/>
                </a:solidFill>
                <a:effectLst/>
                <a:latin typeface="+mn-lt"/>
                <a:ea typeface="+mn-ea"/>
                <a:cs typeface="+mn-cs"/>
              </a:rPr>
              <a:t>Fáilte chroíúil: Beannaigh an grúpa agus gabh buíochas leo as a bheith páirteach sa seisiún. </a:t>
            </a:r>
          </a:p>
          <a:p>
            <a:pPr algn="l" rtl="0" fontAlgn="base"/>
            <a:r>
              <a:rPr lang="ga" sz="1200" b="0" i="0" u="none" kern="1200" baseline="0">
                <a:solidFill>
                  <a:schemeClr val="tx1"/>
                </a:solidFill>
                <a:effectLst/>
                <a:latin typeface="+mn-lt"/>
                <a:ea typeface="+mn-ea"/>
                <a:cs typeface="+mn-cs"/>
              </a:rPr>
              <a:t>Cuir tú féin in aithne: Roinn d’ainm, do ról agus go hachomair cén fáth go bhfuil suim phearsanta agat i ngníomhú ar son na haeráide nó i bheith ag obair le daoine óga. </a:t>
            </a:r>
            <a:endParaRPr lang="ga" sz="1200" b="0" i="0" kern="1200">
              <a:solidFill>
                <a:schemeClr val="tx1"/>
              </a:solidFill>
              <a:effectLst/>
              <a:latin typeface="+mn-lt"/>
            </a:endParaRPr>
          </a:p>
          <a:p>
            <a:pPr algn="l" rtl="0" fontAlgn="base"/>
            <a:r>
              <a:rPr lang="ga" sz="1200" b="0" i="0" u="none" kern="1200" baseline="0">
                <a:solidFill>
                  <a:schemeClr val="tx1"/>
                </a:solidFill>
                <a:effectLst/>
                <a:latin typeface="+mn-lt"/>
                <a:ea typeface="+mn-ea"/>
                <a:cs typeface="+mn-cs"/>
              </a:rPr>
              <a:t>Socraigh an ton: Mínigh go bhfuil an seisiún seo faoi iniúchadh a dhéanamh ar a bhféadfaimid a dhéanamh le chéile mar dhaoine aonair, scoileanna, pobail agus mar chuid de thionscnamh níos leithne de chuid an Aontais </a:t>
            </a:r>
            <a:r>
              <a:rPr lang="ga" b="0" i="0" u="none" baseline="0"/>
              <a:t>Eorpaigh</a:t>
            </a:r>
            <a:r>
              <a:rPr lang="ga" sz="1200" b="0" i="0" u="none" kern="1200" baseline="0">
                <a:solidFill>
                  <a:schemeClr val="tx1"/>
                </a:solidFill>
                <a:effectLst/>
                <a:latin typeface="+mn-lt"/>
                <a:ea typeface="+mn-ea"/>
                <a:cs typeface="+mn-cs"/>
              </a:rPr>
              <a:t>. </a:t>
            </a:r>
            <a:endParaRPr lang="ga" sz="1200" b="0" i="0" kern="1200">
              <a:solidFill>
                <a:schemeClr val="tx1"/>
              </a:solidFill>
              <a:effectLst/>
              <a:latin typeface="+mn-lt"/>
            </a:endParaRPr>
          </a:p>
          <a:p>
            <a:pPr algn="l" rtl="0" fontAlgn="base"/>
            <a:r>
              <a:rPr lang="ga" sz="1200" b="0" i="0" u="none" kern="1200" baseline="0">
                <a:solidFill>
                  <a:schemeClr val="tx1"/>
                </a:solidFill>
                <a:effectLst/>
                <a:latin typeface="+mn-lt"/>
                <a:ea typeface="+mn-ea"/>
                <a:cs typeface="+mn-cs"/>
              </a:rPr>
              <a:t>Tabhair isteach an Comhaontú Aeráide: Luaigh go dtugann an Comhaontú Aeráide Eorpach daoine agus eagraíochtaí ar fud na hEorpa le chéile chun foghlaim, gníomhú agus tacú lena chéile agus gníomhú ar son na haeráide á dhéanamh acu.  </a:t>
            </a:r>
            <a:endParaRPr lang="ga" sz="1200" b="0" i="0" kern="1200">
              <a:solidFill>
                <a:schemeClr val="tx1"/>
              </a:solidFill>
              <a:effectLst/>
              <a:latin typeface="+mn-lt"/>
            </a:endParaRPr>
          </a:p>
          <a:p>
            <a:pPr algn="l" rtl="0" fontAlgn="base"/>
            <a:r>
              <a:rPr lang="ga" sz="1200" b="0" i="0" u="none" kern="1200" baseline="0">
                <a:solidFill>
                  <a:schemeClr val="tx1"/>
                </a:solidFill>
                <a:effectLst/>
                <a:latin typeface="+mn-lt"/>
                <a:ea typeface="+mn-ea"/>
                <a:cs typeface="+mn-cs"/>
              </a:rPr>
              <a:t>Aibhsigh an chuimsitheacht: Cuir béim ar an bhfíric go bhfuil páirt le himirt ag gach duine, is cuma cén aois nó cúlra atá acu, agus go bhfuil sé i gceist go mbeadh seisiún an lae inniu spreagúil agus idirghníomhach agus go bhfuil fáilte roimh a machnaimh agus a gcuid ionchuir am ar bith. </a:t>
            </a:r>
            <a:endParaRPr lang="ga" sz="1200" b="0" i="0" kern="1200">
              <a:solidFill>
                <a:schemeClr val="tx1"/>
              </a:solidFill>
              <a:effectLst/>
              <a:latin typeface="+mn-lt"/>
            </a:endParaRPr>
          </a:p>
          <a:p>
            <a:pPr algn="l" rtl="0" fontAlgn="base"/>
            <a:r>
              <a:rPr lang="ga" sz="1200" b="0" i="0" u="none" kern="1200" baseline="0">
                <a:solidFill>
                  <a:schemeClr val="tx1"/>
                </a:solidFill>
                <a:effectLst/>
                <a:latin typeface="+mn-lt"/>
                <a:ea typeface="+mn-ea"/>
                <a:cs typeface="+mn-cs"/>
              </a:rPr>
              <a:t>Réamhamharc ar an seisiún: Tabhair léargas tapa ar a bhfuil ag teacht: tuiscint a fháil ar dhúshláin na haeráide, smaointe a roinnt agus gníomhaíochtaí spraíúla agus bealaí chun páirt a ghlacadh a aimsiú. </a:t>
            </a:r>
            <a:endParaRPr lang="ga"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ga"/>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ga" sz="1200" b="0" i="0" u="none" kern="1200" baseline="0">
                <a:solidFill>
                  <a:schemeClr val="tx1"/>
                </a:solidFill>
                <a:effectLst/>
                <a:latin typeface="+mn-lt"/>
                <a:ea typeface="+mn-ea"/>
                <a:cs typeface="+mn-cs"/>
              </a:rPr>
              <a:t>Cuir an sleamhnán i láthair trí mhíniú a thabhairt go dtarlaíonn gníomhú ar son na haeráide i réimsí éagsúla dár saol laethúil agus dár sochaí. </a:t>
            </a:r>
          </a:p>
          <a:p>
            <a:pPr algn="l" rtl="0" fontAlgn="base"/>
            <a:r>
              <a:rPr lang="ga" sz="1200" b="0" i="0" u="none" kern="1200" baseline="0">
                <a:solidFill>
                  <a:schemeClr val="tx1"/>
                </a:solidFill>
                <a:effectLst/>
                <a:latin typeface="+mn-lt"/>
                <a:ea typeface="+mn-ea"/>
                <a:cs typeface="+mn-cs"/>
              </a:rPr>
              <a:t>Mínigh gach réimse go hachomair: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Fuinneamh: Fuinneamh glan a úsáid, éifeachtúlacht a fheabhsú, agus foinsí in-athnuaite a thacú.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Iompar: Siúl, rothaíocht, úsáid iompair phoiblí, agus laghdú astaíochtaí ó fheithiclí.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Nádúr: Foraoisí a chosaint, crainn a phlandáil, gnáthóga a athbhunú, agus aire a thabhairt don bhithéagsúlacht.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Bia: Dramhaíl bia a laghdú, táirgí séasúracha/áitiúla a ithe, agus tacú le feirmeoireacht inbhuanaithe.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Dramhaíl: Athúsáid, athchúrsáil agus laghdú plaistigh aon úsáide.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Uisce: Uisce a chaomhnú, aibhneacha, lochanna agus foinsí uisce eile a chosaint.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Pobail: Ag obair le chéile ar thionscadail áitiúla, ar fheachtais feasachta, nó ar thionscnaimh inbhuanaitheachta scoile. </a:t>
            </a:r>
          </a:p>
          <a:p>
            <a:pPr algn="l" rtl="0" fontAlgn="base"/>
            <a:r>
              <a:rPr lang="ga" sz="1200" b="0" i="0" u="none" kern="1200" baseline="0">
                <a:solidFill>
                  <a:schemeClr val="tx1"/>
                </a:solidFill>
                <a:effectLst/>
                <a:latin typeface="+mn-lt"/>
                <a:ea typeface="+mn-ea"/>
                <a:cs typeface="+mn-cs"/>
              </a:rPr>
              <a:t>Spreag daltaí trí cheisteanna mealltacha a chur orthu ar nós: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"Cé acu de na réimsí seo a bhfuil gníomhaíocht feicthe agat i do scoil nó i do phobal?"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“An féidir leat smaoineamh ar smaointe nua le haghaidh tionscadal nó gníomhartha a d’fhéadfaimis a dhéanamh le chéile?”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Cuir i bhfáth go méadaíonn iarracht chomhchoiteann an tionchar: ní hamháin go bhfuil sé faoi roghanna aonair ach faoi oibriú le chéile mar phobal. </a:t>
            </a:r>
          </a:p>
          <a:p>
            <a:pPr marL="0" indent="0" algn="l" rtl="0" fontAlgn="base">
              <a:buFont typeface="Arial" panose="020B0604020202020204" pitchFamily="34" charset="0"/>
              <a:buNone/>
            </a:pPr>
            <a:r>
              <a:rPr lang="ga" sz="1200" b="0" i="0" u="none" kern="1200" baseline="0">
                <a:solidFill>
                  <a:schemeClr val="tx1"/>
                </a:solidFill>
                <a:effectLst/>
                <a:latin typeface="+mn-lt"/>
                <a:ea typeface="+mn-ea"/>
                <a:cs typeface="+mn-cs"/>
              </a:rPr>
              <a:t>Roinn an príomhtheachtaireacht seo: Tarlaíonn gníomhú ar son na haeráide i ngach áit, i mórán réimsí den saol, agus is féidir le gach duine cur le pláinéad níos sláintiúla agus níos inbhuanaithe a chruthú.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ga"/>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ga" sz="1200" b="0" i="0" u="none" kern="1200" baseline="0">
                <a:solidFill>
                  <a:schemeClr val="tx1"/>
                </a:solidFill>
                <a:effectLst/>
                <a:latin typeface="+mn-lt"/>
                <a:ea typeface="+mn-ea"/>
                <a:cs typeface="+mn-cs"/>
              </a:rPr>
              <a:t>Mínigh go bhfuil daoine óga ar fud na hEorpa i gceannas ar ghníomhartha coincréiteacha aeráide i scoileanna agus i bpobail. </a:t>
            </a:r>
          </a:p>
          <a:p>
            <a:pPr algn="l" rtl="0" fontAlgn="base"/>
            <a:r>
              <a:rPr lang="ga" sz="1200" b="0" i="0" u="none" kern="1200" baseline="0">
                <a:solidFill>
                  <a:schemeClr val="tx1"/>
                </a:solidFill>
                <a:effectLst/>
                <a:latin typeface="+mn-lt"/>
                <a:ea typeface="+mn-ea"/>
                <a:cs typeface="+mn-cs"/>
              </a:rPr>
              <a:t>Roinn samplaí de ghníomhú aeráide faoi stiúir na hóige, amhail: siúlóidí aeráide, ceardlanna chun réitigh a dhearadh, parlaimintí piaraí chun gníomhartha a phlé, ceardlanna scéalta grianghraf, plandáil crann, glantacháin, imeachtaí rothaíochta, agus tionscnaimh coigilte fuinnimh. </a:t>
            </a:r>
          </a:p>
          <a:p>
            <a:pPr algn="l" rtl="0" fontAlgn="base"/>
            <a:r>
              <a:rPr lang="ga" sz="1200" b="0" i="0" u="none" kern="1200" baseline="0">
                <a:solidFill>
                  <a:schemeClr val="tx1"/>
                </a:solidFill>
                <a:effectLst/>
                <a:latin typeface="+mn-lt"/>
                <a:ea typeface="+mn-ea"/>
                <a:cs typeface="+mn-cs"/>
              </a:rPr>
              <a:t>Cuir ceisteanna chun daltaí a spreagadh, amhail: “Cé acu de na gníomhartha aeráide seo a d’fhéadfá a thriail i do scoil?”; “Cén ghníomhaíocht ar mhaith leat a thriail i do scoil?”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ga"/>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sz="1200" b="0" i="0" u="none" kern="1200" baseline="0">
                <a:solidFill>
                  <a:schemeClr val="tx1"/>
                </a:solidFill>
                <a:effectLst/>
                <a:latin typeface="+mn-lt"/>
                <a:ea typeface="+mn-ea"/>
                <a:cs typeface="+mn-cs"/>
              </a:rPr>
              <a:t>Mol gníomhaíochtaí simplí agus tarraingteacha</a:t>
            </a:r>
            <a:r>
              <a:rPr lang="ga" b="0" i="0" u="none" baseline="0"/>
              <a:t> le haghaidh gníomhaíochta ar son na haeráide</a:t>
            </a:r>
            <a:r>
              <a:rPr lang="ga" sz="1200" b="0" i="0" u="none" kern="1200" baseline="0">
                <a:solidFill>
                  <a:schemeClr val="tx1"/>
                </a:solidFill>
                <a:effectLst/>
                <a:latin typeface="+mn-lt"/>
                <a:ea typeface="+mn-ea"/>
                <a:cs typeface="+mn-cs"/>
              </a:rPr>
              <a:t> ar féidir le daltaí agus scoileanna a chur i bhfeidhm, amhail siúlóid aeráide, scéal grianghrafadóireachta a chruthú, grúpa gníomhaíochta daltaí a bhunú nó parlaimint piaraí a reáchtáil. Rogha eile is ea na daltaí a roinnt ina ngrúpaí níos lú agus cuireadh a thabhairt dóibh a gcuid smaointe féin a fhorbairt i bhformáid mini-hacathon. Is féidir le gach grúpa smaointeoireacht a dhéanamh ar thionscadal coincréiteach gníomhaíochta nó rannpháirtíochta aeráide agus ansin a smaoineamh a chur i láthair go hachomair don rang. Cuidíonn an cur chuige seo le smaointe iomadúla a ghiniúint go tapa agus spreagann sé cruthaitheacht agus comhoibriú. Le mic léinn níos sine nó le mic léinn ollscoile, d’fhéadfá cur le struchtúir atá ann cheana féin, amhail cumainn mac léinn, clubanna inbhuanaitheachta, saotharlanna nuálaíochta, nó cláir rannpháirtíochta sibhialta, ar féidir leo tacú leis na smaointe a forbraíodh le linn an tseisiúin agus iad a scála suas. Ar deireadh, tabhair cuireadh don ghrúpa gníomhaíocht shimplí amháin a phleanáil le chéile, ag roghnú rud éigin indéanta agus spreagúil ar féidir leo tosú air láithreach. </a:t>
            </a:r>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ga"/>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b="0" i="0" u="none" baseline="0">
                <a:latin typeface="Calibri"/>
                <a:ea typeface="Calibri"/>
                <a:cs typeface="Calibri"/>
              </a:rPr>
              <a:t>D’fhéadfá na teimpléid sleamhnán seo a leanas a úsáid i gcás gur mhaith leat aon ábhar a chur leis an gcur i láthair atá oiriúnaithe do chomhthéacs na scoile agus do riachtanais agus leasanna na ndaltaí. </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ga"/>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b="0" i="0" u="none" baseline="0"/>
              <a:t>Más mian leat, d’fhéadfá an sleamhnán seo a úsáid chun tú féin agus na rudaí is tábhachtaí duit a chur in aithne, chomh maith leis na gníomhaíochtaí nó na tionscadail a bhfuil tú páirteach iontu. Más mian leat, d’fhéadfá pictiúr díot féin a chur leis freisin tríd an ngrianghraf sa ''fráma ciorclach'' a athsholáthar. </a:t>
            </a:r>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ga"/>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ga" sz="1200" b="0" i="0" u="none" kern="1200" baseline="0">
                <a:solidFill>
                  <a:schemeClr val="tx1"/>
                </a:solidFill>
                <a:effectLst/>
                <a:latin typeface="+mn-lt"/>
                <a:ea typeface="+mn-ea"/>
                <a:cs typeface="+mn-cs"/>
              </a:rPr>
              <a:t>Tosaigh trí chúpla ceist ghearr a chur ar na daltaí chun a gcuid eolais a ghníomhachtú: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"Cad iad na príomhchúiseanna le hathrú aeráide, dar leat?"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"An bhfuil aon athruithe a bhaineann leis an aeráid faoi deara agat san áit ina gcónaíonn tú?" </a:t>
            </a: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“Cad iad na saincheisteanna aeráide is mó a chuireann imní ort?” </a:t>
            </a:r>
          </a:p>
          <a:p>
            <a:pPr algn="l" rtl="0" fontAlgn="base"/>
            <a:r>
              <a:rPr lang="ga" sz="1200" b="0" i="0" u="none" kern="1200" baseline="0">
                <a:solidFill>
                  <a:schemeClr val="tx1"/>
                </a:solidFill>
                <a:effectLst/>
                <a:latin typeface="+mn-lt"/>
                <a:ea typeface="+mn-ea"/>
                <a:cs typeface="+mn-cs"/>
              </a:rPr>
              <a:t>Úsáid a gcuid freagraí chun ceangal a dhéanamh le míniú gairid: tarlaíonn athrú aeráide toisc go bhfuil gáis cheaptha teasa, CO₂ den chuid is mó ó dhó breoslaí iontaise, talmhaíocht agus dífhoraoisiú, ag gaisteáil níos mó teasa san atmaisféar. Mar thoradh air seo, bíonn teochtaí ag ardú, drochaimsir, cailliúint bithéagsúlachta agus cur isteach ar éiceachórais agus ar phobail. </a:t>
            </a:r>
          </a:p>
          <a:p>
            <a:pPr algn="l" rtl="0" fontAlgn="base"/>
            <a:r>
              <a:rPr lang="ga" sz="1200" b="0" i="0" u="none" kern="1200" baseline="0">
                <a:solidFill>
                  <a:schemeClr val="tx1"/>
                </a:solidFill>
                <a:effectLst/>
                <a:latin typeface="+mn-lt"/>
                <a:ea typeface="+mn-ea"/>
                <a:cs typeface="+mn-cs"/>
              </a:rPr>
              <a:t>Aithnigh go bhféadfadh formhór na ndaltaí a bheith eolach ar na coincheapa seo cheana féin, mar sin ní hamháin gurb é an sprioc athrú aeráide a shainmhíniú ach a thionchair agus na gníomhartha is féidir a thuiscint. Críochnaigh ar nóta dóchasach: tá scála an dúshláin mór, ach is féidir le gníomhaíocht chomhchoiteann, ó dhaoine aonair, ó phobail agus ó institiúidí, difríocht mhór a dhéanamh.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ga"/>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sz="1200" b="0" i="0" u="none" kern="1200" baseline="0">
                <a:solidFill>
                  <a:schemeClr val="tx1"/>
                </a:solidFill>
                <a:effectLst/>
                <a:latin typeface="+mn-lt"/>
                <a:ea typeface="+mn-ea"/>
                <a:cs typeface="+mn-cs"/>
              </a:rPr>
              <a:t>Luaigh samplaí gaolmhara: samhraí níos teo, níos lú báistí, bruscar i bpáirceanna, níos lú beacha. Fiafraigh: “An bhfaca tú athruithe mar seo i do bhaile nó i do scoil riamh?” Spreag na daltaí chun roinnt.</a:t>
            </a:r>
          </a:p>
          <a:p>
            <a:pPr algn="l" rtl="0" fontAlgn="base"/>
            <a:r>
              <a:rPr lang="ga" sz="1200" b="0" i="0" u="none" kern="1200" baseline="0">
                <a:solidFill>
                  <a:schemeClr val="tx1"/>
                </a:solidFill>
                <a:effectLst/>
                <a:latin typeface="+mn-lt"/>
                <a:ea typeface="+mn-ea"/>
                <a:cs typeface="+mn-cs"/>
              </a:rPr>
              <a:t>Más le daltaí níos sine atá tú ag caint (mar shampla, ar leibhéal na hardteistiméireachta nó na hollscoile), is féidir leat plé níos leithne a thosú faoi ghníomhú ar son na haeráide ag an leibhéal sochaíoch. Spreag machnamh trí cheisteanna a chur ar nós: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Cá as a dtagann astaíochtaí téamh an phláinéid?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Cá agus conas a d’éirigh linn iad a laghdú go dtí seo?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Cén fáth go bhfuil sé deacair astaíochtaí a laghdú go tapa?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Cad atá ar eolas againn faoi athruithe aeráide amach anseo, agus conas is féidir linn ullmhú dóibh?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Cé atá ag glacadh gnímh cheana féin, agus cé a gcaithfidh gníomhú fós? </a:t>
            </a:r>
            <a:endParaRPr lang="ga" sz="1200" b="0" i="0" kern="1200">
              <a:solidFill>
                <a:schemeClr val="tx1"/>
              </a:solidFill>
              <a:effectLst/>
              <a:latin typeface="+mn-lt"/>
            </a:endParaRPr>
          </a:p>
          <a:p>
            <a:pPr algn="l" rtl="0" fontAlgn="base"/>
            <a:r>
              <a:rPr lang="ga" sz="1200" b="0" i="0" u="none" kern="1200" baseline="0">
                <a:solidFill>
                  <a:schemeClr val="tx1"/>
                </a:solidFill>
                <a:effectLst/>
                <a:latin typeface="+mn-lt"/>
                <a:ea typeface="+mn-ea"/>
                <a:cs typeface="+mn-cs"/>
              </a:rPr>
              <a:t>Úsáid na ceisteanna seo chun comhrá a spreagadh faoi na dúshláin níos leithne atá romhainn agus chun iniúchadh a dhéanamh ar an gcaoi ar féidir aghaidh a thabhairt orthu ar bhealach níos sistéamaí trí chomhiarrachtaí rialtais, gnólachtaí, ollscoileanna agus scoileanna, eagraíochtaí neamhrialtasacha, eagraíochtaí pobail, agus saoránaigh. Cuidíonn sé seo le daltaí a thuiscint go n-éilíonn gníomhú ar son na haeráide go leor gníomhaithe sochaíocha ag obair le chéile, ní hamháin athruithe ar stíl mhaireachtála aonair. </a:t>
            </a:r>
            <a:r>
              <a:rPr lang="ga" b="0" i="0" u="none" baseline="0"/>
              <a:t>D’fhéadfá sonraí, acmhainní agus staidéir a úsáid agus a roinnt freisin a léiríonn go soiléir cúiseanna agus tionchar an athraithe aeráide chun mic léinn a spreagadh tuilleadh agus a n-aird a tharraingt. </a:t>
            </a:r>
            <a:endParaRPr lang="ga" b="0" i="0" kern="120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ga"/>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ga" sz="1200" b="0" i="0" u="none" kern="1200" baseline="0">
                <a:solidFill>
                  <a:schemeClr val="tx1"/>
                </a:solidFill>
                <a:effectLst/>
                <a:latin typeface="+mn-lt"/>
                <a:ea typeface="+mn-ea"/>
                <a:cs typeface="+mn-cs"/>
              </a:rPr>
              <a:t>Sainmhínigh gníomhú ar son na haeráide i bhfocail shimplí: aon rud a chuidíonn le nádúr a chosaint, astaíochtaí a laghdú agus ár bpobail agus ár bplainéad a dhéanamh níos sláintiúla. Tarlaíonn sé ar go leor leibhéil: teaghlaigh, scoileanna, cathracha, cuideachtaí, rialtais, agus pobail. </a:t>
            </a:r>
          </a:p>
          <a:p>
            <a:pPr algn="l" rtl="0" fontAlgn="base"/>
            <a:r>
              <a:rPr lang="ga" sz="1200" b="0" i="0" u="none" kern="1200" baseline="0">
                <a:solidFill>
                  <a:schemeClr val="tx1"/>
                </a:solidFill>
                <a:effectLst/>
                <a:latin typeface="+mn-lt"/>
                <a:ea typeface="+mn-ea"/>
                <a:cs typeface="+mn-cs"/>
              </a:rPr>
              <a:t>Roinn samplaí gaolmhara: tionscadail athchúrsála scoile, crainn phobail a phlandáil, sráideanna rothaíochta, imeachtaí glantacháin áitiúla. </a:t>
            </a:r>
            <a:endParaRPr lang="ga" sz="1200" b="0" i="0" kern="1200">
              <a:solidFill>
                <a:schemeClr val="tx1"/>
              </a:solidFill>
              <a:effectLst/>
              <a:latin typeface="+mn-lt"/>
            </a:endParaRPr>
          </a:p>
          <a:p>
            <a:pPr algn="l" rtl="0" fontAlgn="base"/>
            <a:r>
              <a:rPr lang="ga" sz="1200" b="0" i="0" u="none" kern="1200" baseline="0">
                <a:solidFill>
                  <a:schemeClr val="tx1"/>
                </a:solidFill>
                <a:effectLst/>
                <a:latin typeface="+mn-lt"/>
                <a:ea typeface="+mn-ea"/>
                <a:cs typeface="+mn-cs"/>
              </a:rPr>
              <a:t>Cuir ceisteanna ar na daltaí chun iad a spreagadh: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“Cad iad na gníomhartha aeráide atá feicthe agat i do scoil nó i do phobal?”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“Cé a cheapann tú atá ag glacadh gnímh i do bhaile, i do chathair nó i do thír?”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“Cad a d’fhéadfaimis a dhéanamh le chéile chun tionchar níos mó a imirt?”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“Cén fáth go bhfuil sé tábhachtach oibriú le chéile seachas i d’aonar?” </a:t>
            </a:r>
            <a:endParaRPr lang="ga" sz="1200" b="0" i="0" kern="1200">
              <a:solidFill>
                <a:schemeClr val="tx1"/>
              </a:solidFill>
              <a:effectLst/>
              <a:latin typeface="+mn-lt"/>
            </a:endParaRPr>
          </a:p>
          <a:p>
            <a:pPr algn="l" rtl="0" fontAlgn="base"/>
            <a:r>
              <a:rPr lang="ga" sz="1200" b="0" i="0" u="none" kern="1200" baseline="0">
                <a:solidFill>
                  <a:schemeClr val="tx1"/>
                </a:solidFill>
                <a:effectLst/>
                <a:latin typeface="+mn-lt"/>
                <a:ea typeface="+mn-ea"/>
                <a:cs typeface="+mn-cs"/>
              </a:rPr>
              <a:t>Cuir béim ar an bhfíric, cé go bhfuil tábhacht le roghanna aonair, go dtagann fíorathrú ó iarrachtaí comhchoiteanna agus ó chomhoibriú i measc ilghníomhaithe sochaíocha. </a:t>
            </a:r>
            <a:r>
              <a:rPr lang="ga" b="0" i="0" u="none" baseline="0"/>
              <a:t>Is féidir leat a lua go bhfuil dul chun cinn á dhéanamh cheana féin maidir le hastaíochtaí CO2 a laghdú, agus tá an tAontas Eorpach </a:t>
            </a:r>
            <a:r>
              <a:rPr lang="ga" b="0" i="0" u="none" baseline="0">
                <a:hlinkClick r:id="rId3"/>
              </a:rPr>
              <a:t>tar éis a hastaíochtaí CO2 a laghdú faoi 37%.</a:t>
            </a:r>
            <a:r>
              <a:rPr lang="ga" b="0" i="0" u="none" baseline="0"/>
              <a:t>  </a:t>
            </a:r>
            <a:endParaRPr lang="ga"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ga"/>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b="0" i="0" u="none" kern="1200" baseline="0">
                <a:solidFill>
                  <a:schemeClr val="tx1"/>
                </a:solidFill>
                <a:effectLst/>
              </a:rPr>
              <a:t>Mínigh gur tionscnamh de chuid an Aontais Eorpaigh é an Comhaontú Aeráide Eorpach</a:t>
            </a:r>
            <a:r>
              <a:rPr lang="ga" b="0" i="0" u="none" baseline="0"/>
              <a:t>a</a:t>
            </a:r>
            <a:r>
              <a:rPr lang="ga" b="0" i="0" u="none" kern="1200" baseline="0">
                <a:solidFill>
                  <a:schemeClr val="tx1"/>
                </a:solidFill>
                <a:effectLst/>
              </a:rPr>
              <a:t> </a:t>
            </a:r>
            <a:r>
              <a:rPr lang="ga" b="0" i="0" u="none" baseline="0"/>
              <a:t> spreagann </a:t>
            </a:r>
            <a:r>
              <a:rPr lang="ga" b="0" i="0" u="none" kern="1200" baseline="0">
                <a:solidFill>
                  <a:schemeClr val="tx1"/>
                </a:solidFill>
                <a:effectLst/>
              </a:rPr>
              <a:t>daoine </a:t>
            </a:r>
            <a:r>
              <a:rPr lang="ga" b="0" i="0" u="none" baseline="0"/>
              <a:t>agus pobail chun cuidiú </a:t>
            </a:r>
            <a:r>
              <a:rPr lang="ga" b="0" i="0" u="none" kern="1200" baseline="0">
                <a:solidFill>
                  <a:schemeClr val="tx1"/>
                </a:solidFill>
                <a:effectLst/>
              </a:rPr>
              <a:t>le</a:t>
            </a:r>
            <a:r>
              <a:rPr lang="ga" b="0" i="0" u="none" baseline="0"/>
              <a:t>todhchaí inbhuanaithe</a:t>
            </a:r>
            <a:r>
              <a:rPr lang="ga" b="0" i="0" u="none" kern="1200" baseline="0">
                <a:solidFill>
                  <a:schemeClr val="tx1"/>
                </a:solidFill>
                <a:effectLst/>
              </a:rPr>
              <a:t>.</a:t>
            </a:r>
            <a:r>
              <a:rPr lang="ga" b="0" i="0" u="none" baseline="0"/>
              <a:t> </a:t>
            </a:r>
            <a:r>
              <a:rPr lang="ga" sz="1200" b="0" i="0" u="none" kern="1200" baseline="0">
                <a:solidFill>
                  <a:schemeClr val="tx1"/>
                </a:solidFill>
                <a:effectLst/>
                <a:latin typeface="+mn-lt"/>
                <a:ea typeface="+mn-ea"/>
                <a:cs typeface="+mn-cs"/>
              </a:rPr>
              <a:t>Is cuid den ghluaiseacht seo iad ambasadóirí agus comhpháirtithe. Mínigh do thaithí mar chuid den phobal seo.</a:t>
            </a:r>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ga"/>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ga" b="0" i="0" u="none" baseline="0"/>
              <a:t>Tosaigh ag cur an Chomhaontú Aeráide i láthair agus déan nasc le do thaithí féin mar chuid de.</a:t>
            </a:r>
            <a:endParaRPr lang="ga"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ga"/>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ga" b="0" i="0" u="none" baseline="0"/>
              <a:t>Roinn go bhfuil trí phríomhchuspóir ag an gComhaontú Aeráide: </a:t>
            </a:r>
            <a:endParaRPr lang="ga">
              <a:solidFill>
                <a:srgbClr val="444444"/>
              </a:solidFill>
            </a:endParaRPr>
          </a:p>
          <a:p>
            <a:pPr marL="171450" indent="-171450" algn="l" rtl="0">
              <a:buFont typeface="Arial,Sans-Serif"/>
              <a:buChar char="•"/>
            </a:pPr>
            <a:r>
              <a:rPr lang="ga" b="0" i="0" u="none" baseline="0"/>
              <a:t>Feasacht a mhúscailt – tuiscint a fháil ar an athrú aeráide agus a thionchair. </a:t>
            </a:r>
            <a:endParaRPr lang="ga">
              <a:solidFill>
                <a:srgbClr val="444444"/>
              </a:solidFill>
            </a:endParaRPr>
          </a:p>
          <a:p>
            <a:pPr marL="171450" indent="-171450" algn="l" rtl="0">
              <a:buFont typeface="Arial,Sans-Serif"/>
              <a:buChar char="•"/>
            </a:pPr>
            <a:r>
              <a:rPr lang="ga" b="0" i="0" u="none" baseline="0"/>
              <a:t>Gníomh a spreagadh – daoine aonair, scoileanna agus pobail a spreagadh chun céimeanna praiticiúla a ghlacadh. </a:t>
            </a:r>
            <a:endParaRPr lang="ga">
              <a:solidFill>
                <a:srgbClr val="444444"/>
              </a:solidFill>
            </a:endParaRPr>
          </a:p>
          <a:p>
            <a:pPr marL="171450" indent="-171450" algn="l" rtl="0">
              <a:buFont typeface="Arial,Sans-Serif"/>
              <a:buChar char="•"/>
            </a:pPr>
            <a:r>
              <a:rPr lang="ga" b="0" i="0" u="none" baseline="0"/>
              <a:t>Ceangail saoránaigh – roinn smaointe agus tabhair tacaíocht dá chéile ar fud na hEorpa. </a:t>
            </a:r>
            <a:endParaRPr lang="ga">
              <a:solidFill>
                <a:srgbClr val="444444"/>
              </a:solidFill>
            </a:endParaRPr>
          </a:p>
          <a:p>
            <a:pPr algn="l" rtl="0"/>
            <a:r>
              <a:rPr lang="ga" b="0" i="0" u="none" baseline="0"/>
              <a:t>Cuir béim ar an bhfíric gurb í an ghníomhaíocht chomhchoiteann an rud is tábhachtaí, cé gur féidir le gach duine cur leis ina n-aonar. </a:t>
            </a:r>
            <a:endParaRPr lang="ga">
              <a:solidFill>
                <a:srgbClr val="444444"/>
              </a:solidFill>
            </a:endParaRPr>
          </a:p>
          <a:p>
            <a:pPr algn="l" rtl="0"/>
            <a:r>
              <a:rPr lang="ga" b="0" i="0" u="none" baseline="0"/>
              <a:t>Fiafraigh de na daltaí: “Cén cuspóir is tábhachtaí dar leat?” nó “Conas a d’fhéadfadh do phobal a bheith páirteach?” </a:t>
            </a:r>
            <a:endParaRPr lang="ga">
              <a:solidFill>
                <a:srgbClr val="444444"/>
              </a:solidFill>
            </a:endParaRPr>
          </a:p>
          <a:p>
            <a:pPr algn="l" rtl="0"/>
            <a:r>
              <a:rPr lang="ga" b="0" i="0" u="none" baseline="0"/>
              <a:t>Roinn an príomhtheachtaireacht: Cuidíonn foghlaim, comhoibriú agus gníomhú le chéile lenár bplainéad a chosaint. </a:t>
            </a:r>
            <a:endParaRPr lang="ga"/>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ga"/>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ga" sz="1200" b="0" i="0" u="none" kern="1200" baseline="0">
                <a:solidFill>
                  <a:schemeClr val="tx1"/>
                </a:solidFill>
                <a:effectLst/>
                <a:latin typeface="+mn-lt"/>
                <a:ea typeface="+mn-ea"/>
                <a:cs typeface="+mn-cs"/>
              </a:rPr>
              <a:t>Déan cur síos ar na róil i bPobal an Chomhaontaithe: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Ambasadóirí: Spreag agus treoraigh pobail, óstáil imeachtaí, agus cuir gníomhú ar son na haeráide chun cinn.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Comhpháirtithe: Eagraíochtaí a chuireann tionscadail i bhfeidhm, a roinneann dea-chleachtais agus a chomhoibríonn trasna líonraí. </a:t>
            </a:r>
            <a:endParaRPr lang="ga" sz="1200" b="0" i="0" kern="1200">
              <a:solidFill>
                <a:schemeClr val="tx1"/>
              </a:solidFill>
              <a:effectLst/>
              <a:latin typeface="+mn-lt"/>
            </a:endParaRPr>
          </a:p>
          <a:p>
            <a:pPr marL="171450" indent="-171450" algn="l" rtl="0" fontAlgn="base">
              <a:buFont typeface="Arial" panose="020B0604020202020204" pitchFamily="34" charset="0"/>
              <a:buChar char="•"/>
            </a:pPr>
            <a:r>
              <a:rPr lang="ga" sz="1200" b="0" i="0" u="none" kern="1200" baseline="0">
                <a:solidFill>
                  <a:schemeClr val="tx1"/>
                </a:solidFill>
                <a:effectLst/>
                <a:latin typeface="+mn-lt"/>
                <a:ea typeface="+mn-ea"/>
                <a:cs typeface="+mn-cs"/>
              </a:rPr>
              <a:t>Cairde: Daoine aonair nó grúpaí a thacaíonn leis an gComhaontú, a fhanann ar an eolas, agus a ghlacann páirt go solúbtha. </a:t>
            </a:r>
            <a:endParaRPr lang="ga" sz="1200" b="0" i="0" kern="1200">
              <a:solidFill>
                <a:schemeClr val="tx1"/>
              </a:solidFill>
              <a:effectLst/>
              <a:latin typeface="+mn-lt"/>
            </a:endParaRPr>
          </a:p>
          <a:p>
            <a:pPr algn="l" rtl="0" fontAlgn="base"/>
            <a:r>
              <a:rPr lang="ga" sz="1200" b="0" i="0" u="none" kern="1200" baseline="0">
                <a:solidFill>
                  <a:schemeClr val="tx1"/>
                </a:solidFill>
                <a:effectLst/>
                <a:latin typeface="+mn-lt"/>
                <a:ea typeface="+mn-ea"/>
                <a:cs typeface="+mn-cs"/>
              </a:rPr>
              <a:t>Is féidir leat daltaí a spreagadh trí cheisteanna mar seo a leanas a chur: “Dá mba chuid den Chomhaontú Aeráide thú, cén ról a roghnófá agus cén fáth?”; “An féidir leat smaoineamh ar scoil nó ar phobal a d’fhéadfadh a bheith páirteach mar Chomhpháirtí nó mar Chara?” </a:t>
            </a:r>
            <a:endParaRPr lang="ga" sz="1200" b="0" i="0" kern="1200">
              <a:solidFill>
                <a:schemeClr val="tx1"/>
              </a:solidFill>
              <a:effectLst/>
              <a:latin typeface="+mn-lt"/>
            </a:endParaRPr>
          </a:p>
          <a:p>
            <a:pPr algn="l" rtl="0"/>
            <a:r>
              <a:rPr lang="ga" b="0" i="0" u="none" baseline="0"/>
              <a:t>Más spéis leo a bheith ina gCairde den Chomhaontú, seo an nasc </a:t>
            </a:r>
            <a:r>
              <a:rPr lang="ga" b="0" i="0" u="none" baseline="0">
                <a:hlinkClick r:id="rId3"/>
              </a:rPr>
              <a:t>EUSurvey - Suirbhé</a:t>
            </a:r>
            <a:endParaRPr lang="ga"/>
          </a:p>
          <a:p>
            <a:pPr algn="l" rtl="0"/>
            <a:r>
              <a:rPr lang="ga" b="0" i="0" u="none" baseline="0"/>
              <a:t>Is féidir leat a roinnt freisin, más mian leo iniúchadh breise a dhéanamh ar an gComhaontú Aeráide, gur féidir leo breathnú ar an </a:t>
            </a:r>
            <a:r>
              <a:rPr lang="ga" b="0" i="0" u="none" baseline="0">
                <a:hlinkClick r:id="rId4"/>
              </a:rPr>
              <a:t>Léarscáil Idirghníomhach den Chomhaontú: Faigh amach faoi ghníomhaíocht aeráide in aice leat</a:t>
            </a:r>
            <a:r>
              <a:rPr lang="ga" b="0" i="0" u="none" baseline="0"/>
              <a:t> chun iniúchadh a dhéanamh ar na hAmbasadóirí, na Comhpháirtithe agus na tionscnaimh éagsúla atá eagraithe mar chuid den Chomhaontú Aeráide. </a:t>
            </a:r>
          </a:p>
          <a:p>
            <a:pPr algn="l" rtl="0"/>
            <a:r>
              <a:rPr lang="ga" b="0" i="0" u="none" baseline="0"/>
              <a:t>Is féidir leat na daltaí a chur in aithne freisin ar </a:t>
            </a:r>
            <a:r>
              <a:rPr lang="ga" b="0" i="0" u="none" baseline="0">
                <a:hlinkClick r:id="rId5"/>
              </a:rPr>
              <a:t>Acadamh Gníomhaíochta Aeráide an AE</a:t>
            </a:r>
            <a:r>
              <a:rPr lang="ga" b="0" i="0" u="none" baseline="0"/>
              <a:t> áit ar féidir leo acmhainní éagsúla a bhaineann le gníomhaíocht aeráide a iniúchadh agus cúrsaí féinstiúrtha ar líne saor in aisce a dhéanamh: </a:t>
            </a:r>
            <a:r>
              <a:rPr lang="ga" b="0" i="0" u="none" baseline="0">
                <a:hlinkClick r:id="rId5"/>
              </a:rPr>
              <a:t>Acadamh Gníomhaíochta Aeráide an AE</a:t>
            </a:r>
            <a:endParaRPr lang="ga"/>
          </a:p>
          <a:p>
            <a:pPr algn="l" rtl="0"/>
            <a:r>
              <a:rPr lang="ga" b="0" i="0" u="none" baseline="0"/>
              <a:t>D’fhéadfá an nasc seo a leanas a roinnt freisin chun liostáil le nuachtlitir an Chomhaontaithe Aeráide: </a:t>
            </a:r>
            <a:r>
              <a:rPr lang="ga" b="0" i="0" u="none" baseline="0">
                <a:hlinkClick r:id="rId6"/>
              </a:rPr>
              <a:t>CLIMA - Foirm Síntiúis Seomra Nuachta</a:t>
            </a:r>
            <a:r>
              <a:rPr lang="ga" b="0" i="0" u="none" baseline="0"/>
              <a:t> </a:t>
            </a:r>
          </a:p>
          <a:p>
            <a:pPr algn="l" rtl="0" fontAlgn="base"/>
            <a:r>
              <a:rPr lang="ga" sz="1200" b="0" i="0" u="none" kern="1200" baseline="0">
                <a:solidFill>
                  <a:schemeClr val="tx1"/>
                </a:solidFill>
                <a:effectLst/>
                <a:latin typeface="+mn-lt"/>
                <a:ea typeface="+mn-ea"/>
                <a:cs typeface="+mn-cs"/>
              </a:rPr>
              <a:t> </a:t>
            </a:r>
            <a:endParaRPr lang="ga" sz="1200" b="0" i="0" kern="1200">
              <a:solidFill>
                <a:schemeClr val="tx1"/>
              </a:solidFill>
              <a:effectLst/>
              <a:latin typeface="+mn-lt"/>
            </a:endParaRPr>
          </a:p>
          <a:p>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ga"/>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6255657" y="5333396"/>
            <a:ext cx="8079775"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Le Chéile ar son</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10479314" y="6621405"/>
            <a:ext cx="624943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a:t>ár bPláinéid</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10053555"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sz="5400" b="1" i="0" u="none" baseline="0">
                <a:latin typeface="Open Sans"/>
                <a:ea typeface="Open Sans"/>
                <a:cs typeface="Open Sans"/>
              </a:rPr>
              <a:t>Fuinneamh, iompar, nádúr, </a:t>
            </a:r>
            <a:endParaRPr lang="ga" sz="540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2" y="5947960"/>
            <a:ext cx="9792298"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sz="5400" b="1" i="0" u="none" baseline="0">
                <a:latin typeface="Open Sans"/>
                <a:ea typeface="Open Sans"/>
                <a:cs typeface="Open Sans"/>
              </a:rPr>
              <a:t>bia, dramhaíl, uisce, pobail</a:t>
            </a:r>
            <a:endParaRPr lang="ga" sz="54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2452914" y="6541099"/>
            <a:ext cx="15158527"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ga" sz="6000" b="1" i="0" u="none" baseline="0"/>
              <a:t>Gníomhaíochtaí áitiúla agus Eorpacha</a:t>
            </a:r>
            <a:endParaRPr lang="ga" sz="600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8142514" y="7597878"/>
            <a:ext cx="9468929"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ga" sz="6000" b="1" i="0" u="none" baseline="0">
                <a:latin typeface="Open Sans"/>
                <a:ea typeface="Open Sans"/>
                <a:cs typeface="Open Sans"/>
              </a:rPr>
              <a:t>le haghaidh athraithe</a:t>
            </a:r>
            <a:endParaRPr lang="ga" sz="600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312528"/>
            <a:ext cx="15598012"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sz="6000" b="1" i="0" u="none" baseline="0" dirty="0"/>
              <a:t>Gníomhaíochtaí praiticiúla le haghaidh</a:t>
            </a:r>
            <a:endParaRPr lang="ga" sz="6000" dirty="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382274"/>
            <a:ext cx="11330812"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ga" sz="6000" b="1" i="0" u="none" baseline="0" dirty="0">
                <a:latin typeface="Open Sans"/>
                <a:ea typeface="Open Sans"/>
                <a:cs typeface="Open Sans"/>
              </a:rPr>
              <a:t>gníomhú ar son na hAeráide</a:t>
            </a:r>
            <a:endParaRPr lang="ga" sz="60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29" y="4222103"/>
            <a:ext cx="10010013" cy="1288009"/>
          </a:xfrm>
        </p:spPr>
        <p:txBody>
          <a:bodyPr/>
          <a:lstStyle/>
          <a:p>
            <a:pPr algn="l" rtl="0"/>
            <a:r>
              <a:rPr lang="ga" b="1" i="0" u="none" baseline="0">
                <a:latin typeface="Open Sans"/>
                <a:ea typeface="Open Sans"/>
                <a:cs typeface="Open Sans"/>
              </a:rPr>
              <a:t>Go raibh maith agat</a:t>
            </a:r>
            <a:endParaRPr lang="ga"/>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13188641" cy="1288009"/>
          </a:xfrm>
        </p:spPr>
        <p:txBody>
          <a:bodyPr wrap="square" lIns="216000" tIns="180000" rIns="252000" bIns="108000" anchor="t">
            <a:spAutoFit/>
          </a:bodyPr>
          <a:lstStyle/>
          <a:p>
            <a:pPr algn="l" rtl="0"/>
            <a:r>
              <a:rPr lang="ga" b="1" i="0" u="none" baseline="0">
                <a:latin typeface="Open Sans"/>
                <a:ea typeface="Open Sans"/>
                <a:cs typeface="Open Sans"/>
              </a:rPr>
              <a:t>As cabhrú lenár bplainéad!</a:t>
            </a:r>
            <a:endParaRPr lang="ga"/>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ga"/>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ga"/>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ga"/>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ga"/>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ga"/>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ga"/>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ga"/>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ga"/>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ga" b="0" i="1" u="none" baseline="0" dirty="0">
                <a:latin typeface="Open Sans"/>
                <a:ea typeface="Open Sans"/>
                <a:cs typeface="Open Sans"/>
              </a:rPr>
              <a:t>Mo phríomhábha(i)r aeráide: </a:t>
            </a:r>
            <a:endParaRPr lang="ga" i="1" dirty="0"/>
          </a:p>
          <a:p>
            <a:pPr marL="342900" indent="-342900">
              <a:buFont typeface="Arial" panose="020B0604020202020204" pitchFamily="34" charset="0"/>
              <a:buChar char="•"/>
            </a:pPr>
            <a:r>
              <a:rPr lang="en-US" dirty="0"/>
              <a:t>Cén </a:t>
            </a:r>
            <a:r>
              <a:rPr lang="en-US" dirty="0" err="1"/>
              <a:t>fáth</a:t>
            </a:r>
            <a:r>
              <a:rPr lang="en-US" dirty="0"/>
              <a:t> a </a:t>
            </a:r>
            <a:r>
              <a:rPr lang="en-US" dirty="0" err="1"/>
              <a:t>bhfuil</a:t>
            </a:r>
            <a:r>
              <a:rPr lang="en-US" dirty="0"/>
              <a:t> </a:t>
            </a:r>
            <a:r>
              <a:rPr lang="en-US" dirty="0" err="1"/>
              <a:t>siad</a:t>
            </a:r>
            <a:r>
              <a:rPr lang="en-US" dirty="0"/>
              <a:t> </a:t>
            </a:r>
            <a:r>
              <a:rPr lang="en-US" dirty="0" err="1"/>
              <a:t>tábhachtach</a:t>
            </a:r>
            <a:r>
              <a:rPr lang="en-US" dirty="0"/>
              <a:t> </a:t>
            </a:r>
            <a:r>
              <a:rPr lang="en-US" dirty="0" err="1"/>
              <a:t>domsa</a:t>
            </a:r>
            <a:r>
              <a:rPr lang="ga" b="0" i="1" u="none" baseline="0" dirty="0">
                <a:latin typeface="Open Sans"/>
                <a:ea typeface="Open Sans"/>
                <a:cs typeface="Open Sans"/>
              </a:rPr>
              <a:t>: </a:t>
            </a:r>
            <a:endParaRPr lang="ga" i="1" dirty="0"/>
          </a:p>
          <a:p>
            <a:endParaRPr lang="ga" dirty="0"/>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7980917" cy="836159"/>
          </a:xfrm>
        </p:spPr>
        <p:txBody>
          <a:bodyPr wrap="none" lIns="216000" tIns="144000" rIns="180000" bIns="108000" anchor="t">
            <a:spAutoFit/>
          </a:bodyPr>
          <a:lstStyle/>
          <a:p>
            <a:pPr algn="l" rtl="0"/>
            <a:r>
              <a:rPr lang="ga" b="1" i="0" u="none" baseline="0">
                <a:latin typeface="Open Sans"/>
                <a:ea typeface="Open Sans"/>
                <a:cs typeface="Open Sans"/>
              </a:rPr>
              <a:t>D’ainm agus do sloinne </a:t>
            </a:r>
            <a:endParaRPr lang="ga"/>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a:xfrm>
            <a:off x="3384799" y="2771217"/>
            <a:ext cx="10639424" cy="773112"/>
          </a:xfrm>
        </p:spPr>
        <p:txBody>
          <a:bodyPr lIns="0" tIns="0" rIns="0" bIns="0" anchor="t"/>
          <a:lstStyle/>
          <a:p>
            <a:pPr algn="l" rtl="0"/>
            <a:r>
              <a:rPr lang="ga" b="1" i="0" u="none" baseline="0" dirty="0">
                <a:latin typeface="Open Sans"/>
                <a:ea typeface="Open Sans"/>
                <a:cs typeface="Open Sans"/>
              </a:rPr>
              <a:t>Cad is cúram dom agus cén fáth a bhfuil mé anseo inniu</a:t>
            </a:r>
            <a:endParaRPr lang="ga" dirty="0"/>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ga" b="0" i="1" u="none" baseline="0">
                <a:latin typeface="Open Sans"/>
                <a:ea typeface="Open Sans"/>
                <a:cs typeface="Open Sans"/>
              </a:rPr>
              <a:t>Cur síos gairid ar aon ghníomhaíochtaí nó tionscadail a bhfuil tú páirteach iontu a d'fhéadfadh a bheith suimiúil agus spreagúil do na daltaí</a:t>
            </a:r>
            <a:endParaRPr lang="ga" i="1"/>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ga" b="1" i="0" u="none" baseline="0">
                <a:latin typeface="Open Sans"/>
                <a:ea typeface="Open Sans"/>
                <a:cs typeface="Open Sans"/>
              </a:rPr>
              <a:t>Mo ghníomhaíochtaí nó mo thionscadail   </a:t>
            </a:r>
            <a:endParaRPr lang="ga"/>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ga"/>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ga"/>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ga"/>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ga"/>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ga"/>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ga"/>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ga"/>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ga"/>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ga"/>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ga"/>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ga"/>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ga"/>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ga"/>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03130" y="4180668"/>
            <a:ext cx="1262453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Tá ár bplainéad ag athrú –</a:t>
            </a:r>
            <a:endParaRPr lang="ga" dirty="0"/>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468677"/>
            <a:ext cx="11592069"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ach is féidir linn cabhrú!</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4151086" y="7115123"/>
            <a:ext cx="13641909" cy="105255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ga" sz="5500" b="1" i="0" u="none" baseline="0" dirty="0"/>
              <a:t>Bíonn tionchar ag an athrú aeráide ar</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9739086" y="8304914"/>
            <a:ext cx="8053908" cy="105255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sz="5500" b="1" i="0" u="none" baseline="0" dirty="0"/>
              <a:t>gach rud is breá linn.</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14712641"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Gníomhú ar son na haeráide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3203157"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a:t>aire a thabhairt dár dteach.</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5062190"/>
            <a:ext cx="1333378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a:t>Tá daoine ar fud na hEorpa</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6352316"/>
            <a:ext cx="1138887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ag gníomhú – le chéile!</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5341258" y="5918695"/>
            <a:ext cx="1212856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Mo Dhomhain. M’Aicsean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10784114" y="7194073"/>
            <a:ext cx="6685712"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ga" b="1" i="0" u="none" baseline="0"/>
              <a:t>Ár bPláinéid</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6" y="1886249"/>
            <a:ext cx="8018408" cy="1629840"/>
          </a:xfrm>
        </p:spPr>
        <p:txBody>
          <a:bodyPr lIns="0" tIns="0" rIns="0" bIns="0" anchor="t"/>
          <a:lstStyle/>
          <a:p>
            <a:endParaRPr lang="ga" sz="2800" dirty="0">
              <a:solidFill>
                <a:srgbClr val="000000"/>
              </a:solidFill>
            </a:endParaRPr>
          </a:p>
          <a:p>
            <a:pPr algn="l" rtl="0">
              <a:buChar char="•"/>
            </a:pPr>
            <a:r>
              <a:rPr lang="ga" sz="2800" b="1" i="0" u="none" baseline="0" dirty="0">
                <a:latin typeface="Open Sans"/>
                <a:ea typeface="Open Sans"/>
                <a:cs typeface="Open Sans"/>
              </a:rPr>
              <a:t> Feasacht a mhúscailt</a:t>
            </a:r>
            <a:r>
              <a:rPr lang="ga" sz="2800" b="0" i="0" u="none" baseline="0" dirty="0">
                <a:latin typeface="Open Sans"/>
                <a:ea typeface="Open Sans"/>
                <a:cs typeface="Open Sans"/>
              </a:rPr>
              <a:t> maidir le saincheisteanna aeráide agus gníomhaíocht an AE</a:t>
            </a:r>
            <a:endParaRPr lang="ga" dirty="0"/>
          </a:p>
          <a:p>
            <a:pPr algn="l" rtl="0">
              <a:buChar char="•"/>
            </a:pPr>
            <a:r>
              <a:rPr lang="ga" sz="2800" b="1" i="0" u="none" baseline="0" dirty="0">
                <a:latin typeface="Open Sans"/>
                <a:ea typeface="Open Sans"/>
                <a:cs typeface="Open Sans"/>
              </a:rPr>
              <a:t> Gníomhaíocht ar son na haeráide a spreagadh</a:t>
            </a:r>
            <a:r>
              <a:rPr lang="ga" sz="2800" b="0" i="0" u="none" baseline="0" dirty="0">
                <a:latin typeface="Open Sans"/>
                <a:ea typeface="Open Sans"/>
                <a:cs typeface="Open Sans"/>
              </a:rPr>
              <a:t> agus rannpháirtíocht a chatalú</a:t>
            </a:r>
            <a:endParaRPr lang="ga" dirty="0"/>
          </a:p>
          <a:p>
            <a:pPr algn="l" rtl="0">
              <a:buChar char="•"/>
            </a:pPr>
            <a:r>
              <a:rPr lang="ga" sz="2800" b="1" i="0" u="none" baseline="0" dirty="0">
                <a:latin typeface="Open Sans"/>
                <a:ea typeface="Open Sans"/>
                <a:cs typeface="Open Sans"/>
              </a:rPr>
              <a:t> Saoránaigh agus eagraíochtaí a ghníomhaíonn ar son na haeráide</a:t>
            </a:r>
            <a:r>
              <a:rPr lang="ga" sz="2800" b="0" i="0" u="none" baseline="0" dirty="0">
                <a:latin typeface="Open Sans"/>
                <a:ea typeface="Open Sans"/>
                <a:cs typeface="Open Sans"/>
              </a:rPr>
              <a:t> a nascadh agus cabhrú leo foghlaim óna chéile</a:t>
            </a:r>
            <a:endParaRPr lang="ga" dirty="0"/>
          </a:p>
          <a:p>
            <a:pPr algn="l" rtl="0">
              <a:buChar char="•"/>
            </a:pPr>
            <a:endParaRPr lang="ga" sz="2800" dirty="0">
              <a:latin typeface="Open Sans"/>
              <a:ea typeface="Open Sans"/>
              <a:cs typeface="Open Sans"/>
            </a:endParaRPr>
          </a:p>
          <a:p>
            <a:pPr algn="l" rtl="0">
              <a:buChar char="•"/>
            </a:pPr>
            <a:r>
              <a:rPr lang="ga" sz="2800" b="1" i="1" u="none" baseline="0" dirty="0">
                <a:latin typeface="Open Sans"/>
                <a:ea typeface="Open Sans"/>
                <a:cs typeface="Open Sans"/>
              </a:rPr>
              <a:t>                  “Mo Dhomhain. M’Aicsean Ár </a:t>
            </a:r>
            <a:r>
              <a:rPr lang="pl-PL" sz="2800" b="1" i="1" u="none" baseline="0" dirty="0">
                <a:latin typeface="Open Sans"/>
                <a:ea typeface="Open Sans"/>
                <a:cs typeface="Open Sans"/>
              </a:rPr>
              <a:t>			</a:t>
            </a:r>
            <a:r>
              <a:rPr lang="ga" sz="2800" b="1" i="1" u="none" baseline="0" dirty="0">
                <a:latin typeface="Open Sans"/>
                <a:ea typeface="Open Sans"/>
                <a:cs typeface="Open Sans"/>
              </a:rPr>
              <a:t>bPláinéid.”</a:t>
            </a:r>
            <a:endParaRPr lang="ga" dirty="0"/>
          </a:p>
          <a:p>
            <a:pPr marL="342900" indent="-342900" algn="l" rtl="0">
              <a:buChar char="•"/>
            </a:pPr>
            <a:endParaRPr lang="ga" i="1" dirty="0"/>
          </a:p>
          <a:p>
            <a:endParaRPr lang="ga"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6" y="523826"/>
            <a:ext cx="7369852" cy="836159"/>
          </a:xfrm>
        </p:spPr>
        <p:txBody>
          <a:bodyPr wrap="none" lIns="216000" tIns="144000" rIns="180000" bIns="108000" anchor="t">
            <a:spAutoFit/>
          </a:bodyPr>
          <a:lstStyle/>
          <a:p>
            <a:pPr algn="l" rtl="0"/>
            <a:r>
              <a:rPr lang="ga" b="1" i="0" u="none" baseline="0">
                <a:latin typeface="Open Sans"/>
                <a:ea typeface="Open Sans"/>
                <a:cs typeface="Open Sans"/>
              </a:rPr>
              <a:t>COMHSHOCRAÍOCHT AERÁIDE NA hEORPACH </a:t>
            </a:r>
            <a:endParaRPr lang="ga"/>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6" y="1503712"/>
            <a:ext cx="10639424" cy="773112"/>
          </a:xfrm>
        </p:spPr>
        <p:txBody>
          <a:bodyPr lIns="0" tIns="0" rIns="0" bIns="0" anchor="t"/>
          <a:lstStyle/>
          <a:p>
            <a:pPr algn="l" rtl="0"/>
            <a:r>
              <a:rPr lang="ga" b="1" i="0" u="none" baseline="0" dirty="0">
                <a:latin typeface="Open Sans"/>
                <a:ea typeface="Open Sans"/>
                <a:cs typeface="Open Sans"/>
              </a:rPr>
              <a:t>Príomhchuspóirí</a:t>
            </a:r>
            <a:endParaRPr lang="ga" dirty="0"/>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5065486" y="3322885"/>
            <a:ext cx="12483156"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sz="6000" b="1" i="0" u="none" baseline="0" dirty="0"/>
              <a:t>Ambasadóirí, Comhpháirtithe,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6720114" y="4444694"/>
            <a:ext cx="10828528"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sz="6000" b="1" i="0" u="none" baseline="0" dirty="0"/>
              <a:t>Cairde an Chomhaontaithe</a:t>
            </a:r>
            <a:endParaRPr lang="ga" sz="6000" dirty="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C3E6A38B-E2DF-4B8B-9BD6-68ABB861E2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8</TotalTime>
  <Words>2286</Words>
  <Application>Microsoft Office PowerPoint</Application>
  <PresentationFormat>Custom</PresentationFormat>
  <Paragraphs>116</Paragraphs>
  <Slides>28</Slides>
  <Notes>13</Notes>
  <HiddenSlides>0</HiddenSlides>
  <MMClips>0</MMClips>
  <ScaleCrop>false</ScaleCrop>
  <HeadingPairs>
    <vt:vector size="6" baseType="variant">
      <vt:variant>
        <vt:lpstr>Fonts Used</vt:lpstr>
      </vt:variant>
      <vt:variant>
        <vt:i4>1</vt:i4>
      </vt:variant>
      <vt:variant>
        <vt:lpstr>Theme</vt:lpstr>
      </vt:variant>
      <vt:variant>
        <vt:i4>3</vt:i4>
      </vt:variant>
      <vt:variant>
        <vt:lpstr>Slide Titles</vt:lpstr>
      </vt:variant>
      <vt:variant>
        <vt:i4>28</vt:i4>
      </vt:variant>
    </vt:vector>
  </HeadingPairs>
  <TitlesOfParts>
    <vt:vector size="32" baseType="lpstr">
      <vt:lpstr>Open Sans</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6</cp:revision>
  <dcterms:created xsi:type="dcterms:W3CDTF">2023-09-22T15:24:24Z</dcterms:created>
  <dcterms:modified xsi:type="dcterms:W3CDTF">2026-01-30T11:44:33Z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