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635" autoAdjust="0"/>
  </p:normalViewPr>
  <p:slideViewPr>
    <p:cSldViewPr snapToGrid="0">
      <p:cViewPr varScale="1">
        <p:scale>
          <a:sx n="43" d="100"/>
          <a:sy n="43" d="100"/>
        </p:scale>
        <p:origin x="1378"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l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lv" TargetMode="External"/><Relationship Id="rId4" Type="http://schemas.openxmlformats.org/officeDocument/2006/relationships/hyperlink" Target="https://climate-pact.europa.eu/interactive-pact-map-discover-climate-action-near-you_lv"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dirty="0">
                <a:solidFill>
                  <a:schemeClr val="tx1"/>
                </a:solidFill>
                <a:effectLst/>
                <a:latin typeface="+mn-lt"/>
                <a:ea typeface="+mn-ea"/>
                <a:cs typeface="+mn-cs"/>
              </a:rPr>
              <a:t>Sirsnīga sasveicināšanās. Sasveicinies ar grupu un pateicies viņiem par dalību šajā nodarbībā. </a:t>
            </a:r>
          </a:p>
          <a:p>
            <a:pPr algn="l" rtl="0" fontAlgn="base"/>
            <a:r>
              <a:rPr lang="lv" sz="1200" b="0" i="0" u="none" kern="1200" baseline="0" dirty="0">
                <a:solidFill>
                  <a:schemeClr val="tx1"/>
                </a:solidFill>
                <a:effectLst/>
                <a:latin typeface="+mn-lt"/>
                <a:ea typeface="+mn-ea"/>
                <a:cs typeface="+mn-cs"/>
              </a:rPr>
              <a:t>Iepazīstini ar sevi. Nosauc savu vārdu, uzvārdu, amatu un īsi izskaidro, kāpēc tev personīgi rūp rīcība klimata jomā vai darbs ar jauniešiem. </a:t>
            </a:r>
            <a:endParaRPr lang="lv" sz="1200" b="0" i="0" kern="1200" dirty="0">
              <a:solidFill>
                <a:schemeClr val="tx1"/>
              </a:solidFill>
              <a:effectLst/>
              <a:latin typeface="+mn-lt"/>
            </a:endParaRPr>
          </a:p>
          <a:p>
            <a:pPr algn="l" rtl="0" fontAlgn="base"/>
            <a:r>
              <a:rPr lang="lv" sz="1200" b="0" i="0" u="none" kern="1200" baseline="0" dirty="0">
                <a:solidFill>
                  <a:schemeClr val="tx1"/>
                </a:solidFill>
                <a:effectLst/>
                <a:latin typeface="+mn-lt"/>
                <a:ea typeface="+mn-ea"/>
                <a:cs typeface="+mn-cs"/>
              </a:rPr>
              <a:t>Sagatavo dalībniekus. Izskaidro, ka šīs nodarbības mērķis ir izpētīt, ko mēs varam darīt kopā kā indivīdi, skolas, kopienas un kā daļa no plašākas Eiropas </a:t>
            </a:r>
            <a:r>
              <a:rPr lang="lv" b="0" i="0" u="none" baseline="0" dirty="0"/>
              <a:t>Savienības iniciatīvas</a:t>
            </a:r>
            <a:r>
              <a:rPr lang="lv" sz="1200" b="0" i="0" u="none" kern="1200" baseline="0" dirty="0">
                <a:solidFill>
                  <a:schemeClr val="tx1"/>
                </a:solidFill>
                <a:effectLst/>
                <a:latin typeface="+mn-lt"/>
                <a:ea typeface="+mn-ea"/>
                <a:cs typeface="+mn-cs"/>
              </a:rPr>
              <a:t>. </a:t>
            </a:r>
            <a:endParaRPr lang="lv" sz="1200" b="0" i="0" kern="1200" dirty="0">
              <a:solidFill>
                <a:schemeClr val="tx1"/>
              </a:solidFill>
              <a:effectLst/>
              <a:latin typeface="+mn-lt"/>
            </a:endParaRPr>
          </a:p>
          <a:p>
            <a:pPr algn="l" rtl="0" fontAlgn="base"/>
            <a:r>
              <a:rPr lang="lv" sz="1200" b="0" i="0" u="none" kern="1200" baseline="0" dirty="0">
                <a:solidFill>
                  <a:schemeClr val="tx1"/>
                </a:solidFill>
                <a:effectLst/>
                <a:latin typeface="+mn-lt"/>
                <a:ea typeface="+mn-ea"/>
                <a:cs typeface="+mn-cs"/>
              </a:rPr>
              <a:t>Iepazīstini ar Klimata paktu. Piemini, ka Eiropas Klimata pakts apvieno cilvēkus un organizācijas visā Eiropā, lai mācītos, rīkotos un atbalstītu cits citu, veicot pasākumus klimata jomā.  </a:t>
            </a:r>
            <a:endParaRPr lang="lv" sz="1200" b="0" i="0" kern="1200" dirty="0">
              <a:solidFill>
                <a:schemeClr val="tx1"/>
              </a:solidFill>
              <a:effectLst/>
              <a:latin typeface="+mn-lt"/>
            </a:endParaRPr>
          </a:p>
          <a:p>
            <a:pPr algn="l" rtl="0" fontAlgn="base"/>
            <a:r>
              <a:rPr lang="lv" sz="1200" b="0" i="0" u="none" kern="1200" baseline="0" dirty="0">
                <a:solidFill>
                  <a:schemeClr val="tx1"/>
                </a:solidFill>
                <a:effectLst/>
                <a:latin typeface="+mn-lt"/>
                <a:ea typeface="+mn-ea"/>
                <a:cs typeface="+mn-cs"/>
              </a:rPr>
              <a:t>Uzsver iekļautību. Uzsver, ka ikvienam ir sava loma neatkarīgi no vecuma vai izcelsmes un ka šodienas nodarbība būs iedvesmojoša un interaktīva un ka viņu pārdomas un ieguldījums tiek laipni gaidīts jebkurā brīdī. </a:t>
            </a:r>
            <a:endParaRPr lang="lv" sz="1200" b="0" i="0" kern="1200" dirty="0">
              <a:solidFill>
                <a:schemeClr val="tx1"/>
              </a:solidFill>
              <a:effectLst/>
              <a:latin typeface="+mn-lt"/>
            </a:endParaRPr>
          </a:p>
          <a:p>
            <a:pPr algn="l" rtl="0" fontAlgn="base"/>
            <a:r>
              <a:rPr lang="lv" sz="1200" b="0" i="0" u="none" kern="1200" baseline="0" dirty="0">
                <a:solidFill>
                  <a:schemeClr val="tx1"/>
                </a:solidFill>
                <a:effectLst/>
                <a:latin typeface="+mn-lt"/>
                <a:ea typeface="+mn-ea"/>
                <a:cs typeface="+mn-cs"/>
              </a:rPr>
              <a:t>Sniedz ieskatu par nodarbību. Sniedz īsu ieskatu par to, kas sagaidāms: izpratne par problēmām klimata jomā, dalīšanās ar idejām un jautru aktivitāšu un veidu, kā iesaistīties, izpētīšana. </a:t>
            </a:r>
            <a:endParaRPr lang="lv"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lv"/>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Iepazīstini ar šo slaidu, paskaidrojot, ka rīcība klimata jomā notiek dažādās mūsu ikdienas dzīves un sabiedrības jomās. </a:t>
            </a:r>
          </a:p>
          <a:p>
            <a:pPr algn="l" rtl="0" fontAlgn="base"/>
            <a:r>
              <a:rPr lang="lv" sz="1200" b="0" i="0" u="none" kern="1200" baseline="0">
                <a:solidFill>
                  <a:schemeClr val="tx1"/>
                </a:solidFill>
                <a:effectLst/>
                <a:latin typeface="+mn-lt"/>
                <a:ea typeface="+mn-ea"/>
                <a:cs typeface="+mn-cs"/>
              </a:rPr>
              <a:t>Īsi izskaidro katru jomu.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Enerģētika. Tīras enerģijas izmantošana, efektivitātes uzlabošana un atjaunojamo enerģijas avotu atbalstīšana.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Transports. Iešana kājām, braukšana ar velosipēdu, sabiedriskā transporta izmantošana un transportlīdzekļu radīto emisiju samazināšana.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Daba. Mežu aizsargāšana, koku stādīšana, biotopu atjaunošana un rūpes par bioloģisko daudzveidību.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Pārtika. Pārtikas atkritumu samazināšana, sezonālo/vietējo produktu lietošana uzturā un atbalsts ilgtspējīgai lauksaimniecībai.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Atkritumi. Vienreizlietojamo plastmasas izstrādājumu atkārtota izmantošana, otrreizēja pārstrāde un to lietošanas samazināšana.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Ūdens. Ūdens taupīšana, upju, ezeru un citu ūdens avotu aizsardzība.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Kopienas. Sadarbība vietējos projektos, izpratnes veicināšanas kampaņās vai skolu ilgtspējas iniciatīvās. </a:t>
            </a:r>
          </a:p>
          <a:p>
            <a:pPr algn="l" rtl="0" fontAlgn="base"/>
            <a:r>
              <a:rPr lang="lv" sz="1200" b="0" i="0" u="none" kern="1200" baseline="0">
                <a:solidFill>
                  <a:schemeClr val="tx1"/>
                </a:solidFill>
                <a:effectLst/>
                <a:latin typeface="+mn-lt"/>
                <a:ea typeface="+mn-ea"/>
                <a:cs typeface="+mn-cs"/>
              </a:rPr>
              <a:t>Iesaisti skolēnus, uzdodot šādus jautājumus.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“Kurās no šīm jomām rīcību klimata jomā esat redzējuši savā skolā vai kopienā?”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“Vai jums nāk prātā jaunas idejas par projektiem vai pasākumiem, ko mēs varētu īstenot kopā?”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Uzsver, ka kopīgi pūliņi pastiprina ietekmi: runa ir ne tikai par individuālu izvēli, bet arī par kopīgu kopienas darbu. </a:t>
            </a:r>
          </a:p>
          <a:p>
            <a:pPr marL="0" indent="0" algn="l" rtl="0" fontAlgn="base">
              <a:buFont typeface="Arial" panose="020B0604020202020204" pitchFamily="34" charset="0"/>
              <a:buNone/>
            </a:pPr>
            <a:r>
              <a:rPr lang="lv" sz="1200" b="0" i="0" u="none" kern="1200" baseline="0">
                <a:solidFill>
                  <a:schemeClr val="tx1"/>
                </a:solidFill>
                <a:effectLst/>
                <a:latin typeface="+mn-lt"/>
                <a:ea typeface="+mn-ea"/>
                <a:cs typeface="+mn-cs"/>
              </a:rPr>
              <a:t>Paud šādu galveno vēstījumu: rīcība klimata jomā notiek visur un daudzās dzīves jomās, un ikviens var dot savu ieguldījumu veselīgākas un ilgtspējīgākas planētas veidošanā.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lv"/>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Izskaidro to, ka jaunieši visā Eiropā skolās un kopienās vada konkrētu rīcību klimata jomā. </a:t>
            </a:r>
          </a:p>
          <a:p>
            <a:pPr algn="l" rtl="0" fontAlgn="base"/>
            <a:r>
              <a:rPr lang="lv" sz="1200" b="0" i="0" u="none" kern="1200" baseline="0">
                <a:solidFill>
                  <a:schemeClr val="tx1"/>
                </a:solidFill>
                <a:effectLst/>
                <a:latin typeface="+mn-lt"/>
                <a:ea typeface="+mn-ea"/>
                <a:cs typeface="+mn-cs"/>
              </a:rPr>
              <a:t>Dalies ar piemēriem par jauniešu vadītu rīcību klimata jomā, piemēram, klimata pārgājieniem, darbsemināriem risinājumu izstrādei, vienaudžu parlamentiem, kuros apspriež rīcības virzienus, fotostāstu darbnīcām, koku stādīšanu, sakopšanas darbiem, velobraucieniem un enerģijas taupīšanas iniciatīvām. </a:t>
            </a:r>
          </a:p>
          <a:p>
            <a:pPr algn="l" rtl="0" fontAlgn="base"/>
            <a:r>
              <a:rPr lang="lv" sz="1200" b="0" i="0" u="none" kern="1200" baseline="0">
                <a:solidFill>
                  <a:schemeClr val="tx1"/>
                </a:solidFill>
                <a:effectLst/>
                <a:latin typeface="+mn-lt"/>
                <a:ea typeface="+mn-ea"/>
                <a:cs typeface="+mn-cs"/>
              </a:rPr>
              <a:t>Uzdod jautājumus, lai iesaistītu skolēnus, piemēram: “Kurus no šiem klimata pasākumiem jūs varētu izmēģināt savā skolā?”; “Kādu pasākumu jūs vēlētos izmēģināt savā skolā?”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lv"/>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Ierosini vienkāršu un iesaistošu rīcību</a:t>
            </a:r>
            <a:r>
              <a:rPr lang="lv" b="0" i="0" u="none" baseline="0"/>
              <a:t> klimata jomā</a:t>
            </a:r>
            <a:r>
              <a:rPr lang="lv" sz="1200" b="0" i="0" u="none" kern="1200" baseline="0">
                <a:solidFill>
                  <a:schemeClr val="tx1"/>
                </a:solidFill>
                <a:effectLst/>
                <a:latin typeface="+mn-lt"/>
                <a:ea typeface="+mn-ea"/>
                <a:cs typeface="+mn-cs"/>
              </a:rPr>
              <a:t>, ko skolēni un skolas var īstenot, piemēram, klimata pārgājienu, fotostāsta veidošanu, skolēnu rīcības grupas vai vienaudžu parlamenta izveidi. Vēl viena iespēja ir sadalīt skolēnus mazākās grupās un aicināt viņus izstrādāt savas idejas mini hakatona formātā. Katra grupa var pārdomāt konkrētu rīcības vai iesaistīšanās klimata jomā projektu un pēc tam īsumā prezentēt savu ideju klasei. Šāda pieeja palīdz ātri ģenerēt vairākas idejas un veicina radošumu un sadarbību. Ar vecāko klašu skolēniem vai augstskolu studentiem vari arī balstīties uz jau esošām struktūrām, piemēram, studentu asociācijām, ilgtspējas klubiem, inovāciju laboratorijām vai pilsoniskās līdzdalības programmām, kas var atbalstīt un paplašināt nodarbības laikā izstrādātās idejas. Visbeidzot, aicini grupu kopīgi izplānot vienu vienkāršu rīcību, izvēloties kaut ko paveicamu un aizraujošu, ko viņi var sākt īstenot uzreiz.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lv"/>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b="0" i="0" u="none" baseline="0">
                <a:latin typeface="Calibri"/>
                <a:ea typeface="Calibri"/>
                <a:cs typeface="Calibri"/>
              </a:rPr>
              <a:t>Ja vēlies prezentācijai pievienot jebkādu saturu, pielāgojot to skolas kontekstam un skolēnu vajadzībām un interesēm, vari izmantot tālāk sniegtās slaidu veidnes.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lv"/>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b="0" i="0" u="none" baseline="0"/>
              <a:t>Ja vēlies, vari izmantot šo slaidu, lai iepazīstinātu ar sevi un to, kas tev rūp, kā arī ar aktivitātēm vai projektiem, kuros esi iesaistījies. Ja vēlies, vari pievienot arī savu fotoattēlu, aizstājot fotoattēlu apļveida rāmī.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lv"/>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Sāc, uzdodot skolēniem dažus īsus jautājumus, lai aktivizētu viņu zināšanas: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“Kādi, jūsuprāt, ir galvenie klimata pārmaiņu cēloņi?”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“Vai esat novērojuši kādas ar klimatu saistītas izmaiņas savā dzīvesvietā?” </a:t>
            </a: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“Kādas klimata problēmas jūs visvairāk satrauc?” </a:t>
            </a:r>
          </a:p>
          <a:p>
            <a:pPr algn="l" rtl="0" fontAlgn="base"/>
            <a:r>
              <a:rPr lang="lv" sz="1200" b="0" i="0" u="none" kern="1200" baseline="0">
                <a:solidFill>
                  <a:schemeClr val="tx1"/>
                </a:solidFill>
                <a:effectLst/>
                <a:latin typeface="+mn-lt"/>
                <a:ea typeface="+mn-ea"/>
                <a:cs typeface="+mn-cs"/>
              </a:rPr>
              <a:t>Izmanto atbildes, lai savu stāstījumu savienotu ar īsu skaidrojumu: klimata pārmaiņas notiek tāpēc, ka siltumnīcefekta gāzes, galvenokārt CO₂ no fosilā kurināmā sadedzināšanas, lauksaimniecības un atmežošanas, notur vairāk karstuma atmosfērā. Tas izraisa temperatūras paaugstināšanos, ekstremālus laikapstākļus, bioloģiskās daudzveidības samazināšanos un traucējumus ekosistēmās un kopienās. </a:t>
            </a:r>
          </a:p>
          <a:p>
            <a:pPr algn="l" rtl="0" fontAlgn="base"/>
            <a:r>
              <a:rPr lang="lv" sz="1200" b="0" i="0" u="none" kern="1200" baseline="0">
                <a:solidFill>
                  <a:schemeClr val="tx1"/>
                </a:solidFill>
                <a:effectLst/>
                <a:latin typeface="+mn-lt"/>
                <a:ea typeface="+mn-ea"/>
                <a:cs typeface="+mn-cs"/>
              </a:rPr>
              <a:t>Atzīsti, ka lielākā daļa skolēnu, iespējams, jau ir iepazinušies ar šiem jēdzieniem, tāpēc mērķis ir ne tikai definēt klimata pārmaiņas, bet arī izprast to ietekmi un iespējamos rīcības virzienus. Stāstījumu noslēdz ar cerīgu noti: problēmas mērogs ir liels, taču kopīga rīcība, ko veic indivīdi, kopienas un iestādes, var radīt reālas pārmaiņas.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lv"/>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Mini ar to saistītus piemērus: karstākas vasaras, mazāk lietus, atkritumi parkos utt. Pajautā: “Vai esat kādreiz pieredzējuši šādas pārmaiņas savā pilsētā vai skolā?” Mudiniet skolēnus izteikties.</a:t>
            </a:r>
          </a:p>
          <a:p>
            <a:pPr algn="l" rtl="0" fontAlgn="base"/>
            <a:r>
              <a:rPr lang="lv" sz="1200" b="0" i="0" u="none" kern="1200" baseline="0">
                <a:solidFill>
                  <a:schemeClr val="tx1"/>
                </a:solidFill>
                <a:effectLst/>
                <a:latin typeface="+mn-lt"/>
                <a:ea typeface="+mn-ea"/>
                <a:cs typeface="+mn-cs"/>
              </a:rPr>
              <a:t>Ja runā ar vecākiem audzēkņiem (piemēram, vidusskolēniem vai studentiem), vari uzsākt plašāku diskusiju par rīcību klimata jomā sabiedrības līmenī. Mudini uz pārdomām, uzdodot šādus jautājumus: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No kurienes rodas planētas sasilšanu izraisošās emisijas?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Kur un kā mums līdz šim ir izdevies tās samazināt?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Kāpēc ir grūti ātri samazināt emisijas?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Ko mēs zinām par klimata pārmaiņām nākotnē un kā tām sagatavoties?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Kas jau rīkojas un kam vēl jārīkojas? </a:t>
            </a:r>
            <a:endParaRPr lang="lv" sz="1200" b="0" i="0" kern="1200">
              <a:solidFill>
                <a:schemeClr val="tx1"/>
              </a:solidFill>
              <a:effectLst/>
              <a:latin typeface="+mn-lt"/>
            </a:endParaRPr>
          </a:p>
          <a:p>
            <a:pPr algn="l" rtl="0" fontAlgn="base"/>
            <a:r>
              <a:rPr lang="lv" sz="1200" b="0" i="0" u="none" kern="1200" baseline="0">
                <a:solidFill>
                  <a:schemeClr val="tx1"/>
                </a:solidFill>
                <a:effectLst/>
                <a:latin typeface="+mn-lt"/>
                <a:ea typeface="+mn-ea"/>
                <a:cs typeface="+mn-cs"/>
              </a:rPr>
              <a:t>Izmanto šos jautājumus, lai rosinātu sarunu par plašākām problēmām, ar kurām saskaramies, un izpētītu, kā tās varētu risināt sistēmiskāk, apvienojot valdību, uzņēmumu, universitāšu un skolu, NVO, kopienu organizāciju un iedzīvotāju centienus. Tas palīdz skolēniem izprast, ka klimata pārmaiņām ir nepieciešama vairāku sabiedrības dalībnieku sadarbība, nevis tikai individuāla dzīvesveida maiņa. </a:t>
            </a:r>
            <a:r>
              <a:rPr lang="lv" b="0" i="0" u="none" baseline="0"/>
              <a:t>Lai vēl vairāk motivētu skolēnus un piesaistītu viņu uzmanību, vari izmantot un kopīgot </a:t>
            </a:r>
            <a:r>
              <a:rPr lang="lv" b="0" i="0" u="none" baseline="0">
                <a:solidFill>
                  <a:srgbClr val="000000"/>
                </a:solidFill>
              </a:rPr>
              <a:t>datus, resursus un pētījumus, kas skaidri parāda klimata pārmaiņu cēloņus un ietekmi. </a:t>
            </a:r>
            <a:endParaRPr lang="lv" b="0" i="0" kern="120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lv"/>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Vienkāršiem vārdiem definē rīcību klimata jomā: viss, kas palīdz aizsargāt dabu, samazināt emisijas un padarīt mūsu kopienas un planētu veselīgāku. Tas notiek dažādos līmeņos: ģimenēs, skolās, pilsētās, uzņēmumos, valdībās un kopienās. </a:t>
            </a:r>
          </a:p>
          <a:p>
            <a:pPr algn="l" rtl="0" fontAlgn="base"/>
            <a:r>
              <a:rPr lang="lv" sz="1200" b="0" i="0" u="none" kern="1200" baseline="0">
                <a:solidFill>
                  <a:schemeClr val="tx1"/>
                </a:solidFill>
                <a:effectLst/>
                <a:latin typeface="+mn-lt"/>
                <a:ea typeface="+mn-ea"/>
                <a:cs typeface="+mn-cs"/>
              </a:rPr>
              <a:t>Dalies ar uzskatāmiem piemēriem: skolu otrreizējās pārstrādes projekti, koku stādīšana kopienā, veloceliņi, vietējie sakopšanas pasākumi. </a:t>
            </a:r>
            <a:endParaRPr lang="lv" sz="1200" b="0" i="0" kern="1200">
              <a:solidFill>
                <a:schemeClr val="tx1"/>
              </a:solidFill>
              <a:effectLst/>
              <a:latin typeface="+mn-lt"/>
            </a:endParaRPr>
          </a:p>
          <a:p>
            <a:pPr algn="l" rtl="0" fontAlgn="base"/>
            <a:r>
              <a:rPr lang="lv" sz="1200" b="0" i="0" u="none" kern="1200" baseline="0">
                <a:solidFill>
                  <a:schemeClr val="tx1"/>
                </a:solidFill>
                <a:effectLst/>
                <a:latin typeface="+mn-lt"/>
                <a:ea typeface="+mn-ea"/>
                <a:cs typeface="+mn-cs"/>
              </a:rPr>
              <a:t>Uzdod skolēniem jautājumus, lai viņus iesaistītu: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“Kādu rīcību klimata jomā esat redzējuši savā skolā vai kopienā?”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 jūs domājat, kas rīkojas jūsu mazpilsētā, lielpilsētā vai valstī?”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“Ko mēs varētu darīt kopā, lai panāktu lielāku ietekmi?”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“Kāpēc ir svarīgi strādāt kopā, nevis atsevišķi?” </a:t>
            </a:r>
            <a:endParaRPr lang="lv" sz="1200" b="0" i="0" kern="1200">
              <a:solidFill>
                <a:schemeClr val="tx1"/>
              </a:solidFill>
              <a:effectLst/>
              <a:latin typeface="+mn-lt"/>
            </a:endParaRPr>
          </a:p>
          <a:p>
            <a:pPr algn="l" rtl="0" fontAlgn="base"/>
            <a:r>
              <a:rPr lang="lv" sz="1200" b="0" i="0" u="none" kern="1200" baseline="0">
                <a:solidFill>
                  <a:schemeClr val="tx1"/>
                </a:solidFill>
                <a:effectLst/>
                <a:latin typeface="+mn-lt"/>
                <a:ea typeface="+mn-ea"/>
                <a:cs typeface="+mn-cs"/>
              </a:rPr>
              <a:t>Uzsver, ka, lai gan individuālai izvēlei ir nozīme, patiesas pārmaiņas rada kopīgi centieni un daudzu sabiedrības dalībnieku sadarbība. </a:t>
            </a:r>
            <a:r>
              <a:rPr lang="lv" b="0" i="0" u="none" baseline="0"/>
              <a:t>Vari pieminēt, ka CO2 emisiju samazināšana jau notiek, un Eiropas Savienība ir </a:t>
            </a:r>
            <a:r>
              <a:rPr lang="lv" b="0" i="0" u="none" baseline="0">
                <a:hlinkClick r:id="rId3"/>
              </a:rPr>
              <a:t>samazinājusi CO2 emisijas par 37 %.</a:t>
            </a:r>
            <a:r>
              <a:rPr lang="lv" b="0" i="0" u="none" baseline="0"/>
              <a:t>  </a:t>
            </a:r>
            <a:endParaRPr lang="lv"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lv"/>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b="0" i="0" u="none" kern="1200" baseline="0">
                <a:solidFill>
                  <a:schemeClr val="tx1"/>
                </a:solidFill>
                <a:effectLst/>
              </a:rPr>
              <a:t>Izskaidro to, ka Eiropas Klimata pakts ir </a:t>
            </a:r>
            <a:r>
              <a:rPr lang="lv" b="0" i="0" u="none" baseline="0"/>
              <a:t>iniciatīva, ar ko </a:t>
            </a:r>
            <a:r>
              <a:rPr lang="lv" b="0" i="0" u="none" kern="1200" baseline="0">
                <a:solidFill>
                  <a:schemeClr val="tx1"/>
                </a:solidFill>
                <a:effectLst/>
              </a:rPr>
              <a:t>cilvēkus </a:t>
            </a:r>
            <a:r>
              <a:rPr lang="lv" b="0" i="0" u="none" baseline="0"/>
              <a:t>un kopienas  visā Eiropā mudina rīkoties ilgtspējīgas nākotnes labā</a:t>
            </a:r>
            <a:r>
              <a:rPr lang="lv" b="0" i="0" u="none" kern="1200" baseline="0">
                <a:solidFill>
                  <a:schemeClr val="tx1"/>
                </a:solidFill>
                <a:effectLst/>
              </a:rPr>
              <a:t>.</a:t>
            </a:r>
            <a:r>
              <a:rPr lang="lv" b="0" i="0" u="none" baseline="0"/>
              <a:t> </a:t>
            </a:r>
            <a:r>
              <a:rPr lang="lv" sz="1200" b="0" i="0" u="none" kern="1200" baseline="0">
                <a:solidFill>
                  <a:schemeClr val="tx1"/>
                </a:solidFill>
                <a:effectLst/>
                <a:latin typeface="+mn-lt"/>
                <a:ea typeface="+mn-ea"/>
                <a:cs typeface="+mn-cs"/>
              </a:rPr>
              <a:t>Sūtņi un partneri ir daļa no šīs kustības. Izskaidro savu pieredzi, kas gūta, esot daļai no šīs kopienas.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lv"/>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b="0" i="0" u="none" baseline="0"/>
              <a:t>Sāc iepazīstināt ar Klimata paktu un norādi uz savu pieredzi saistībā ar to.</a:t>
            </a:r>
            <a:endParaRPr lang="lv"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lv"/>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lv" b="0" i="0" u="none" baseline="0"/>
              <a:t>Norādi, ka Klimata paktam ir trīs galvenie mērķi: </a:t>
            </a:r>
            <a:endParaRPr lang="lv">
              <a:solidFill>
                <a:srgbClr val="444444"/>
              </a:solidFill>
            </a:endParaRPr>
          </a:p>
          <a:p>
            <a:pPr marL="171450" indent="-171450" algn="l" rtl="0">
              <a:buFont typeface="Arial,Sans-Serif"/>
              <a:buChar char="•"/>
            </a:pPr>
            <a:r>
              <a:rPr lang="lv" b="0" i="0" u="none" baseline="0"/>
              <a:t>palielināt informētību — izprast klimata pārmaiņas un to ietekmi; </a:t>
            </a:r>
            <a:endParaRPr lang="lv">
              <a:solidFill>
                <a:srgbClr val="444444"/>
              </a:solidFill>
            </a:endParaRPr>
          </a:p>
          <a:p>
            <a:pPr marL="171450" indent="-171450" algn="l" rtl="0">
              <a:buFont typeface="Arial,Sans-Serif"/>
              <a:buChar char="•"/>
            </a:pPr>
            <a:r>
              <a:rPr lang="lv" b="0" i="0" u="none" baseline="0"/>
              <a:t>mudināt rīkoties — iedvesmot indivīdus, skolas un kopienas veikt praktiskus pasākumus; </a:t>
            </a:r>
            <a:endParaRPr lang="lv">
              <a:solidFill>
                <a:srgbClr val="444444"/>
              </a:solidFill>
            </a:endParaRPr>
          </a:p>
          <a:p>
            <a:pPr marL="171450" indent="-171450" algn="l" rtl="0">
              <a:buFont typeface="Arial,Sans-Serif"/>
              <a:buChar char="•"/>
            </a:pPr>
            <a:r>
              <a:rPr lang="lv" b="0" i="0" u="none" baseline="0"/>
              <a:t>savest kopā iedzīvotājus — dalīties ar idejām un atbalstīt citam citu visā Eiropā. </a:t>
            </a:r>
            <a:endParaRPr lang="lv">
              <a:solidFill>
                <a:srgbClr val="444444"/>
              </a:solidFill>
            </a:endParaRPr>
          </a:p>
          <a:p>
            <a:pPr algn="l" rtl="0"/>
            <a:r>
              <a:rPr lang="lv" b="0" i="0" u="none" baseline="0"/>
              <a:t>Uzsver, ka vissvarīgākā ir kolektīva rīcība, lai gan katrs var dot savu ieguldījumu individuāli. </a:t>
            </a:r>
            <a:endParaRPr lang="lv">
              <a:solidFill>
                <a:srgbClr val="444444"/>
              </a:solidFill>
            </a:endParaRPr>
          </a:p>
          <a:p>
            <a:pPr algn="l" rtl="0"/>
            <a:r>
              <a:rPr lang="lv" b="0" i="0" u="none" baseline="0"/>
              <a:t>Pajautā skolēniem: “Kurš mērķis jums šķiet vissvarīgākais?” vai “Kā jūsu kopiena varētu iesaistīties?” </a:t>
            </a:r>
            <a:endParaRPr lang="lv">
              <a:solidFill>
                <a:srgbClr val="444444"/>
              </a:solidFill>
            </a:endParaRPr>
          </a:p>
          <a:p>
            <a:pPr algn="l" rtl="0"/>
            <a:r>
              <a:rPr lang="lv" b="0" i="0" u="none" baseline="0"/>
              <a:t>Informē par šo galveno vēstījumu: mācīšanās, sadarbība un kopīga rīcība palīdz aizsargāt mūsu planētu. </a:t>
            </a:r>
            <a:endParaRPr lang="lv"/>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lv"/>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Apraksti dažādās lomas pakta kopienā.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Sūtņi. Iedvesmo un vada kopienas, rīko pasākumus un popularizē rīcību klimata jomā.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Partneri. Organizācijas, kas īsteno projektus, dalās ar paraugpraksi un sadarbojas tīklos. </a:t>
            </a:r>
            <a:endParaRPr lang="lv" sz="1200" b="0" i="0" kern="1200">
              <a:solidFill>
                <a:schemeClr val="tx1"/>
              </a:solidFill>
              <a:effectLst/>
              <a:latin typeface="+mn-lt"/>
            </a:endParaRPr>
          </a:p>
          <a:p>
            <a:pPr marL="171450" indent="-171450" algn="l" rtl="0" fontAlgn="base">
              <a:buFont typeface="Arial" panose="020B0604020202020204" pitchFamily="34" charset="0"/>
              <a:buChar char="•"/>
            </a:pPr>
            <a:r>
              <a:rPr lang="lv" sz="1200" b="0" i="0" u="none" kern="1200" baseline="0">
                <a:solidFill>
                  <a:schemeClr val="tx1"/>
                </a:solidFill>
                <a:effectLst/>
                <a:latin typeface="+mn-lt"/>
                <a:ea typeface="+mn-ea"/>
                <a:cs typeface="+mn-cs"/>
              </a:rPr>
              <a:t>Draugi. Personas vai grupas, kas atbalsta paktu, ir informētas un elastīgi piedalās. </a:t>
            </a:r>
            <a:endParaRPr lang="lv" sz="1200" b="0" i="0" kern="1200">
              <a:solidFill>
                <a:schemeClr val="tx1"/>
              </a:solidFill>
              <a:effectLst/>
              <a:latin typeface="+mn-lt"/>
            </a:endParaRPr>
          </a:p>
          <a:p>
            <a:pPr algn="l" rtl="0" fontAlgn="base"/>
            <a:r>
              <a:rPr lang="lv" sz="1200" b="0" i="0" u="none" kern="1200" baseline="0">
                <a:solidFill>
                  <a:schemeClr val="tx1"/>
                </a:solidFill>
                <a:effectLst/>
                <a:latin typeface="+mn-lt"/>
                <a:ea typeface="+mn-ea"/>
                <a:cs typeface="+mn-cs"/>
              </a:rPr>
              <a:t>Vari iesaistīt skolēnus, uzdodot šādus jautājumus: “Ja jūs būtu daļa no Klimata pakta, kādu lomu jūs izvēlētos un kāpēc?”; “Vai jūs varat iedomāties skolu vai kopienu, kas varētu pievienoties kā partneris vai draugs?” </a:t>
            </a:r>
            <a:endParaRPr lang="lv" sz="1200" b="0" i="0" kern="1200">
              <a:solidFill>
                <a:schemeClr val="tx1"/>
              </a:solidFill>
              <a:effectLst/>
              <a:latin typeface="+mn-lt"/>
            </a:endParaRPr>
          </a:p>
          <a:p>
            <a:pPr algn="l" rtl="0"/>
            <a:r>
              <a:rPr lang="lv" b="0" i="0" u="none" baseline="0"/>
              <a:t>Ja viņi ir ieinteresēti kļūt par pakta draugiem, šeit ir saite </a:t>
            </a:r>
            <a:r>
              <a:rPr lang="lv" b="0" i="0" u="none" baseline="0">
                <a:hlinkClick r:id="rId3"/>
              </a:rPr>
              <a:t>EUSurvey — Aptauja</a:t>
            </a:r>
            <a:r>
              <a:rPr lang="lv" b="0" i="0" u="none" baseline="0"/>
              <a:t>.</a:t>
            </a:r>
            <a:endParaRPr lang="lv"/>
          </a:p>
          <a:p>
            <a:pPr algn="l" rtl="0"/>
            <a:r>
              <a:rPr lang="lv" b="0" i="0" u="none" baseline="0"/>
              <a:t>Vari arī pastāstīt, ka, ja viņi vēlas iepazīties ar Klimata paktu sīkāk, tad var apskatīt </a:t>
            </a:r>
            <a:r>
              <a:rPr lang="lv" b="0" i="0" u="none" baseline="0">
                <a:hlinkClick r:id="rId4"/>
              </a:rPr>
              <a:t>Interaktīvo pakta karti: izpētiet sev tuvāko rīcību klimata jomā</a:t>
            </a:r>
            <a:r>
              <a:rPr lang="lv" b="0" i="0" u="none" baseline="0"/>
              <a:t>, lai iepazītos ar Klimata pakta sūtņiem, partneriem un dažādām iniciatīvām. </a:t>
            </a:r>
          </a:p>
          <a:p>
            <a:pPr algn="l" rtl="0"/>
            <a:r>
              <a:rPr lang="lv" b="0" i="0" u="none" baseline="0"/>
              <a:t>Vari arī iepazīstināt skolēnus ar </a:t>
            </a:r>
            <a:r>
              <a:rPr lang="lv" b="0" i="0" u="none" baseline="0">
                <a:hlinkClick r:id="rId5"/>
              </a:rPr>
              <a:t>ES Klimata pārmaiņu akadēmiju</a:t>
            </a:r>
            <a:r>
              <a:rPr lang="lv" b="0" i="0" u="none" baseline="0"/>
              <a:t>, kur viņi var iepazīties ar dažādiem resursiem, kas saistīti ar rīcību klimata jomā, un apgūt bezmaksas tiešsaistes kursus: </a:t>
            </a:r>
            <a:r>
              <a:rPr lang="lv" b="0" i="0" u="none" baseline="0">
                <a:hlinkClick r:id="rId5"/>
              </a:rPr>
              <a:t>ES rīcības klimata jomā akadēmija</a:t>
            </a:r>
            <a:endParaRPr lang="lv"/>
          </a:p>
          <a:p>
            <a:pPr algn="l" rtl="0"/>
            <a:r>
              <a:rPr lang="lv" b="0" i="0" u="none" baseline="0"/>
              <a:t>Vari arī kopīgot šo saiti, kas ļauj abonēt Klimata pakta jaunumus: </a:t>
            </a:r>
            <a:r>
              <a:rPr lang="lv" b="0" i="0" u="none" baseline="0">
                <a:hlinkClick r:id="rId6"/>
              </a:rPr>
              <a:t>CLIMA — Informatīvā biļetena abonēšanas veidlapa</a:t>
            </a:r>
            <a:r>
              <a:rPr lang="lv" b="0" i="0" u="none" baseline="0"/>
              <a:t> </a:t>
            </a:r>
          </a:p>
          <a:p>
            <a:pPr algn="l" rtl="0" fontAlgn="base"/>
            <a:r>
              <a:rPr lang="lv" sz="1200" b="0" i="0" u="none" kern="1200" baseline="0">
                <a:solidFill>
                  <a:schemeClr val="tx1"/>
                </a:solidFill>
                <a:effectLst/>
                <a:latin typeface="+mn-lt"/>
                <a:ea typeface="+mn-ea"/>
                <a:cs typeface="+mn-cs"/>
              </a:rPr>
              <a:t> </a:t>
            </a:r>
            <a:endParaRPr lang="lv" sz="1200" b="0" i="0" kern="1200">
              <a:solidFill>
                <a:schemeClr val="tx1"/>
              </a:solidFill>
              <a:effectLst/>
              <a:latin typeface="+mn-lt"/>
            </a:endParaRPr>
          </a:p>
          <a:p>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lv"/>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4" y="5333396"/>
            <a:ext cx="418507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Kopā</a:t>
            </a:r>
            <a:r>
              <a:rPr lang="lv" b="0" i="0" u="none" baseline="0"/>
              <a:t> </a:t>
            </a:r>
            <a:r>
              <a:rPr lang="lv" b="1" i="0" u="none" baseline="0"/>
              <a:t>—</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724571" y="6621405"/>
            <a:ext cx="825862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mūsu planētai</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10938926"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sz="5400" b="1" i="0" u="none" baseline="0" dirty="0">
                <a:latin typeface="Open Sans"/>
                <a:ea typeface="Open Sans"/>
                <a:cs typeface="Open Sans"/>
              </a:rPr>
              <a:t>Enerģētika, transports, daba, </a:t>
            </a:r>
            <a:endParaRPr lang="lv"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3420869"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sz="5400" b="1" i="0" u="none" baseline="0" dirty="0">
                <a:latin typeface="Open Sans"/>
                <a:ea typeface="Open Sans"/>
                <a:cs typeface="Open Sans"/>
              </a:rPr>
              <a:t>pārtika, atkritumi, ūdens, kopienas</a:t>
            </a:r>
            <a:endParaRPr lang="lv" sz="54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6299200" y="6512071"/>
            <a:ext cx="11312242"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sz="6000" b="1" i="0" u="none" baseline="0" dirty="0"/>
              <a:t>Uz pārmaiņām vērsta rīcība</a:t>
            </a:r>
            <a:endParaRPr lang="lv" sz="6000" dirty="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663544" y="7597878"/>
            <a:ext cx="9947900"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sz="6000" b="1" i="0" u="none" baseline="0">
                <a:latin typeface="Open Sans"/>
                <a:ea typeface="Open Sans"/>
                <a:cs typeface="Open Sans"/>
              </a:rPr>
              <a:t>vietējā un Eiropas līmenī</a:t>
            </a:r>
            <a:endParaRPr lang="lv"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7627637"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sz="6000" b="1" i="0" u="none" baseline="0"/>
              <a:t>Praktiska rīcība</a:t>
            </a:r>
            <a:endParaRPr lang="lv"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10097098"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lv" sz="6000" b="1" i="0" u="none" baseline="0" dirty="0">
                <a:latin typeface="Open Sans"/>
                <a:ea typeface="Open Sans"/>
                <a:cs typeface="Open Sans"/>
              </a:rPr>
              <a:t>klimata pārmaiņu jomā</a:t>
            </a:r>
            <a:endParaRPr lang="lv"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5438013" cy="1288009"/>
          </a:xfrm>
        </p:spPr>
        <p:txBody>
          <a:bodyPr/>
          <a:lstStyle/>
          <a:p>
            <a:pPr algn="l" rtl="0"/>
            <a:r>
              <a:rPr lang="lv" b="1" i="0" u="none" baseline="0" dirty="0">
                <a:latin typeface="Open Sans"/>
                <a:ea typeface="Open Sans"/>
                <a:cs typeface="Open Sans"/>
              </a:rPr>
              <a:t>Paldies, ka</a:t>
            </a:r>
            <a:endParaRPr lang="lv"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1751727" cy="1288009"/>
          </a:xfrm>
        </p:spPr>
        <p:txBody>
          <a:bodyPr wrap="square" lIns="216000" tIns="180000" rIns="252000" bIns="108000" anchor="t">
            <a:spAutoFit/>
          </a:bodyPr>
          <a:lstStyle/>
          <a:p>
            <a:pPr algn="l" rtl="0"/>
            <a:r>
              <a:rPr lang="lv" b="1" i="0" u="none" baseline="0">
                <a:latin typeface="Open Sans"/>
                <a:ea typeface="Open Sans"/>
                <a:cs typeface="Open Sans"/>
              </a:rPr>
              <a:t>palīdzat mūsu planētai!</a:t>
            </a:r>
            <a:endParaRPr lang="lv"/>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lv"/>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lv"/>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lv" b="0" i="1" u="none" baseline="0" dirty="0">
                <a:latin typeface="Open Sans"/>
                <a:ea typeface="Open Sans"/>
                <a:cs typeface="Open Sans"/>
              </a:rPr>
              <a:t>Mans(-i) galvenais(-ie) temats(-i) klimata jomā. </a:t>
            </a:r>
            <a:endParaRPr lang="lv" i="1" dirty="0"/>
          </a:p>
          <a:p>
            <a:pPr marL="342900" indent="-342900" algn="l" rtl="0">
              <a:buChar char="•"/>
            </a:pPr>
            <a:r>
              <a:rPr lang="lv" b="0" i="1" u="none" baseline="0" dirty="0">
                <a:latin typeface="Open Sans"/>
                <a:ea typeface="Open Sans"/>
                <a:cs typeface="Open Sans"/>
              </a:rPr>
              <a:t>Kāpēc man tas ir svarīgi. </a:t>
            </a:r>
            <a:endParaRPr lang="lv" i="1" dirty="0"/>
          </a:p>
          <a:p>
            <a:endParaRPr lang="lv"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lv" b="1" i="0" u="none" baseline="0">
                <a:latin typeface="Open Sans"/>
                <a:ea typeface="Open Sans"/>
                <a:cs typeface="Open Sans"/>
              </a:rPr>
              <a:t>Tavs vārds un UZVĀRDS </a:t>
            </a:r>
            <a:endParaRPr lang="lv"/>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p:txBody>
          <a:bodyPr lIns="0" tIns="0" rIns="0" bIns="0" anchor="t"/>
          <a:lstStyle/>
          <a:p>
            <a:pPr algn="l" rtl="0"/>
            <a:r>
              <a:rPr lang="lv" b="1" i="0" u="none" baseline="0" dirty="0">
                <a:latin typeface="Open Sans"/>
                <a:ea typeface="Open Sans"/>
                <a:cs typeface="Open Sans"/>
              </a:rPr>
              <a:t>Kādēļ man tas rūp un šodien esmu šeit</a:t>
            </a:r>
            <a:endParaRPr lang="lv"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lv" b="0" i="1" u="none" baseline="0">
                <a:latin typeface="Open Sans"/>
                <a:ea typeface="Open Sans"/>
                <a:cs typeface="Open Sans"/>
              </a:rPr>
              <a:t>Īss apraksts par jebkādām aktivitātēm vai projektiem, kuros esi iesaistījies un kuri varētu būt interesanti un iedvesmojoši skolēniem.</a:t>
            </a:r>
            <a:endParaRPr lang="lv"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lv" b="1" i="0" u="none" baseline="0">
                <a:latin typeface="Open Sans"/>
                <a:ea typeface="Open Sans"/>
                <a:cs typeface="Open Sans"/>
              </a:rPr>
              <a:t>Mana rīcība vai projekti   </a:t>
            </a:r>
            <a:endParaRPr lang="lv"/>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lv"/>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lv"/>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lv"/>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lv"/>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Mūsu planēta mainās,</a:t>
            </a:r>
            <a:endParaRPr lang="lv"/>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266612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taču mēs varam palīdzēt.</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252686" y="6997399"/>
            <a:ext cx="1354030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dirty="0"/>
              <a:t>Klimata pārmaiņas ietekmē</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691086" y="8275886"/>
            <a:ext cx="1110190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visu, kas mums patīk.</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06486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Rīcība klimata jomā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201671"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rūpes par savām mājām.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95310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Cilvēki visā Eiropā</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822475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rīkojas</a:t>
            </a:r>
            <a:r>
              <a:rPr lang="lv" b="0" i="0" u="none" baseline="0" dirty="0"/>
              <a:t> </a:t>
            </a:r>
            <a:r>
              <a:rPr lang="lv" b="1" i="0" u="none" baseline="0" dirty="0"/>
              <a:t>— kopā!</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4339772" y="5918695"/>
            <a:ext cx="131300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Mana pasaule. Mana rīcība.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9971314" y="7194073"/>
            <a:ext cx="7498512"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a:t>Mūsu planēta.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875754"/>
            <a:ext cx="8018408" cy="1629840"/>
          </a:xfrm>
        </p:spPr>
        <p:txBody>
          <a:bodyPr lIns="0" tIns="0" rIns="0" bIns="0" anchor="t"/>
          <a:lstStyle/>
          <a:p>
            <a:endParaRPr lang="lv" sz="2800" dirty="0">
              <a:solidFill>
                <a:srgbClr val="000000"/>
              </a:solidFill>
            </a:endParaRPr>
          </a:p>
          <a:p>
            <a:pPr algn="l" rtl="0">
              <a:buChar char="•"/>
            </a:pPr>
            <a:r>
              <a:rPr lang="lv" sz="2800" b="1" i="0" u="none" baseline="0" dirty="0">
                <a:latin typeface="Open Sans"/>
                <a:ea typeface="Open Sans"/>
                <a:cs typeface="Open Sans"/>
              </a:rPr>
              <a:t> Palielināt informētību</a:t>
            </a:r>
            <a:r>
              <a:rPr lang="lv" sz="2800" b="0" i="0" u="none" baseline="0" dirty="0">
                <a:latin typeface="Open Sans"/>
                <a:ea typeface="Open Sans"/>
                <a:cs typeface="Open Sans"/>
              </a:rPr>
              <a:t> par klimata jautājumiem un ES rīcību.</a:t>
            </a:r>
            <a:endParaRPr lang="lv" dirty="0"/>
          </a:p>
          <a:p>
            <a:pPr algn="l" rtl="0">
              <a:buChar char="•"/>
            </a:pPr>
            <a:r>
              <a:rPr lang="lv" sz="2800" b="1" i="0" u="none" baseline="0" dirty="0">
                <a:latin typeface="Open Sans"/>
                <a:ea typeface="Open Sans"/>
                <a:cs typeface="Open Sans"/>
              </a:rPr>
              <a:t> Veicināt rīcību klimata jomā </a:t>
            </a:r>
            <a:r>
              <a:rPr lang="lv" sz="2800" b="0" i="0" u="none" baseline="0" dirty="0">
                <a:latin typeface="Open Sans"/>
                <a:ea typeface="Open Sans"/>
                <a:cs typeface="Open Sans"/>
              </a:rPr>
              <a:t>un paātrināt iesaistīšanos.</a:t>
            </a:r>
            <a:endParaRPr lang="lv" dirty="0"/>
          </a:p>
          <a:p>
            <a:pPr algn="l" rtl="0">
              <a:buChar char="•"/>
            </a:pPr>
            <a:r>
              <a:rPr lang="lv" sz="2800" b="1" i="0" u="none" baseline="0" dirty="0">
                <a:latin typeface="Open Sans"/>
                <a:ea typeface="Open Sans"/>
                <a:cs typeface="Open Sans"/>
              </a:rPr>
              <a:t> Savest kopā iedzīvotājus un organizācijas, kas darbojas klimata jomā</a:t>
            </a:r>
            <a:r>
              <a:rPr lang="lv" sz="2800" b="0" i="0" u="none" baseline="0" dirty="0">
                <a:latin typeface="Open Sans"/>
                <a:ea typeface="Open Sans"/>
                <a:cs typeface="Open Sans"/>
              </a:rPr>
              <a:t>, un palīdzēt tiem mācīties citam no cita.</a:t>
            </a:r>
            <a:endParaRPr lang="lv" dirty="0"/>
          </a:p>
          <a:p>
            <a:pPr algn="l" rtl="0">
              <a:buChar char="•"/>
            </a:pPr>
            <a:endParaRPr lang="lv" sz="2800" dirty="0">
              <a:latin typeface="Open Sans"/>
              <a:ea typeface="Open Sans"/>
              <a:cs typeface="Open Sans"/>
            </a:endParaRPr>
          </a:p>
          <a:p>
            <a:pPr algn="l" rtl="0">
              <a:buChar char="•"/>
            </a:pPr>
            <a:r>
              <a:rPr lang="lv" sz="2800" b="1" i="1" u="none" baseline="0" dirty="0">
                <a:latin typeface="Open Sans"/>
                <a:ea typeface="Open Sans"/>
                <a:cs typeface="Open Sans"/>
              </a:rPr>
              <a:t>                  “Mana pasaule. Mana rīcība. Mūsu </a:t>
            </a:r>
            <a:r>
              <a:rPr lang="pl-PL" sz="2800" b="1" i="1" u="none" baseline="0" dirty="0">
                <a:latin typeface="Open Sans"/>
                <a:ea typeface="Open Sans"/>
                <a:cs typeface="Open Sans"/>
              </a:rPr>
              <a:t>	</a:t>
            </a:r>
            <a:r>
              <a:rPr lang="lv" sz="2800" b="1" i="1" u="none" baseline="0" dirty="0">
                <a:latin typeface="Open Sans"/>
                <a:ea typeface="Open Sans"/>
                <a:cs typeface="Open Sans"/>
              </a:rPr>
              <a:t>planēta.”</a:t>
            </a:r>
            <a:endParaRPr lang="lv" dirty="0"/>
          </a:p>
          <a:p>
            <a:pPr marL="342900" indent="-342900" algn="l" rtl="0">
              <a:buChar char="•"/>
            </a:pPr>
            <a:endParaRPr lang="lv" i="1" dirty="0"/>
          </a:p>
          <a:p>
            <a:endParaRPr lang="lv"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lv" b="1" i="0" u="none" baseline="0">
                <a:latin typeface="Open Sans"/>
                <a:ea typeface="Open Sans"/>
                <a:cs typeface="Open Sans"/>
              </a:rPr>
              <a:t>EIROPAS KLIMATA PAKTS </a:t>
            </a:r>
            <a:endParaRPr lang="lv"/>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489198"/>
            <a:ext cx="10639424" cy="773112"/>
          </a:xfrm>
        </p:spPr>
        <p:txBody>
          <a:bodyPr lIns="0" tIns="0" rIns="0" bIns="0" anchor="t"/>
          <a:lstStyle/>
          <a:p>
            <a:pPr algn="l" rtl="0"/>
            <a:r>
              <a:rPr lang="lv" b="1" i="0" u="none" baseline="0" dirty="0">
                <a:latin typeface="Open Sans"/>
                <a:ea typeface="Open Sans"/>
                <a:cs typeface="Open Sans"/>
              </a:rPr>
              <a:t>Galvenie mērķi</a:t>
            </a:r>
            <a:endParaRPr lang="lv"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7956194" y="3322885"/>
            <a:ext cx="5282460"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sz="6000" b="1" i="0" u="none" baseline="0" dirty="0"/>
              <a:t>Pakta sūtņi,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9693554" y="4444694"/>
            <a:ext cx="6954332"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sz="6000" b="1" i="0" u="none" baseline="0" dirty="0"/>
              <a:t>partneri, draugi</a:t>
            </a:r>
            <a:endParaRPr lang="lv"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3E6A38B-E2DF-4B8B-9BD6-68ABB861E227}">
  <ds:schemaRefs>
    <ds:schemaRef ds:uri="http://schemas.microsoft.com/sharepoint/v3/contenttype/fo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13</TotalTime>
  <Words>1797</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6</cp:revision>
  <dcterms:created xsi:type="dcterms:W3CDTF">2023-09-22T15:24:24Z</dcterms:created>
  <dcterms:modified xsi:type="dcterms:W3CDTF">2026-01-30T11:49:50Z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