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5" r:id="rId5"/>
    <p:sldMasterId id="2147483766" r:id="rId6"/>
  </p:sldMasterIdLst>
  <p:notesMasterIdLst>
    <p:notesMasterId r:id="rId35"/>
  </p:notesMasterIdLst>
  <p:handoutMasterIdLst>
    <p:handoutMasterId r:id="rId36"/>
  </p:handoutMasterIdLst>
  <p:sldIdLst>
    <p:sldId id="282" r:id="rId7"/>
    <p:sldId id="312" r:id="rId8"/>
    <p:sldId id="283" r:id="rId9"/>
    <p:sldId id="284" r:id="rId10"/>
    <p:sldId id="285" r:id="rId11"/>
    <p:sldId id="286" r:id="rId12"/>
    <p:sldId id="287" r:id="rId13"/>
    <p:sldId id="314" r:id="rId14"/>
    <p:sldId id="289" r:id="rId15"/>
    <p:sldId id="288" r:id="rId16"/>
    <p:sldId id="290" r:id="rId17"/>
    <p:sldId id="291" r:id="rId18"/>
    <p:sldId id="309" r:id="rId19"/>
    <p:sldId id="311"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10" r:id="rId34"/>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4A947E-B3AD-2BF5-ED11-A81EDD5B20EE}" name="Giorgia Silvestri" initials="G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RA"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AA5935-C5DE-0A24-96DC-B35E2EDD3491}" v="238" dt="2025-12-16T15:14:21.389"/>
    <p1510:client id="{53F716D6-ED78-F700-8A95-6B6F49F9BA8F}" v="600" dt="2025-12-17T15:39:29.7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3" d="100"/>
          <a:sy n="53" d="100"/>
        </p:scale>
        <p:origin x="802"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ec.europa.eu/eu-action/climate-strategies-targets/progress-climate-action/eu-climate-action-progress-report-2025_e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europa.eu/eusurvey/runner/europeanclimatepact_friendsofthepac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c.europa.eu/newsroom/clima/user-subscriptions/2343/create" TargetMode="External"/><Relationship Id="rId5" Type="http://schemas.openxmlformats.org/officeDocument/2006/relationships/hyperlink" Target="https://climate-pact.europa.eu/eu-climate-action-academy_en" TargetMode="External"/><Relationship Id="rId4" Type="http://schemas.openxmlformats.org/officeDocument/2006/relationships/hyperlink" Target="https://climate-pact.europa.eu/interactive-pact-map-discover-climate-action-near-you_e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mt" sz="1200" b="0" i="0" u="none" kern="1200" baseline="0">
                <a:solidFill>
                  <a:schemeClr val="tx1"/>
                </a:solidFill>
                <a:effectLst/>
                <a:latin typeface="+mn-lt"/>
                <a:ea typeface="+mn-ea"/>
                <a:cs typeface="+mn-cs"/>
              </a:rPr>
              <a:t>Merħba mill-isbaħ: Ilqa’ l-grupp u rringrazzjahom talli huma parti mis-sessjoni. </a:t>
            </a:r>
          </a:p>
          <a:p>
            <a:pPr algn="l" rtl="0" fontAlgn="base"/>
            <a:r>
              <a:rPr lang="mt" sz="1200" b="0" i="0" u="none" kern="1200" baseline="0">
                <a:solidFill>
                  <a:schemeClr val="tx1"/>
                </a:solidFill>
                <a:effectLst/>
                <a:latin typeface="+mn-lt"/>
                <a:ea typeface="+mn-ea"/>
                <a:cs typeface="+mn-cs"/>
              </a:rPr>
              <a:t>Introduċi lilek innifsek: Għidilhom x’jismek, ir-rwol tiegħek u fil-qosor għaliex personalment tinteressak l-azzjoni klimatika jew il-ħidma maż-żgħażagħ. </a:t>
            </a:r>
            <a:endParaRPr lang="mt" sz="1200" b="0" i="0" kern="1200">
              <a:solidFill>
                <a:schemeClr val="tx1"/>
              </a:solidFill>
              <a:effectLst/>
              <a:latin typeface="+mn-lt"/>
            </a:endParaRPr>
          </a:p>
          <a:p>
            <a:pPr algn="l" rtl="0" fontAlgn="base"/>
            <a:r>
              <a:rPr lang="mt" sz="1200" b="0" i="0" u="none" kern="1200" baseline="0">
                <a:solidFill>
                  <a:schemeClr val="tx1"/>
                </a:solidFill>
                <a:effectLst/>
                <a:latin typeface="+mn-lt"/>
                <a:ea typeface="+mn-ea"/>
                <a:cs typeface="+mn-cs"/>
              </a:rPr>
              <a:t>Stabbilixxi l-ambjent: Spjega li din is-sessjoni hija dwar l-esplorazzjoni ta’ x’nistgħu nagħmlu flimkien bħala individwi, skejjel, komunitajiet u bħala parti minn inizjattiva usa’ tal-</a:t>
            </a:r>
            <a:r>
              <a:rPr lang="mt" b="0" i="0" u="none" baseline="0"/>
              <a:t>Unjoni Ewropea</a:t>
            </a:r>
            <a:r>
              <a:rPr lang="mt" sz="1200" b="0" i="0" u="none" kern="1200" baseline="0">
                <a:solidFill>
                  <a:schemeClr val="tx1"/>
                </a:solidFill>
                <a:effectLst/>
                <a:latin typeface="+mn-lt"/>
                <a:ea typeface="+mn-ea"/>
                <a:cs typeface="+mn-cs"/>
              </a:rPr>
              <a:t>. </a:t>
            </a:r>
            <a:endParaRPr lang="mt" sz="1200" b="0" i="0" kern="1200">
              <a:solidFill>
                <a:schemeClr val="tx1"/>
              </a:solidFill>
              <a:effectLst/>
              <a:latin typeface="+mn-lt"/>
            </a:endParaRPr>
          </a:p>
          <a:p>
            <a:pPr algn="l" rtl="0" fontAlgn="base"/>
            <a:r>
              <a:rPr lang="mt" sz="1200" b="0" i="0" u="none" kern="1200" baseline="0">
                <a:solidFill>
                  <a:schemeClr val="tx1"/>
                </a:solidFill>
                <a:effectLst/>
                <a:latin typeface="+mn-lt"/>
                <a:ea typeface="+mn-ea"/>
                <a:cs typeface="+mn-cs"/>
              </a:rPr>
              <a:t>Introduċi l-Patt Klimatiku: Semmi li l-Patt Klimatiku Ewropew ilaqqa’ flimkien nies u organizzazzjonijiet madwar l-Ewropa biex jitgħallmu, jieħdu azzjoni u jappoġġjaw lil xulxin fit-teħid ta’ azzjoni klimatika.  </a:t>
            </a:r>
            <a:endParaRPr lang="mt" sz="1200" b="0" i="0" kern="1200">
              <a:solidFill>
                <a:schemeClr val="tx1"/>
              </a:solidFill>
              <a:effectLst/>
              <a:latin typeface="+mn-lt"/>
            </a:endParaRPr>
          </a:p>
          <a:p>
            <a:pPr algn="l" rtl="0" fontAlgn="base"/>
            <a:r>
              <a:rPr lang="mt" sz="1200" b="0" i="0" u="none" kern="1200" baseline="0">
                <a:solidFill>
                  <a:schemeClr val="tx1"/>
                </a:solidFill>
                <a:effectLst/>
                <a:latin typeface="+mn-lt"/>
                <a:ea typeface="+mn-ea"/>
                <a:cs typeface="+mn-cs"/>
              </a:rPr>
              <a:t>Enfasizza l-inklussività: Enfasizza li kulħadd għandu rwol x’jaqdi, irrispettivament mill-età jew l-isfond tagħhom u li s-sessjoni tal-lum hija maħsuba biex tkun ta’ ispirazzjoni u interattività u li r-riflessjonijiet u l-kontributi tagħhom huma apprezzati. </a:t>
            </a:r>
            <a:endParaRPr lang="mt" sz="1200" b="0" i="0" kern="1200">
              <a:solidFill>
                <a:schemeClr val="tx1"/>
              </a:solidFill>
              <a:effectLst/>
              <a:latin typeface="+mn-lt"/>
            </a:endParaRPr>
          </a:p>
          <a:p>
            <a:pPr algn="l" rtl="0" fontAlgn="base"/>
            <a:r>
              <a:rPr lang="mt" sz="1200" b="0" i="0" u="none" kern="1200" baseline="0">
                <a:solidFill>
                  <a:schemeClr val="tx1"/>
                </a:solidFill>
                <a:effectLst/>
                <a:latin typeface="+mn-lt"/>
                <a:ea typeface="+mn-ea"/>
                <a:cs typeface="+mn-cs"/>
              </a:rPr>
              <a:t>Previżjoni tas-sessjoni: Agħti idea ta’ x’għandhom jistennew: nifhmu l-isfidi tal-klima, naqsmu ideat u niskopru attivitajiet u modi divertenti biex ninvolvu ruħna. </a:t>
            </a:r>
            <a:endParaRPr lang="mt"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mt"/>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mt" sz="1200" b="0" i="0" u="none" kern="1200" baseline="0">
                <a:solidFill>
                  <a:schemeClr val="tx1"/>
                </a:solidFill>
                <a:effectLst/>
                <a:latin typeface="+mn-lt"/>
                <a:ea typeface="+mn-ea"/>
                <a:cs typeface="+mn-cs"/>
              </a:rPr>
              <a:t>Introduċi s-slajd billi tispjega li l-azzjoni klimatika sseħħ f’oqsma differenti tal-ħajja ta’ kuljum tagħna u fis-soċjetà. </a:t>
            </a:r>
          </a:p>
          <a:p>
            <a:pPr algn="l" rtl="0" fontAlgn="base"/>
            <a:r>
              <a:rPr lang="mt" sz="1200" b="0" i="0" u="none" kern="1200" baseline="0">
                <a:solidFill>
                  <a:schemeClr val="tx1"/>
                </a:solidFill>
                <a:effectLst/>
                <a:latin typeface="+mn-lt"/>
                <a:ea typeface="+mn-ea"/>
                <a:cs typeface="+mn-cs"/>
              </a:rPr>
              <a:t>Spjega kull qasam fil-qosor: </a:t>
            </a: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Enerġija: L-użu ta’ enerġija nadifa, it-titjib tal-effiċjenza u l-appoġġ ta' sorsi rinnovabbli. </a:t>
            </a: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Trasport: Il-mixi, iċ-ċikliżmu, l-użu tat-trasport pubbliku u t-tnaqqis tal-emissjonijiet mill-vetturi. </a:t>
            </a: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Natura: Il-protezzjoni tal-foresti, it-tħawwil tas-siġar, ir-restawr tal-ħabitats u l-kura tal-bijodiversità. </a:t>
            </a: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Ikel: It-tnaqqis tal-ħela tal-ikel, il-konsum ta’ prodotti staġjonali/lokali u l-appoġġ għall-biedja sostenibbli. </a:t>
            </a: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Skart: L-użu mill-ġdid, ir-riċiklaġġ u t-tnaqqis tal-plastik li jintuża darba biss. </a:t>
            </a: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Ilma: Il-konservazzjoni tal-ilma, il-ħarsien tax-xmajjar, tal-lagi u ta’ sorsi oħra tal-ilma. </a:t>
            </a: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Komunitajiet: Il-ħidma flimkien fuq proġetti lokali, kampanji ta’ sensibilizzazzjoni jew inizjattivi tal-iskejjel għas-sostenibbiltà. </a:t>
            </a:r>
          </a:p>
          <a:p>
            <a:pPr algn="l" rtl="0" fontAlgn="base"/>
            <a:r>
              <a:rPr lang="mt" sz="1200" b="0" i="0" u="none" kern="1200" baseline="0">
                <a:solidFill>
                  <a:schemeClr val="tx1"/>
                </a:solidFill>
                <a:effectLst/>
                <a:latin typeface="+mn-lt"/>
                <a:ea typeface="+mn-ea"/>
                <a:cs typeface="+mn-cs"/>
              </a:rPr>
              <a:t>Involvi lill-istudenti billi tistaqsi mistoqsijiet interessanti bħal: </a:t>
            </a: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“F’liema minn dawn l-oqsma rajt azzjoni fl-iskola jew fil-komunità tiegħek?” </a:t>
            </a: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“Tista’ taħseb f’ideat ġodda għal proġetti jew azzjonijiet li nistgħu nieħdu flimkien?” </a:t>
            </a: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Enfasizza li l-isforz kollettiv ikabbar l-impatt: mhuwiex biss dwar għażliet individwali iżda dwar kif naħdmu flimkien bħala komunità. </a:t>
            </a:r>
          </a:p>
          <a:p>
            <a:pPr marL="0" indent="0" algn="l" rtl="0" fontAlgn="base">
              <a:buFont typeface="Arial" panose="020B0604020202020204" pitchFamily="34" charset="0"/>
              <a:buNone/>
            </a:pPr>
            <a:r>
              <a:rPr lang="mt" sz="1200" b="0" i="0" u="none" kern="1200" baseline="0">
                <a:solidFill>
                  <a:schemeClr val="tx1"/>
                </a:solidFill>
                <a:effectLst/>
                <a:latin typeface="+mn-lt"/>
                <a:ea typeface="+mn-ea"/>
                <a:cs typeface="+mn-cs"/>
              </a:rPr>
              <a:t>Aqsam il-messaġġ ewlieni li ġej: L-azzjoni klimatika sseħħ kullimkien, f’ħafna oqsma tal-ħajja, u kulħadd jista’ jikkontribwixxi għall-ħolqien ta’ pjaneta aktar b’saħħitha u aktar sostenibbli. </a:t>
            </a:r>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mt"/>
          </a:p>
        </p:txBody>
      </p:sp>
    </p:spTree>
    <p:extLst>
      <p:ext uri="{BB962C8B-B14F-4D97-AF65-F5344CB8AC3E}">
        <p14:creationId xmlns:p14="http://schemas.microsoft.com/office/powerpoint/2010/main" val="310863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mt" sz="1200" b="0" i="0" u="none" kern="1200" baseline="0">
                <a:solidFill>
                  <a:schemeClr val="tx1"/>
                </a:solidFill>
                <a:effectLst/>
                <a:latin typeface="+mn-lt"/>
                <a:ea typeface="+mn-ea"/>
                <a:cs typeface="+mn-cs"/>
              </a:rPr>
              <a:t>Spjega li ż-żgħażagħ madwar l-Ewropa qed imexxu azzjonijiet konkreti dwar il-klima fl-iskejjel u fil-komunitajiet. </a:t>
            </a:r>
          </a:p>
          <a:p>
            <a:pPr algn="l" rtl="0" fontAlgn="base"/>
            <a:r>
              <a:rPr lang="mt" sz="1200" b="0" i="0" u="none" kern="1200" baseline="0">
                <a:solidFill>
                  <a:schemeClr val="tx1"/>
                </a:solidFill>
                <a:effectLst/>
                <a:latin typeface="+mn-lt"/>
                <a:ea typeface="+mn-ea"/>
                <a:cs typeface="+mn-cs"/>
              </a:rPr>
              <a:t>Aqsam eżempji ta’ azzjoni klimatika mmexxija miż-żgħażagħ, bħal: mixjiet dwar il-klima, workshops biex jitfasslu soluzzjonijiet, parlamenti bejn il-pari biex jiddiskutu azzjonijiet, workshops ta’ stejjer bir-ritratti, tħawwil ta’ siġar, tindif, avvenimenti ta’ ċikliżmu u inizjattivi ta’ ffrankar tal-enerġija. </a:t>
            </a:r>
          </a:p>
          <a:p>
            <a:pPr algn="l" rtl="0" fontAlgn="base"/>
            <a:r>
              <a:rPr lang="mt" sz="1200" b="0" i="0" u="none" kern="1200" baseline="0">
                <a:solidFill>
                  <a:schemeClr val="tx1"/>
                </a:solidFill>
                <a:effectLst/>
                <a:latin typeface="+mn-lt"/>
                <a:ea typeface="+mn-ea"/>
                <a:cs typeface="+mn-cs"/>
              </a:rPr>
              <a:t>Staqsi mistoqsijiet biex tinvolvi lill-istudenti, bħal: “Liema minn dawn l-azzjonijiet dwar il-klima tista’ tipprova fl-iskola tiegħek?”; “Liema attività tixtieq tipprova fl-iskola tiegħek?”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mt"/>
          </a:p>
        </p:txBody>
      </p:sp>
    </p:spTree>
    <p:extLst>
      <p:ext uri="{BB962C8B-B14F-4D97-AF65-F5344CB8AC3E}">
        <p14:creationId xmlns:p14="http://schemas.microsoft.com/office/powerpoint/2010/main" val="102196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sz="1200" b="0" i="0" u="none" kern="1200" baseline="0">
                <a:solidFill>
                  <a:schemeClr val="tx1"/>
                </a:solidFill>
                <a:effectLst/>
                <a:latin typeface="+mn-lt"/>
                <a:ea typeface="+mn-ea"/>
                <a:cs typeface="+mn-cs"/>
              </a:rPr>
              <a:t>Issuġġerixxi attivitajiet sempliċi u impenjattivi</a:t>
            </a:r>
            <a:r>
              <a:rPr lang="mt" b="0" i="0" u="none" baseline="0"/>
              <a:t> għall-azzjoni klimatika</a:t>
            </a:r>
            <a:r>
              <a:rPr lang="mt" sz="1200" b="0" i="0" u="none" kern="1200" baseline="0">
                <a:solidFill>
                  <a:schemeClr val="tx1"/>
                </a:solidFill>
                <a:effectLst/>
                <a:latin typeface="+mn-lt"/>
                <a:ea typeface="+mn-ea"/>
                <a:cs typeface="+mn-cs"/>
              </a:rPr>
              <a:t> li l-istudenti u l-iskejjel jistgħu jimplimentaw, bħal mixja dwar il-klima, il-ħolqien ta’ storja bir-ritratti, il-formazzjoni ta’ grupp ta’ azzjoni tal-istudenti jew it-tmexxija ta’ parlament bejn il-pari. Għażla oħra hija li taqsam lill-istudenti fi gruppi iżgħar u tistedinhom jiżviluppaw l-ideat tagħhom f’format ta’ hackathon żgħir. Kull grupp jista’ jimmaġina azzjoni konkreta dwar il-klima jew proġett ta’ involviment u mbagħad jippreżentaw fil-qosor l-idea tagħhom lill-klassi. Dan l-approċċ jgħin biex jiġġenera diversi ideat malajr u jinkoraġġixxi l-kreattività u l-kollaborazzjoni. Ma’ studenti akbar jew ta’ livell universitarju, tista’ tibni wkoll fuq strutturi eżistenti, bħal assoċjazzjonijiet tal-istudenti, klabbs ta’ sostenibbiltà, laboratorji ta’ innovazzjoni jew programmi ta’ involviment ċiviku, li jistgħu jappoġġjaw u jespandu l-ideat żviluppati matul is-sessjoni. Fl-aħħar nett, stieden lill-grupp jippjana attività sempliċi waħda flimkien, billi jagħżel xi ħaġa fattibbli u eċċitanti li jistgħu jibdew minnufih. </a:t>
            </a:r>
            <a:endParaRPr lang="mt"/>
          </a:p>
        </p:txBody>
      </p:sp>
      <p:sp>
        <p:nvSpPr>
          <p:cNvPr id="4" name="Slide Number Placeholder 3"/>
          <p:cNvSpPr>
            <a:spLocks noGrp="1"/>
          </p:cNvSpPr>
          <p:nvPr>
            <p:ph type="sldNum" sz="quarter" idx="5"/>
          </p:nvPr>
        </p:nvSpPr>
        <p:spPr/>
        <p:txBody>
          <a:bodyPr/>
          <a:lstStyle/>
          <a:p>
            <a:pPr algn="l" rtl="0"/>
            <a:fld id="{E5BCE2BD-2909-4D50-BFF6-50DC73793956}" type="slidenum">
              <a:rPr/>
              <a:t>12</a:t>
            </a:fld>
            <a:endParaRPr lang="mt"/>
          </a:p>
        </p:txBody>
      </p:sp>
    </p:spTree>
    <p:extLst>
      <p:ext uri="{BB962C8B-B14F-4D97-AF65-F5344CB8AC3E}">
        <p14:creationId xmlns:p14="http://schemas.microsoft.com/office/powerpoint/2010/main" val="2577875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b="0" i="0" u="none" baseline="0">
                <a:latin typeface="Calibri"/>
                <a:ea typeface="Calibri"/>
                <a:cs typeface="Calibri"/>
              </a:rPr>
              <a:t>Tista’ tuża l-mudelli tas-slajds li ġejjin f’każ li tixtieq iżżid xi kontenut mal-preżentazzjoni u adattah għall-kuntest tal-iskola u l-ħtiġijiet u l-interessi tal-istudenti </a:t>
            </a:r>
          </a:p>
        </p:txBody>
      </p:sp>
      <p:sp>
        <p:nvSpPr>
          <p:cNvPr id="4" name="Slide Number Placeholder 3"/>
          <p:cNvSpPr>
            <a:spLocks noGrp="1"/>
          </p:cNvSpPr>
          <p:nvPr>
            <p:ph type="sldNum" sz="quarter" idx="5"/>
          </p:nvPr>
        </p:nvSpPr>
        <p:spPr/>
        <p:txBody>
          <a:bodyPr/>
          <a:lstStyle/>
          <a:p>
            <a:pPr algn="l" rtl="0"/>
            <a:fld id="{E5BCE2BD-2909-4D50-BFF6-50DC73793956}" type="slidenum">
              <a:rPr/>
              <a:t>14</a:t>
            </a:fld>
            <a:endParaRPr lang="mt"/>
          </a:p>
        </p:txBody>
      </p:sp>
    </p:spTree>
    <p:extLst>
      <p:ext uri="{BB962C8B-B14F-4D97-AF65-F5344CB8AC3E}">
        <p14:creationId xmlns:p14="http://schemas.microsoft.com/office/powerpoint/2010/main" val="302265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b="0" i="0" u="none" baseline="0"/>
              <a:t>Jekk tixtieq tista’ tuża din is-slajd biex tintroduċi lilek innifsek u dak li jinteressak, kif ukoll l-attivitajiet jew il-proġetti li inti involut fihom. Jekk tixtieq tista’ wkoll iżżid ritratt tiegħek billi tibdel ir-ritratt fil-“frejm taċ-ċirku”. </a:t>
            </a:r>
            <a:endParaRPr lang="mt"/>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mt"/>
          </a:p>
        </p:txBody>
      </p:sp>
    </p:spTree>
    <p:extLst>
      <p:ext uri="{BB962C8B-B14F-4D97-AF65-F5344CB8AC3E}">
        <p14:creationId xmlns:p14="http://schemas.microsoft.com/office/powerpoint/2010/main" val="178316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mt" sz="1200" b="0" i="0" u="none" kern="1200" baseline="0">
                <a:solidFill>
                  <a:schemeClr val="tx1"/>
                </a:solidFill>
                <a:effectLst/>
                <a:latin typeface="+mn-lt"/>
                <a:ea typeface="+mn-ea"/>
                <a:cs typeface="+mn-cs"/>
              </a:rPr>
              <a:t>Ibda billi tinvolvi lill-istudenti bi ftit mistoqsijiet qosra biex tattiva l-għarfien tagħhom: </a:t>
            </a: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“X’taħsbu li huma l-kawżi ewlenin tat-tibdil fil-klima?” </a:t>
            </a: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“Innutajtu xi bidliet relatati mal-klima fejn tgħixu inthom?” </a:t>
            </a: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“Liema problemi klimatiċi jinkwetawkom l-iktar?” </a:t>
            </a:r>
          </a:p>
          <a:p>
            <a:pPr algn="l" rtl="0" fontAlgn="base"/>
            <a:r>
              <a:rPr lang="mt" sz="1200" b="0" i="0" u="none" kern="1200" baseline="0">
                <a:solidFill>
                  <a:schemeClr val="tx1"/>
                </a:solidFill>
                <a:effectLst/>
                <a:latin typeface="+mn-lt"/>
                <a:ea typeface="+mn-ea"/>
                <a:cs typeface="+mn-cs"/>
              </a:rPr>
              <a:t>Uża t-tweġibiet tagħhom biex tgħaqqadhom ma’ spjegazzjoni qasira: it-tibdil fil-klima jseħħ minħabba li l-gassijiet serra, prinċipalment is-CO₂ mill-ħruq tal-fjuwils fossili, l-agrikoltura u d-deforestazzjoni, qed iżommu aktar sħana fl-atmosfera. Dan iwassal għal żieda fit-temperaturi, temp estrem, telf tal-bijodiversità u tfixkil għall-ekosistemi u l-komunitajiet. </a:t>
            </a:r>
          </a:p>
          <a:p>
            <a:pPr algn="l" rtl="0" fontAlgn="base"/>
            <a:r>
              <a:rPr lang="mt" sz="1200" b="0" i="0" u="none" kern="1200" baseline="0">
                <a:solidFill>
                  <a:schemeClr val="tx1"/>
                </a:solidFill>
                <a:effectLst/>
                <a:latin typeface="+mn-lt"/>
                <a:ea typeface="+mn-ea"/>
                <a:cs typeface="+mn-cs"/>
              </a:rPr>
              <a:t>Irrikonoxxi li l-biċċa l-kbira tal-istudenti jistgħu jkunu diġà familjari ma’ dawn il-kunċetti, għalhekk l-għan mhuwiex biss li tiddefinixxu t-tibdil fil-klima iżda li jifhmu l-impatti tiegħu u liema azzjonijiet huma possibbli. Temm fuq nota ta’ tama: l-iskala tal-isfida hija kbira, iżda azzjoni kollettiva, minn individwi, komunitajiet u istituzzjonijiet, tista’ tagħmel differenza kbira. </a:t>
            </a:r>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mt"/>
          </a:p>
        </p:txBody>
      </p:sp>
    </p:spTree>
    <p:extLst>
      <p:ext uri="{BB962C8B-B14F-4D97-AF65-F5344CB8AC3E}">
        <p14:creationId xmlns:p14="http://schemas.microsoft.com/office/powerpoint/2010/main" val="27499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sz="1200" b="0" i="0" u="none" kern="1200" baseline="0">
                <a:solidFill>
                  <a:schemeClr val="tx1"/>
                </a:solidFill>
                <a:effectLst/>
                <a:latin typeface="+mn-lt"/>
                <a:ea typeface="+mn-ea"/>
                <a:cs typeface="+mn-cs"/>
              </a:rPr>
              <a:t>Semmi eżempji li jistgħu jirrelataw magħhom: sjuf aktar sħun, inqas xita, żibel fil-parks, eċċ. Staqsi: “Qatt rajt bidliet bħal dawn fil-belt jew fl-iskola tiegħek?” Inkoraġġixxi lill-istudenti jaqsmu.</a:t>
            </a:r>
          </a:p>
          <a:p>
            <a:pPr algn="l" rtl="0" fontAlgn="base"/>
            <a:r>
              <a:rPr lang="mt" sz="1200" b="0" i="0" u="none" kern="1200" baseline="0">
                <a:solidFill>
                  <a:schemeClr val="tx1"/>
                </a:solidFill>
                <a:effectLst/>
                <a:latin typeface="+mn-lt"/>
                <a:ea typeface="+mn-ea"/>
                <a:cs typeface="+mn-cs"/>
              </a:rPr>
              <a:t>Jekk qed titkellem ma’ studenti akbar fl-età (pereżempju, livell ta’ skola sekondarja jew università), tista’ tintroduċi diskussjoni usa’ dwar l-azzjoni klimatika fil-livell tas-soċjetà. Ħeġġeġ ir-riflessjoni billi tistaqsi mistoqsijiet bħal: </a:t>
            </a:r>
            <a:endParaRPr lang="mt" sz="1200" b="0" i="0" kern="1200">
              <a:solidFill>
                <a:schemeClr val="tx1"/>
              </a:solidFill>
              <a:effectLst/>
              <a:latin typeface="+mn-lt"/>
            </a:endParaRP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Minn fejn ġejjin l-emissjonijiet li qed isaħħnu l-pjaneta? </a:t>
            </a:r>
            <a:endParaRPr lang="mt" sz="1200" b="0" i="0" kern="1200">
              <a:solidFill>
                <a:schemeClr val="tx1"/>
              </a:solidFill>
              <a:effectLst/>
              <a:latin typeface="+mn-lt"/>
            </a:endParaRP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Fejn u kif irnexxielna nnaqqsuhom s’issa? </a:t>
            </a:r>
            <a:endParaRPr lang="mt" sz="1200" b="0" i="0" kern="1200">
              <a:solidFill>
                <a:schemeClr val="tx1"/>
              </a:solidFill>
              <a:effectLst/>
              <a:latin typeface="+mn-lt"/>
            </a:endParaRP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Għaliex huwa diffiċli li jitnaqqsu l-emissjonijiet malajr? </a:t>
            </a:r>
            <a:endParaRPr lang="mt" sz="1200" b="0" i="0" kern="1200">
              <a:solidFill>
                <a:schemeClr val="tx1"/>
              </a:solidFill>
              <a:effectLst/>
              <a:latin typeface="+mn-lt"/>
            </a:endParaRP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X’nafu dwar il-bidliet klimatiċi futuri u kif nistgħu nippreparaw għalihom? </a:t>
            </a:r>
            <a:endParaRPr lang="mt" sz="1200" b="0" i="0" kern="1200">
              <a:solidFill>
                <a:schemeClr val="tx1"/>
              </a:solidFill>
              <a:effectLst/>
              <a:latin typeface="+mn-lt"/>
            </a:endParaRP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Min diġà qed jieħu azzjoni u min għad irid jaġixxi? </a:t>
            </a:r>
            <a:endParaRPr lang="mt" sz="1200" b="0" i="0" kern="1200">
              <a:solidFill>
                <a:schemeClr val="tx1"/>
              </a:solidFill>
              <a:effectLst/>
              <a:latin typeface="+mn-lt"/>
            </a:endParaRPr>
          </a:p>
          <a:p>
            <a:pPr algn="l" rtl="0" fontAlgn="base"/>
            <a:r>
              <a:rPr lang="mt" sz="1200" b="0" i="0" u="none" kern="1200" baseline="0">
                <a:solidFill>
                  <a:schemeClr val="tx1"/>
                </a:solidFill>
                <a:effectLst/>
                <a:latin typeface="+mn-lt"/>
                <a:ea typeface="+mn-ea"/>
                <a:cs typeface="+mn-cs"/>
              </a:rPr>
              <a:t>Uża dawn il-mistoqsijiet biex tqanqal konverżazzjoni dwar l-isfidi usa’ li qed niffaċċjaw u esplora kif jistgħu jiġu indirizzati b’mod aktar sistematiku permezz tal-isforzi kkombinati tal-gvernijiet, in-negozji, l-universitajiet u l-iskejjel, l-NGOs, l-organizzazzjonijiet tal-komunità u ċ-ċittadini. Dan jgħin lill-istudenti jifhmu li l-azzjoni klimatika teħtieġ li diversi atturi tas-soċjetà jaħdmu flimkien, mhux biss bidliet individwali fl-istil ta’ ħajja. </a:t>
            </a:r>
            <a:r>
              <a:rPr lang="mt" b="0" i="0" u="none" baseline="0"/>
              <a:t>Tista' wkoll tuża u taqsam </a:t>
            </a:r>
            <a:r>
              <a:rPr lang="mt" b="0" i="0" u="none" baseline="0">
                <a:solidFill>
                  <a:srgbClr val="000000"/>
                </a:solidFill>
              </a:rPr>
              <a:t>data, riżorsi u studji li juru biċ-ċar il-kawżi u l-impatt tat-tibdil fil-klima biex tkompli timmotiva lill-istudenti u tattira l-attenzjoni tagħhom. </a:t>
            </a:r>
            <a:endParaRPr lang="mt" b="0" i="0" kern="1200">
              <a:solidFill>
                <a:srgbClr val="333333"/>
              </a:solidFill>
              <a:effectLst/>
            </a:endParaRPr>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mt"/>
          </a:p>
        </p:txBody>
      </p:sp>
    </p:spTree>
    <p:extLst>
      <p:ext uri="{BB962C8B-B14F-4D97-AF65-F5344CB8AC3E}">
        <p14:creationId xmlns:p14="http://schemas.microsoft.com/office/powerpoint/2010/main" val="196445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mt" sz="1200" b="0" i="0" u="none" kern="1200" baseline="0">
                <a:solidFill>
                  <a:schemeClr val="tx1"/>
                </a:solidFill>
                <a:effectLst/>
                <a:latin typeface="+mn-lt"/>
                <a:ea typeface="+mn-ea"/>
                <a:cs typeface="+mn-cs"/>
              </a:rPr>
              <a:t>Iddefinixxi l-azzjoni klimatika fi kliem sempliċi:  kull ħaġa li tgħin tipproteġi n-natura, tnaqqas l-emissjonijiet u tagħmel il-komunitajiet u l-pjaneta tagħna aktar b’saħħithom. Dan jiġri f’ħafna livelli: familji, skejjel, bliet, kumpaniji, gvernijiet u komunitajiet. </a:t>
            </a:r>
          </a:p>
          <a:p>
            <a:pPr algn="l" rtl="0" fontAlgn="base"/>
            <a:r>
              <a:rPr lang="mt" sz="1200" b="0" i="0" u="none" kern="1200" baseline="0">
                <a:solidFill>
                  <a:schemeClr val="tx1"/>
                </a:solidFill>
                <a:effectLst/>
                <a:latin typeface="+mn-lt"/>
                <a:ea typeface="+mn-ea"/>
                <a:cs typeface="+mn-cs"/>
              </a:rPr>
              <a:t>Aqsam eżempji relatati: proġetti ta’ riċiklaġġ fl-iskejjel, tħawwil ta’ siġar fil-komunità, toroq għaċ-ċikliżmu, avvenimenti ta’ tindif lokali. </a:t>
            </a:r>
            <a:endParaRPr lang="mt" sz="1200" b="0" i="0" kern="1200">
              <a:solidFill>
                <a:schemeClr val="tx1"/>
              </a:solidFill>
              <a:effectLst/>
              <a:latin typeface="+mn-lt"/>
            </a:endParaRPr>
          </a:p>
          <a:p>
            <a:pPr algn="l" rtl="0" fontAlgn="base"/>
            <a:r>
              <a:rPr lang="mt" sz="1200" b="0" i="0" u="none" kern="1200" baseline="0">
                <a:solidFill>
                  <a:schemeClr val="tx1"/>
                </a:solidFill>
                <a:effectLst/>
                <a:latin typeface="+mn-lt"/>
                <a:ea typeface="+mn-ea"/>
                <a:cs typeface="+mn-cs"/>
              </a:rPr>
              <a:t>Staqsi lill-istudenti mistoqsijiet biex tinvolvihom: </a:t>
            </a:r>
            <a:endParaRPr lang="mt" sz="1200" b="0" i="0" kern="1200">
              <a:solidFill>
                <a:schemeClr val="tx1"/>
              </a:solidFill>
              <a:effectLst/>
              <a:latin typeface="+mn-lt"/>
            </a:endParaRP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“X’azzjonijiet klimatiċi rajt fl-iskola jew fil-komunità tiegħek?” </a:t>
            </a:r>
            <a:endParaRPr lang="mt" sz="1200" b="0" i="0" kern="1200">
              <a:solidFill>
                <a:schemeClr val="tx1"/>
              </a:solidFill>
              <a:effectLst/>
              <a:latin typeface="+mn-lt"/>
            </a:endParaRP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“Min taħseb li qed jieħu azzjoni fil-belt, fil-villaġġ jew fil-pajjiż tiegħek?” </a:t>
            </a:r>
            <a:endParaRPr lang="mt" sz="1200" b="0" i="0" kern="1200">
              <a:solidFill>
                <a:schemeClr val="tx1"/>
              </a:solidFill>
              <a:effectLst/>
              <a:latin typeface="+mn-lt"/>
            </a:endParaRP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“X’nistgħu nagħmlu flimkien biex nagħmlu impatt ikbar?” </a:t>
            </a:r>
            <a:endParaRPr lang="mt" sz="1200" b="0" i="0" kern="1200">
              <a:solidFill>
                <a:schemeClr val="tx1"/>
              </a:solidFill>
              <a:effectLst/>
              <a:latin typeface="+mn-lt"/>
            </a:endParaRP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“Għaliex huwa importanti li naħdmu flimkien u mhux waħedna?” </a:t>
            </a:r>
            <a:endParaRPr lang="mt" sz="1200" b="0" i="0" kern="1200">
              <a:solidFill>
                <a:schemeClr val="tx1"/>
              </a:solidFill>
              <a:effectLst/>
              <a:latin typeface="+mn-lt"/>
            </a:endParaRPr>
          </a:p>
          <a:p>
            <a:pPr algn="l" rtl="0" fontAlgn="base"/>
            <a:r>
              <a:rPr lang="mt" sz="1200" b="0" i="0" u="none" kern="1200" baseline="0">
                <a:solidFill>
                  <a:schemeClr val="tx1"/>
                </a:solidFill>
                <a:effectLst/>
                <a:latin typeface="+mn-lt"/>
                <a:ea typeface="+mn-ea"/>
                <a:cs typeface="+mn-cs"/>
              </a:rPr>
              <a:t>Enfasizza li filwaqt li l-għażliet individwali huma importanti, il-bidla vera tiġi minn sforzi kollettivi u kollaborazzjoni bejn diversi atturi tas-soċjetà. </a:t>
            </a:r>
            <a:r>
              <a:rPr lang="mt" b="0" i="0" u="none" baseline="0"/>
              <a:t>Tista’ ssemmi li diġà qed isir progress fit-tnaqqis tal-emissjonijiet tas-CO2 u li l-Unjoni Ewropea </a:t>
            </a:r>
            <a:r>
              <a:rPr lang="mt" b="0" i="0" u="none" baseline="0">
                <a:hlinkClick r:id="rId3"/>
              </a:rPr>
              <a:t>naqqset l-emissjonijiet tas-CO2 tagħha b’37 %.</a:t>
            </a:r>
            <a:r>
              <a:rPr lang="mt" b="0" i="0" u="none" baseline="0"/>
              <a:t>  </a:t>
            </a:r>
            <a:endParaRPr lang="mt"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mt"/>
          </a:p>
        </p:txBody>
      </p:sp>
    </p:spTree>
    <p:extLst>
      <p:ext uri="{BB962C8B-B14F-4D97-AF65-F5344CB8AC3E}">
        <p14:creationId xmlns:p14="http://schemas.microsoft.com/office/powerpoint/2010/main" val="362622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b="0" i="0" u="none" kern="1200" baseline="0">
                <a:solidFill>
                  <a:schemeClr val="tx1"/>
                </a:solidFill>
                <a:effectLst/>
              </a:rPr>
              <a:t>Spjega li l-Patt Klimatiku Ewropew huwa  </a:t>
            </a:r>
            <a:r>
              <a:rPr lang="mt" b="0" i="0" u="none" baseline="0"/>
              <a:t>inizjattiva tal-Unjoni Ewropea li tinkoraġġixxi </a:t>
            </a:r>
            <a:r>
              <a:rPr lang="mt" b="0" i="0" u="none" kern="1200" baseline="0">
                <a:solidFill>
                  <a:schemeClr val="tx1"/>
                </a:solidFill>
                <a:effectLst/>
              </a:rPr>
              <a:t>lin-nies </a:t>
            </a:r>
            <a:r>
              <a:rPr lang="mt" b="0" i="0" u="none" baseline="0"/>
              <a:t>u lill-komunitajiet jikkontribwixxu </a:t>
            </a:r>
            <a:r>
              <a:rPr lang="mt" b="0" i="0" u="none" kern="1200" baseline="0">
                <a:solidFill>
                  <a:schemeClr val="tx1"/>
                </a:solidFill>
                <a:effectLst/>
              </a:rPr>
              <a:t>għal</a:t>
            </a:r>
            <a:r>
              <a:rPr lang="mt" b="0" i="0" u="none" baseline="0"/>
              <a:t> futur sostenibbli</a:t>
            </a:r>
            <a:r>
              <a:rPr lang="mt" b="0" i="0" u="none" kern="1200" baseline="0">
                <a:solidFill>
                  <a:schemeClr val="tx1"/>
                </a:solidFill>
                <a:effectLst/>
              </a:rPr>
              <a:t>.</a:t>
            </a:r>
            <a:r>
              <a:rPr lang="mt" b="0" i="0" u="none" baseline="0"/>
              <a:t> </a:t>
            </a:r>
            <a:r>
              <a:rPr lang="mt" sz="1200" b="0" i="0" u="none" kern="1200" baseline="0">
                <a:solidFill>
                  <a:schemeClr val="tx1"/>
                </a:solidFill>
                <a:effectLst/>
                <a:latin typeface="+mn-lt"/>
                <a:ea typeface="+mn-ea"/>
                <a:cs typeface="+mn-cs"/>
              </a:rPr>
              <a:t>L-Ambaxxaturi u l-imsieħba huma parti minn dan il-moviment. Spjega l-esperjenza tiegħek bħala parti minn din il-komunità. </a:t>
            </a:r>
            <a:endParaRPr lang="mt"/>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mt"/>
          </a:p>
        </p:txBody>
      </p:sp>
    </p:spTree>
    <p:extLst>
      <p:ext uri="{BB962C8B-B14F-4D97-AF65-F5344CB8AC3E}">
        <p14:creationId xmlns:p14="http://schemas.microsoft.com/office/powerpoint/2010/main" val="178145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mt" b="0" i="0" u="none" baseline="0"/>
              <a:t>Ibda introduċi l-Patt Klimatiku u orbtu mal-esperjenza tiegħek bħala parti minnu</a:t>
            </a:r>
            <a:endParaRPr lang="mt"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mt"/>
          </a:p>
        </p:txBody>
      </p:sp>
    </p:spTree>
    <p:extLst>
      <p:ext uri="{BB962C8B-B14F-4D97-AF65-F5344CB8AC3E}">
        <p14:creationId xmlns:p14="http://schemas.microsoft.com/office/powerpoint/2010/main" val="231451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3841-D8E1-0166-3158-2370908AA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2F21A-A174-8EBE-F0FD-4ECA6493F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D52DB-A327-2F5C-6795-97840F60CAE8}"/>
              </a:ext>
            </a:extLst>
          </p:cNvPr>
          <p:cNvSpPr>
            <a:spLocks noGrp="1"/>
          </p:cNvSpPr>
          <p:nvPr>
            <p:ph type="body" idx="1"/>
          </p:nvPr>
        </p:nvSpPr>
        <p:spPr/>
        <p:txBody>
          <a:bodyPr/>
          <a:lstStyle/>
          <a:p>
            <a:pPr algn="l" rtl="0"/>
            <a:r>
              <a:rPr lang="mt" b="0" i="0" u="none" baseline="0"/>
              <a:t>Għidilhom li l-Patt Klimatiku għandu tliet għanijiet ewlenin: </a:t>
            </a:r>
            <a:endParaRPr lang="mt">
              <a:solidFill>
                <a:srgbClr val="444444"/>
              </a:solidFill>
            </a:endParaRPr>
          </a:p>
          <a:p>
            <a:pPr marL="171450" indent="-171450" algn="l" rtl="0">
              <a:buFont typeface="Arial,Sans-Serif"/>
              <a:buChar char="•"/>
            </a:pPr>
            <a:r>
              <a:rPr lang="mt" b="0" i="0" u="none" baseline="0"/>
              <a:t>Qajjem kuxjenza – ifhem it-tibdil fil-klima u l-impatti tiegħu. </a:t>
            </a:r>
            <a:endParaRPr lang="mt">
              <a:solidFill>
                <a:srgbClr val="444444"/>
              </a:solidFill>
            </a:endParaRPr>
          </a:p>
          <a:p>
            <a:pPr marL="171450" indent="-171450" algn="l" rtl="0">
              <a:buFont typeface="Arial,Sans-Serif"/>
              <a:buChar char="•"/>
            </a:pPr>
            <a:r>
              <a:rPr lang="mt" b="0" i="0" u="none" baseline="0"/>
              <a:t>Ħeġġeġ l-azzjoni – ispira lill-individwi, l-iskejjel u l-komunitajiet biex jieħdu passi prattiċi. </a:t>
            </a:r>
            <a:endParaRPr lang="mt">
              <a:solidFill>
                <a:srgbClr val="444444"/>
              </a:solidFill>
            </a:endParaRPr>
          </a:p>
          <a:p>
            <a:pPr marL="171450" indent="-171450" algn="l" rtl="0">
              <a:buFont typeface="Arial,Sans-Serif"/>
              <a:buChar char="•"/>
            </a:pPr>
            <a:r>
              <a:rPr lang="mt" b="0" i="0" u="none" baseline="0"/>
              <a:t>Għaqqad iċ-ċittadini – aqsmu l-ideat u appoġġjaw lil xulxin madwar l-Ewropa. </a:t>
            </a:r>
            <a:endParaRPr lang="mt">
              <a:solidFill>
                <a:srgbClr val="444444"/>
              </a:solidFill>
            </a:endParaRPr>
          </a:p>
          <a:p>
            <a:pPr algn="l" rtl="0"/>
            <a:r>
              <a:rPr lang="mt" b="0" i="0" u="none" baseline="0"/>
              <a:t>Enfasizza li l-azzjoni kollettiva hija l-aktar ħaġa importanti, għalkemm kulħadd jista’ jikkontribwixxi individwalment. </a:t>
            </a:r>
            <a:endParaRPr lang="mt">
              <a:solidFill>
                <a:srgbClr val="444444"/>
              </a:solidFill>
            </a:endParaRPr>
          </a:p>
          <a:p>
            <a:pPr algn="l" rtl="0"/>
            <a:r>
              <a:rPr lang="mt" b="0" i="0" u="none" baseline="0"/>
              <a:t>Staqsi lill-istudenti: “Liema għan taħseb li huwa l-iktar importanti?” jew “Kif tista’ l-komunità tiegħek tkun involuta?” </a:t>
            </a:r>
            <a:endParaRPr lang="mt">
              <a:solidFill>
                <a:srgbClr val="444444"/>
              </a:solidFill>
            </a:endParaRPr>
          </a:p>
          <a:p>
            <a:pPr algn="l" rtl="0"/>
            <a:r>
              <a:rPr lang="mt" b="0" i="0" u="none" baseline="0"/>
              <a:t>Aqsam il-messaġġ ewlieni: It-tagħlim, il-kollaborazzjoni u t-teħid ta’ azzjoni flimkien jgħinu biex inħarsu l-pjaneta tagħna. </a:t>
            </a:r>
            <a:endParaRPr lang="mt"/>
          </a:p>
        </p:txBody>
      </p:sp>
      <p:sp>
        <p:nvSpPr>
          <p:cNvPr id="4" name="Slide Number Placeholder 3">
            <a:extLst>
              <a:ext uri="{FF2B5EF4-FFF2-40B4-BE49-F238E27FC236}">
                <a16:creationId xmlns:a16="http://schemas.microsoft.com/office/drawing/2014/main" id="{585635A3-BC23-FED1-9FBD-45D86C61B6A8}"/>
              </a:ext>
            </a:extLst>
          </p:cNvPr>
          <p:cNvSpPr>
            <a:spLocks noGrp="1"/>
          </p:cNvSpPr>
          <p:nvPr>
            <p:ph type="sldNum" sz="quarter" idx="5"/>
          </p:nvPr>
        </p:nvSpPr>
        <p:spPr/>
        <p:txBody>
          <a:bodyPr/>
          <a:lstStyle/>
          <a:p>
            <a:pPr algn="l" rtl="0"/>
            <a:fld id="{E5BCE2BD-2909-4D50-BFF6-50DC73793956}" type="slidenum">
              <a:rPr/>
              <a:t>8</a:t>
            </a:fld>
            <a:endParaRPr lang="mt"/>
          </a:p>
        </p:txBody>
      </p:sp>
    </p:spTree>
    <p:extLst>
      <p:ext uri="{BB962C8B-B14F-4D97-AF65-F5344CB8AC3E}">
        <p14:creationId xmlns:p14="http://schemas.microsoft.com/office/powerpoint/2010/main" val="393752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mt" sz="1200" b="0" i="0" u="none" kern="1200" baseline="0">
                <a:solidFill>
                  <a:schemeClr val="tx1"/>
                </a:solidFill>
                <a:effectLst/>
                <a:latin typeface="+mn-lt"/>
                <a:ea typeface="+mn-ea"/>
                <a:cs typeface="+mn-cs"/>
              </a:rPr>
              <a:t>Iddeskrivi r-rwoli fil-Komunità tal-Patt: </a:t>
            </a:r>
            <a:endParaRPr lang="mt" sz="1200" b="0" i="0" kern="1200">
              <a:solidFill>
                <a:schemeClr val="tx1"/>
              </a:solidFill>
              <a:effectLst/>
              <a:latin typeface="+mn-lt"/>
            </a:endParaRP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Ambaxxaturi: Jispiraw u jiggwidaw lill-komunitajiet, jorganizzaw avvenimenti u jippromwovu l-azzjoni klimatika. </a:t>
            </a:r>
            <a:endParaRPr lang="mt" sz="1200" b="0" i="0" kern="1200">
              <a:solidFill>
                <a:schemeClr val="tx1"/>
              </a:solidFill>
              <a:effectLst/>
              <a:latin typeface="+mn-lt"/>
            </a:endParaRP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Imsieħba: Organizzazzjonijiet li jimplimentaw proġetti, jaqsmu l-aħjar prattiki u jikkollaboraw fin-networks kollha. </a:t>
            </a:r>
            <a:endParaRPr lang="mt" sz="1200" b="0" i="0" kern="1200">
              <a:solidFill>
                <a:schemeClr val="tx1"/>
              </a:solidFill>
              <a:effectLst/>
              <a:latin typeface="+mn-lt"/>
            </a:endParaRPr>
          </a:p>
          <a:p>
            <a:pPr marL="171450" indent="-171450" algn="l" rtl="0" fontAlgn="base">
              <a:buFont typeface="Arial" panose="020B0604020202020204" pitchFamily="34" charset="0"/>
              <a:buChar char="•"/>
            </a:pPr>
            <a:r>
              <a:rPr lang="mt" sz="1200" b="0" i="0" u="none" kern="1200" baseline="0">
                <a:solidFill>
                  <a:schemeClr val="tx1"/>
                </a:solidFill>
                <a:effectLst/>
                <a:latin typeface="+mn-lt"/>
                <a:ea typeface="+mn-ea"/>
                <a:cs typeface="+mn-cs"/>
              </a:rPr>
              <a:t>Ħbieb: Individwi jew gruppi li jappoġġjaw il-Patt, jibqgħu infurmati u jipparteċipaw b’mod flessibbli. </a:t>
            </a:r>
            <a:endParaRPr lang="mt" sz="1200" b="0" i="0" kern="1200">
              <a:solidFill>
                <a:schemeClr val="tx1"/>
              </a:solidFill>
              <a:effectLst/>
              <a:latin typeface="+mn-lt"/>
            </a:endParaRPr>
          </a:p>
          <a:p>
            <a:pPr algn="l" rtl="0" fontAlgn="base"/>
            <a:r>
              <a:rPr lang="mt" sz="1200" b="0" i="0" u="none" kern="1200" baseline="0">
                <a:solidFill>
                  <a:schemeClr val="tx1"/>
                </a:solidFill>
                <a:effectLst/>
                <a:latin typeface="+mn-lt"/>
                <a:ea typeface="+mn-ea"/>
                <a:cs typeface="+mn-cs"/>
              </a:rPr>
              <a:t>Tista’ tinvolvi lill-istudenti billi tistaqsi mistoqsijiet bħal: “Kieku kont parti mill-Patt Klimatiku, liema rwol tagħżel u għaliex?”; “Tista’ taħseb fi skola jew komunità li tista’ tingħaqad magħha bħala Sieħeb jew Ħabib?” </a:t>
            </a:r>
            <a:endParaRPr lang="mt" sz="1200" b="0" i="0" kern="1200">
              <a:solidFill>
                <a:schemeClr val="tx1"/>
              </a:solidFill>
              <a:effectLst/>
              <a:latin typeface="+mn-lt"/>
            </a:endParaRPr>
          </a:p>
          <a:p>
            <a:pPr algn="l" rtl="0"/>
            <a:r>
              <a:rPr lang="mt" b="0" i="0" u="none" baseline="0"/>
              <a:t>Jekk ikunu interessati li jsiru Ħbieb tal-Patt, din hija l-link </a:t>
            </a:r>
            <a:r>
              <a:rPr lang="mt" b="0" i="0" u="none" baseline="0">
                <a:hlinkClick r:id="rId3"/>
              </a:rPr>
              <a:t>EUSurvey - Stħarriġ</a:t>
            </a:r>
            <a:endParaRPr lang="mt"/>
          </a:p>
          <a:p>
            <a:pPr algn="l" rtl="0"/>
            <a:r>
              <a:rPr lang="mt" b="0" i="0" u="none" baseline="0"/>
              <a:t>Tista’ wkoll taqsam li jekk jixtiequ jesploraw il-Patt Klimatiku ulterjorment jistgħu jiċċekkjaw il-</a:t>
            </a:r>
            <a:r>
              <a:rPr lang="mt" b="0" i="0" u="none" baseline="0">
                <a:hlinkClick r:id="rId4"/>
              </a:rPr>
              <a:t>Mappa Interattiva tal-Patt: Skopri l-azzjoni klimatika qrib tiegħek</a:t>
            </a:r>
            <a:r>
              <a:rPr lang="mt" b="0" i="0" u="none" baseline="0"/>
              <a:t> biex tesplora l-Ambaxxaturi, l-Imsieħba u inizjattivi differenti organizzati bħala parti mill-Patt Klimatiku. </a:t>
            </a:r>
          </a:p>
          <a:p>
            <a:pPr algn="l" rtl="0"/>
            <a:r>
              <a:rPr lang="mt" b="0" i="0" u="none" baseline="0"/>
              <a:t>Tista’ tintroduċi wkoll lill-istudenti mal-</a:t>
            </a:r>
            <a:r>
              <a:rPr lang="mt" b="0" i="0" u="none" baseline="0">
                <a:hlinkClick r:id="rId5"/>
              </a:rPr>
              <a:t>Akkademja tal-UE għall-Azzjoni Klimatika</a:t>
            </a:r>
            <a:r>
              <a:rPr lang="mt" b="0" i="0" u="none" baseline="0"/>
              <a:t> fejn jistgħu jesploraw diversi riżorsi relatati mal-azzjoni klimatika u jistgħu jagħmlu korsijiet online awtonomi bla ħlas: </a:t>
            </a:r>
            <a:r>
              <a:rPr lang="mt" b="0" i="0" u="none" baseline="0">
                <a:hlinkClick r:id="rId5"/>
              </a:rPr>
              <a:t>Akkademja tal-UE għall-Azzjoni Klimatika</a:t>
            </a:r>
            <a:endParaRPr lang="mt"/>
          </a:p>
          <a:p>
            <a:pPr algn="l" rtl="0"/>
            <a:r>
              <a:rPr lang="mt" b="0" i="0" u="none" baseline="0"/>
              <a:t>Tista’ wkoll taqsam il-link li ġejja biex jabbonaw għan-newsletter tal-Patt Klimatiku: </a:t>
            </a:r>
            <a:r>
              <a:rPr lang="mt" b="0" i="0" u="none" baseline="0">
                <a:hlinkClick r:id="rId6"/>
              </a:rPr>
              <a:t>CLIMA - Formola ta’ Abbonament għall-Kamra tal-Aħbarijiet</a:t>
            </a:r>
            <a:r>
              <a:rPr lang="mt" b="0" i="0" u="none" baseline="0"/>
              <a:t> </a:t>
            </a:r>
          </a:p>
          <a:p>
            <a:pPr algn="l" rtl="0" fontAlgn="base"/>
            <a:r>
              <a:rPr lang="mt" sz="1200" b="0" i="0" u="none" kern="1200" baseline="0">
                <a:solidFill>
                  <a:schemeClr val="tx1"/>
                </a:solidFill>
                <a:effectLst/>
                <a:latin typeface="+mn-lt"/>
                <a:ea typeface="+mn-ea"/>
                <a:cs typeface="+mn-cs"/>
              </a:rPr>
              <a:t> </a:t>
            </a:r>
            <a:endParaRPr lang="mt" sz="1200" b="0" i="0" kern="1200">
              <a:solidFill>
                <a:schemeClr val="tx1"/>
              </a:solidFill>
              <a:effectLst/>
              <a:latin typeface="+mn-lt"/>
            </a:endParaRPr>
          </a:p>
          <a:p>
            <a:endParaRPr lang="mt"/>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mt"/>
          </a:p>
        </p:txBody>
      </p:sp>
    </p:spTree>
    <p:extLst>
      <p:ext uri="{BB962C8B-B14F-4D97-AF65-F5344CB8AC3E}">
        <p14:creationId xmlns:p14="http://schemas.microsoft.com/office/powerpoint/2010/main" val="28125167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3" name="Picture 2" descr="A person and children looking at a plant&#10;&#10;AI-generated content may be incorrect.">
            <a:extLst>
              <a:ext uri="{FF2B5EF4-FFF2-40B4-BE49-F238E27FC236}">
                <a16:creationId xmlns:a16="http://schemas.microsoft.com/office/drawing/2014/main" id="{DA6C8286-84EF-AA91-64B6-42991B0385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1"/>
          </a:xfrm>
          <a:prstGeom prst="rect">
            <a:avLst/>
          </a:prstGeom>
        </p:spPr>
      </p:pic>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3">
            <a:extLst>
              <a:ext uri="{28A0092B-C50C-407E-A947-70E740481C1C}">
                <a14:useLocalDpi xmlns:a14="http://schemas.microsoft.com/office/drawing/2010/main" val="0"/>
              </a:ext>
            </a:extLst>
          </a:blip>
          <a:srcRect l="2243" t="4638" r="83237" b="73351"/>
          <a:stretch>
            <a:fillRect/>
          </a:stretch>
        </p:blipFill>
        <p:spPr>
          <a:xfrm>
            <a:off x="372979" y="457200"/>
            <a:ext cx="2666792" cy="227396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6">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0"/>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950006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884028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47620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4" y="4508"/>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3">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268224"/>
            <a:ext cx="18328168" cy="1053797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68" r:id="rId11"/>
    <p:sldLayoutId id="2147483769" r:id="rId12"/>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663219"/>
      </p:ext>
    </p:extLst>
  </p:cSld>
  <p:clrMap bg1="lt1" tx1="dk1" bg2="lt2" tx2="dk2" accent1="accent1" accent2="accent2" accent3="accent3" accent4="accent4" accent5="accent5" accent6="accent6" hlink="hlink" folHlink="folHlink"/>
  <p:sldLayoutIdLst>
    <p:sldLayoutId id="2147483767"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4" y="5333396"/>
            <a:ext cx="4591474"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Flimkien</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6139543" y="6621405"/>
            <a:ext cx="10589207"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a:t>għall-Pjaneta Tagħna</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716330"/>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909250"/>
            <a:ext cx="9788669" cy="1038710"/>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sz="5400" b="1" i="0" u="none" baseline="0" dirty="0">
                <a:latin typeface="Open Sans"/>
                <a:ea typeface="Open Sans"/>
                <a:cs typeface="Open Sans"/>
              </a:rPr>
              <a:t>Enerġija, trasport, natura, </a:t>
            </a:r>
            <a:endParaRPr lang="mt" sz="5400" dirty="0">
              <a:latin typeface="Open Sans"/>
              <a:ea typeface="Open Sans"/>
              <a:cs typeface="Open Sans"/>
            </a:endParaRP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947960"/>
            <a:ext cx="11374355" cy="1038710"/>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sz="5400" b="1" i="0" u="none" baseline="0">
                <a:latin typeface="Open Sans"/>
                <a:ea typeface="Open Sans"/>
                <a:cs typeface="Open Sans"/>
              </a:rPr>
              <a:t>ikel, skart, ilma, komunitajiet</a:t>
            </a:r>
            <a:endParaRPr lang="mt" sz="540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760" y="5973685"/>
            <a:ext cx="5321808"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9601200" y="6512071"/>
            <a:ext cx="8010242" cy="11218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mt" sz="6000" b="1" i="0" u="none" baseline="0"/>
              <a:t>Attivitajiet lokali u</a:t>
            </a:r>
            <a:endParaRPr lang="mt" sz="6000"/>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9768114" y="7597878"/>
            <a:ext cx="7843329" cy="1121809"/>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mt" sz="6000" b="1" i="0" u="none" baseline="0">
                <a:latin typeface="Open Sans"/>
                <a:ea typeface="Open Sans"/>
                <a:cs typeface="Open Sans"/>
              </a:rPr>
              <a:t>Ewropej għall-bidla</a:t>
            </a:r>
            <a:endParaRPr lang="mt" sz="6000">
              <a:latin typeface="Open Sans"/>
              <a:ea typeface="Open Sans"/>
              <a:cs typeface="Open Sans"/>
            </a:endParaRPr>
          </a:p>
        </p:txBody>
      </p:sp>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14154027" y="7633880"/>
            <a:ext cx="4319349"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312528"/>
            <a:ext cx="7627637"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sz="6000" b="1" i="0" u="none" baseline="0"/>
              <a:t>Attivitajiet prattiċi</a:t>
            </a:r>
            <a:endParaRPr lang="mt" sz="6000"/>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382274"/>
            <a:ext cx="9054103" cy="11218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algn="l" rtl="0"/>
            <a:r>
              <a:rPr lang="mt" sz="6000" b="1" i="0" u="none" baseline="0">
                <a:latin typeface="Open Sans"/>
                <a:ea typeface="Open Sans"/>
                <a:cs typeface="Open Sans"/>
              </a:rPr>
              <a:t>għall-azzjoni klimatika</a:t>
            </a:r>
            <a:endParaRPr lang="mt" sz="600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406730">
            <a:off x="4354965" y="552784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6725685" y="5476350"/>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16575-479F-F030-2E85-11935582F3CF}"/>
              </a:ext>
            </a:extLst>
          </p:cNvPr>
          <p:cNvSpPr>
            <a:spLocks noGrp="1"/>
          </p:cNvSpPr>
          <p:nvPr>
            <p:ph type="body" sz="quarter" idx="10"/>
          </p:nvPr>
        </p:nvSpPr>
        <p:spPr>
          <a:xfrm>
            <a:off x="803130" y="4222103"/>
            <a:ext cx="3464070" cy="1288009"/>
          </a:xfrm>
        </p:spPr>
        <p:txBody>
          <a:bodyPr/>
          <a:lstStyle/>
          <a:p>
            <a:pPr algn="l" rtl="0"/>
            <a:r>
              <a:rPr lang="mt" b="1" i="0" u="none" baseline="0">
                <a:latin typeface="Open Sans"/>
                <a:ea typeface="Open Sans"/>
                <a:cs typeface="Open Sans"/>
              </a:rPr>
              <a:t>Grazzi</a:t>
            </a:r>
            <a:endParaRPr lang="mt"/>
          </a:p>
        </p:txBody>
      </p:sp>
      <p:sp>
        <p:nvSpPr>
          <p:cNvPr id="3" name="Text Placeholder 2">
            <a:extLst>
              <a:ext uri="{FF2B5EF4-FFF2-40B4-BE49-F238E27FC236}">
                <a16:creationId xmlns:a16="http://schemas.microsoft.com/office/drawing/2014/main" id="{E23FB203-83C1-DB6E-B912-CED40DCAFDCD}"/>
              </a:ext>
            </a:extLst>
          </p:cNvPr>
          <p:cNvSpPr>
            <a:spLocks noGrp="1"/>
          </p:cNvSpPr>
          <p:nvPr>
            <p:ph type="body" sz="quarter" idx="11"/>
          </p:nvPr>
        </p:nvSpPr>
        <p:spPr>
          <a:xfrm>
            <a:off x="803130" y="5510112"/>
            <a:ext cx="14843270" cy="1288009"/>
          </a:xfrm>
        </p:spPr>
        <p:txBody>
          <a:bodyPr wrap="square" lIns="216000" tIns="180000" rIns="252000" bIns="108000" anchor="t">
            <a:spAutoFit/>
          </a:bodyPr>
          <a:lstStyle/>
          <a:p>
            <a:pPr algn="l" rtl="0"/>
            <a:r>
              <a:rPr lang="mt" b="1" i="0" u="none" baseline="0" dirty="0">
                <a:latin typeface="Open Sans"/>
                <a:ea typeface="Open Sans"/>
                <a:cs typeface="Open Sans"/>
              </a:rPr>
              <a:t>Li qed tgħinu l-pjaneta tagħna!</a:t>
            </a:r>
            <a:endParaRPr lang="mt" dirty="0"/>
          </a:p>
        </p:txBody>
      </p:sp>
    </p:spTree>
    <p:extLst>
      <p:ext uri="{BB962C8B-B14F-4D97-AF65-F5344CB8AC3E}">
        <p14:creationId xmlns:p14="http://schemas.microsoft.com/office/powerpoint/2010/main" val="327560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mt"/>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mt"/>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274261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mt"/>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mt"/>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36261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mt"/>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mt"/>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mt"/>
          </a:p>
        </p:txBody>
      </p:sp>
    </p:spTree>
    <p:extLst>
      <p:ext uri="{BB962C8B-B14F-4D97-AF65-F5344CB8AC3E}">
        <p14:creationId xmlns:p14="http://schemas.microsoft.com/office/powerpoint/2010/main" val="343954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mt"/>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mt"/>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mt"/>
          </a:p>
        </p:txBody>
      </p:sp>
    </p:spTree>
    <p:extLst>
      <p:ext uri="{BB962C8B-B14F-4D97-AF65-F5344CB8AC3E}">
        <p14:creationId xmlns:p14="http://schemas.microsoft.com/office/powerpoint/2010/main" val="2912278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mt"/>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mt"/>
          </a:p>
        </p:txBody>
      </p:sp>
    </p:spTree>
    <p:extLst>
      <p:ext uri="{BB962C8B-B14F-4D97-AF65-F5344CB8AC3E}">
        <p14:creationId xmlns:p14="http://schemas.microsoft.com/office/powerpoint/2010/main" val="62694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BEC391-3091-FD10-3AF4-7A6A9171E6C3}"/>
              </a:ext>
            </a:extLst>
          </p:cNvPr>
          <p:cNvSpPr>
            <a:spLocks noGrp="1"/>
          </p:cNvSpPr>
          <p:nvPr>
            <p:ph type="body" sz="quarter" idx="10"/>
          </p:nvPr>
        </p:nvSpPr>
        <p:spPr>
          <a:xfrm>
            <a:off x="3370346" y="3901736"/>
            <a:ext cx="10639425" cy="1590427"/>
          </a:xfrm>
        </p:spPr>
        <p:txBody>
          <a:bodyPr lIns="0" tIns="0" rIns="0" bIns="0" anchor="t"/>
          <a:lstStyle/>
          <a:p>
            <a:pPr marL="342900" indent="-342900" algn="l" rtl="0">
              <a:buChar char="•"/>
            </a:pPr>
            <a:r>
              <a:rPr lang="mt" b="0" i="1" u="none" baseline="0">
                <a:latin typeface="Open Sans"/>
                <a:ea typeface="Open Sans"/>
                <a:cs typeface="Open Sans"/>
              </a:rPr>
              <a:t>Is-suġġett(i) prinċipali tiegħi dwar il-klima: </a:t>
            </a:r>
            <a:endParaRPr lang="mt" i="1"/>
          </a:p>
          <a:p>
            <a:pPr marL="342900" indent="-342900" algn="l" rtl="0">
              <a:buChar char="•"/>
            </a:pPr>
            <a:r>
              <a:rPr lang="mt" b="0" i="1" u="none" baseline="0">
                <a:latin typeface="Open Sans"/>
                <a:ea typeface="Open Sans"/>
                <a:cs typeface="Open Sans"/>
              </a:rPr>
              <a:t>Għaliex huma importanti għalija: </a:t>
            </a:r>
            <a:endParaRPr lang="mt" i="1"/>
          </a:p>
          <a:p>
            <a:endParaRPr lang="mt"/>
          </a:p>
        </p:txBody>
      </p:sp>
      <p:sp>
        <p:nvSpPr>
          <p:cNvPr id="3" name="Text Placeholder 2">
            <a:extLst>
              <a:ext uri="{FF2B5EF4-FFF2-40B4-BE49-F238E27FC236}">
                <a16:creationId xmlns:a16="http://schemas.microsoft.com/office/drawing/2014/main" id="{B4EA224B-007B-DD0C-D7B1-5FB6F993ED6F}"/>
              </a:ext>
            </a:extLst>
          </p:cNvPr>
          <p:cNvSpPr>
            <a:spLocks noGrp="1"/>
          </p:cNvSpPr>
          <p:nvPr>
            <p:ph type="body" sz="quarter" idx="11"/>
          </p:nvPr>
        </p:nvSpPr>
        <p:spPr>
          <a:xfrm>
            <a:off x="3370346" y="1233274"/>
            <a:ext cx="7980917" cy="836159"/>
          </a:xfrm>
        </p:spPr>
        <p:txBody>
          <a:bodyPr wrap="none" lIns="216000" tIns="144000" rIns="180000" bIns="108000" anchor="t">
            <a:spAutoFit/>
          </a:bodyPr>
          <a:lstStyle/>
          <a:p>
            <a:pPr algn="l" rtl="0"/>
            <a:r>
              <a:rPr lang="mt" b="1" i="0" u="none" baseline="0">
                <a:latin typeface="Open Sans"/>
                <a:ea typeface="Open Sans"/>
                <a:cs typeface="Open Sans"/>
              </a:rPr>
              <a:t>Ismek u KUNJOMOK </a:t>
            </a:r>
            <a:endParaRPr lang="mt"/>
          </a:p>
        </p:txBody>
      </p:sp>
      <p:sp>
        <p:nvSpPr>
          <p:cNvPr id="4" name="Text Placeholder 3">
            <a:extLst>
              <a:ext uri="{FF2B5EF4-FFF2-40B4-BE49-F238E27FC236}">
                <a16:creationId xmlns:a16="http://schemas.microsoft.com/office/drawing/2014/main" id="{8327A362-79D9-277D-63BA-EB08EFA1217B}"/>
              </a:ext>
            </a:extLst>
          </p:cNvPr>
          <p:cNvSpPr>
            <a:spLocks noGrp="1"/>
          </p:cNvSpPr>
          <p:nvPr>
            <p:ph type="body" sz="quarter" idx="12"/>
          </p:nvPr>
        </p:nvSpPr>
        <p:spPr>
          <a:xfrm>
            <a:off x="3369558" y="2212472"/>
            <a:ext cx="10639424" cy="773112"/>
          </a:xfrm>
        </p:spPr>
        <p:txBody>
          <a:bodyPr lIns="0" tIns="0" rIns="0" bIns="0" anchor="t"/>
          <a:lstStyle/>
          <a:p>
            <a:pPr algn="l" rtl="0"/>
            <a:r>
              <a:rPr lang="mt" b="1" i="0" u="none" baseline="0" dirty="0">
                <a:latin typeface="Open Sans"/>
                <a:ea typeface="Open Sans"/>
                <a:cs typeface="Open Sans"/>
              </a:rPr>
              <a:t>X’jinteressani u għaliex qiegħed/qiegħda hawn illum</a:t>
            </a:r>
            <a:endParaRPr lang="mt" dirty="0"/>
          </a:p>
        </p:txBody>
      </p:sp>
      <p:sp>
        <p:nvSpPr>
          <p:cNvPr id="6" name="Text Placeholder 1">
            <a:extLst>
              <a:ext uri="{FF2B5EF4-FFF2-40B4-BE49-F238E27FC236}">
                <a16:creationId xmlns:a16="http://schemas.microsoft.com/office/drawing/2014/main" id="{474DB331-07FA-CFCE-E20A-0DD5B3E221FA}"/>
              </a:ext>
            </a:extLst>
          </p:cNvPr>
          <p:cNvSpPr txBox="1">
            <a:spLocks/>
          </p:cNvSpPr>
          <p:nvPr/>
        </p:nvSpPr>
        <p:spPr>
          <a:xfrm>
            <a:off x="3369558" y="6167241"/>
            <a:ext cx="9603105" cy="1544707"/>
          </a:xfrm>
          <a:prstGeom prst="rect">
            <a:avLst/>
          </a:prstGeom>
        </p:spPr>
        <p:txBody>
          <a:bodyPr lIns="0" tIns="0" rIns="0" bIns="0" anchor="t"/>
          <a:lstStyle>
            <a:lvl1pPr marL="0" indent="0" algn="l" defTabSz="1371600" rtl="0" eaLnBrk="1" latinLnBrk="0" hangingPunct="1">
              <a:lnSpc>
                <a:spcPct val="130000"/>
              </a:lnSpc>
              <a:spcBef>
                <a:spcPts val="150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42900" indent="-342900" algn="l" rtl="0">
              <a:buChar char="•"/>
            </a:pPr>
            <a:r>
              <a:rPr lang="mt" b="0" i="1" u="none" baseline="0">
                <a:latin typeface="Open Sans"/>
                <a:ea typeface="Open Sans"/>
                <a:cs typeface="Open Sans"/>
              </a:rPr>
              <a:t>Deskrizzjoni qasira tal-attivitajiet jew il-proġetti li inti involut fihom li jistgħu jkunu interessanti u ta’ ispirazzjoni għall-istudenti</a:t>
            </a:r>
            <a:endParaRPr lang="mt" i="1"/>
          </a:p>
        </p:txBody>
      </p:sp>
      <p:sp>
        <p:nvSpPr>
          <p:cNvPr id="8" name="Text Placeholder 3">
            <a:extLst>
              <a:ext uri="{FF2B5EF4-FFF2-40B4-BE49-F238E27FC236}">
                <a16:creationId xmlns:a16="http://schemas.microsoft.com/office/drawing/2014/main" id="{FA5A7232-CB01-1DAB-945D-59B10D84B857}"/>
              </a:ext>
            </a:extLst>
          </p:cNvPr>
          <p:cNvSpPr txBox="1">
            <a:spLocks/>
          </p:cNvSpPr>
          <p:nvPr/>
        </p:nvSpPr>
        <p:spPr>
          <a:xfrm>
            <a:off x="3384799" y="5389662"/>
            <a:ext cx="10639424" cy="773112"/>
          </a:xfrm>
          <a:prstGeom prst="rect">
            <a:avLst/>
          </a:prstGeom>
        </p:spPr>
        <p:txBody>
          <a:bodyPr lIns="0" tIns="0" rIns="0" bIns="0" anchor="t"/>
          <a:lstStyle>
            <a:lvl1pPr marL="0" indent="0" algn="l" defTabSz="1371600" rtl="0" eaLnBrk="1" latinLnBrk="0" hangingPunct="1">
              <a:lnSpc>
                <a:spcPct val="90000"/>
              </a:lnSpc>
              <a:spcBef>
                <a:spcPts val="1500"/>
              </a:spcBef>
              <a:buFont typeface="Arial" panose="020B0604020202020204" pitchFamily="34" charset="0"/>
              <a:buNone/>
              <a:defRPr sz="3600" b="1" kern="1200">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rtl="0"/>
            <a:r>
              <a:rPr lang="mt" b="1" i="0" u="none" baseline="0">
                <a:latin typeface="Open Sans"/>
                <a:ea typeface="Open Sans"/>
                <a:cs typeface="Open Sans"/>
              </a:rPr>
              <a:t>L-attivitajiet jew il-proġetti tiegħi   </a:t>
            </a:r>
            <a:endParaRPr lang="mt"/>
          </a:p>
        </p:txBody>
      </p:sp>
      <p:pic>
        <p:nvPicPr>
          <p:cNvPr id="9" name="Picture 8" descr="A person holding a flag&#10;&#10;AI-generated content may be incorrect.">
            <a:extLst>
              <a:ext uri="{FF2B5EF4-FFF2-40B4-BE49-F238E27FC236}">
                <a16:creationId xmlns:a16="http://schemas.microsoft.com/office/drawing/2014/main" id="{06FF16A2-06E5-D1B9-E37C-857E205E7037}"/>
              </a:ext>
            </a:extLst>
          </p:cNvPr>
          <p:cNvPicPr>
            <a:picLocks noChangeAspect="1"/>
          </p:cNvPicPr>
          <p:nvPr/>
        </p:nvPicPr>
        <p:blipFill>
          <a:blip r:embed="rId3"/>
          <a:stretch>
            <a:fillRect/>
          </a:stretch>
        </p:blipFill>
        <p:spPr>
          <a:xfrm>
            <a:off x="13319760" y="5386388"/>
            <a:ext cx="4724400" cy="4543425"/>
          </a:xfrm>
          <a:prstGeom prst="rect">
            <a:avLst/>
          </a:prstGeom>
        </p:spPr>
      </p:pic>
    </p:spTree>
    <p:extLst>
      <p:ext uri="{BB962C8B-B14F-4D97-AF65-F5344CB8AC3E}">
        <p14:creationId xmlns:p14="http://schemas.microsoft.com/office/powerpoint/2010/main" val="3899867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mt"/>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mt"/>
          </a:p>
        </p:txBody>
      </p:sp>
    </p:spTree>
    <p:extLst>
      <p:ext uri="{BB962C8B-B14F-4D97-AF65-F5344CB8AC3E}">
        <p14:creationId xmlns:p14="http://schemas.microsoft.com/office/powerpoint/2010/main" val="1623023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mt"/>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mt"/>
          </a:p>
        </p:txBody>
      </p:sp>
    </p:spTree>
    <p:extLst>
      <p:ext uri="{BB962C8B-B14F-4D97-AF65-F5344CB8AC3E}">
        <p14:creationId xmlns:p14="http://schemas.microsoft.com/office/powerpoint/2010/main" val="691004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mt"/>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mt"/>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520615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mt"/>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mt"/>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2310812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mt"/>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88519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mt"/>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249061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mt"/>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2911104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mt"/>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mt"/>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mt"/>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mt"/>
          </a:p>
        </p:txBody>
      </p:sp>
    </p:spTree>
    <p:extLst>
      <p:ext uri="{BB962C8B-B14F-4D97-AF65-F5344CB8AC3E}">
        <p14:creationId xmlns:p14="http://schemas.microsoft.com/office/powerpoint/2010/main" val="394014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84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03130" y="4173571"/>
            <a:ext cx="15106480"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Il-pjaneta tagħna qed tinbidel -</a:t>
            </a:r>
            <a:endParaRPr lang="mt" dirty="0"/>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461580"/>
            <a:ext cx="10895383"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imma nistgħu ngħinu!</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5225144" y="6997399"/>
            <a:ext cx="12567852"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mt" b="1" i="0" u="none" baseline="0"/>
              <a:t>It-tibdil fil-klima jaffettwa</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7663543" y="8275886"/>
            <a:ext cx="1012945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a:t>dak kollu li nħobbu.</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4024" y="8478045"/>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1006807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Azzjoni klimatika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3087042"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a:t>nieħdu ħsieb id-dar tagħna.</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5062190"/>
            <a:ext cx="1699138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In-nies madwar l-Ewropa kollha qed</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6352316"/>
            <a:ext cx="11882357"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jieħdu azzjoni – flimkien!</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00083" y="6578736"/>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469366" y="6578735"/>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2380344" y="5918695"/>
            <a:ext cx="15089482"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Id-Dinja Tiegħi. L-Azzjoni Tiegħi. </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8636000" y="7194073"/>
            <a:ext cx="8833826"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mt" b="1" i="0" u="none" baseline="0"/>
              <a:t>Il-Pjaneta Tagħna.</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2C224-C58B-B047-7D2E-1071BEE4976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D1C92F-81E0-C90E-5E46-1E23BABCBEE7}"/>
              </a:ext>
            </a:extLst>
          </p:cNvPr>
          <p:cNvSpPr>
            <a:spLocks noGrp="1"/>
          </p:cNvSpPr>
          <p:nvPr>
            <p:ph type="body" sz="quarter" idx="10"/>
          </p:nvPr>
        </p:nvSpPr>
        <p:spPr>
          <a:xfrm>
            <a:off x="3370346" y="1900763"/>
            <a:ext cx="8018408" cy="1629840"/>
          </a:xfrm>
        </p:spPr>
        <p:txBody>
          <a:bodyPr lIns="0" tIns="0" rIns="0" bIns="0" anchor="t"/>
          <a:lstStyle/>
          <a:p>
            <a:endParaRPr lang="mt" sz="2800" dirty="0">
              <a:solidFill>
                <a:srgbClr val="000000"/>
              </a:solidFill>
            </a:endParaRPr>
          </a:p>
          <a:p>
            <a:pPr algn="l" rtl="0">
              <a:buChar char="•"/>
            </a:pPr>
            <a:r>
              <a:rPr lang="mt" sz="2800" b="1" i="0" u="none" baseline="0" dirty="0">
                <a:latin typeface="Open Sans"/>
                <a:ea typeface="Open Sans"/>
                <a:cs typeface="Open Sans"/>
              </a:rPr>
              <a:t> Qajjem kuxjenza</a:t>
            </a:r>
            <a:r>
              <a:rPr lang="mt" sz="2800" b="0" i="0" u="none" baseline="0" dirty="0">
                <a:latin typeface="Open Sans"/>
                <a:ea typeface="Open Sans"/>
                <a:cs typeface="Open Sans"/>
              </a:rPr>
              <a:t> dwar il-kwistjonijiet klimatiċi u l-azzjoni tal-UE</a:t>
            </a:r>
            <a:endParaRPr lang="mt" dirty="0"/>
          </a:p>
          <a:p>
            <a:pPr algn="l" rtl="0">
              <a:buChar char="•"/>
            </a:pPr>
            <a:r>
              <a:rPr lang="mt" sz="2800" b="1" i="0" u="none" baseline="0" dirty="0">
                <a:latin typeface="Open Sans"/>
                <a:ea typeface="Open Sans"/>
                <a:cs typeface="Open Sans"/>
              </a:rPr>
              <a:t> Ħeġġeġ l-azzjoni klimatika</a:t>
            </a:r>
            <a:r>
              <a:rPr lang="mt" sz="2800" b="0" i="0" u="none" baseline="0" dirty="0">
                <a:latin typeface="Open Sans"/>
                <a:ea typeface="Open Sans"/>
                <a:cs typeface="Open Sans"/>
              </a:rPr>
              <a:t> u kkatalizza l-impenn</a:t>
            </a:r>
            <a:endParaRPr lang="mt" dirty="0"/>
          </a:p>
          <a:p>
            <a:pPr algn="l" rtl="0">
              <a:buChar char="•"/>
            </a:pPr>
            <a:r>
              <a:rPr lang="mt" sz="2800" b="1" i="0" u="none" baseline="0" dirty="0">
                <a:latin typeface="Open Sans"/>
                <a:ea typeface="Open Sans"/>
                <a:cs typeface="Open Sans"/>
              </a:rPr>
              <a:t> Għaqqad iċ-ċittadini u l-organizzazzjonijiet li jaġixxu fuq il-klima</a:t>
            </a:r>
            <a:r>
              <a:rPr lang="mt" sz="2800" b="0" i="0" u="none" baseline="0" dirty="0">
                <a:latin typeface="Open Sans"/>
                <a:ea typeface="Open Sans"/>
                <a:cs typeface="Open Sans"/>
              </a:rPr>
              <a:t> u għinhom jitgħallmu minn xulxin</a:t>
            </a:r>
            <a:endParaRPr lang="mt" dirty="0"/>
          </a:p>
          <a:p>
            <a:pPr algn="l" rtl="0">
              <a:buChar char="•"/>
            </a:pPr>
            <a:endParaRPr lang="mt" sz="2800" dirty="0">
              <a:latin typeface="Open Sans"/>
              <a:ea typeface="Open Sans"/>
              <a:cs typeface="Open Sans"/>
            </a:endParaRPr>
          </a:p>
          <a:p>
            <a:pPr algn="l" rtl="0">
              <a:buChar char="•"/>
            </a:pPr>
            <a:r>
              <a:rPr lang="mt" sz="2800" b="1" i="1" u="none" baseline="0" dirty="0">
                <a:latin typeface="Open Sans"/>
                <a:ea typeface="Open Sans"/>
                <a:cs typeface="Open Sans"/>
              </a:rPr>
              <a:t>                  "Id-Dinja Tiegħi. L-Azzjoni Tiegħi. Il-</a:t>
            </a:r>
            <a:r>
              <a:rPr lang="pl-PL" sz="2800" b="1" i="1" u="none" baseline="0" dirty="0">
                <a:latin typeface="Open Sans"/>
                <a:ea typeface="Open Sans"/>
                <a:cs typeface="Open Sans"/>
              </a:rPr>
              <a:t>	</a:t>
            </a:r>
            <a:r>
              <a:rPr lang="mt" sz="2800" b="1" i="1" u="none" baseline="0" dirty="0">
                <a:latin typeface="Open Sans"/>
                <a:ea typeface="Open Sans"/>
                <a:cs typeface="Open Sans"/>
              </a:rPr>
              <a:t>Pjaneta Tagħna."</a:t>
            </a:r>
            <a:endParaRPr lang="mt" dirty="0"/>
          </a:p>
          <a:p>
            <a:pPr marL="342900" indent="-342900" algn="l" rtl="0">
              <a:buChar char="•"/>
            </a:pPr>
            <a:endParaRPr lang="mt" i="1" dirty="0"/>
          </a:p>
          <a:p>
            <a:endParaRPr lang="mt" dirty="0"/>
          </a:p>
        </p:txBody>
      </p:sp>
      <p:sp>
        <p:nvSpPr>
          <p:cNvPr id="3" name="Text Placeholder 2">
            <a:extLst>
              <a:ext uri="{FF2B5EF4-FFF2-40B4-BE49-F238E27FC236}">
                <a16:creationId xmlns:a16="http://schemas.microsoft.com/office/drawing/2014/main" id="{C17BCFD3-ED1C-34A0-B6F1-937ACE007021}"/>
              </a:ext>
            </a:extLst>
          </p:cNvPr>
          <p:cNvSpPr>
            <a:spLocks noGrp="1"/>
          </p:cNvSpPr>
          <p:nvPr>
            <p:ph type="body" sz="quarter" idx="11"/>
          </p:nvPr>
        </p:nvSpPr>
        <p:spPr>
          <a:xfrm>
            <a:off x="3370346" y="523826"/>
            <a:ext cx="7369852" cy="836159"/>
          </a:xfrm>
        </p:spPr>
        <p:txBody>
          <a:bodyPr wrap="none" lIns="216000" tIns="144000" rIns="180000" bIns="108000" anchor="t">
            <a:spAutoFit/>
          </a:bodyPr>
          <a:lstStyle/>
          <a:p>
            <a:pPr algn="l" rtl="0"/>
            <a:r>
              <a:rPr lang="mt" b="1" i="0" u="none" baseline="0">
                <a:latin typeface="Open Sans"/>
                <a:ea typeface="Open Sans"/>
                <a:cs typeface="Open Sans"/>
              </a:rPr>
              <a:t>IL-PATT KLIMATIKU EWROPEW </a:t>
            </a:r>
            <a:endParaRPr lang="mt"/>
          </a:p>
        </p:txBody>
      </p:sp>
      <p:sp>
        <p:nvSpPr>
          <p:cNvPr id="7" name="Text Placeholder 6">
            <a:extLst>
              <a:ext uri="{FF2B5EF4-FFF2-40B4-BE49-F238E27FC236}">
                <a16:creationId xmlns:a16="http://schemas.microsoft.com/office/drawing/2014/main" id="{AA7F41F0-F7A9-C0FC-1208-7DDC45995DE3}"/>
              </a:ext>
            </a:extLst>
          </p:cNvPr>
          <p:cNvSpPr>
            <a:spLocks noGrp="1"/>
          </p:cNvSpPr>
          <p:nvPr>
            <p:ph type="body" sz="quarter" idx="12"/>
          </p:nvPr>
        </p:nvSpPr>
        <p:spPr>
          <a:xfrm>
            <a:off x="3370346" y="1532740"/>
            <a:ext cx="10639424" cy="773112"/>
          </a:xfrm>
        </p:spPr>
        <p:txBody>
          <a:bodyPr lIns="0" tIns="0" rIns="0" bIns="0" anchor="t"/>
          <a:lstStyle/>
          <a:p>
            <a:pPr algn="l" rtl="0"/>
            <a:r>
              <a:rPr lang="mt" b="1" i="0" u="none" baseline="0" dirty="0">
                <a:latin typeface="Open Sans"/>
                <a:ea typeface="Open Sans"/>
                <a:cs typeface="Open Sans"/>
              </a:rPr>
              <a:t>Għanijiet ewlenin:</a:t>
            </a:r>
            <a:endParaRPr lang="mt" dirty="0"/>
          </a:p>
        </p:txBody>
      </p:sp>
      <p:pic>
        <p:nvPicPr>
          <p:cNvPr id="10" name="Picture 9" descr="A poster with people and text&#10;&#10;AI-generated content may be incorrect.">
            <a:extLst>
              <a:ext uri="{FF2B5EF4-FFF2-40B4-BE49-F238E27FC236}">
                <a16:creationId xmlns:a16="http://schemas.microsoft.com/office/drawing/2014/main" id="{72A0A1DA-21F2-0D56-FE69-F651A4E176FD}"/>
              </a:ext>
            </a:extLst>
          </p:cNvPr>
          <p:cNvPicPr>
            <a:picLocks noChangeAspect="1"/>
          </p:cNvPicPr>
          <p:nvPr/>
        </p:nvPicPr>
        <p:blipFill>
          <a:blip r:embed="rId3"/>
          <a:stretch>
            <a:fillRect/>
          </a:stretch>
        </p:blipFill>
        <p:spPr>
          <a:xfrm>
            <a:off x="11801311" y="3125514"/>
            <a:ext cx="5780362" cy="5789887"/>
          </a:xfrm>
          <a:prstGeom prst="rect">
            <a:avLst/>
          </a:prstGeom>
        </p:spPr>
      </p:pic>
    </p:spTree>
    <p:extLst>
      <p:ext uri="{BB962C8B-B14F-4D97-AF65-F5344CB8AC3E}">
        <p14:creationId xmlns:p14="http://schemas.microsoft.com/office/powerpoint/2010/main" val="300219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7956194" y="3322885"/>
            <a:ext cx="9592448" cy="11218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sz="6000" b="1" i="0" u="none" baseline="0" dirty="0"/>
              <a:t>Ambaxxaturi, Imsieħba, </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0871200" y="4444694"/>
            <a:ext cx="6677442" cy="11218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sz="6000" b="1" i="0" u="none" baseline="0" dirty="0"/>
              <a:t>Ħbieb tal-Patt</a:t>
            </a:r>
            <a:endParaRPr lang="mt" sz="6000" dirty="0"/>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3238654" y="4553518"/>
            <a:ext cx="4579625"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1_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C11F28-128C-48A6-BC4F-3982ED16BB23}">
  <ds:schemaRefs>
    <ds:schemaRef ds:uri="http://schemas.microsoft.com/office/2006/documentManagement/types"/>
    <ds:schemaRef ds:uri="http://purl.org/dc/dcmitype/"/>
    <ds:schemaRef ds:uri="http://schemas.openxmlformats.org/package/2006/metadata/core-properties"/>
    <ds:schemaRef ds:uri="http://www.w3.org/XML/1998/namespace"/>
    <ds:schemaRef ds:uri="f75dc2e1-5a74-43f4-af9f-d866e04aa3cf"/>
    <ds:schemaRef ds:uri="http://purl.org/dc/elements/1.1/"/>
    <ds:schemaRef ds:uri="http://schemas.microsoft.com/office/infopath/2007/PartnerControls"/>
    <ds:schemaRef ds:uri="119ae24b-acd2-4206-8a50-f24ff65407c3"/>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EAAD58DC-5069-4115-86CA-3EA44728F963}">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3E6A38B-E2DF-4B8B-9BD6-68ABB861E2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4</TotalTime>
  <Words>1762</Words>
  <Application>Microsoft Office PowerPoint</Application>
  <PresentationFormat>Custom</PresentationFormat>
  <Paragraphs>116</Paragraphs>
  <Slides>28</Slides>
  <Notes>13</Notes>
  <HiddenSlides>0</HiddenSlides>
  <MMClips>0</MMClips>
  <ScaleCrop>false</ScaleCrop>
  <HeadingPairs>
    <vt:vector size="6" baseType="variant">
      <vt:variant>
        <vt:lpstr>Fonts Used</vt:lpstr>
      </vt:variant>
      <vt:variant>
        <vt:i4>1</vt:i4>
      </vt:variant>
      <vt:variant>
        <vt:lpstr>Theme</vt:lpstr>
      </vt:variant>
      <vt:variant>
        <vt:i4>3</vt:i4>
      </vt:variant>
      <vt:variant>
        <vt:lpstr>Slide Titles</vt:lpstr>
      </vt:variant>
      <vt:variant>
        <vt:i4>28</vt:i4>
      </vt:variant>
    </vt:vector>
  </HeadingPairs>
  <TitlesOfParts>
    <vt:vector size="32" baseType="lpstr">
      <vt:lpstr>Open Sans</vt:lpstr>
      <vt:lpstr>Pact2School bespoke slides</vt:lpstr>
      <vt:lpstr>Pact2School editable slides</vt:lpstr>
      <vt:lpstr>1_Closing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cp:revision>
  <dcterms:created xsi:type="dcterms:W3CDTF">2023-09-22T15:24:24Z</dcterms:created>
  <dcterms:modified xsi:type="dcterms:W3CDTF">2026-01-30T13:57:16Z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