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0">
          <p15:clr>
            <a:srgbClr val="A4A3A4"/>
          </p15:clr>
        </p15:guide>
        <p15:guide id="2" pos="57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4967" autoAdjust="0"/>
  </p:normalViewPr>
  <p:slideViewPr>
    <p:cSldViewPr snapToGrid="0">
      <p:cViewPr varScale="1">
        <p:scale>
          <a:sx n="36" d="100"/>
          <a:sy n="36" d="100"/>
        </p:scale>
        <p:origin x="1762" y="48"/>
      </p:cViewPr>
      <p:guideLst>
        <p:guide orient="horz" pos="3240"/>
        <p:guide pos="57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pPr/>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pPr/>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pPr/>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pPr/>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t" sz="1200" b="0" i="0" u="none" kern="1200" baseline="0">
                <a:solidFill>
                  <a:schemeClr val="tx1"/>
                </a:solidFill>
                <a:effectLst/>
                <a:latin typeface="+mn-lt"/>
                <a:ea typeface="+mn-ea"/>
                <a:cs typeface="+mn-cs"/>
              </a:rPr>
              <a:t>Tutvusta end lühidalt, räägi, miks sa meie planeedist hoolid, ja selgita, et tänane seanss käsitleb seda, mida me kõik koos saame maakera heaks ära teha. Sa võid jagada ka isiklikku lugu või midagi, mida sa tegid lapsena meie planeedi heaks.</a:t>
            </a:r>
            <a:endParaRPr lang="et"/>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1</a:t>
            </a:fld>
            <a:endParaRPr lang="et"/>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t" sz="1200" b="0" i="0" u="none" kern="1200" baseline="0" dirty="0">
                <a:solidFill>
                  <a:schemeClr val="tx1"/>
                </a:solidFill>
                <a:effectLst/>
                <a:latin typeface="+mn-lt"/>
                <a:ea typeface="+mn-ea"/>
                <a:cs typeface="+mn-cs"/>
              </a:rPr>
              <a:t>P</a:t>
            </a:r>
            <a:r>
              <a:rPr lang="en-US" sz="1200" b="0" i="0" u="none" kern="1200" baseline="0" dirty="0" err="1">
                <a:solidFill>
                  <a:schemeClr val="tx1"/>
                </a:solidFill>
                <a:effectLst/>
                <a:latin typeface="+mn-lt"/>
                <a:ea typeface="+mn-ea"/>
                <a:cs typeface="+mn-cs"/>
              </a:rPr>
              <a:t>õhi</a:t>
            </a:r>
            <a:r>
              <a:rPr lang="et" sz="1200" b="0" i="0" u="none" kern="1200" baseline="0" dirty="0">
                <a:solidFill>
                  <a:schemeClr val="tx1"/>
                </a:solidFill>
                <a:effectLst/>
                <a:latin typeface="+mn-lt"/>
                <a:ea typeface="+mn-ea"/>
                <a:cs typeface="+mn-cs"/>
              </a:rPr>
              <a:t>sõnumi kokkuvõte – igaüks saab midagi teha. Koos saame palju ära teha. Kutsu õpilasi ja õpetajaid üles edasi õppima ning liituma algatusega Pact2School.</a:t>
            </a:r>
            <a:endParaRPr lang="et" dirty="0"/>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10</a:t>
            </a:fld>
            <a:endParaRPr lang="et"/>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t" b="0" i="0" u="none" baseline="0">
                <a:latin typeface="Calibri"/>
                <a:ea typeface="Calibri"/>
                <a:cs typeface="Calibri"/>
              </a:rPr>
              <a:t>Soovi korral võid lisada ühe slaidi enda tutvustamiseks ja paigutada selle esitluses ettepoole. Samuti võid sa muuta pilti ja lisada pildi endast. </a:t>
            </a:r>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11</a:t>
            </a:fld>
            <a:endParaRPr lang="et"/>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t" sz="1200" b="0" i="0" u="none" kern="1200" baseline="0" dirty="0">
                <a:solidFill>
                  <a:schemeClr val="tx1"/>
                </a:solidFill>
                <a:effectLst/>
                <a:latin typeface="+mn-lt"/>
                <a:ea typeface="+mn-ea"/>
                <a:cs typeface="+mn-cs"/>
              </a:rPr>
              <a:t>Selgita lihtsate sõnadega, et kahjuks ei lähe maakeral hästi, kuna me reostame seda, põletades fossiilkütuseid asjade valmistamiseks, elektri tootmiseks või autodega sõitmiseks. Näiteks saad </a:t>
            </a:r>
            <a:r>
              <a:rPr lang="en-US" sz="1200" b="0" i="0" u="none" kern="1200" baseline="0" dirty="0" err="1">
                <a:solidFill>
                  <a:schemeClr val="tx1"/>
                </a:solidFill>
                <a:effectLst/>
                <a:latin typeface="+mn-lt"/>
                <a:ea typeface="+mn-ea"/>
                <a:cs typeface="+mn-cs"/>
              </a:rPr>
              <a:t>selgit</a:t>
            </a:r>
            <a:r>
              <a:rPr lang="et" sz="1200" b="0" i="0" u="none" kern="1200" baseline="0" dirty="0">
                <a:solidFill>
                  <a:schemeClr val="tx1"/>
                </a:solidFill>
                <a:effectLst/>
                <a:latin typeface="+mn-lt"/>
                <a:ea typeface="+mn-ea"/>
                <a:cs typeface="+mn-cs"/>
              </a:rPr>
              <a:t>ada </a:t>
            </a:r>
            <a:r>
              <a:rPr lang="en-US" sz="1200" b="0" i="0" u="none" kern="1200" baseline="0" dirty="0" err="1">
                <a:solidFill>
                  <a:schemeClr val="tx1"/>
                </a:solidFill>
                <a:effectLst/>
                <a:latin typeface="+mn-lt"/>
                <a:ea typeface="+mn-ea"/>
                <a:cs typeface="+mn-cs"/>
              </a:rPr>
              <a:t>nii</a:t>
            </a:r>
            <a:r>
              <a:rPr lang="et" sz="1200" b="0" i="0" u="none" kern="1200" baseline="0" dirty="0">
                <a:solidFill>
                  <a:schemeClr val="tx1"/>
                </a:solidFill>
                <a:effectLst/>
                <a:latin typeface="+mn-lt"/>
                <a:ea typeface="+mn-ea"/>
                <a:cs typeface="+mn-cs"/>
              </a:rPr>
              <a:t>: „Sellepärast meie kliima soojenebki ja meil on nii palju kuumalaineid ja üleujutusi. Paljud loomad ja taimed kannatavad </a:t>
            </a:r>
            <a:r>
              <a:rPr lang="en-US" sz="1200" b="0" i="0" u="none" kern="1200" baseline="0" dirty="0" err="1">
                <a:solidFill>
                  <a:schemeClr val="tx1"/>
                </a:solidFill>
                <a:effectLst/>
                <a:latin typeface="+mn-lt"/>
                <a:ea typeface="+mn-ea"/>
                <a:cs typeface="+mn-cs"/>
              </a:rPr>
              <a:t>ning</a:t>
            </a:r>
            <a:r>
              <a:rPr lang="et" sz="1200" b="0" i="0" u="none" kern="1200" baseline="0" dirty="0">
                <a:solidFill>
                  <a:schemeClr val="tx1"/>
                </a:solidFill>
                <a:effectLst/>
                <a:latin typeface="+mn-lt"/>
                <a:ea typeface="+mn-ea"/>
                <a:cs typeface="+mn-cs"/>
              </a:rPr>
              <a:t> nii kannatame ka meie, näiteks õhusaaste tõttu. Kuid me saame </a:t>
            </a:r>
            <a:r>
              <a:rPr lang="en-US" sz="1200" b="0" i="0" u="none" kern="1200" baseline="0" dirty="0" err="1">
                <a:solidFill>
                  <a:schemeClr val="tx1"/>
                </a:solidFill>
                <a:effectLst/>
                <a:latin typeface="+mn-lt"/>
                <a:ea typeface="+mn-ea"/>
                <a:cs typeface="+mn-cs"/>
              </a:rPr>
              <a:t>kõik</a:t>
            </a:r>
            <a:r>
              <a:rPr lang="en-US" sz="1200" b="0" i="0" u="none" kern="1200" baseline="0" dirty="0">
                <a:solidFill>
                  <a:schemeClr val="tx1"/>
                </a:solidFill>
                <a:effectLst/>
                <a:latin typeface="+mn-lt"/>
                <a:ea typeface="+mn-ea"/>
                <a:cs typeface="+mn-cs"/>
              </a:rPr>
              <a:t> </a:t>
            </a:r>
            <a:r>
              <a:rPr lang="et" sz="1200" b="0" i="0" u="none" kern="1200" baseline="0" dirty="0">
                <a:solidFill>
                  <a:schemeClr val="tx1"/>
                </a:solidFill>
                <a:effectLst/>
                <a:latin typeface="+mn-lt"/>
                <a:ea typeface="+mn-ea"/>
                <a:cs typeface="+mn-cs"/>
              </a:rPr>
              <a:t>anda oma panuse, et olukorda paremaks muuta. </a:t>
            </a:r>
            <a:r>
              <a:rPr lang="en-US" sz="1200" b="0" i="0" u="none" kern="1200" baseline="0" dirty="0">
                <a:solidFill>
                  <a:schemeClr val="tx1"/>
                </a:solidFill>
                <a:effectLst/>
                <a:latin typeface="+mn-lt"/>
                <a:ea typeface="+mn-ea"/>
                <a:cs typeface="+mn-cs"/>
              </a:rPr>
              <a:t>S</a:t>
            </a:r>
            <a:r>
              <a:rPr lang="et" sz="1200" b="0" i="0" u="none" kern="1200" baseline="0" dirty="0">
                <a:solidFill>
                  <a:schemeClr val="tx1"/>
                </a:solidFill>
                <a:effectLst/>
                <a:latin typeface="+mn-lt"/>
                <a:ea typeface="+mn-ea"/>
                <a:cs typeface="+mn-cs"/>
              </a:rPr>
              <a:t>eepärast ma täna siin olengi! Tahan sinuga jagada seda, mida sina, su vanemad ja kõik teised saavad teha.“ Pane rõhku lootusele – need probleemid on suured, kuid me saame kõik koos olla osa lahendusest! </a:t>
            </a:r>
            <a:r>
              <a:rPr lang="et" b="0" i="0" u="none" baseline="0" dirty="0"/>
              <a:t>Selgita, kuidas kavandatud tegevused võivad meie planeeti aidata.</a:t>
            </a:r>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2</a:t>
            </a:fld>
            <a:endParaRPr lang="et"/>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sz="1200" b="0" i="0" u="none" kern="1200" baseline="0" dirty="0">
                <a:solidFill>
                  <a:schemeClr val="tx1"/>
                </a:solidFill>
                <a:effectLst/>
                <a:latin typeface="+mn-lt"/>
                <a:ea typeface="+mn-ea"/>
                <a:cs typeface="+mn-cs"/>
              </a:rPr>
              <a:t>Too</a:t>
            </a:r>
            <a:r>
              <a:rPr lang="et" sz="1200" b="0" i="0" u="none" kern="1200" baseline="0" dirty="0">
                <a:solidFill>
                  <a:schemeClr val="tx1"/>
                </a:solidFill>
                <a:effectLst/>
                <a:latin typeface="+mn-lt"/>
                <a:ea typeface="+mn-ea"/>
                <a:cs typeface="+mn-cs"/>
              </a:rPr>
              <a:t> </a:t>
            </a:r>
            <a:r>
              <a:rPr lang="en-US" sz="1200" b="0" i="0" u="none" kern="1200" baseline="0" dirty="0" err="1">
                <a:solidFill>
                  <a:schemeClr val="tx1"/>
                </a:solidFill>
                <a:effectLst/>
                <a:latin typeface="+mn-lt"/>
                <a:ea typeface="+mn-ea"/>
                <a:cs typeface="+mn-cs"/>
              </a:rPr>
              <a:t>äratuntavaid</a:t>
            </a:r>
            <a:r>
              <a:rPr lang="en-US" sz="1200" b="0" i="0" u="none" kern="1200" baseline="0" dirty="0">
                <a:solidFill>
                  <a:schemeClr val="tx1"/>
                </a:solidFill>
                <a:effectLst/>
                <a:latin typeface="+mn-lt"/>
                <a:ea typeface="+mn-ea"/>
                <a:cs typeface="+mn-cs"/>
              </a:rPr>
              <a:t> </a:t>
            </a:r>
            <a:r>
              <a:rPr lang="et" sz="1200" b="0" i="0" u="none" kern="1200" baseline="0" dirty="0">
                <a:solidFill>
                  <a:schemeClr val="tx1"/>
                </a:solidFill>
                <a:effectLst/>
                <a:latin typeface="+mn-lt"/>
                <a:ea typeface="+mn-ea"/>
                <a:cs typeface="+mn-cs"/>
              </a:rPr>
              <a:t>näiteid: kuumemad suved, vähem vihma, prügi parkides, vähem mesilasi. Küsi: „Kas te olete kunagi näinud selliseid muutusi oma linnas või koolis?“</a:t>
            </a:r>
            <a:r>
              <a:rPr lang="en-US" sz="1200" b="0" i="0" u="none" kern="1200" baseline="0" dirty="0">
                <a:solidFill>
                  <a:schemeClr val="tx1"/>
                </a:solidFill>
                <a:effectLst/>
                <a:latin typeface="+mn-lt"/>
                <a:ea typeface="+mn-ea"/>
                <a:cs typeface="+mn-cs"/>
              </a:rPr>
              <a:t>.</a:t>
            </a:r>
            <a:r>
              <a:rPr lang="et" sz="1200" b="0" i="0" u="none" kern="1200" baseline="0" dirty="0">
                <a:solidFill>
                  <a:schemeClr val="tx1"/>
                </a:solidFill>
                <a:effectLst/>
                <a:latin typeface="+mn-lt"/>
                <a:ea typeface="+mn-ea"/>
                <a:cs typeface="+mn-cs"/>
              </a:rPr>
              <a:t> Jaga kindlasti reaalseid näiteid, mis on seotud õpilaste elukeskkonnaga ja mille</a:t>
            </a:r>
            <a:r>
              <a:rPr lang="en-US" sz="1200" b="0" i="0" u="none" kern="1200" baseline="0" dirty="0">
                <a:solidFill>
                  <a:schemeClr val="tx1"/>
                </a:solidFill>
                <a:effectLst/>
                <a:latin typeface="+mn-lt"/>
                <a:ea typeface="+mn-ea"/>
                <a:cs typeface="+mn-cs"/>
              </a:rPr>
              <a:t>s</a:t>
            </a:r>
            <a:r>
              <a:rPr lang="et" sz="1200" b="0" i="0" u="none" kern="1200" baseline="0" dirty="0">
                <a:solidFill>
                  <a:schemeClr val="tx1"/>
                </a:solidFill>
                <a:effectLst/>
                <a:latin typeface="+mn-lt"/>
                <a:ea typeface="+mn-ea"/>
                <a:cs typeface="+mn-cs"/>
              </a:rPr>
              <a:t> nad </a:t>
            </a:r>
            <a:r>
              <a:rPr lang="en-US" sz="1200" b="0" i="0" u="none" kern="1200" baseline="0" dirty="0" err="1">
                <a:solidFill>
                  <a:schemeClr val="tx1"/>
                </a:solidFill>
                <a:effectLst/>
                <a:latin typeface="+mn-lt"/>
                <a:ea typeface="+mn-ea"/>
                <a:cs typeface="+mn-cs"/>
              </a:rPr>
              <a:t>näe</a:t>
            </a:r>
            <a:r>
              <a:rPr lang="et" sz="1200" b="0" i="0" u="none" kern="1200" baseline="0" dirty="0">
                <a:solidFill>
                  <a:schemeClr val="tx1"/>
                </a:solidFill>
                <a:effectLst/>
                <a:latin typeface="+mn-lt"/>
                <a:ea typeface="+mn-ea"/>
                <a:cs typeface="+mn-cs"/>
              </a:rPr>
              <a:t>vad</a:t>
            </a:r>
            <a:r>
              <a:rPr lang="en-US" sz="1200" b="0" i="0" u="none" kern="1200" baseline="0" dirty="0">
                <a:solidFill>
                  <a:schemeClr val="tx1"/>
                </a:solidFill>
                <a:effectLst/>
                <a:latin typeface="+mn-lt"/>
                <a:ea typeface="+mn-ea"/>
                <a:cs typeface="+mn-cs"/>
              </a:rPr>
              <a:t> </a:t>
            </a:r>
            <a:r>
              <a:rPr lang="en-US" sz="1200" b="0" i="0" u="none" kern="1200" baseline="0" dirty="0" err="1">
                <a:solidFill>
                  <a:schemeClr val="tx1"/>
                </a:solidFill>
                <a:effectLst/>
                <a:latin typeface="+mn-lt"/>
                <a:ea typeface="+mn-ea"/>
                <a:cs typeface="+mn-cs"/>
              </a:rPr>
              <a:t>seoseid</a:t>
            </a:r>
            <a:r>
              <a:rPr lang="en-US" sz="1200" b="0" i="0" u="none" kern="1200" baseline="0" dirty="0">
                <a:solidFill>
                  <a:schemeClr val="tx1"/>
                </a:solidFill>
                <a:effectLst/>
                <a:latin typeface="+mn-lt"/>
                <a:ea typeface="+mn-ea"/>
                <a:cs typeface="+mn-cs"/>
              </a:rPr>
              <a:t> </a:t>
            </a:r>
            <a:r>
              <a:rPr lang="en-US" sz="1200" b="0" i="0" u="none" kern="1200" baseline="0" dirty="0" err="1">
                <a:solidFill>
                  <a:schemeClr val="tx1"/>
                </a:solidFill>
                <a:effectLst/>
                <a:latin typeface="+mn-lt"/>
                <a:ea typeface="+mn-ea"/>
                <a:cs typeface="+mn-cs"/>
              </a:rPr>
              <a:t>oma</a:t>
            </a:r>
            <a:r>
              <a:rPr lang="en-US" sz="1200" b="0" i="0" u="none" kern="1200" baseline="0" dirty="0">
                <a:solidFill>
                  <a:schemeClr val="tx1"/>
                </a:solidFill>
                <a:effectLst/>
                <a:latin typeface="+mn-lt"/>
                <a:ea typeface="+mn-ea"/>
                <a:cs typeface="+mn-cs"/>
              </a:rPr>
              <a:t> </a:t>
            </a:r>
            <a:r>
              <a:rPr lang="en-US" sz="1200" b="0" i="0" u="none" kern="1200" baseline="0" dirty="0" err="1">
                <a:solidFill>
                  <a:schemeClr val="tx1"/>
                </a:solidFill>
                <a:effectLst/>
                <a:latin typeface="+mn-lt"/>
                <a:ea typeface="+mn-ea"/>
                <a:cs typeface="+mn-cs"/>
              </a:rPr>
              <a:t>eluga</a:t>
            </a:r>
            <a:r>
              <a:rPr lang="et" sz="1200" b="0" i="0" u="none" kern="1200" baseline="0" dirty="0">
                <a:solidFill>
                  <a:schemeClr val="tx1"/>
                </a:solidFill>
                <a:effectLst/>
                <a:latin typeface="+mn-lt"/>
                <a:ea typeface="+mn-ea"/>
                <a:cs typeface="+mn-cs"/>
              </a:rPr>
              <a:t>, et julgustada neid oma lugu jagama).</a:t>
            </a:r>
            <a:endParaRPr lang="et" dirty="0"/>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3</a:t>
            </a:fld>
            <a:endParaRPr lang="et"/>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t" sz="1200" b="0" i="0" u="none" kern="1200" baseline="0" dirty="0">
                <a:solidFill>
                  <a:schemeClr val="tx1"/>
                </a:solidFill>
                <a:effectLst/>
                <a:latin typeface="+mn-lt"/>
                <a:ea typeface="+mn-ea"/>
                <a:cs typeface="+mn-cs"/>
              </a:rPr>
              <a:t>Määratle kliimameetmeid lihtsate sõnadega, näiteks „kõik, mida me teeme looduse aitamiseks, energia säästmiseks ja meie planeedi tervena hoidmiseks“. Too näiteid, mille</a:t>
            </a:r>
            <a:r>
              <a:rPr lang="en-US" sz="1200" b="0" i="0" u="none" kern="1200" baseline="0" dirty="0">
                <a:solidFill>
                  <a:schemeClr val="tx1"/>
                </a:solidFill>
                <a:effectLst/>
                <a:latin typeface="+mn-lt"/>
                <a:ea typeface="+mn-ea"/>
                <a:cs typeface="+mn-cs"/>
              </a:rPr>
              <a:t>s</a:t>
            </a:r>
            <a:r>
              <a:rPr lang="et" sz="1200" b="0" i="0" u="none" kern="1200" baseline="0" dirty="0">
                <a:solidFill>
                  <a:schemeClr val="tx1"/>
                </a:solidFill>
                <a:effectLst/>
                <a:latin typeface="+mn-lt"/>
                <a:ea typeface="+mn-ea"/>
                <a:cs typeface="+mn-cs"/>
              </a:rPr>
              <a:t> õpilased </a:t>
            </a:r>
            <a:r>
              <a:rPr lang="en-US" sz="1200" b="0" i="0" u="none" kern="1200" baseline="0" dirty="0" err="1">
                <a:solidFill>
                  <a:schemeClr val="tx1"/>
                </a:solidFill>
                <a:effectLst/>
                <a:latin typeface="+mn-lt"/>
                <a:ea typeface="+mn-ea"/>
                <a:cs typeface="+mn-cs"/>
              </a:rPr>
              <a:t>näe</a:t>
            </a:r>
            <a:r>
              <a:rPr lang="et" sz="1200" b="0" i="0" u="none" kern="1200" baseline="0" dirty="0">
                <a:solidFill>
                  <a:schemeClr val="tx1"/>
                </a:solidFill>
                <a:effectLst/>
                <a:latin typeface="+mn-lt"/>
                <a:ea typeface="+mn-ea"/>
                <a:cs typeface="+mn-cs"/>
              </a:rPr>
              <a:t>vad s</a:t>
            </a:r>
            <a:r>
              <a:rPr lang="en-US" sz="1200" b="0" i="0" u="none" kern="1200" baseline="0" dirty="0" err="1">
                <a:solidFill>
                  <a:schemeClr val="tx1"/>
                </a:solidFill>
                <a:effectLst/>
                <a:latin typeface="+mn-lt"/>
                <a:ea typeface="+mn-ea"/>
                <a:cs typeface="+mn-cs"/>
              </a:rPr>
              <a:t>eoseid</a:t>
            </a:r>
            <a:r>
              <a:rPr lang="en-US" sz="1200" b="0" i="0" u="none" kern="1200" baseline="0" dirty="0">
                <a:solidFill>
                  <a:schemeClr val="tx1"/>
                </a:solidFill>
                <a:effectLst/>
                <a:latin typeface="+mn-lt"/>
                <a:ea typeface="+mn-ea"/>
                <a:cs typeface="+mn-cs"/>
              </a:rPr>
              <a:t> </a:t>
            </a:r>
            <a:r>
              <a:rPr lang="en-US" sz="1200" b="0" i="0" u="none" kern="1200" baseline="0" dirty="0" err="1">
                <a:solidFill>
                  <a:schemeClr val="tx1"/>
                </a:solidFill>
                <a:effectLst/>
                <a:latin typeface="+mn-lt"/>
                <a:ea typeface="+mn-ea"/>
                <a:cs typeface="+mn-cs"/>
              </a:rPr>
              <a:t>oma</a:t>
            </a:r>
            <a:r>
              <a:rPr lang="en-US" sz="1200" b="0" i="0" u="none" kern="1200" baseline="0" dirty="0">
                <a:solidFill>
                  <a:schemeClr val="tx1"/>
                </a:solidFill>
                <a:effectLst/>
                <a:latin typeface="+mn-lt"/>
                <a:ea typeface="+mn-ea"/>
                <a:cs typeface="+mn-cs"/>
              </a:rPr>
              <a:t> </a:t>
            </a:r>
            <a:r>
              <a:rPr lang="en-US" sz="1200" b="0" i="0" u="none" kern="1200" baseline="0" dirty="0" err="1">
                <a:solidFill>
                  <a:schemeClr val="tx1"/>
                </a:solidFill>
                <a:effectLst/>
                <a:latin typeface="+mn-lt"/>
                <a:ea typeface="+mn-ea"/>
                <a:cs typeface="+mn-cs"/>
              </a:rPr>
              <a:t>elug</a:t>
            </a:r>
            <a:r>
              <a:rPr lang="et" sz="1200" b="0" i="0" u="none" kern="1200" baseline="0" dirty="0">
                <a:solidFill>
                  <a:schemeClr val="tx1"/>
                </a:solidFill>
                <a:effectLst/>
                <a:latin typeface="+mn-lt"/>
                <a:ea typeface="+mn-ea"/>
                <a:cs typeface="+mn-cs"/>
              </a:rPr>
              <a:t>a (i</a:t>
            </a:r>
            <a:r>
              <a:rPr lang="en-US" sz="1200" b="0" i="0" u="none" kern="1200" baseline="0" dirty="0" err="1">
                <a:solidFill>
                  <a:schemeClr val="tx1"/>
                </a:solidFill>
                <a:effectLst/>
                <a:latin typeface="+mn-lt"/>
                <a:ea typeface="+mn-ea"/>
                <a:cs typeface="+mn-cs"/>
              </a:rPr>
              <a:t>deede</a:t>
            </a:r>
            <a:r>
              <a:rPr lang="et" sz="1200" b="0" i="0" u="none" kern="1200" baseline="0" dirty="0">
                <a:solidFill>
                  <a:schemeClr val="tx1"/>
                </a:solidFill>
                <a:effectLst/>
                <a:latin typeface="+mn-lt"/>
                <a:ea typeface="+mn-ea"/>
                <a:cs typeface="+mn-cs"/>
              </a:rPr>
              <a:t> saamiseks võid vaadata inspireerivaid tegusid ja kliimapakti lugusid PowerPointist). </a:t>
            </a:r>
            <a:endParaRPr lang="et" dirty="0"/>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4</a:t>
            </a:fld>
            <a:endParaRPr lang="et"/>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t" b="0" i="0" u="none" baseline="0" dirty="0"/>
              <a:t>Selgita, et Euroopa kliimapakt on kogu Euroopat hõlmav algatus, mis julgustab inimesi ja kogukondi tegutsema kestliku tuleviku nimel. Maini, et saadikud on osa sellest liikumisest ja jaga midagi oma kogemusest kliimapaktis osalemise</a:t>
            </a:r>
            <a:r>
              <a:rPr lang="en-US" b="0" i="0" u="none" baseline="0" dirty="0"/>
              <a:t>l</a:t>
            </a:r>
            <a:r>
              <a:rPr lang="et" b="0" i="0" u="none" baseline="0" dirty="0"/>
              <a:t>.</a:t>
            </a:r>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5</a:t>
            </a:fld>
            <a:endParaRPr lang="et"/>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t" sz="1200" b="0" i="0" u="none" kern="1200" baseline="0">
                <a:solidFill>
                  <a:schemeClr val="tx1"/>
                </a:solidFill>
                <a:effectLst/>
                <a:latin typeface="+mn-lt"/>
                <a:ea typeface="+mn-ea"/>
                <a:cs typeface="+mn-cs"/>
              </a:rPr>
              <a:t>Jutusta lühike lugu (seda saab kohandada vastavalt kohalikule kontekstile ja isiklikule kogemusele) lapsest või õpilaste rühmast, kes tegid midagi oma keskkonna heaks. Lisa julgelt ka oma looga seotud fotosid. Näide: klass istutas oma mänguväljakule puid ja nüüd saavad nad vahetunni ajal varjus olla. Sõnum: „Ka sina saad seda teha!“ </a:t>
            </a:r>
            <a:endParaRPr lang="et"/>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6</a:t>
            </a:fld>
            <a:endParaRPr lang="et"/>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t" sz="1200" b="0" i="0" u="none" kern="1200" baseline="0">
                <a:solidFill>
                  <a:schemeClr val="tx1"/>
                </a:solidFill>
                <a:effectLst/>
                <a:latin typeface="+mn-lt"/>
                <a:ea typeface="+mn-ea"/>
                <a:cs typeface="+mn-cs"/>
              </a:rPr>
              <a:t>Tutvusta lühidalt algatust Pact2School: „Kogu Euroopas liituvad koolid kliimapaktiga, et anda panus meie planeedi päästmisse.“ Too lihtsaid näiteid: puu istutamine, plasti vähendamine, energia säästmine.</a:t>
            </a:r>
            <a:endParaRPr lang="et"/>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7</a:t>
            </a:fld>
            <a:endParaRPr lang="et"/>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t" sz="1200" b="0" i="0" u="none" kern="1200" baseline="0" dirty="0">
                <a:solidFill>
                  <a:schemeClr val="tx1"/>
                </a:solidFill>
                <a:effectLst/>
                <a:latin typeface="+mn-lt"/>
                <a:ea typeface="+mn-ea"/>
                <a:cs typeface="+mn-cs"/>
              </a:rPr>
              <a:t>Selgita, et koolid saavad liituda üleeuroopalise väljakutsega kliimapakti saadik</a:t>
            </a:r>
            <a:r>
              <a:rPr lang="en-US" sz="1200" b="0" i="0" u="none" kern="1200" baseline="0" dirty="0" err="1">
                <a:solidFill>
                  <a:schemeClr val="tx1"/>
                </a:solidFill>
                <a:effectLst/>
                <a:latin typeface="+mn-lt"/>
                <a:ea typeface="+mn-ea"/>
                <a:cs typeface="+mn-cs"/>
              </a:rPr>
              <a:t>uga</a:t>
            </a:r>
            <a:r>
              <a:rPr lang="et" sz="1200" b="0" i="0" u="none" kern="1200" baseline="0" dirty="0">
                <a:solidFill>
                  <a:schemeClr val="tx1"/>
                </a:solidFill>
                <a:effectLst/>
                <a:latin typeface="+mn-lt"/>
                <a:ea typeface="+mn-ea"/>
                <a:cs typeface="+mn-cs"/>
              </a:rPr>
              <a:t>. Õpilased ja õpetajad saavad kliimameetmete projekti kallal koos töötada. </a:t>
            </a:r>
          </a:p>
          <a:p>
            <a:pPr algn="l" rtl="0" fontAlgn="base"/>
            <a:r>
              <a:rPr lang="et" sz="1200" b="0" i="0" u="none" kern="1200" baseline="0" dirty="0">
                <a:solidFill>
                  <a:schemeClr val="tx1"/>
                </a:solidFill>
                <a:effectLst/>
                <a:latin typeface="+mn-lt"/>
                <a:ea typeface="+mn-ea"/>
                <a:cs typeface="+mn-cs"/>
              </a:rPr>
              <a:t> </a:t>
            </a:r>
          </a:p>
          <a:p>
            <a:endParaRPr lang="et" dirty="0"/>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8</a:t>
            </a:fld>
            <a:endParaRPr lang="et"/>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t" sz="1200" b="0" i="0" u="none" kern="1200" baseline="0" dirty="0">
                <a:solidFill>
                  <a:schemeClr val="tx1"/>
                </a:solidFill>
                <a:effectLst/>
                <a:latin typeface="+mn-lt"/>
                <a:ea typeface="+mn-ea"/>
                <a:cs typeface="+mn-cs"/>
              </a:rPr>
              <a:t>Rõhuta rühmatööd ja lootust. Julgusta õpilasi </a:t>
            </a:r>
            <a:r>
              <a:rPr lang="en-US" sz="1200" b="0" i="0" u="none" kern="1200" baseline="0" dirty="0" err="1">
                <a:solidFill>
                  <a:schemeClr val="tx1"/>
                </a:solidFill>
                <a:effectLst/>
                <a:latin typeface="+mn-lt"/>
                <a:ea typeface="+mn-ea"/>
                <a:cs typeface="+mn-cs"/>
              </a:rPr>
              <a:t>pakkuma</a:t>
            </a:r>
            <a:r>
              <a:rPr lang="en-US" sz="1200" b="0" i="0" u="none" kern="1200" baseline="0" dirty="0">
                <a:solidFill>
                  <a:schemeClr val="tx1"/>
                </a:solidFill>
                <a:effectLst/>
                <a:latin typeface="+mn-lt"/>
                <a:ea typeface="+mn-ea"/>
                <a:cs typeface="+mn-cs"/>
              </a:rPr>
              <a:t> </a:t>
            </a:r>
            <a:r>
              <a:rPr lang="en-US" sz="1200" b="0" i="0" u="none" kern="1200" baseline="0" dirty="0" err="1">
                <a:solidFill>
                  <a:schemeClr val="tx1"/>
                </a:solidFill>
                <a:effectLst/>
                <a:latin typeface="+mn-lt"/>
                <a:ea typeface="+mn-ea"/>
                <a:cs typeface="+mn-cs"/>
              </a:rPr>
              <a:t>välja</a:t>
            </a:r>
            <a:r>
              <a:rPr lang="et" sz="1200" b="0" i="0" u="none" kern="1200" baseline="0" dirty="0">
                <a:solidFill>
                  <a:schemeClr val="tx1"/>
                </a:solidFill>
                <a:effectLst/>
                <a:latin typeface="+mn-lt"/>
                <a:ea typeface="+mn-ea"/>
                <a:cs typeface="+mn-cs"/>
              </a:rPr>
              <a:t>, mida nad saaksid sel nädalal meie planeedi heaks teha. Et neil oleks lihtsam, võid jagada näiteid tegevustest, mida nad saaksid teha koos oma sõprade, pere või klassiga, näiteks korraldada koristustalgud kooli ümbruses, rajada kooli aed, korraldada kampaania jäätmete või energiatarbimise vähendamiseks jne. </a:t>
            </a:r>
            <a:endParaRPr lang="et" dirty="0"/>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9</a:t>
            </a:fld>
            <a:endParaRPr lang="et"/>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p:nvPr>
        </p:nvSpPr>
        <p:spPr>
          <a:xfrm>
            <a:off x="5181601" y="5333396"/>
            <a:ext cx="980023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a:t>Väikesed tegevused,</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p:nvPr>
        </p:nvSpPr>
        <p:spPr>
          <a:xfrm>
            <a:off x="7852229" y="6621405"/>
            <a:ext cx="9136203"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a:t>suured muutused!</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p:nvPr>
        </p:nvSpPr>
        <p:spPr>
          <a:xfrm>
            <a:off x="803131" y="4229429"/>
            <a:ext cx="7557098"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a:t>Aitäh, et aitad</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p:nvPr>
        </p:nvSpPr>
        <p:spPr>
          <a:xfrm>
            <a:off x="803131" y="5517784"/>
            <a:ext cx="7252298" cy="12880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a:latin typeface="Open Sans"/>
                <a:ea typeface="Open Sans"/>
                <a:cs typeface="Open Sans"/>
              </a:rPr>
              <a:t>meie planeeti!</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21286518">
            <a:off x="727820" y="5872493"/>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10546522">
            <a:off x="2955050" y="5763501"/>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et" b="0" i="0" u="none" baseline="0">
                <a:latin typeface="Open Sans"/>
                <a:ea typeface="Open Sans"/>
                <a:cs typeface="Open Sans"/>
              </a:rPr>
              <a:t>Xxx </a:t>
            </a:r>
            <a:endParaRPr lang="et"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et" b="1" i="0" u="none" baseline="0">
                <a:latin typeface="Open Sans"/>
                <a:ea typeface="Open Sans"/>
                <a:cs typeface="Open Sans"/>
              </a:rPr>
              <a:t>Kes SA OLED</a:t>
            </a:r>
            <a:endParaRPr lang="et"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et" b="1" i="0" u="none" baseline="0">
                <a:latin typeface="Open Sans"/>
                <a:ea typeface="Open Sans"/>
                <a:cs typeface="Open Sans"/>
              </a:rPr>
              <a:t>Kirjelda end lühidalt </a:t>
            </a:r>
            <a:endParaRPr lang="et"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et"/>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et"/>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et"/>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et"/>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et"/>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et"/>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et"/>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et"/>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et"/>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et"/>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et"/>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et"/>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et"/>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et"/>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et"/>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et"/>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et"/>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et"/>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et"/>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et"/>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et"/>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p:nvPr>
        </p:nvSpPr>
        <p:spPr>
          <a:xfrm>
            <a:off x="815690" y="4709237"/>
            <a:ext cx="13727623"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a:t>Meie planeet on muutumas,</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p:nvPr>
        </p:nvSpPr>
        <p:spPr>
          <a:xfrm>
            <a:off x="803131" y="5968286"/>
            <a:ext cx="1151949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dirty="0"/>
              <a:t>kuid me saame aidata!</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et"/>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et"/>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et"/>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et"/>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et"/>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et"/>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et"/>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et"/>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et"/>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et"/>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et"/>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et"/>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et"/>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et"/>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et"/>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et"/>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et"/>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et"/>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et"/>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et"/>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p:nvPr>
        </p:nvSpPr>
        <p:spPr>
          <a:xfrm>
            <a:off x="4064000" y="4115668"/>
            <a:ext cx="1353305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t" b="1" i="0" u="none" baseline="0"/>
              <a:t>Kliimamuutused mõjutavad</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p:nvPr>
        </p:nvSpPr>
        <p:spPr>
          <a:xfrm>
            <a:off x="4252686" y="5320415"/>
            <a:ext cx="13344367"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a:t>kõike, mida me armastame.</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p:nvPr>
        </p:nvSpPr>
        <p:spPr>
          <a:xfrm>
            <a:off x="803130" y="4229429"/>
            <a:ext cx="926978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dirty="0"/>
              <a:t>Kliimameetmed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p:nvPr>
        </p:nvSpPr>
        <p:spPr>
          <a:xfrm>
            <a:off x="803129" y="5488478"/>
            <a:ext cx="14436871"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dirty="0"/>
              <a:t>meie kodu eest hoolitsemine.</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p:nvPr>
        </p:nvSpPr>
        <p:spPr>
          <a:xfrm>
            <a:off x="803130" y="4229429"/>
            <a:ext cx="9023041"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dirty="0"/>
              <a:t>Inimesed üle kogu</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p:nvPr>
        </p:nvSpPr>
        <p:spPr>
          <a:xfrm>
            <a:off x="803129" y="5488478"/>
            <a:ext cx="12390357"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dirty="0"/>
              <a:t>Euroopa tegutsevad koos!</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p:nvPr>
        </p:nvSpPr>
        <p:spPr>
          <a:xfrm>
            <a:off x="10116457" y="5935024"/>
            <a:ext cx="735336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t" b="1" i="0" u="none" baseline="0"/>
              <a:t>Iga lugu algab</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p:nvPr>
        </p:nvSpPr>
        <p:spPr>
          <a:xfrm>
            <a:off x="4194629" y="7194073"/>
            <a:ext cx="1327519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t" b="1" i="0" u="none" baseline="0"/>
              <a:t>ühest väikesest tegevusest.</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p:nvPr>
        </p:nvSpPr>
        <p:spPr>
          <a:xfrm>
            <a:off x="803131" y="4229429"/>
            <a:ext cx="11563040"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dirty="0"/>
              <a:t>Sinu koolist võib saada</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p:nvPr>
        </p:nvSpPr>
        <p:spPr>
          <a:xfrm>
            <a:off x="803131" y="5488478"/>
            <a:ext cx="8674698"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dirty="0"/>
              <a:t>kliimakangelane!</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p:nvPr>
        </p:nvSpPr>
        <p:spPr>
          <a:xfrm>
            <a:off x="1464019" y="4692838"/>
            <a:ext cx="974269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dirty="0"/>
              <a:t>Liitu väljakutsega –</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p:nvPr>
        </p:nvSpPr>
        <p:spPr>
          <a:xfrm>
            <a:off x="1464021" y="5985355"/>
            <a:ext cx="12932464"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n-US" b="1" i="0" u="none" baseline="0" dirty="0"/>
              <a:t>vii</a:t>
            </a:r>
            <a:r>
              <a:rPr lang="et" b="1" i="0" u="none" baseline="0" dirty="0"/>
              <a:t> oma idee </a:t>
            </a:r>
            <a:r>
              <a:rPr lang="en-US" b="1" i="0" u="none" baseline="0" dirty="0" err="1"/>
              <a:t>tegelikult</a:t>
            </a:r>
            <a:r>
              <a:rPr lang="en-US" b="1" i="0" u="none" baseline="0" dirty="0"/>
              <a:t> </a:t>
            </a:r>
            <a:r>
              <a:rPr lang="en-US" b="1" i="0" u="none" baseline="0" dirty="0" err="1"/>
              <a:t>ellu</a:t>
            </a:r>
            <a:r>
              <a:rPr lang="et" b="1" i="0" u="none" baseline="0" dirty="0"/>
              <a:t>!</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p:nvPr>
        </p:nvSpPr>
        <p:spPr>
          <a:xfrm>
            <a:off x="6081487" y="6316694"/>
            <a:ext cx="11508170"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t" b="1" i="0" u="none" baseline="0"/>
              <a:t>Kui me tegutseme koos,</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p:nvPr>
        </p:nvSpPr>
        <p:spPr>
          <a:xfrm>
            <a:off x="6401254" y="7549721"/>
            <a:ext cx="11199578"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a:t>saame midagi ära teha!</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4EE80FE-2187-4E22-BF10-444B633952C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82</TotalTime>
  <Words>641</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Calibri</vt:lpstr>
      <vt:lpstr>Arial</vt:lpstr>
      <vt:lpstr>Aptos</vt:lpstr>
      <vt:lpstr>Open Sans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61</cp:revision>
  <dcterms:created xsi:type="dcterms:W3CDTF">2023-09-22T15:24:24Z</dcterms:created>
  <dcterms:modified xsi:type="dcterms:W3CDTF">2026-01-30T12:14:58Z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