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sz="1200" b="0" i="0" u="none" kern="1200" baseline="0">
                <a:solidFill>
                  <a:schemeClr val="tx1"/>
                </a:solidFill>
                <a:effectLst/>
                <a:latin typeface="+mn-lt"/>
                <a:ea typeface="+mn-ea"/>
                <a:cs typeface="+mn-cs"/>
              </a:rPr>
              <a:t>Esittele itsesi lyhyesti ja kerro, miksi välität maapallosta. Selitä, että kerrot tänään, mitä voimme kaikki yhdessä tehdä maapallon hyväksi. Voit myös kertoa jonkin henkilökohtaisen tarinan tai esimerkin siitä, mitä teit lapsena maapallon hyväksi.</a:t>
            </a:r>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fi"/>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sz="1200" b="0" i="0" u="none" kern="1200" baseline="0">
                <a:solidFill>
                  <a:schemeClr val="tx1"/>
                </a:solidFill>
                <a:effectLst/>
                <a:latin typeface="+mn-lt"/>
                <a:ea typeface="+mn-ea"/>
                <a:cs typeface="+mn-cs"/>
              </a:rPr>
              <a:t>Kertaa pääviesti: Jokainen voi tehdä jotain. Yhdessä saamme aikaan enemmän. Innosta oppilaita ja opettajia jatkamaan oppimista ja osallistumaan Pact2School-toimintaan.</a:t>
            </a:r>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fi"/>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b="0" i="0" u="none" baseline="0">
                <a:latin typeface="Calibri"/>
                <a:ea typeface="Calibri"/>
                <a:cs typeface="Calibri"/>
              </a:rPr>
              <a:t>Voit halutessasi lisätä esityksen alkupuolelle yhden dian esittäytymistä varten. Voit myös vaihtaa kuvan tilalle valokuvan itsestäsi.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fi"/>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sz="1200" b="0" i="0" u="none" kern="1200" baseline="0">
                <a:solidFill>
                  <a:schemeClr val="tx1"/>
                </a:solidFill>
                <a:effectLst/>
                <a:latin typeface="+mn-lt"/>
                <a:ea typeface="+mn-ea"/>
                <a:cs typeface="+mn-cs"/>
              </a:rPr>
              <a:t>Selitä lyhyesti, että maapallo ei valitettavasti voi hyvin, koska olemme saastuttaneet sitä esimerkiksi polttamalla fossiilisia polttoaineita tavaroiden valmistamista, sähkön tuottamista ja autoilla ajamista varten. Voit esimerkiksi kertoa: ”Tämän vuoksi ilmasto lämpenee ja helleaaltoja ja tulvia on niin paljon. Monet eläimet ja kasvit kärsivät, ja niin kärsimme mekin, esimerkiksi ilmansaasteiden vuoksi. Mutta kaikki voivat tehdä oman osuutensa tilanteen parantamiseksi. Siksi olen täällä tänään. Kerron teille, mitä te, vanhempanne ja kaikki muutkin voivat tehdä.” Korosta toiveikkuutta: Ongelmat ovat isoja, mutta toimimalla yhdessä voimme kaikki osallistua sen ratkaisemiseen. </a:t>
            </a:r>
            <a:r>
              <a:rPr lang="fi" b="0" i="0" u="none" baseline="0"/>
              <a:t>Selitä, miten ehdotetut toimet voivat auttaa maapalloa.</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fi"/>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sz="1200" b="0" i="0" u="none" kern="1200" baseline="0">
                <a:solidFill>
                  <a:schemeClr val="tx1"/>
                </a:solidFill>
                <a:effectLst/>
                <a:latin typeface="+mn-lt"/>
                <a:ea typeface="+mn-ea"/>
                <a:cs typeface="+mn-cs"/>
              </a:rPr>
              <a:t>Mainitse samaistuttavia esimerkkejä: kuumemmat kesät, vähemmän sadetta, puistoissa olevat roskat, vähemmän mehiläisiä. Kysy: ”Oletko havainnut tällaisia muutoksia kotipaikkakunnallasi tai koulussasi?” Käytä konkreettisia esimerkkejä, jotka liittyvät oppilaiden lähiympäristöön ja joihin he voivat samaistua. Rohkaise oppilaita kertomaan omista kokemuksistaan.</a:t>
            </a:r>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fi"/>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sz="1200" b="0" i="0" u="none" kern="1200" baseline="0">
                <a:solidFill>
                  <a:schemeClr val="tx1"/>
                </a:solidFill>
                <a:effectLst/>
                <a:latin typeface="+mn-lt"/>
                <a:ea typeface="+mn-ea"/>
                <a:cs typeface="+mn-cs"/>
              </a:rPr>
              <a:t>Määrittele ilmastotoimet yksinkertaisin sanoin, kuten ”kaikki, mitä teemme luonnon auttamiseksi, energian säästämiseksi ja maapallon terveenä pitämiseksi.” Käytä muutamia esimerkkejä, joihin oppilaat voivat samaistua (voit tutustua Inspiroivia toimia ja ilmastosopimustarinoita -PowerPointiin inspiraation saamiseksi). </a:t>
            </a:r>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fi"/>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b="0" i="0" u="none" baseline="0"/>
              <a:t>Kerro, että eurooppalainen ilmastosopimus on kaikkialla Euroopassa toteutettava aloite, jolla kannustetaan ihmisiä ja yhteisöjä osallistumaan kestävän tulevaisuuden puolesta tehtäviin toimiin. Mainitse, että ilmastosopimuksen puolesta toimii lähettiläitä, ja kerro omista ilmastosopimukseen liittyvistä kokemuksistasi.</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fi"/>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sz="1200" b="0" i="0" u="none" kern="1200" baseline="0">
                <a:solidFill>
                  <a:schemeClr val="tx1"/>
                </a:solidFill>
                <a:effectLst/>
                <a:latin typeface="+mn-lt"/>
                <a:ea typeface="+mn-ea"/>
                <a:cs typeface="+mn-cs"/>
              </a:rPr>
              <a:t>Kerro lyhyt tarina (voit muokata sitä paikalliseen kontekstiin ja omiin kokemuksiisi sopivaksi) lapsesta tai ryhmästä oppilaita, jotka tekivät jotain ympäristön hyväksi. Voit myös lisätä tarinaan liittyviä kuvia. Esimerkki: Erään luokan oppilaat istuttivat puita koulun pihalle, ja nyt heillä on varjoisa paikka välitunteja varten. Viesti: ”Tekin voitte tehdä saman!” </a:t>
            </a:r>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fi"/>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sz="1200" b="0" i="0" u="none" kern="1200" baseline="0">
                <a:solidFill>
                  <a:schemeClr val="tx1"/>
                </a:solidFill>
                <a:effectLst/>
                <a:latin typeface="+mn-lt"/>
                <a:ea typeface="+mn-ea"/>
                <a:cs typeface="+mn-cs"/>
              </a:rPr>
              <a:t>Esittele Pact2School lyhyesti: ”Eri puolilla Eurooppaa koulut ovat alkaneet osallistua ilmastosopimuksen puolesta tehtävään työhön toimiakseen maapallon pelastamisen puolesta.” Kerro yksinkertaisia esimerkkejä: puiden istuttaminen, muovin vähentäminen, energian säästäminen.</a:t>
            </a:r>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fi"/>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i" sz="1200" b="0" i="0" u="none" kern="1200" baseline="0">
                <a:solidFill>
                  <a:schemeClr val="tx1"/>
                </a:solidFill>
                <a:effectLst/>
                <a:latin typeface="+mn-lt"/>
                <a:ea typeface="+mn-ea"/>
                <a:cs typeface="+mn-cs"/>
              </a:rPr>
              <a:t>Selitä, että koulut voivat osallistua Euroopan laajuiseen haasteeseen yhdessä ilmastosopimuksen lähettilään kanssa. Oppilaat ja opettajat voivat työskennellä yhdessä jonkin ilmastohankkeen parissa. </a:t>
            </a:r>
          </a:p>
          <a:p>
            <a:pPr algn="l" rtl="0" fontAlgn="base"/>
            <a:r>
              <a:rPr lang="fi" sz="1200" b="0" i="0" u="none" kern="1200" baseline="0">
                <a:solidFill>
                  <a:schemeClr val="tx1"/>
                </a:solidFill>
                <a:effectLst/>
                <a:latin typeface="+mn-lt"/>
                <a:ea typeface="+mn-ea"/>
                <a:cs typeface="+mn-cs"/>
              </a:rPr>
              <a:t> </a:t>
            </a:r>
          </a:p>
          <a:p>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fi"/>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sz="1200" b="0" i="0" u="none" kern="1200" baseline="0">
                <a:solidFill>
                  <a:schemeClr val="tx1"/>
                </a:solidFill>
                <a:effectLst/>
                <a:latin typeface="+mn-lt"/>
                <a:ea typeface="+mn-ea"/>
                <a:cs typeface="+mn-cs"/>
              </a:rPr>
              <a:t>Korosta yhteistyön ja toivon merkitystä. Kannusta oppilaita kertomaan yksi asia, jonka he voisivat tehdä tällä viikolla maapallon hyväksi. Voit auttaa heitä kertomalla esimerkkejä asioista, joita he voisivat toteuttaa yhdessä kavereidensa, perheensä tai luokkansa kanssa, kuten siivoustalkoiden järjestäminen koulun lähiympäristössä, puutarhan perustaminen kouluun, kampanjan järjestäminen jätteiden tai energiankulutuksen vähentämiseksi jne. </a:t>
            </a:r>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fi"/>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6125029" y="5347910"/>
            <a:ext cx="885680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Pienillä teoilla on</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492343" y="6621405"/>
            <a:ext cx="749608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a:t>suuri vaikutus!</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429"/>
            <a:ext cx="571378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a:t>Kiitos, kun</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517784"/>
            <a:ext cx="11040526"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latin typeface="Open Sans"/>
                <a:ea typeface="Open Sans"/>
                <a:cs typeface="Open Sans"/>
              </a:rPr>
              <a:t>autat planeettaamme!</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fi" b="0" i="0" u="none" baseline="0">
                <a:latin typeface="Open Sans"/>
                <a:ea typeface="Open Sans"/>
                <a:cs typeface="Open Sans"/>
              </a:rPr>
              <a:t>Xxx </a:t>
            </a:r>
            <a:endParaRPr lang="fi"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fi" b="1" i="0" u="none" baseline="0">
                <a:latin typeface="Open Sans"/>
                <a:ea typeface="Open Sans"/>
                <a:cs typeface="Open Sans"/>
              </a:rPr>
              <a:t>KUKA OLET</a:t>
            </a:r>
            <a:endParaRPr lang="fi"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fi" b="1" i="0" u="none" baseline="0">
                <a:latin typeface="Open Sans"/>
                <a:ea typeface="Open Sans"/>
                <a:cs typeface="Open Sans"/>
              </a:rPr>
              <a:t>Lyhyt kuvaus itsestäsi </a:t>
            </a:r>
            <a:endParaRPr lang="fi"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fi"/>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fi"/>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fi"/>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fi"/>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fi"/>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fi"/>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fi"/>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fi"/>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fi"/>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fi"/>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fi"/>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fi"/>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577413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Planeettamme on muuttumassa,</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968286"/>
            <a:ext cx="12695155"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mutta me voimme auttaa!</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fi"/>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fi"/>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fi"/>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fi"/>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fi"/>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fi"/>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fi"/>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fi"/>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fi"/>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0" y="4115668"/>
            <a:ext cx="1759705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i" b="1" i="0" u="none" baseline="0" dirty="0"/>
              <a:t>Ilmastonmuutos vaikuttaa kaikkeen,</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8252883" y="5320415"/>
            <a:ext cx="934417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a:t>mitä rakastamme.</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800398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a:t>Ilmastotoimet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3667614"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a:t>kodistamme huolehtiminen.</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29" y="4229429"/>
            <a:ext cx="16681741"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a:t>Ihmiset kaikkialla Euroopassa ovat</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8" y="5488478"/>
            <a:ext cx="1424818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ryhtyneet toimiin – yhdessä!</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7039430" y="5935024"/>
            <a:ext cx="10430396"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i" b="1" i="0" u="none" baseline="0" dirty="0"/>
              <a:t>Jokainen tarina alkaa</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5646057" y="7194073"/>
            <a:ext cx="11823769"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i" b="1" i="0" u="none" baseline="0"/>
              <a:t>yhdestä pienestä teosta.</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978866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a:t>Koulunne voi toimia</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488478"/>
            <a:ext cx="883435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ilmastosankarina!</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1315186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Osallistukaa haasteeseen:</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0873123"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toteuttakaa ideanne!</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7982857" y="6309884"/>
            <a:ext cx="959969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i" b="1" i="0" u="none" baseline="0" dirty="0"/>
              <a:t>Yhdessä toimimalla</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4368800" y="7549721"/>
            <a:ext cx="1323203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saamme aikaan muutoksia!</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3.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3</TotalTime>
  <Words>579</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Open Sans</vt:lpstr>
      <vt:lpstr>Calibri</vt:lpstr>
      <vt:lpstr>Arial</vt:lpstr>
      <vt:lpstr>Aptos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57</cp:revision>
  <dcterms:created xsi:type="dcterms:W3CDTF">2023-09-22T15:24:24Z</dcterms:created>
  <dcterms:modified xsi:type="dcterms:W3CDTF">2026-01-30T12:17:04Z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