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5" r:id="rId4"/>
    <p:sldMasterId id="2147483698" r:id="rId5"/>
    <p:sldMasterId id="2147483678" r:id="rId6"/>
    <p:sldMasterId id="2147483731" r:id="rId7"/>
    <p:sldMasterId id="2147483707" r:id="rId8"/>
  </p:sldMasterIdLst>
  <p:notesMasterIdLst>
    <p:notesMasterId r:id="rId31"/>
  </p:notesMasterIdLst>
  <p:handoutMasterIdLst>
    <p:handoutMasterId r:id="rId32"/>
  </p:handoutMasterIdLst>
  <p:sldIdLst>
    <p:sldId id="2147471219" r:id="rId9"/>
    <p:sldId id="503" r:id="rId10"/>
    <p:sldId id="505" r:id="rId11"/>
    <p:sldId id="2147471208" r:id="rId12"/>
    <p:sldId id="2147471207" r:id="rId13"/>
    <p:sldId id="2147471210" r:id="rId14"/>
    <p:sldId id="2147471211" r:id="rId15"/>
    <p:sldId id="265" r:id="rId16"/>
    <p:sldId id="2147471212" r:id="rId17"/>
    <p:sldId id="294" r:id="rId18"/>
    <p:sldId id="289" r:id="rId19"/>
    <p:sldId id="2147471221" r:id="rId20"/>
    <p:sldId id="290" r:id="rId21"/>
    <p:sldId id="291" r:id="rId22"/>
    <p:sldId id="296" r:id="rId23"/>
    <p:sldId id="2147471220" r:id="rId24"/>
    <p:sldId id="268" r:id="rId25"/>
    <p:sldId id="1131" r:id="rId26"/>
    <p:sldId id="1137" r:id="rId27"/>
    <p:sldId id="2147471201" r:id="rId28"/>
    <p:sldId id="2147471203" r:id="rId29"/>
    <p:sldId id="377" r:id="rId30"/>
  </p:sldIdLst>
  <p:sldSz cx="18288000" cy="10287000"/>
  <p:notesSz cx="6858000" cy="9144000"/>
  <p:embeddedFontLst>
    <p:embeddedFont>
      <p:font typeface="Open Sans" panose="020B0606030504020204" pitchFamily="34" charset="0"/>
      <p:regular r:id="rId33"/>
      <p:bold r:id="rId34"/>
      <p:italic r:id="rId35"/>
      <p:boldItalic r:id="rId36"/>
    </p:embeddedFont>
  </p:embeddedFontLst>
  <p:custDataLst>
    <p:tags r:id="rId3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B90C0A-939B-6A5D-2258-29F9B19FF599}" name="Victoria Huisa" initials="VH" userId="S::victoria.huisa@ecorys.com::899787bd-3eda-4e9a-afa6-44ebfaedc9f5" providerId="AD"/>
  <p188:author id="{EB4CDD20-F20A-8227-41D3-096529F481CE}" name="Frans Folkvord" initials="FF" userId="S::ffolkvord_predictby.com#ext#@ecorys.onmicrosoft.com::5ea8d88d-3e9d-448c-8f45-4427a68bfdfc" providerId="AD"/>
  <p188:author id="{96DA9C58-61A1-4C86-F07D-4AA0AB8D72E7}" name="Victor Franco Alonso" initials="VA" userId="S::victor.franco.alonso@ecorys.com::c0aa0ffa-5577-4246-a772-9d7834392ed3"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2992C281-EBCB-D52E-7F3B-C5245D23D6B6}" name="Robert Conaty" initials="RC" userId="S::robert.conaty@ecorys.com::38c41a42-fc6e-4cb8-90bd-d82c714733be" providerId="AD"/>
  <p188:author id="{4E932A91-E22B-2DE7-4565-536F86436D44}" name="Merel Griepink" initials="MG" userId="S::mgriepink@predictby.com::e19f28cd-25d5-4c19-9f76-e68759126174" providerId="AD"/>
  <p188:author id="{698C7B96-4DA2-EA09-EBA3-04CCEDB73F8A}" name="Martina Ierardi" initials="MI" userId="S::martina.ierardi@ecorys.com::122574c0-b0be-4aab-b2af-692482086b20" providerId="AD"/>
  <p188:author id="{739BC4B0-4B6D-683E-4FD0-BC2902329D3C}" name="Anna Brufal" initials="AB" userId="S::Anna.Brufal@ecorys.com::bb633be8-ba32-4d50-a9cd-1988389d9378" providerId="AD"/>
  <p188:author id="{C24785B5-71B4-AEF1-D760-CBBDE2F2214A}" name="Anna Brufal" initials="AB" userId="S::anna.brufal@ecorys.com::bb633be8-ba32-4d50-a9cd-1988389d9378" providerId="AD"/>
  <p188:author id="{EE1A40C6-03F5-CA2C-940E-B28955962C79}" name="Rebekah Alawode" initials="RA" userId="S::Rebekah.Alawode@ecorys.com::74921c77-bb9f-48af-960b-0eb1022e8483" providerId="AD"/>
  <p188:author id="{18417DD5-C43F-47C7-55EB-26AA461FE33B}" name="VIVEGNIS Betsy (CLIMA-EXT)" initials="V(" userId="S::betsy.vivegnis_ext.ec.europa.eu#ext#@ecorys.onmicrosoft.com::3d1c8521-d215-41dc-ba92-b81ffbb29687" providerId="AD"/>
  <p188:author id="{16D645DA-B6BC-974A-2BD8-45CF9D39F09F}" name="Victoria Huisa" initials="VH" userId="S::Victoria.Huisa@ecorys.com::899787bd-3eda-4e9a-afa6-44ebfaedc9f5" providerId="AD"/>
  <p188:author id="{279969E1-C464-2380-EBBC-3FCD7CBE5CD4}" name="VIVEGNIS Betsy (CLIMA)" initials="V(" userId="S::betsy.vivegnis@ec.europa.eu::d661aa67-6dad-400a-9bda-8f561f81e3c8" providerId="AD"/>
  <p188:author id="{A0DEBDFF-8C75-415E-66EA-BAE1F5FF250F}" name="SLINGENBERG Yvon (CLIMA)" initials="S(" userId="S::yvon.slingenberg@ec.europa.eu::16dd5024-2b81-4357-981f-957287c906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0B31"/>
    <a:srgbClr val="26155F"/>
    <a:srgbClr val="2A255A"/>
    <a:srgbClr val="89B0F7"/>
    <a:srgbClr val="E3ECFD"/>
    <a:srgbClr val="9EBEF8"/>
    <a:srgbClr val="C5D8FB"/>
    <a:srgbClr val="D8E5FC"/>
    <a:srgbClr val="BCD2FA"/>
    <a:srgbClr val="D0DFFC"/>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24" autoAdjust="0"/>
    <p:restoredTop sz="95223" autoAdjust="0"/>
  </p:normalViewPr>
  <p:slideViewPr>
    <p:cSldViewPr snapToGrid="0">
      <p:cViewPr varScale="1">
        <p:scale>
          <a:sx n="32" d="100"/>
          <a:sy n="32" d="100"/>
        </p:scale>
        <p:origin x="48" y="56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viewProps" Target="viewProps.xml"/><Relationship Id="rId21" Type="http://schemas.openxmlformats.org/officeDocument/2006/relationships/slide" Target="slides/slide13.xml"/><Relationship Id="rId34" Type="http://schemas.openxmlformats.org/officeDocument/2006/relationships/font" Target="fonts/font2.fntdata"/><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font" Target="fonts/font4.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font" Target="fonts/font3.fntdata"/><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1.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13/03/2026</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FFCFB5-0425-41E1-888B-6FD579A1B10A}" type="datetimeFigureOut">
              <a:rPr lang="en-GB" smtClean="0"/>
              <a:t>13/03/2026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9086EC-7705-46B3-8450-1B069C81E7F9}" type="slidenum">
              <a:rPr lang="en-GB" smtClean="0"/>
              <a:t>‹#›</a:t>
            </a:fld>
            <a:endParaRPr lang="en-GB"/>
          </a:p>
        </p:txBody>
      </p:sp>
    </p:spTree>
    <p:extLst>
      <p:ext uri="{BB962C8B-B14F-4D97-AF65-F5344CB8AC3E}">
        <p14:creationId xmlns:p14="http://schemas.microsoft.com/office/powerpoint/2010/main" val="19878990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DF617B-CE69-4646-9B68-7BB918321773}" type="slidenum">
              <a:rPr lang="en-GB" smtClean="0"/>
              <a:t>2</a:t>
            </a:fld>
            <a:endParaRPr lang="en-GB"/>
          </a:p>
        </p:txBody>
      </p:sp>
    </p:spTree>
    <p:extLst>
      <p:ext uri="{BB962C8B-B14F-4D97-AF65-F5344CB8AC3E}">
        <p14:creationId xmlns:p14="http://schemas.microsoft.com/office/powerpoint/2010/main" val="874245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54150-0C56-6E30-B012-405B9F924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69DC1-DD6C-E824-CA65-D01E49B515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BB0775-25E1-28CC-DF32-6A314272BDFB}"/>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1F9C18FE-CD5F-BEC8-BE96-7778CE93AD8C}"/>
              </a:ext>
            </a:extLst>
          </p:cNvPr>
          <p:cNvSpPr>
            <a:spLocks noGrp="1"/>
          </p:cNvSpPr>
          <p:nvPr>
            <p:ph type="sldNum" sz="quarter" idx="5"/>
          </p:nvPr>
        </p:nvSpPr>
        <p:spPr/>
        <p:txBody>
          <a:bodyPr/>
          <a:lstStyle/>
          <a:p>
            <a:fld id="{8D9086EC-7705-46B3-8450-1B069C81E7F9}" type="slidenum">
              <a:rPr lang="en-GB" smtClean="0"/>
              <a:t>19</a:t>
            </a:fld>
            <a:endParaRPr lang="en-GB"/>
          </a:p>
        </p:txBody>
      </p:sp>
    </p:spTree>
    <p:extLst>
      <p:ext uri="{BB962C8B-B14F-4D97-AF65-F5344CB8AC3E}">
        <p14:creationId xmlns:p14="http://schemas.microsoft.com/office/powerpoint/2010/main" val="67252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72BEA-DB4D-0856-47A1-3A29CA3E7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23223D-3A37-8282-60A7-4628C8780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5F990B-4948-2AAC-939C-02AF32CFCAD5}"/>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A29CE76F-A967-1DD2-FE5E-C538FAF6B0F3}"/>
              </a:ext>
            </a:extLst>
          </p:cNvPr>
          <p:cNvSpPr>
            <a:spLocks noGrp="1"/>
          </p:cNvSpPr>
          <p:nvPr>
            <p:ph type="sldNum" sz="quarter" idx="5"/>
          </p:nvPr>
        </p:nvSpPr>
        <p:spPr/>
        <p:txBody>
          <a:bodyPr/>
          <a:lstStyle/>
          <a:p>
            <a:fld id="{8D9086EC-7705-46B3-8450-1B069C81E7F9}" type="slidenum">
              <a:rPr lang="en-GB" smtClean="0"/>
              <a:t>20</a:t>
            </a:fld>
            <a:endParaRPr lang="en-GB"/>
          </a:p>
        </p:txBody>
      </p:sp>
    </p:spTree>
    <p:extLst>
      <p:ext uri="{BB962C8B-B14F-4D97-AF65-F5344CB8AC3E}">
        <p14:creationId xmlns:p14="http://schemas.microsoft.com/office/powerpoint/2010/main" val="3070576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D95C8-3842-E5C7-292B-B035751FD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189B6-2A8C-E9F8-5CB8-6F1FAC12C2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FF01B-3754-AC83-5B57-67016963E1F7}"/>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D3ABD1F4-211D-0F1C-DC21-5821769FA037}"/>
              </a:ext>
            </a:extLst>
          </p:cNvPr>
          <p:cNvSpPr>
            <a:spLocks noGrp="1"/>
          </p:cNvSpPr>
          <p:nvPr>
            <p:ph type="sldNum" sz="quarter" idx="5"/>
          </p:nvPr>
        </p:nvSpPr>
        <p:spPr/>
        <p:txBody>
          <a:bodyPr/>
          <a:lstStyle/>
          <a:p>
            <a:fld id="{8D9086EC-7705-46B3-8450-1B069C81E7F9}" type="slidenum">
              <a:rPr lang="en-GB" smtClean="0"/>
              <a:t>21</a:t>
            </a:fld>
            <a:endParaRPr lang="en-GB"/>
          </a:p>
        </p:txBody>
      </p:sp>
    </p:spTree>
    <p:extLst>
      <p:ext uri="{BB962C8B-B14F-4D97-AF65-F5344CB8AC3E}">
        <p14:creationId xmlns:p14="http://schemas.microsoft.com/office/powerpoint/2010/main" val="1393981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8D9086EC-7705-46B3-8450-1B069C81E7F9}" type="slidenum">
              <a:rPr lang="en-GB" smtClean="0"/>
              <a:t>22</a:t>
            </a:fld>
            <a:endParaRPr lang="en-GB"/>
          </a:p>
        </p:txBody>
      </p:sp>
    </p:spTree>
    <p:extLst>
      <p:ext uri="{BB962C8B-B14F-4D97-AF65-F5344CB8AC3E}">
        <p14:creationId xmlns:p14="http://schemas.microsoft.com/office/powerpoint/2010/main" val="16266312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sv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sv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sv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sv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sv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AF910F-E8E2-90D8-0A98-FBD87ED70D83}"/>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l="27554" t="1699" r="11967" b="21144"/>
          <a:stretch>
            <a:fillRect/>
          </a:stretch>
        </p:blipFill>
        <p:spPr>
          <a:xfrm flipH="1">
            <a:off x="6089382" y="-58708"/>
            <a:ext cx="12190705" cy="10361403"/>
          </a:xfrm>
          <a:prstGeom prst="rect">
            <a:avLst/>
          </a:prstGeom>
        </p:spPr>
      </p:pic>
      <p:pic>
        <p:nvPicPr>
          <p:cNvPr id="3" name="Graphic 2">
            <a:extLst>
              <a:ext uri="{FF2B5EF4-FFF2-40B4-BE49-F238E27FC236}">
                <a16:creationId xmlns:a16="http://schemas.microsoft.com/office/drawing/2014/main" id="{1A3D1CB1-C936-70ED-3906-34EC967FC64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58708"/>
            <a:ext cx="11171583" cy="10347607"/>
          </a:xfrm>
          <a:prstGeom prst="rect">
            <a:avLst/>
          </a:prstGeom>
        </p:spPr>
      </p:pic>
      <p:sp>
        <p:nvSpPr>
          <p:cNvPr id="4" name="Text Placeholder 12">
            <a:extLst>
              <a:ext uri="{FF2B5EF4-FFF2-40B4-BE49-F238E27FC236}">
                <a16:creationId xmlns:a16="http://schemas.microsoft.com/office/drawing/2014/main" id="{01B57A54-B005-B6B9-6310-19ACEF7A06D1}"/>
              </a:ext>
            </a:extLst>
          </p:cNvPr>
          <p:cNvSpPr>
            <a:spLocks noGrp="1"/>
          </p:cNvSpPr>
          <p:nvPr>
            <p:ph type="body" sz="quarter" idx="10" hasCustomPrompt="1"/>
          </p:nvPr>
        </p:nvSpPr>
        <p:spPr>
          <a:xfrm>
            <a:off x="733405" y="5305845"/>
            <a:ext cx="11094837" cy="1121809"/>
          </a:xfrm>
          <a:prstGeom prst="rect">
            <a:avLst/>
          </a:prstGeom>
          <a:solidFill>
            <a:schemeClr val="bg1"/>
          </a:solidFill>
        </p:spPr>
        <p:txBody>
          <a:bodyPr wrap="none" lIns="216000" tIns="180000" rIns="252000" bIns="108000" anchor="ctr" anchorCtr="0">
            <a:spAutoFit/>
          </a:bodyPr>
          <a:lstStyle>
            <a:lvl1pPr marL="0" indent="0">
              <a:buNone/>
              <a:defRPr sz="6000" b="1" cap="all" baseline="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ABC OF EU CLIMATE POLICY:</a:t>
            </a:r>
          </a:p>
        </p:txBody>
      </p:sp>
      <p:sp>
        <p:nvSpPr>
          <p:cNvPr id="5" name="Text Placeholder 15">
            <a:extLst>
              <a:ext uri="{FF2B5EF4-FFF2-40B4-BE49-F238E27FC236}">
                <a16:creationId xmlns:a16="http://schemas.microsoft.com/office/drawing/2014/main" id="{F167C6E8-DD6A-526A-5855-20A73B2F48F1}"/>
              </a:ext>
            </a:extLst>
          </p:cNvPr>
          <p:cNvSpPr>
            <a:spLocks noGrp="1"/>
          </p:cNvSpPr>
          <p:nvPr>
            <p:ph type="body" sz="quarter" idx="11" hasCustomPrompt="1"/>
          </p:nvPr>
        </p:nvSpPr>
        <p:spPr>
          <a:xfrm>
            <a:off x="742381" y="6430561"/>
            <a:ext cx="9192906" cy="1121809"/>
          </a:xfrm>
          <a:prstGeom prst="rect">
            <a:avLst/>
          </a:prstGeom>
          <a:solidFill>
            <a:schemeClr val="bg1"/>
          </a:solidFill>
        </p:spPr>
        <p:txBody>
          <a:bodyPr wrap="none" lIns="216000" tIns="180000" rIns="252000" bIns="108000" anchor="ctr" anchorCtr="0">
            <a:spAutoFit/>
          </a:bodyPr>
          <a:lstStyle>
            <a:lvl1pPr>
              <a:defRPr lang="en-US" sz="6000" b="1" cap="all" baseline="0" dirty="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marL="0" lvl="0" indent="0">
              <a:buNone/>
            </a:pPr>
            <a:r>
              <a:rPr lang="en-US" dirty="0"/>
              <a:t>INSIDE POLICYMAKING</a:t>
            </a:r>
          </a:p>
        </p:txBody>
      </p:sp>
      <p:grpSp>
        <p:nvGrpSpPr>
          <p:cNvPr id="6" name="Group 5">
            <a:extLst>
              <a:ext uri="{FF2B5EF4-FFF2-40B4-BE49-F238E27FC236}">
                <a16:creationId xmlns:a16="http://schemas.microsoft.com/office/drawing/2014/main" id="{1CF2E8D5-2F80-FB7B-9CD6-94123822A6D6}"/>
              </a:ext>
            </a:extLst>
          </p:cNvPr>
          <p:cNvGrpSpPr/>
          <p:nvPr userDrawn="1"/>
        </p:nvGrpSpPr>
        <p:grpSpPr>
          <a:xfrm>
            <a:off x="720000" y="720000"/>
            <a:ext cx="2573887" cy="2066587"/>
            <a:chOff x="720000" y="720000"/>
            <a:chExt cx="2573887" cy="2066587"/>
          </a:xfrm>
        </p:grpSpPr>
        <p:sp>
          <p:nvSpPr>
            <p:cNvPr id="7" name="Freeform: Shape 6">
              <a:extLst>
                <a:ext uri="{FF2B5EF4-FFF2-40B4-BE49-F238E27FC236}">
                  <a16:creationId xmlns:a16="http://schemas.microsoft.com/office/drawing/2014/main" id="{E8E137C3-23FD-36BA-BC83-FB8125FE6024}"/>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390D862-7284-DF23-671D-C38C064CF759}"/>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B701CB7-5C4C-1642-81B7-FFD02280F8C9}"/>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C0DB0B82-E409-47FD-BB10-2C5A63EBB5E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F58D526-5F12-423E-F22A-72D73371A773}"/>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B7BAC78-F1CD-AE76-3432-87CAE338565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B3BD42-B0A9-6E41-B86D-69D47323B850}"/>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810A4E-9306-007E-0DAE-F838F8A7C6FB}"/>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BC052C2-EF27-250E-EA71-960282C907E3}"/>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05EC3B3F-C091-6F9C-A61F-1BE63796C12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4F6131-1EFE-2BEF-B172-8B668C33C70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47A51CE-7E90-62C0-8D3D-3B66DDD87CF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C9642FF-B8F8-6404-B857-32A8C39558F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AD87915-D8ED-BD93-4D62-9E4FFA78909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48282D0-8750-5BD9-4BD2-65520C627FBB}"/>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4EF0D86-E71E-2054-10F0-CD18029A545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8696AC9-FD23-4EC8-982D-B6AC1BCEA1B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47396B1-ED5C-606C-7A87-5A11A121E8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A699BAE-FAB2-6B7D-3762-90AA7EB22DE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323C0C4-121E-BBBA-CE62-1575E0027D32}"/>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D50F27B-B6EA-A02E-D9AE-049B3FE6052D}"/>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A7171BB-E837-0551-BDE9-41382174084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36BD029-08AD-6F00-AD4D-1E7B50B3417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C6CA7BB-9C39-4E72-0788-40DEB48D705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918D4E-730E-EBC8-3450-923C8E0C6A5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1A830D7-E6CF-ED22-8F4B-EE3AEC7E236D}"/>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A097AD4-6784-D2D4-CEFD-761FEE02D30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0B15D0C-171E-9A1C-7A92-8842FBD9A12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530D3F2D-9F47-5C3A-E011-1143301D540E}"/>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121D020-C6EB-85EE-4966-6639F1F6A6AC}"/>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8D1265F-7A66-7738-3AA5-D7F12AB62DD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F386F3F-D7F0-9DD8-04BD-C38FF3EEACCB}"/>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C00DF7B-58EE-B298-1650-F50D41CB945A}"/>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1C371E-2AE4-81BB-D18A-EB07321E020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EDA645C-2BAF-D1CC-CC61-CA68B544D078}"/>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00D3977-691F-4EDF-D951-AC4F070E7252}"/>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3" name="TextBox 42">
            <a:extLst>
              <a:ext uri="{FF2B5EF4-FFF2-40B4-BE49-F238E27FC236}">
                <a16:creationId xmlns:a16="http://schemas.microsoft.com/office/drawing/2014/main" id="{12152B41-4159-7557-0FD0-2971B23ED23D}"/>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4" name="TextBox 43">
            <a:extLst>
              <a:ext uri="{FF2B5EF4-FFF2-40B4-BE49-F238E27FC236}">
                <a16:creationId xmlns:a16="http://schemas.microsoft.com/office/drawing/2014/main" id="{9FA292B2-828F-D78A-E081-BFABB8B22C43}"/>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pic>
        <p:nvPicPr>
          <p:cNvPr id="46" name="Picture 45" descr="A black and white corner&#10;&#10;Description automatically generated">
            <a:extLst>
              <a:ext uri="{FF2B5EF4-FFF2-40B4-BE49-F238E27FC236}">
                <a16:creationId xmlns:a16="http://schemas.microsoft.com/office/drawing/2014/main" id="{FE090E0A-9A66-49E1-0389-13FAED33BBDD}"/>
              </a:ext>
            </a:extLst>
          </p:cNvPr>
          <p:cNvPicPr>
            <a:picLocks noChangeAspect="1"/>
          </p:cNvPicPr>
          <p:nvPr userDrawn="1"/>
        </p:nvPicPr>
        <p:blipFill>
          <a:blip r:embed="rId4"/>
          <a:srcRect r="3169" b="8037"/>
          <a:stretch/>
        </p:blipFill>
        <p:spPr>
          <a:xfrm>
            <a:off x="14716000" y="8490888"/>
            <a:ext cx="3580763" cy="1811807"/>
          </a:xfrm>
          <a:prstGeom prst="rect">
            <a:avLst/>
          </a:prstGeom>
        </p:spPr>
      </p:pic>
      <p:pic>
        <p:nvPicPr>
          <p:cNvPr id="47" name="Picture 46" descr="A black background with orange and blue text&#10;&#10;Description automatically generated">
            <a:extLst>
              <a:ext uri="{FF2B5EF4-FFF2-40B4-BE49-F238E27FC236}">
                <a16:creationId xmlns:a16="http://schemas.microsoft.com/office/drawing/2014/main" id="{2C292543-6B7A-9F7D-0518-352438BE1E49}"/>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
        <p:nvSpPr>
          <p:cNvPr id="48" name="Text Placeholder 12">
            <a:extLst>
              <a:ext uri="{FF2B5EF4-FFF2-40B4-BE49-F238E27FC236}">
                <a16:creationId xmlns:a16="http://schemas.microsoft.com/office/drawing/2014/main" id="{8E81C1C9-9D28-EA39-C769-2B0C62D880F7}"/>
              </a:ext>
            </a:extLst>
          </p:cNvPr>
          <p:cNvSpPr>
            <a:spLocks noGrp="1"/>
          </p:cNvSpPr>
          <p:nvPr>
            <p:ph type="body" sz="quarter" idx="14" hasCustomPrompt="1"/>
          </p:nvPr>
        </p:nvSpPr>
        <p:spPr>
          <a:xfrm>
            <a:off x="720000" y="3955367"/>
            <a:ext cx="4342219" cy="1121809"/>
          </a:xfrm>
          <a:prstGeom prst="rect">
            <a:avLst/>
          </a:prstGeom>
          <a:solidFill>
            <a:srgbClr val="2A255A"/>
          </a:solidFill>
        </p:spPr>
        <p:txBody>
          <a:bodyPr wrap="none" lIns="216000" tIns="180000" rIns="252000" bIns="108000" anchor="ctr" anchorCtr="0">
            <a:spAutoFit/>
          </a:bodyPr>
          <a:lstStyle>
            <a:lvl1pPr marL="0" indent="0">
              <a:buNone/>
              <a:defRPr sz="60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DEEP DIVE</a:t>
            </a:r>
          </a:p>
        </p:txBody>
      </p:sp>
    </p:spTree>
    <p:extLst>
      <p:ext uri="{BB962C8B-B14F-4D97-AF65-F5344CB8AC3E}">
        <p14:creationId xmlns:p14="http://schemas.microsoft.com/office/powerpoint/2010/main" val="74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3" name="Picture 2">
            <a:extLst>
              <a:ext uri="{FF2B5EF4-FFF2-40B4-BE49-F238E27FC236}">
                <a16:creationId xmlns:a16="http://schemas.microsoft.com/office/drawing/2014/main" id="{A7D54898-126B-54D8-41A9-2E8B018CA876}"/>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10780174" y="5787018"/>
            <a:ext cx="10459574" cy="3904827"/>
          </a:xfrm>
          <a:prstGeom prst="rect">
            <a:avLst/>
          </a:prstGeom>
        </p:spPr>
      </p:pic>
      <p:sp>
        <p:nvSpPr>
          <p:cNvPr id="4" name="TextBox 3">
            <a:extLst>
              <a:ext uri="{FF2B5EF4-FFF2-40B4-BE49-F238E27FC236}">
                <a16:creationId xmlns:a16="http://schemas.microsoft.com/office/drawing/2014/main" id="{E12D3518-3725-CDDB-F35E-0040ACC044FB}"/>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rPr>
              <a:t>© European Union 2026</a:t>
            </a:r>
          </a:p>
          <a:p>
            <a:pPr marL="0" indent="0" algn="just">
              <a:lnSpc>
                <a:spcPts val="1350"/>
              </a:lnSpc>
              <a:buNone/>
            </a:pPr>
            <a:endPar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solidFill>
                <a:srgbClr val="812604"/>
              </a:solidFill>
            </a:endParaRPr>
          </a:p>
        </p:txBody>
      </p:sp>
    </p:spTree>
    <p:extLst>
      <p:ext uri="{BB962C8B-B14F-4D97-AF65-F5344CB8AC3E}">
        <p14:creationId xmlns:p14="http://schemas.microsoft.com/office/powerpoint/2010/main" val="1797859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14" name="Picture 13">
            <a:extLst>
              <a:ext uri="{FF2B5EF4-FFF2-40B4-BE49-F238E27FC236}">
                <a16:creationId xmlns:a16="http://schemas.microsoft.com/office/drawing/2014/main" id="{77FF5123-E22E-9E85-E37A-82660949528B}"/>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r="34264" b="21186"/>
          <a:stretch/>
        </p:blipFill>
        <p:spPr>
          <a:xfrm>
            <a:off x="10780173" y="5715000"/>
            <a:ext cx="6864514" cy="3133532"/>
          </a:xfrm>
          <a:prstGeom prst="rect">
            <a:avLst/>
          </a:prstGeom>
        </p:spPr>
      </p:pic>
      <p:sp>
        <p:nvSpPr>
          <p:cNvPr id="3" name="TextBox 2">
            <a:extLst>
              <a:ext uri="{FF2B5EF4-FFF2-40B4-BE49-F238E27FC236}">
                <a16:creationId xmlns:a16="http://schemas.microsoft.com/office/drawing/2014/main" id="{07006F6B-10BB-A71D-4267-98971B41B1BD}"/>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2026</a:t>
            </a:r>
          </a:p>
          <a:p>
            <a:pPr marL="0" indent="0" algn="just">
              <a:lnSpc>
                <a:spcPts val="1350"/>
              </a:lnSpc>
              <a:buNone/>
            </a:pPr>
            <a:endPar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p>
        </p:txBody>
      </p:sp>
    </p:spTree>
    <p:extLst>
      <p:ext uri="{BB962C8B-B14F-4D97-AF65-F5344CB8AC3E}">
        <p14:creationId xmlns:p14="http://schemas.microsoft.com/office/powerpoint/2010/main" val="1983466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a:alphaModFix amt="1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l="5676" t="17901" b="44229"/>
          <a:stretch/>
        </p:blipFill>
        <p:spPr>
          <a:xfrm>
            <a:off x="0" y="0"/>
            <a:ext cx="17187661"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pic>
        <p:nvPicPr>
          <p:cNvPr id="3" name="Picture 2" descr="A black background with orange and blue text&#10;&#10;Description automatically generated">
            <a:extLst>
              <a:ext uri="{FF2B5EF4-FFF2-40B4-BE49-F238E27FC236}">
                <a16:creationId xmlns:a16="http://schemas.microsoft.com/office/drawing/2014/main" id="{BC17EDA0-AC69-7825-ECF4-18D2314272F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654168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a:alphaModFix amt="1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l="5676" t="17901" b="44229"/>
          <a:stretch/>
        </p:blipFill>
        <p:spPr>
          <a:xfrm>
            <a:off x="0" y="0"/>
            <a:ext cx="17130713"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pic>
        <p:nvPicPr>
          <p:cNvPr id="3" name="Picture 2" descr="A black background with orange and blue text&#10;&#10;Description automatically generated">
            <a:extLst>
              <a:ext uri="{FF2B5EF4-FFF2-40B4-BE49-F238E27FC236}">
                <a16:creationId xmlns:a16="http://schemas.microsoft.com/office/drawing/2014/main" id="{1040B61E-C1FD-65F2-AF86-6CAF89BA0411}"/>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337620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4B17D9BC-99BB-4B40-BC0F-0F7E5CBEA89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3336857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001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4B17D9BC-99BB-4B40-BC0F-0F7E5CBEA89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783847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flipH="1">
            <a:off x="0" y="4772025"/>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5DDAD65E-EA93-47F1-B055-2219716D7F3E}"/>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011980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7DB34A4C-AB8C-1F3D-1D76-DD087F47CC1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6849164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3397812" y="108367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flipH="1">
            <a:off x="0" y="4772025"/>
            <a:ext cx="6619875" cy="5514975"/>
          </a:xfrm>
          <a:prstGeom prst="rect">
            <a:avLst/>
          </a:prstGeom>
        </p:spPr>
      </p:pic>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3397812" y="375213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3397812" y="297902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D305FCF8-1D04-5002-E203-449CA120BFF7}"/>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4254825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7" name="Text Placeholder 15">
            <a:extLst>
              <a:ext uri="{FF2B5EF4-FFF2-40B4-BE49-F238E27FC236}">
                <a16:creationId xmlns:a16="http://schemas.microsoft.com/office/drawing/2014/main" id="{8A43E918-4FFE-A921-ECD1-7F798394E362}"/>
              </a:ext>
            </a:extLst>
          </p:cNvPr>
          <p:cNvSpPr>
            <a:spLocks noGrp="1"/>
          </p:cNvSpPr>
          <p:nvPr>
            <p:ph type="body" sz="quarter" idx="14"/>
          </p:nvPr>
        </p:nvSpPr>
        <p:spPr>
          <a:xfrm>
            <a:off x="953503" y="3686393"/>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12" name="Picture 11" descr="A black and white corner&#10;&#10;Description automatically generated">
            <a:extLst>
              <a:ext uri="{FF2B5EF4-FFF2-40B4-BE49-F238E27FC236}">
                <a16:creationId xmlns:a16="http://schemas.microsoft.com/office/drawing/2014/main" id="{A62387CA-09A6-7988-5866-2296E6ECB070}"/>
              </a:ext>
            </a:extLst>
          </p:cNvPr>
          <p:cNvPicPr>
            <a:picLocks noChangeAspect="1"/>
          </p:cNvPicPr>
          <p:nvPr userDrawn="1"/>
        </p:nvPicPr>
        <p:blipFill>
          <a:blip r:embed="rId3"/>
          <a:srcRect r="3169" b="8037"/>
          <a:stretch/>
        </p:blipFill>
        <p:spPr>
          <a:xfrm>
            <a:off x="14716000" y="8490888"/>
            <a:ext cx="3580763" cy="1811807"/>
          </a:xfrm>
          <a:prstGeom prst="rect">
            <a:avLst/>
          </a:prstGeom>
        </p:spPr>
      </p:pic>
      <p:pic>
        <p:nvPicPr>
          <p:cNvPr id="16" name="Picture 15" descr="A black background with orange and blue text&#10;&#10;Description automatically generated">
            <a:extLst>
              <a:ext uri="{FF2B5EF4-FFF2-40B4-BE49-F238E27FC236}">
                <a16:creationId xmlns:a16="http://schemas.microsoft.com/office/drawing/2014/main" id="{97E28CFE-E19F-AD95-64D8-F8782F1AD2E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41501739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and white corner&#10;&#10;Description automatically generated">
            <a:extLst>
              <a:ext uri="{FF2B5EF4-FFF2-40B4-BE49-F238E27FC236}">
                <a16:creationId xmlns:a16="http://schemas.microsoft.com/office/drawing/2014/main" id="{7F5C5725-A665-84BC-EC72-AD7913631E7D}"/>
              </a:ext>
            </a:extLst>
          </p:cNvPr>
          <p:cNvPicPr>
            <a:picLocks noChangeAspect="1"/>
          </p:cNvPicPr>
          <p:nvPr userDrawn="1"/>
        </p:nvPicPr>
        <p:blipFill>
          <a:blip r:embed="rId2"/>
          <a:srcRect r="3169" b="8037"/>
          <a:stretch/>
        </p:blipFill>
        <p:spPr>
          <a:xfrm>
            <a:off x="14716000" y="8490888"/>
            <a:ext cx="3580763" cy="1811807"/>
          </a:xfrm>
          <a:prstGeom prst="rect">
            <a:avLst/>
          </a:prstGeom>
        </p:spPr>
      </p:pic>
      <p:pic>
        <p:nvPicPr>
          <p:cNvPr id="47" name="Picture 46" descr="A black background with orange and blue text&#10;&#10;Description automatically generated">
            <a:extLst>
              <a:ext uri="{FF2B5EF4-FFF2-40B4-BE49-F238E27FC236}">
                <a16:creationId xmlns:a16="http://schemas.microsoft.com/office/drawing/2014/main" id="{427B315C-3E66-958D-7994-35D72CA7A77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2896685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9498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15852647" y="660475"/>
            <a:ext cx="1755515" cy="1408958"/>
          </a:xfrm>
          <a:prstGeom prst="rect">
            <a:avLst/>
          </a:prstGeom>
        </p:spPr>
      </p:pic>
      <p:pic>
        <p:nvPicPr>
          <p:cNvPr id="2" name="Picture 1" descr="A black background with orange and blue text&#10;&#10;Description automatically generated">
            <a:extLst>
              <a:ext uri="{FF2B5EF4-FFF2-40B4-BE49-F238E27FC236}">
                <a16:creationId xmlns:a16="http://schemas.microsoft.com/office/drawing/2014/main" id="{6708BAC3-2618-27AE-4D17-C5AB502BE36B}"/>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flipH="1">
            <a:off x="0" y="4772025"/>
            <a:ext cx="6619875" cy="5514975"/>
          </a:xfrm>
          <a:prstGeom prst="rect">
            <a:avLst/>
          </a:prstGeom>
        </p:spPr>
      </p:pic>
      <p:pic>
        <p:nvPicPr>
          <p:cNvPr id="2" name="Picture 1" descr="A black background with orange and blue text&#10;&#10;Description automatically generated">
            <a:extLst>
              <a:ext uri="{FF2B5EF4-FFF2-40B4-BE49-F238E27FC236}">
                <a16:creationId xmlns:a16="http://schemas.microsoft.com/office/drawing/2014/main" id="{1F85755D-E890-F654-76B3-CE20D83B3B3D}"/>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pic>
        <p:nvPicPr>
          <p:cNvPr id="5" name="Picture 4" descr="A black background with orange and blue text&#10;&#10;Description automatically generated">
            <a:extLst>
              <a:ext uri="{FF2B5EF4-FFF2-40B4-BE49-F238E27FC236}">
                <a16:creationId xmlns:a16="http://schemas.microsoft.com/office/drawing/2014/main" id="{0CD5DA5B-9349-AE50-769B-94F0EFDE052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8545851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3397812" y="107815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flipH="1">
            <a:off x="0" y="4772025"/>
            <a:ext cx="6619875" cy="5514975"/>
          </a:xfrm>
          <a:prstGeom prst="rect">
            <a:avLst/>
          </a:prstGeom>
        </p:spPr>
      </p:pic>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3397812" y="374661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3397812" y="297350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6" name="Picture 5" descr="A black background with orange and blue text&#10;&#10;Description automatically generated">
            <a:extLst>
              <a:ext uri="{FF2B5EF4-FFF2-40B4-BE49-F238E27FC236}">
                <a16:creationId xmlns:a16="http://schemas.microsoft.com/office/drawing/2014/main" id="{C6C3BA54-21D4-6952-3348-A09861867E2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0832952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5" name="Picture 4" descr="A black and white corner&#10;&#10;Description automatically generated">
            <a:extLst>
              <a:ext uri="{FF2B5EF4-FFF2-40B4-BE49-F238E27FC236}">
                <a16:creationId xmlns:a16="http://schemas.microsoft.com/office/drawing/2014/main" id="{F538AC24-2E84-6241-0C64-99B156857944}"/>
              </a:ext>
            </a:extLst>
          </p:cNvPr>
          <p:cNvPicPr>
            <a:picLocks noChangeAspect="1"/>
          </p:cNvPicPr>
          <p:nvPr userDrawn="1"/>
        </p:nvPicPr>
        <p:blipFill>
          <a:blip r:embed="rId3">
            <a:duotone>
              <a:schemeClr val="accent6">
                <a:shade val="45000"/>
                <a:satMod val="135000"/>
              </a:schemeClr>
              <a:prstClr val="white"/>
            </a:duotone>
          </a:blip>
          <a:srcRect r="3169" b="8037"/>
          <a:stretch/>
        </p:blipFill>
        <p:spPr>
          <a:xfrm>
            <a:off x="14716000" y="8490888"/>
            <a:ext cx="3580763" cy="1811807"/>
          </a:xfrm>
          <a:prstGeom prst="rect">
            <a:avLst/>
          </a:prstGeom>
        </p:spPr>
      </p:pic>
      <p:pic>
        <p:nvPicPr>
          <p:cNvPr id="8" name="Picture 7" descr="A black background with orange and blue text&#10;&#10;Description automatically generated">
            <a:extLst>
              <a:ext uri="{FF2B5EF4-FFF2-40B4-BE49-F238E27FC236}">
                <a16:creationId xmlns:a16="http://schemas.microsoft.com/office/drawing/2014/main" id="{C52E4362-B797-27AE-EC85-DD228C6E7863}"/>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3016143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pic>
        <p:nvPicPr>
          <p:cNvPr id="6" name="Picture 5" descr="A black and white corner&#10;&#10;Description automatically generated">
            <a:extLst>
              <a:ext uri="{FF2B5EF4-FFF2-40B4-BE49-F238E27FC236}">
                <a16:creationId xmlns:a16="http://schemas.microsoft.com/office/drawing/2014/main" id="{23CDB113-C756-52B8-C3EF-46971B27D174}"/>
              </a:ext>
            </a:extLst>
          </p:cNvPr>
          <p:cNvPicPr>
            <a:picLocks noChangeAspect="1"/>
          </p:cNvPicPr>
          <p:nvPr userDrawn="1"/>
        </p:nvPicPr>
        <p:blipFill>
          <a:blip r:embed="rId3">
            <a:duotone>
              <a:schemeClr val="bg2">
                <a:shade val="45000"/>
                <a:satMod val="135000"/>
              </a:schemeClr>
              <a:prstClr val="white"/>
            </a:duotone>
          </a:blip>
          <a:srcRect r="3169" b="8037"/>
          <a:stretch/>
        </p:blipFill>
        <p:spPr>
          <a:xfrm>
            <a:off x="14716000" y="8490888"/>
            <a:ext cx="3580763" cy="1811807"/>
          </a:xfrm>
          <a:prstGeom prst="rect">
            <a:avLst/>
          </a:prstGeom>
        </p:spPr>
      </p:pic>
      <p:pic>
        <p:nvPicPr>
          <p:cNvPr id="7" name="Picture 6" descr="A black background with orange and blue text&#10;&#10;Description automatically generated">
            <a:extLst>
              <a:ext uri="{FF2B5EF4-FFF2-40B4-BE49-F238E27FC236}">
                <a16:creationId xmlns:a16="http://schemas.microsoft.com/office/drawing/2014/main" id="{E0D6A834-ADE7-74EE-1864-C6AC708EF69E}"/>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4139123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6542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4B17D9BC-99BB-4B40-BC0F-0F7E5CBEA89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1645280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a:alphaModFix amt="1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l="5676" t="17901" b="44229"/>
          <a:stretch/>
        </p:blipFill>
        <p:spPr>
          <a:xfrm>
            <a:off x="0" y="0"/>
            <a:ext cx="17187661"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pic>
        <p:nvPicPr>
          <p:cNvPr id="3" name="Picture 2" descr="A black background with orange and blue text&#10;&#10;Description automatically generated">
            <a:extLst>
              <a:ext uri="{FF2B5EF4-FFF2-40B4-BE49-F238E27FC236}">
                <a16:creationId xmlns:a16="http://schemas.microsoft.com/office/drawing/2014/main" id="{BC17EDA0-AC69-7825-ECF4-18D2314272F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515159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7DB34A4C-AB8C-1F3D-1D76-DD087F47CC1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640981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flipH="1">
            <a:off x="0" y="4772025"/>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pic>
        <p:nvPicPr>
          <p:cNvPr id="3" name="Picture 2" descr="A black background with orange and blue text&#10;&#10;Description automatically generated">
            <a:extLst>
              <a:ext uri="{FF2B5EF4-FFF2-40B4-BE49-F238E27FC236}">
                <a16:creationId xmlns:a16="http://schemas.microsoft.com/office/drawing/2014/main" id="{5DDAD65E-EA93-47F1-B055-2219716D7F3E}"/>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4699325" y="8762046"/>
            <a:ext cx="3580763" cy="1524954"/>
          </a:xfrm>
          <a:prstGeom prst="rect">
            <a:avLst/>
          </a:prstGeom>
        </p:spPr>
      </p:pic>
    </p:spTree>
    <p:extLst>
      <p:ext uri="{BB962C8B-B14F-4D97-AF65-F5344CB8AC3E}">
        <p14:creationId xmlns:p14="http://schemas.microsoft.com/office/powerpoint/2010/main" val="2154838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3" name="Picture 2">
            <a:extLst>
              <a:ext uri="{FF2B5EF4-FFF2-40B4-BE49-F238E27FC236}">
                <a16:creationId xmlns:a16="http://schemas.microsoft.com/office/drawing/2014/main" id="{A7D54898-126B-54D8-41A9-2E8B018CA876}"/>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10780174" y="5787018"/>
            <a:ext cx="10459574" cy="3904827"/>
          </a:xfrm>
          <a:prstGeom prst="rect">
            <a:avLst/>
          </a:prstGeom>
        </p:spPr>
      </p:pic>
      <p:sp>
        <p:nvSpPr>
          <p:cNvPr id="4" name="TextBox 3">
            <a:extLst>
              <a:ext uri="{FF2B5EF4-FFF2-40B4-BE49-F238E27FC236}">
                <a16:creationId xmlns:a16="http://schemas.microsoft.com/office/drawing/2014/main" id="{E12D3518-3725-CDDB-F35E-0040ACC044FB}"/>
              </a:ext>
            </a:extLst>
          </p:cNvPr>
          <p:cNvSpPr txBox="1"/>
          <p:nvPr userDrawn="1"/>
        </p:nvSpPr>
        <p:spPr>
          <a:xfrm>
            <a:off x="11342043" y="8838615"/>
            <a:ext cx="6149954" cy="1169551"/>
          </a:xfrm>
          <a:prstGeom prst="rect">
            <a:avLst/>
          </a:prstGeom>
          <a:noFill/>
        </p:spPr>
        <p:txBody>
          <a:bodyPr wrap="square" rtlCol="0">
            <a:spAutoFit/>
          </a:bodyPr>
          <a:lstStyle/>
          <a:p>
            <a:pPr marL="0" indent="0" algn="just">
              <a:lnSpc>
                <a:spcPts val="1350"/>
              </a:lnSpc>
              <a:buNone/>
            </a:pPr>
            <a:r>
              <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rPr>
              <a:t>© European Union 2026</a:t>
            </a:r>
          </a:p>
          <a:p>
            <a:pPr marL="0" indent="0" algn="just">
              <a:lnSpc>
                <a:spcPts val="1350"/>
              </a:lnSpc>
              <a:buNone/>
            </a:pPr>
            <a:endPar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GB" sz="1200">
                <a:solidFill>
                  <a:srgbClr val="812604"/>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a:p>
            <a:pPr>
              <a:lnSpc>
                <a:spcPts val="1350"/>
              </a:lnSpc>
            </a:pPr>
            <a:endParaRPr lang="en-GB" sz="1200">
              <a:solidFill>
                <a:srgbClr val="812604"/>
              </a:solidFill>
            </a:endParaRPr>
          </a:p>
        </p:txBody>
      </p:sp>
    </p:spTree>
    <p:extLst>
      <p:ext uri="{BB962C8B-B14F-4D97-AF65-F5344CB8AC3E}">
        <p14:creationId xmlns:p14="http://schemas.microsoft.com/office/powerpoint/2010/main" val="2939182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3.xml"/><Relationship Id="rId4"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5.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4343" r:id="rId1"/>
    <p:sldLayoutId id="2147483685" r:id="rId2"/>
    <p:sldLayoutId id="2147483676" r:id="rId3"/>
    <p:sldLayoutId id="2147483739" r:id="rId4"/>
    <p:sldLayoutId id="2147483740" r:id="rId5"/>
    <p:sldLayoutId id="2147484349" r:id="rId6"/>
    <p:sldLayoutId id="2147484350" r:id="rId7"/>
    <p:sldLayoutId id="2147484351" r:id="rId8"/>
    <p:sldLayoutId id="2147484352" r:id="rId9"/>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701" r:id="rId1"/>
    <p:sldLayoutId id="2147483699" r:id="rId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51" r:id="rId1"/>
    <p:sldLayoutId id="2147484325" r:id="rId2"/>
    <p:sldLayoutId id="2147484344" r:id="rId3"/>
    <p:sldLayoutId id="2147484345" r:id="rId4"/>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4346"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climate-pact.europa.eu/making-impact-your-climate-stories_en"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image" Target="../media/image9.sv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768091-E69A-429E-4821-5A329758E1EB}"/>
              </a:ext>
            </a:extLst>
          </p:cNvPr>
          <p:cNvSpPr>
            <a:spLocks noGrp="1"/>
          </p:cNvSpPr>
          <p:nvPr>
            <p:ph type="body" sz="quarter" idx="10"/>
          </p:nvPr>
        </p:nvSpPr>
        <p:spPr>
          <a:xfrm>
            <a:off x="733405" y="5305845"/>
            <a:ext cx="11094837" cy="1121809"/>
          </a:xfrm>
        </p:spPr>
        <p:txBody>
          <a:bodyPr/>
          <a:lstStyle/>
          <a:p>
            <a:r>
              <a:rPr lang="en-GB" dirty="0"/>
              <a:t>ABC OF EU CLIMATE POLICY:</a:t>
            </a:r>
            <a:endParaRPr lang="en-US" dirty="0"/>
          </a:p>
        </p:txBody>
      </p:sp>
      <p:sp>
        <p:nvSpPr>
          <p:cNvPr id="3" name="Text Placeholder 2">
            <a:extLst>
              <a:ext uri="{FF2B5EF4-FFF2-40B4-BE49-F238E27FC236}">
                <a16:creationId xmlns:a16="http://schemas.microsoft.com/office/drawing/2014/main" id="{B5E3EB46-E3DB-1256-3BA6-987EFFE5E39A}"/>
              </a:ext>
            </a:extLst>
          </p:cNvPr>
          <p:cNvSpPr>
            <a:spLocks noGrp="1"/>
          </p:cNvSpPr>
          <p:nvPr>
            <p:ph type="body" sz="quarter" idx="11"/>
          </p:nvPr>
        </p:nvSpPr>
        <p:spPr>
          <a:xfrm>
            <a:off x="742381" y="6430561"/>
            <a:ext cx="9192906" cy="1121809"/>
          </a:xfrm>
        </p:spPr>
        <p:txBody>
          <a:bodyPr/>
          <a:lstStyle/>
          <a:p>
            <a:pPr marL="0" indent="0">
              <a:buNone/>
            </a:pPr>
            <a:r>
              <a:rPr lang="en-GB" dirty="0"/>
              <a:t>INSIDE POLICYMAKING</a:t>
            </a:r>
            <a:endParaRPr lang="en-US" dirty="0"/>
          </a:p>
        </p:txBody>
      </p:sp>
      <p:sp>
        <p:nvSpPr>
          <p:cNvPr id="5" name="Text Placeholder 4">
            <a:extLst>
              <a:ext uri="{FF2B5EF4-FFF2-40B4-BE49-F238E27FC236}">
                <a16:creationId xmlns:a16="http://schemas.microsoft.com/office/drawing/2014/main" id="{84823B37-E7F6-9E81-128D-8821763943F1}"/>
              </a:ext>
            </a:extLst>
          </p:cNvPr>
          <p:cNvSpPr>
            <a:spLocks noGrp="1"/>
          </p:cNvSpPr>
          <p:nvPr>
            <p:ph type="body" sz="quarter" idx="14"/>
          </p:nvPr>
        </p:nvSpPr>
        <p:spPr>
          <a:xfrm>
            <a:off x="720000" y="3955367"/>
            <a:ext cx="4342219" cy="1121809"/>
          </a:xfrm>
        </p:spPr>
        <p:txBody>
          <a:bodyPr/>
          <a:lstStyle/>
          <a:p>
            <a:r>
              <a:rPr lang="en-GB" dirty="0"/>
              <a:t>DEEP DIVE</a:t>
            </a:r>
            <a:endParaRPr lang="en-US" dirty="0"/>
          </a:p>
        </p:txBody>
      </p:sp>
      <p:sp>
        <p:nvSpPr>
          <p:cNvPr id="6" name="Text Placeholder 3">
            <a:extLst>
              <a:ext uri="{FF2B5EF4-FFF2-40B4-BE49-F238E27FC236}">
                <a16:creationId xmlns:a16="http://schemas.microsoft.com/office/drawing/2014/main" id="{135F3A6E-86F6-387B-53E8-59DE99B5FFB6}"/>
              </a:ext>
            </a:extLst>
          </p:cNvPr>
          <p:cNvSpPr txBox="1">
            <a:spLocks/>
          </p:cNvSpPr>
          <p:nvPr/>
        </p:nvSpPr>
        <p:spPr>
          <a:xfrm>
            <a:off x="720000" y="8084004"/>
            <a:ext cx="5714456" cy="430970"/>
          </a:xfrm>
          <a:prstGeom prst="rect">
            <a:avLst/>
          </a:prstGeom>
        </p:spPr>
        <p:txBody>
          <a:bodyPr lIns="91440" tIns="45720" rIns="91440" bIns="45720" anchor="t"/>
          <a:lstStyle>
            <a:lvl1pPr marL="0" indent="0" algn="l" defTabSz="1371600" rtl="0" eaLnBrk="1" latinLnBrk="0" hangingPunct="1">
              <a:lnSpc>
                <a:spcPct val="90000"/>
              </a:lnSpc>
              <a:spcBef>
                <a:spcPts val="1500"/>
              </a:spcBef>
              <a:buFont typeface="Arial" panose="020B0604020202020204" pitchFamily="34" charset="0"/>
              <a:buNone/>
              <a:defRPr sz="2000" b="1"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sz="2800" dirty="0">
                <a:latin typeface="Open Sans"/>
                <a:ea typeface="Open Sans"/>
                <a:cs typeface="Open Sans"/>
              </a:rPr>
              <a:t>Thursday 12 March 2026</a:t>
            </a:r>
          </a:p>
          <a:p>
            <a:r>
              <a:rPr lang="en-GB" dirty="0">
                <a:latin typeface="Open Sans"/>
                <a:ea typeface="Open Sans"/>
                <a:cs typeface="Open Sans"/>
              </a:rPr>
              <a:t>12:15 – 13:00 CET</a:t>
            </a:r>
          </a:p>
        </p:txBody>
      </p:sp>
    </p:spTree>
    <p:extLst>
      <p:ext uri="{BB962C8B-B14F-4D97-AF65-F5344CB8AC3E}">
        <p14:creationId xmlns:p14="http://schemas.microsoft.com/office/powerpoint/2010/main" val="2262729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E9BBA81-0AAA-8A8C-5860-A2EA87ECC251}"/>
              </a:ext>
            </a:extLst>
          </p:cNvPr>
          <p:cNvSpPr>
            <a:spLocks noGrp="1"/>
          </p:cNvSpPr>
          <p:nvPr>
            <p:ph type="body" sz="quarter" idx="11"/>
          </p:nvPr>
        </p:nvSpPr>
        <p:spPr>
          <a:xfrm>
            <a:off x="1484396" y="1089193"/>
            <a:ext cx="9926554" cy="836159"/>
          </a:xfrm>
        </p:spPr>
        <p:txBody>
          <a:bodyPr/>
          <a:lstStyle/>
          <a:p>
            <a:r>
              <a:rPr lang="fr-BE" dirty="0"/>
              <a:t>The En-</a:t>
            </a:r>
            <a:r>
              <a:rPr lang="fr-BE" dirty="0" err="1"/>
              <a:t>Roads</a:t>
            </a:r>
            <a:r>
              <a:rPr lang="fr-BE" dirty="0"/>
              <a:t> </a:t>
            </a:r>
            <a:r>
              <a:rPr lang="fr-BE" dirty="0" err="1"/>
              <a:t>policy</a:t>
            </a:r>
            <a:r>
              <a:rPr lang="fr-BE" dirty="0"/>
              <a:t> </a:t>
            </a:r>
            <a:r>
              <a:rPr lang="fr-BE" dirty="0" err="1"/>
              <a:t>dashboard</a:t>
            </a:r>
            <a:endParaRPr lang="fr-BE" dirty="0"/>
          </a:p>
        </p:txBody>
      </p:sp>
      <p:sp>
        <p:nvSpPr>
          <p:cNvPr id="3" name="Espace réservé du texte 2">
            <a:extLst>
              <a:ext uri="{FF2B5EF4-FFF2-40B4-BE49-F238E27FC236}">
                <a16:creationId xmlns:a16="http://schemas.microsoft.com/office/drawing/2014/main" id="{EE05DB33-9140-2274-437F-BA44E17E8CE8}"/>
              </a:ext>
            </a:extLst>
          </p:cNvPr>
          <p:cNvSpPr>
            <a:spLocks noGrp="1"/>
          </p:cNvSpPr>
          <p:nvPr>
            <p:ph type="body" sz="quarter" idx="4294967295"/>
          </p:nvPr>
        </p:nvSpPr>
        <p:spPr>
          <a:xfrm>
            <a:off x="1484396" y="2652713"/>
            <a:ext cx="10639425" cy="835025"/>
          </a:xfrm>
          <a:prstGeom prst="rect">
            <a:avLst/>
          </a:prstGeom>
        </p:spPr>
        <p:txBody>
          <a:bodyPr/>
          <a:lstStyle/>
          <a:p>
            <a:pPr marL="0" indent="0">
              <a:buNone/>
            </a:pPr>
            <a:r>
              <a:rPr lang="fr-BE" b="1" dirty="0">
                <a:solidFill>
                  <a:srgbClr val="8C0B31"/>
                </a:solidFill>
                <a:latin typeface="Open Sans" panose="020B0606030504020204" pitchFamily="34" charset="0"/>
                <a:ea typeface="Open Sans" panose="020B0606030504020204" pitchFamily="34" charset="0"/>
                <a:cs typeface="Open Sans" panose="020B0606030504020204" pitchFamily="34" charset="0"/>
              </a:rPr>
              <a:t>A few levers</a:t>
            </a:r>
          </a:p>
        </p:txBody>
      </p:sp>
      <p:sp>
        <p:nvSpPr>
          <p:cNvPr id="4" name="Espace réservé du texte 3">
            <a:extLst>
              <a:ext uri="{FF2B5EF4-FFF2-40B4-BE49-F238E27FC236}">
                <a16:creationId xmlns:a16="http://schemas.microsoft.com/office/drawing/2014/main" id="{472F7B61-ECB4-AEC0-6295-63D28FA6745B}"/>
              </a:ext>
            </a:extLst>
          </p:cNvPr>
          <p:cNvSpPr>
            <a:spLocks noGrp="1"/>
          </p:cNvSpPr>
          <p:nvPr>
            <p:ph type="body" sz="quarter" idx="4294967295"/>
          </p:nvPr>
        </p:nvSpPr>
        <p:spPr>
          <a:xfrm>
            <a:off x="1484396" y="3487738"/>
            <a:ext cx="10639425" cy="3313112"/>
          </a:xfrm>
          <a:prstGeom prst="rect">
            <a:avLst/>
          </a:prstGeom>
        </p:spPr>
        <p:txBody>
          <a:bodyPr/>
          <a:lstStyle/>
          <a:p>
            <a:pPr marL="457200" indent="-457200">
              <a:buFont typeface="+mj-lt"/>
              <a:buAutoNum type="arabicPeriod"/>
            </a:pPr>
            <a:r>
              <a:rPr lang="fr-BE" sz="2400" dirty="0">
                <a:latin typeface="Open Sans" panose="020B0606030504020204" pitchFamily="34" charset="0"/>
                <a:ea typeface="Open Sans" panose="020B0606030504020204" pitchFamily="34" charset="0"/>
                <a:cs typeface="Open Sans" panose="020B0606030504020204" pitchFamily="34" charset="0"/>
              </a:rPr>
              <a:t>Energy </a:t>
            </a:r>
            <a:r>
              <a:rPr lang="fr-BE" sz="2400" dirty="0" err="1">
                <a:latin typeface="Open Sans" panose="020B0606030504020204" pitchFamily="34" charset="0"/>
                <a:ea typeface="Open Sans" panose="020B0606030504020204" pitchFamily="34" charset="0"/>
                <a:cs typeface="Open Sans" panose="020B0606030504020204" pitchFamily="34" charset="0"/>
              </a:rPr>
              <a:t>supply</a:t>
            </a:r>
            <a:r>
              <a:rPr lang="fr-BE" sz="2400" dirty="0">
                <a:latin typeface="Open Sans" panose="020B0606030504020204" pitchFamily="34" charset="0"/>
                <a:ea typeface="Open Sans" panose="020B0606030504020204" pitchFamily="34" charset="0"/>
                <a:cs typeface="Open Sans" panose="020B0606030504020204" pitchFamily="34" charset="0"/>
              </a:rPr>
              <a:t> </a:t>
            </a:r>
          </a:p>
          <a:p>
            <a:pPr marL="457200" indent="-457200">
              <a:buFont typeface="+mj-lt"/>
              <a:buAutoNum type="arabicPeriod"/>
            </a:pPr>
            <a:r>
              <a:rPr lang="fr-BE" sz="2400" dirty="0">
                <a:latin typeface="Open Sans" panose="020B0606030504020204" pitchFamily="34" charset="0"/>
                <a:ea typeface="Open Sans" panose="020B0606030504020204" pitchFamily="34" charset="0"/>
                <a:cs typeface="Open Sans" panose="020B0606030504020204" pitchFamily="34" charset="0"/>
              </a:rPr>
              <a:t>Transport</a:t>
            </a:r>
          </a:p>
          <a:p>
            <a:pPr marL="457200" indent="-457200">
              <a:buFont typeface="+mj-lt"/>
              <a:buAutoNum type="arabicPeriod"/>
            </a:pPr>
            <a:r>
              <a:rPr lang="fr-BE" sz="2400" dirty="0">
                <a:latin typeface="Open Sans" panose="020B0606030504020204" pitchFamily="34" charset="0"/>
                <a:ea typeface="Open Sans" panose="020B0606030504020204" pitchFamily="34" charset="0"/>
                <a:cs typeface="Open Sans" panose="020B0606030504020204" pitchFamily="34" charset="0"/>
              </a:rPr>
              <a:t>Buildings</a:t>
            </a:r>
          </a:p>
          <a:p>
            <a:pPr marL="457200" indent="-457200">
              <a:buFont typeface="+mj-lt"/>
              <a:buAutoNum type="arabicPeriod"/>
            </a:pPr>
            <a:r>
              <a:rPr lang="fr-BE" sz="2400" dirty="0">
                <a:latin typeface="Open Sans" panose="020B0606030504020204" pitchFamily="34" charset="0"/>
                <a:ea typeface="Open Sans" panose="020B0606030504020204" pitchFamily="34" charset="0"/>
                <a:cs typeface="Open Sans" panose="020B0606030504020204" pitchFamily="34" charset="0"/>
              </a:rPr>
              <a:t>Carbon </a:t>
            </a:r>
            <a:r>
              <a:rPr lang="fr-BE" sz="2400" dirty="0" err="1">
                <a:latin typeface="Open Sans" panose="020B0606030504020204" pitchFamily="34" charset="0"/>
                <a:ea typeface="Open Sans" panose="020B0606030504020204" pitchFamily="34" charset="0"/>
                <a:cs typeface="Open Sans" panose="020B0606030504020204" pitchFamily="34" charset="0"/>
              </a:rPr>
              <a:t>pricing</a:t>
            </a:r>
            <a:endParaRPr lang="fr-BE" sz="24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fr-BE" sz="2400" dirty="0">
                <a:latin typeface="Open Sans" panose="020B0606030504020204" pitchFamily="34" charset="0"/>
                <a:ea typeface="Open Sans" panose="020B0606030504020204" pitchFamily="34" charset="0"/>
                <a:cs typeface="Open Sans" panose="020B0606030504020204" pitchFamily="34" charset="0"/>
              </a:rPr>
              <a:t>Land use </a:t>
            </a:r>
          </a:p>
          <a:p>
            <a:pPr marL="457200" indent="-457200">
              <a:buFont typeface="+mj-lt"/>
              <a:buAutoNum type="arabicPeriod"/>
            </a:pPr>
            <a:r>
              <a:rPr lang="fr-BE" sz="2400" dirty="0" err="1">
                <a:latin typeface="Open Sans" panose="020B0606030504020204" pitchFamily="34" charset="0"/>
                <a:ea typeface="Open Sans" panose="020B0606030504020204" pitchFamily="34" charset="0"/>
                <a:cs typeface="Open Sans" panose="020B0606030504020204" pitchFamily="34" charset="0"/>
              </a:rPr>
              <a:t>Methane</a:t>
            </a:r>
            <a:r>
              <a:rPr lang="fr-BE" sz="2400" dirty="0">
                <a:latin typeface="Open Sans" panose="020B0606030504020204" pitchFamily="34" charset="0"/>
                <a:ea typeface="Open Sans" panose="020B0606030504020204" pitchFamily="34" charset="0"/>
                <a:cs typeface="Open Sans" panose="020B0606030504020204" pitchFamily="34" charset="0"/>
              </a:rPr>
              <a:t> </a:t>
            </a:r>
          </a:p>
          <a:p>
            <a:pPr marL="457200" indent="-457200">
              <a:buFont typeface="+mj-lt"/>
              <a:buAutoNum type="arabicPeriod"/>
            </a:pPr>
            <a:endParaRPr lang="fr-BE" sz="2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06610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E55A8E3-88DE-0626-0D9C-6E3BD25A08D8}"/>
              </a:ext>
            </a:extLst>
          </p:cNvPr>
          <p:cNvSpPr>
            <a:spLocks noGrp="1"/>
          </p:cNvSpPr>
          <p:nvPr>
            <p:ph type="body" sz="quarter" idx="11"/>
          </p:nvPr>
        </p:nvSpPr>
        <p:spPr>
          <a:xfrm>
            <a:off x="1484396" y="1089193"/>
            <a:ext cx="4950793" cy="836159"/>
          </a:xfrm>
        </p:spPr>
        <p:txBody>
          <a:bodyPr/>
          <a:lstStyle/>
          <a:p>
            <a:r>
              <a:rPr lang="fr-BE" dirty="0"/>
              <a:t>Policy </a:t>
            </a:r>
            <a:r>
              <a:rPr lang="fr-BE" dirty="0" err="1"/>
              <a:t>priority</a:t>
            </a:r>
            <a:endParaRPr lang="fr-BE" dirty="0"/>
          </a:p>
        </p:txBody>
      </p:sp>
      <p:sp>
        <p:nvSpPr>
          <p:cNvPr id="3" name="Espace réservé du texte 2">
            <a:extLst>
              <a:ext uri="{FF2B5EF4-FFF2-40B4-BE49-F238E27FC236}">
                <a16:creationId xmlns:a16="http://schemas.microsoft.com/office/drawing/2014/main" id="{D1D82E92-AEB7-564F-B764-7B34DCDF37C3}"/>
              </a:ext>
            </a:extLst>
          </p:cNvPr>
          <p:cNvSpPr>
            <a:spLocks noGrp="1"/>
          </p:cNvSpPr>
          <p:nvPr>
            <p:ph type="body" sz="quarter" idx="4294967295"/>
          </p:nvPr>
        </p:nvSpPr>
        <p:spPr>
          <a:xfrm>
            <a:off x="1484396" y="2386013"/>
            <a:ext cx="15089104" cy="835025"/>
          </a:xfrm>
          <a:prstGeom prst="rect">
            <a:avLst/>
          </a:prstGeom>
        </p:spPr>
        <p:txBody>
          <a:bodyPr/>
          <a:lstStyle/>
          <a:p>
            <a:pPr marL="0" indent="0">
              <a:buNone/>
            </a:pPr>
            <a:r>
              <a:rPr lang="fr-BE" sz="34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Which</a:t>
            </a:r>
            <a:r>
              <a:rPr lang="fr-BE" sz="34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a:t>
            </a:r>
            <a:r>
              <a:rPr lang="fr-BE" sz="34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policy</a:t>
            </a:r>
            <a:r>
              <a:rPr lang="fr-BE" sz="34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a:t>
            </a:r>
            <a:r>
              <a:rPr lang="fr-BE" sz="34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should</a:t>
            </a:r>
            <a:r>
              <a:rPr lang="fr-BE" sz="34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a:t>
            </a:r>
            <a:r>
              <a:rPr lang="fr-BE" sz="34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we</a:t>
            </a:r>
            <a:r>
              <a:rPr lang="fr-BE" sz="34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a:t>
            </a:r>
            <a:r>
              <a:rPr lang="fr-BE" sz="34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strengthen</a:t>
            </a:r>
            <a:r>
              <a:rPr lang="fr-BE" sz="34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first in the simulation?</a:t>
            </a:r>
          </a:p>
        </p:txBody>
      </p:sp>
      <p:sp>
        <p:nvSpPr>
          <p:cNvPr id="4" name="Espace réservé du texte 3">
            <a:extLst>
              <a:ext uri="{FF2B5EF4-FFF2-40B4-BE49-F238E27FC236}">
                <a16:creationId xmlns:a16="http://schemas.microsoft.com/office/drawing/2014/main" id="{15BF6196-F039-7612-298C-3EBE543322E9}"/>
              </a:ext>
            </a:extLst>
          </p:cNvPr>
          <p:cNvSpPr>
            <a:spLocks noGrp="1"/>
          </p:cNvSpPr>
          <p:nvPr>
            <p:ph type="body" sz="quarter" idx="4294967295"/>
          </p:nvPr>
        </p:nvSpPr>
        <p:spPr>
          <a:xfrm>
            <a:off x="1484396" y="3221038"/>
            <a:ext cx="9155029" cy="3313112"/>
          </a:xfrm>
          <a:prstGeom prst="rect">
            <a:avLst/>
          </a:prstGeom>
        </p:spPr>
        <p:txBody>
          <a:bodyPr/>
          <a:lstStyle/>
          <a:p>
            <a:pPr marL="457200" indent="-457200">
              <a:buFont typeface="+mj-lt"/>
              <a:buAutoNum type="arabicPeriod"/>
            </a:pPr>
            <a:r>
              <a:rPr lang="fr-BE" sz="2600" dirty="0">
                <a:latin typeface="Open Sans" panose="020B0606030504020204" pitchFamily="34" charset="0"/>
                <a:ea typeface="Open Sans" panose="020B0606030504020204" pitchFamily="34" charset="0"/>
                <a:cs typeface="Open Sans" panose="020B0606030504020204" pitchFamily="34" charset="0"/>
              </a:rPr>
              <a:t>Carbon </a:t>
            </a:r>
            <a:r>
              <a:rPr lang="fr-BE" sz="2600" dirty="0" err="1">
                <a:latin typeface="Open Sans" panose="020B0606030504020204" pitchFamily="34" charset="0"/>
                <a:ea typeface="Open Sans" panose="020B0606030504020204" pitchFamily="34" charset="0"/>
                <a:cs typeface="Open Sans" panose="020B0606030504020204" pitchFamily="34" charset="0"/>
              </a:rPr>
              <a:t>pricing</a:t>
            </a:r>
            <a:endParaRPr lang="fr-BE" sz="26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fr-BE" sz="2600" dirty="0" err="1">
                <a:latin typeface="Open Sans" panose="020B0606030504020204" pitchFamily="34" charset="0"/>
                <a:ea typeface="Open Sans" panose="020B0606030504020204" pitchFamily="34" charset="0"/>
                <a:cs typeface="Open Sans" panose="020B0606030504020204" pitchFamily="34" charset="0"/>
              </a:rPr>
              <a:t>Renewable</a:t>
            </a:r>
            <a:r>
              <a:rPr lang="fr-BE" sz="2600" dirty="0">
                <a:latin typeface="Open Sans" panose="020B0606030504020204" pitchFamily="34" charset="0"/>
                <a:ea typeface="Open Sans" panose="020B0606030504020204" pitchFamily="34" charset="0"/>
                <a:cs typeface="Open Sans" panose="020B0606030504020204" pitchFamily="34" charset="0"/>
              </a:rPr>
              <a:t> </a:t>
            </a:r>
            <a:r>
              <a:rPr lang="fr-BE" sz="2600" dirty="0" err="1">
                <a:latin typeface="Open Sans" panose="020B0606030504020204" pitchFamily="34" charset="0"/>
                <a:ea typeface="Open Sans" panose="020B0606030504020204" pitchFamily="34" charset="0"/>
                <a:cs typeface="Open Sans" panose="020B0606030504020204" pitchFamily="34" charset="0"/>
              </a:rPr>
              <a:t>energy</a:t>
            </a:r>
            <a:endParaRPr lang="fr-BE" sz="26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fr-BE" sz="2600" dirty="0">
                <a:latin typeface="Open Sans" panose="020B0606030504020204" pitchFamily="34" charset="0"/>
                <a:ea typeface="Open Sans" panose="020B0606030504020204" pitchFamily="34" charset="0"/>
                <a:cs typeface="Open Sans" panose="020B0606030504020204" pitchFamily="34" charset="0"/>
              </a:rPr>
              <a:t>Energy </a:t>
            </a:r>
            <a:r>
              <a:rPr lang="fr-BE" sz="2600" dirty="0" err="1">
                <a:latin typeface="Open Sans" panose="020B0606030504020204" pitchFamily="34" charset="0"/>
                <a:ea typeface="Open Sans" panose="020B0606030504020204" pitchFamily="34" charset="0"/>
                <a:cs typeface="Open Sans" panose="020B0606030504020204" pitchFamily="34" charset="0"/>
              </a:rPr>
              <a:t>efficiency</a:t>
            </a:r>
            <a:endParaRPr lang="fr-BE" sz="26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fr-BE" sz="2600" dirty="0">
                <a:latin typeface="Open Sans" panose="020B0606030504020204" pitchFamily="34" charset="0"/>
                <a:ea typeface="Open Sans" panose="020B0606030504020204" pitchFamily="34" charset="0"/>
                <a:cs typeface="Open Sans" panose="020B0606030504020204" pitchFamily="34" charset="0"/>
              </a:rPr>
              <a:t>Electrification</a:t>
            </a:r>
          </a:p>
          <a:p>
            <a:pPr marL="457200" indent="-457200">
              <a:buFont typeface="+mj-lt"/>
              <a:buAutoNum type="arabicPeriod"/>
            </a:pPr>
            <a:r>
              <a:rPr lang="fr-BE" sz="2600" dirty="0" err="1">
                <a:latin typeface="Open Sans" panose="020B0606030504020204" pitchFamily="34" charset="0"/>
                <a:ea typeface="Open Sans" panose="020B0606030504020204" pitchFamily="34" charset="0"/>
                <a:cs typeface="Open Sans" panose="020B0606030504020204" pitchFamily="34" charset="0"/>
              </a:rPr>
              <a:t>Methane</a:t>
            </a:r>
            <a:r>
              <a:rPr lang="fr-BE" sz="2600" dirty="0">
                <a:latin typeface="Open Sans" panose="020B0606030504020204" pitchFamily="34" charset="0"/>
                <a:ea typeface="Open Sans" panose="020B0606030504020204" pitchFamily="34" charset="0"/>
                <a:cs typeface="Open Sans" panose="020B0606030504020204" pitchFamily="34" charset="0"/>
              </a:rPr>
              <a:t> </a:t>
            </a:r>
            <a:r>
              <a:rPr lang="fr-BE" sz="2600" dirty="0" err="1">
                <a:latin typeface="Open Sans" panose="020B0606030504020204" pitchFamily="34" charset="0"/>
                <a:ea typeface="Open Sans" panose="020B0606030504020204" pitchFamily="34" charset="0"/>
                <a:cs typeface="Open Sans" panose="020B0606030504020204" pitchFamily="34" charset="0"/>
              </a:rPr>
              <a:t>reduction</a:t>
            </a:r>
            <a:endParaRPr lang="fr-BE" sz="26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endParaRPr lang="fr-BE" sz="26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Espace réservé du texte 2">
            <a:extLst>
              <a:ext uri="{FF2B5EF4-FFF2-40B4-BE49-F238E27FC236}">
                <a16:creationId xmlns:a16="http://schemas.microsoft.com/office/drawing/2014/main" id="{5A75D0C0-E934-44C6-120F-0EC03AC5FB56}"/>
              </a:ext>
            </a:extLst>
          </p:cNvPr>
          <p:cNvSpPr txBox="1">
            <a:spLocks/>
          </p:cNvSpPr>
          <p:nvPr/>
        </p:nvSpPr>
        <p:spPr>
          <a:xfrm>
            <a:off x="1484396" y="6116070"/>
            <a:ext cx="16232104" cy="836159"/>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fr-BE" sz="3400" dirty="0" err="1"/>
              <a:t>Which</a:t>
            </a:r>
            <a:r>
              <a:rPr lang="fr-BE" sz="3400" dirty="0"/>
              <a:t> </a:t>
            </a:r>
            <a:r>
              <a:rPr lang="fr-BE" sz="3400" dirty="0" err="1"/>
              <a:t>policy</a:t>
            </a:r>
            <a:r>
              <a:rPr lang="fr-BE" sz="3400" dirty="0"/>
              <a:t> </a:t>
            </a:r>
            <a:r>
              <a:rPr lang="fr-BE" sz="3400" dirty="0" err="1"/>
              <a:t>should</a:t>
            </a:r>
            <a:r>
              <a:rPr lang="fr-BE" sz="3400" dirty="0"/>
              <a:t> </a:t>
            </a:r>
            <a:r>
              <a:rPr lang="fr-BE" sz="3400" dirty="0" err="1"/>
              <a:t>we</a:t>
            </a:r>
            <a:r>
              <a:rPr lang="fr-BE" sz="3400" dirty="0"/>
              <a:t> </a:t>
            </a:r>
            <a:r>
              <a:rPr lang="fr-BE" sz="3400" dirty="0" err="1"/>
              <a:t>strengthen</a:t>
            </a:r>
            <a:r>
              <a:rPr lang="fr-BE" sz="3400" dirty="0"/>
              <a:t> </a:t>
            </a:r>
            <a:r>
              <a:rPr lang="fr-BE" sz="3400" dirty="0" err="1"/>
              <a:t>next</a:t>
            </a:r>
            <a:r>
              <a:rPr lang="fr-BE" sz="3400" dirty="0"/>
              <a:t> in the simulation?</a:t>
            </a:r>
          </a:p>
        </p:txBody>
      </p:sp>
    </p:spTree>
    <p:extLst>
      <p:ext uri="{BB962C8B-B14F-4D97-AF65-F5344CB8AC3E}">
        <p14:creationId xmlns:p14="http://schemas.microsoft.com/office/powerpoint/2010/main" val="1014380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20896-3E54-632F-E491-A9B2255BE60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2663F98-C696-0D8F-7317-2B94EE2928E3}"/>
              </a:ext>
            </a:extLst>
          </p:cNvPr>
          <p:cNvSpPr>
            <a:spLocks noGrp="1"/>
          </p:cNvSpPr>
          <p:nvPr>
            <p:ph type="body" sz="quarter" idx="11"/>
          </p:nvPr>
        </p:nvSpPr>
        <p:spPr>
          <a:xfrm>
            <a:off x="1484396" y="1089193"/>
            <a:ext cx="9147903" cy="836159"/>
          </a:xfrm>
        </p:spPr>
        <p:txBody>
          <a:bodyPr/>
          <a:lstStyle/>
          <a:p>
            <a:r>
              <a:rPr lang="en-GB" dirty="0"/>
              <a:t>A few lessons from </a:t>
            </a:r>
            <a:r>
              <a:rPr lang="en-GB" dirty="0" err="1"/>
              <a:t>en</a:t>
            </a:r>
            <a:r>
              <a:rPr lang="en-GB" dirty="0"/>
              <a:t>-roads</a:t>
            </a:r>
          </a:p>
        </p:txBody>
      </p:sp>
      <p:sp>
        <p:nvSpPr>
          <p:cNvPr id="2" name="Text Placeholder 4">
            <a:extLst>
              <a:ext uri="{FF2B5EF4-FFF2-40B4-BE49-F238E27FC236}">
                <a16:creationId xmlns:a16="http://schemas.microsoft.com/office/drawing/2014/main" id="{2CAFC61A-CBB4-EF9E-F8E5-3E3A42864558}"/>
              </a:ext>
            </a:extLst>
          </p:cNvPr>
          <p:cNvSpPr txBox="1">
            <a:spLocks/>
          </p:cNvSpPr>
          <p:nvPr/>
        </p:nvSpPr>
        <p:spPr>
          <a:xfrm>
            <a:off x="1484396" y="2794979"/>
            <a:ext cx="10639425" cy="4697042"/>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457200" indent="-457200">
              <a:buFont typeface="+mj-lt"/>
              <a:buAutoNum type="arabicPeriod"/>
            </a:pPr>
            <a:r>
              <a:rPr lang="en-US" sz="2600" b="1" dirty="0">
                <a:solidFill>
                  <a:srgbClr val="26155F"/>
                </a:solidFill>
                <a:latin typeface="Open Sans" panose="020B0606030504020204" pitchFamily="34" charset="0"/>
                <a:ea typeface="Open Sans" panose="020B0606030504020204" pitchFamily="34" charset="0"/>
                <a:cs typeface="Open Sans" panose="020B0606030504020204" pitchFamily="34" charset="0"/>
              </a:rPr>
              <a:t>Climate policy requires policy portfolios</a:t>
            </a:r>
          </a:p>
          <a:p>
            <a:pPr marL="457200" indent="-457200">
              <a:buFont typeface="+mj-lt"/>
              <a:buAutoNum type="arabicPeriod"/>
            </a:pPr>
            <a:endParaRPr lang="en-US" sz="2600" b="1" dirty="0">
              <a:solidFill>
                <a:srgbClr val="26155F"/>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n-US" sz="2600" b="1" dirty="0">
                <a:solidFill>
                  <a:srgbClr val="26155F"/>
                </a:solidFill>
                <a:latin typeface="Open Sans" panose="020B0606030504020204" pitchFamily="34" charset="0"/>
                <a:ea typeface="Open Sans" panose="020B0606030504020204" pitchFamily="34" charset="0"/>
                <a:cs typeface="Open Sans" panose="020B0606030504020204" pitchFamily="34" charset="0"/>
              </a:rPr>
              <a:t>System impacts differ from political attractiveness</a:t>
            </a:r>
          </a:p>
          <a:p>
            <a:pPr marL="457200" indent="-457200">
              <a:buFont typeface="+mj-lt"/>
              <a:buAutoNum type="arabicPeriod"/>
            </a:pPr>
            <a:endParaRPr lang="en-US" sz="2600" b="1" dirty="0">
              <a:solidFill>
                <a:srgbClr val="26155F"/>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n-US" sz="2600" b="1" dirty="0">
                <a:solidFill>
                  <a:srgbClr val="26155F"/>
                </a:solidFill>
                <a:latin typeface="Open Sans" panose="020B0606030504020204" pitchFamily="34" charset="0"/>
                <a:ea typeface="Open Sans" panose="020B0606030504020204" pitchFamily="34" charset="0"/>
                <a:cs typeface="Open Sans" panose="020B0606030504020204" pitchFamily="34" charset="0"/>
              </a:rPr>
              <a:t>High-leverage interventions matter</a:t>
            </a:r>
          </a:p>
          <a:p>
            <a:pPr marL="457200" indent="-457200">
              <a:buFont typeface="+mj-lt"/>
              <a:buAutoNum type="arabicPeriod"/>
            </a:pPr>
            <a:endParaRPr lang="en-US" sz="2600" b="1" dirty="0">
              <a:solidFill>
                <a:srgbClr val="26155F"/>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en-US" sz="2600" b="1" dirty="0">
                <a:solidFill>
                  <a:srgbClr val="26155F"/>
                </a:solidFill>
                <a:latin typeface="Open Sans" panose="020B0606030504020204" pitchFamily="34" charset="0"/>
                <a:ea typeface="Open Sans" panose="020B0606030504020204" pitchFamily="34" charset="0"/>
                <a:cs typeface="Open Sans" panose="020B0606030504020204" pitchFamily="34" charset="0"/>
              </a:rPr>
              <a:t>Climate governance is a coordination challenge</a:t>
            </a:r>
          </a:p>
        </p:txBody>
      </p:sp>
    </p:spTree>
    <p:extLst>
      <p:ext uri="{BB962C8B-B14F-4D97-AF65-F5344CB8AC3E}">
        <p14:creationId xmlns:p14="http://schemas.microsoft.com/office/powerpoint/2010/main" val="415920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CB50462-A136-7803-7FA9-262B8E2FCF56}"/>
              </a:ext>
            </a:extLst>
          </p:cNvPr>
          <p:cNvSpPr>
            <a:spLocks noGrp="1"/>
          </p:cNvSpPr>
          <p:nvPr>
            <p:ph type="body" sz="quarter" idx="11"/>
          </p:nvPr>
        </p:nvSpPr>
        <p:spPr>
          <a:xfrm>
            <a:off x="1484396" y="1089193"/>
            <a:ext cx="3657169" cy="836159"/>
          </a:xfrm>
        </p:spPr>
        <p:txBody>
          <a:bodyPr/>
          <a:lstStyle/>
          <a:p>
            <a:r>
              <a:rPr lang="fr-BE" dirty="0" err="1"/>
              <a:t>Reflection</a:t>
            </a:r>
            <a:endParaRPr lang="fr-BE" dirty="0"/>
          </a:p>
        </p:txBody>
      </p:sp>
      <p:sp>
        <p:nvSpPr>
          <p:cNvPr id="3" name="Espace réservé du texte 2">
            <a:extLst>
              <a:ext uri="{FF2B5EF4-FFF2-40B4-BE49-F238E27FC236}">
                <a16:creationId xmlns:a16="http://schemas.microsoft.com/office/drawing/2014/main" id="{97D4233E-F13D-9B00-8A4F-CF302281C188}"/>
              </a:ext>
            </a:extLst>
          </p:cNvPr>
          <p:cNvSpPr>
            <a:spLocks noGrp="1"/>
          </p:cNvSpPr>
          <p:nvPr>
            <p:ph type="body" sz="quarter" idx="4294967295"/>
          </p:nvPr>
        </p:nvSpPr>
        <p:spPr>
          <a:xfrm>
            <a:off x="1484396" y="2709863"/>
            <a:ext cx="12593554" cy="835025"/>
          </a:xfrm>
          <a:prstGeom prst="rect">
            <a:avLst/>
          </a:prstGeom>
        </p:spPr>
        <p:txBody>
          <a:bodyPr/>
          <a:lstStyle/>
          <a:p>
            <a:pPr marL="0" indent="0">
              <a:buNone/>
            </a:pPr>
            <a:r>
              <a:rPr lang="fr-BE"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What</a:t>
            </a:r>
            <a:r>
              <a:rPr lang="fr-BE" b="1" dirty="0">
                <a:solidFill>
                  <a:srgbClr val="8C0B31"/>
                </a:solidFill>
                <a:latin typeface="Open Sans" panose="020B0606030504020204" pitchFamily="34" charset="0"/>
                <a:ea typeface="Open Sans" panose="020B0606030504020204" pitchFamily="34" charset="0"/>
                <a:cs typeface="Open Sans" panose="020B0606030504020204" pitchFamily="34" charset="0"/>
              </a:rPr>
              <a:t> </a:t>
            </a:r>
            <a:r>
              <a:rPr lang="fr-BE"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surprised</a:t>
            </a:r>
            <a:r>
              <a:rPr lang="fr-BE" b="1" dirty="0">
                <a:solidFill>
                  <a:srgbClr val="8C0B31"/>
                </a:solidFill>
                <a:latin typeface="Open Sans" panose="020B0606030504020204" pitchFamily="34" charset="0"/>
                <a:ea typeface="Open Sans" panose="020B0606030504020204" pitchFamily="34" charset="0"/>
                <a:cs typeface="Open Sans" panose="020B0606030504020204" pitchFamily="34" charset="0"/>
              </a:rPr>
              <a:t> </a:t>
            </a:r>
            <a:r>
              <a:rPr lang="fr-BE"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you</a:t>
            </a:r>
            <a:r>
              <a:rPr lang="fr-BE" b="1" dirty="0">
                <a:solidFill>
                  <a:srgbClr val="8C0B31"/>
                </a:solidFill>
                <a:latin typeface="Open Sans" panose="020B0606030504020204" pitchFamily="34" charset="0"/>
                <a:ea typeface="Open Sans" panose="020B0606030504020204" pitchFamily="34" charset="0"/>
                <a:cs typeface="Open Sans" panose="020B0606030504020204" pitchFamily="34" charset="0"/>
              </a:rPr>
              <a:t> </a:t>
            </a:r>
            <a:r>
              <a:rPr lang="fr-BE"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most</a:t>
            </a:r>
            <a:r>
              <a:rPr lang="fr-BE" b="1" dirty="0">
                <a:solidFill>
                  <a:srgbClr val="8C0B31"/>
                </a:solidFill>
                <a:latin typeface="Open Sans" panose="020B0606030504020204" pitchFamily="34" charset="0"/>
                <a:ea typeface="Open Sans" panose="020B0606030504020204" pitchFamily="34" charset="0"/>
                <a:cs typeface="Open Sans" panose="020B0606030504020204" pitchFamily="34" charset="0"/>
              </a:rPr>
              <a:t> in the simulation?</a:t>
            </a:r>
          </a:p>
        </p:txBody>
      </p:sp>
      <p:sp>
        <p:nvSpPr>
          <p:cNvPr id="4" name="Espace réservé du texte 3">
            <a:extLst>
              <a:ext uri="{FF2B5EF4-FFF2-40B4-BE49-F238E27FC236}">
                <a16:creationId xmlns:a16="http://schemas.microsoft.com/office/drawing/2014/main" id="{55A75396-1970-CE29-2347-41909852825D}"/>
              </a:ext>
            </a:extLst>
          </p:cNvPr>
          <p:cNvSpPr>
            <a:spLocks noGrp="1"/>
          </p:cNvSpPr>
          <p:nvPr>
            <p:ph type="body" sz="quarter" idx="4294967295"/>
          </p:nvPr>
        </p:nvSpPr>
        <p:spPr>
          <a:xfrm>
            <a:off x="1484396" y="3429001"/>
            <a:ext cx="10639425" cy="3313112"/>
          </a:xfrm>
          <a:prstGeom prst="rect">
            <a:avLst/>
          </a:prstGeom>
        </p:spPr>
        <p:txBody>
          <a:bodyPr/>
          <a:lstStyle/>
          <a:p>
            <a:endParaRPr lang="fr-BE"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fr-BE" sz="2800" dirty="0" err="1">
                <a:latin typeface="Open Sans" panose="020B0606030504020204" pitchFamily="34" charset="0"/>
                <a:ea typeface="Open Sans" panose="020B0606030504020204" pitchFamily="34" charset="0"/>
                <a:cs typeface="Open Sans" panose="020B0606030504020204" pitchFamily="34" charset="0"/>
              </a:rPr>
              <a:t>Methane</a:t>
            </a:r>
            <a:endParaRPr lang="fr-BE"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fr-BE" sz="2800" dirty="0">
                <a:latin typeface="Open Sans" panose="020B0606030504020204" pitchFamily="34" charset="0"/>
                <a:ea typeface="Open Sans" panose="020B0606030504020204" pitchFamily="34" charset="0"/>
                <a:cs typeface="Open Sans" panose="020B0606030504020204" pitchFamily="34" charset="0"/>
              </a:rPr>
              <a:t>Limited impact of single </a:t>
            </a:r>
            <a:r>
              <a:rPr lang="fr-BE" sz="2800" dirty="0" err="1">
                <a:latin typeface="Open Sans" panose="020B0606030504020204" pitchFamily="34" charset="0"/>
                <a:ea typeface="Open Sans" panose="020B0606030504020204" pitchFamily="34" charset="0"/>
                <a:cs typeface="Open Sans" panose="020B0606030504020204" pitchFamily="34" charset="0"/>
              </a:rPr>
              <a:t>policies</a:t>
            </a:r>
            <a:endParaRPr lang="fr-BE"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r>
              <a:rPr lang="fr-BE" sz="2800" dirty="0">
                <a:latin typeface="Open Sans" panose="020B0606030504020204" pitchFamily="34" charset="0"/>
                <a:ea typeface="Open Sans" panose="020B0606030504020204" pitchFamily="34" charset="0"/>
                <a:cs typeface="Open Sans" panose="020B0606030504020204" pitchFamily="34" charset="0"/>
              </a:rPr>
              <a:t>System </a:t>
            </a:r>
            <a:r>
              <a:rPr lang="fr-BE" sz="2800" dirty="0" err="1">
                <a:latin typeface="Open Sans" panose="020B0606030504020204" pitchFamily="34" charset="0"/>
                <a:ea typeface="Open Sans" panose="020B0606030504020204" pitchFamily="34" charset="0"/>
                <a:cs typeface="Open Sans" panose="020B0606030504020204" pitchFamily="34" charset="0"/>
              </a:rPr>
              <a:t>inertia</a:t>
            </a:r>
            <a:endParaRPr lang="fr-BE"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mj-lt"/>
              <a:buAutoNum type="arabicPeriod"/>
            </a:pPr>
            <a:endParaRPr lang="fr-BE" sz="2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64280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EDA2965-E045-44E2-24CB-BC8698C84569}"/>
              </a:ext>
            </a:extLst>
          </p:cNvPr>
          <p:cNvSpPr>
            <a:spLocks noGrp="1"/>
          </p:cNvSpPr>
          <p:nvPr>
            <p:ph type="body" sz="quarter" idx="11"/>
          </p:nvPr>
        </p:nvSpPr>
        <p:spPr>
          <a:xfrm>
            <a:off x="1484396" y="1089193"/>
            <a:ext cx="6194723" cy="836159"/>
          </a:xfrm>
        </p:spPr>
        <p:txBody>
          <a:bodyPr/>
          <a:lstStyle/>
          <a:p>
            <a:r>
              <a:rPr lang="fr-BE" dirty="0"/>
              <a:t>Strategic </a:t>
            </a:r>
            <a:r>
              <a:rPr lang="fr-BE" dirty="0" err="1"/>
              <a:t>takeaway</a:t>
            </a:r>
            <a:endParaRPr lang="fr-BE" dirty="0"/>
          </a:p>
        </p:txBody>
      </p:sp>
      <p:sp>
        <p:nvSpPr>
          <p:cNvPr id="3" name="Espace réservé du texte 2">
            <a:extLst>
              <a:ext uri="{FF2B5EF4-FFF2-40B4-BE49-F238E27FC236}">
                <a16:creationId xmlns:a16="http://schemas.microsoft.com/office/drawing/2014/main" id="{06E9FA5E-46BD-8E1D-707C-9843CB4C9DD4}"/>
              </a:ext>
            </a:extLst>
          </p:cNvPr>
          <p:cNvSpPr>
            <a:spLocks noGrp="1"/>
          </p:cNvSpPr>
          <p:nvPr>
            <p:ph type="body" sz="quarter" idx="4294967295"/>
          </p:nvPr>
        </p:nvSpPr>
        <p:spPr>
          <a:xfrm>
            <a:off x="3824288" y="4308475"/>
            <a:ext cx="11206162" cy="835025"/>
          </a:xfrm>
          <a:prstGeom prst="rect">
            <a:avLst/>
          </a:prstGeom>
        </p:spPr>
        <p:txBody>
          <a:bodyPr/>
          <a:lstStyle/>
          <a:p>
            <a:pPr marL="0" indent="0" algn="ctr">
              <a:lnSpc>
                <a:spcPts val="7000"/>
              </a:lnSpc>
              <a:buNone/>
            </a:pPr>
            <a:r>
              <a:rPr lang="fr-BE" sz="5400" dirty="0" err="1">
                <a:latin typeface="Open Sans" panose="020B0606030504020204" pitchFamily="34" charset="0"/>
                <a:ea typeface="Open Sans" panose="020B0606030504020204" pitchFamily="34" charset="0"/>
                <a:cs typeface="Open Sans" panose="020B0606030504020204" pitchFamily="34" charset="0"/>
              </a:rPr>
              <a:t>What</a:t>
            </a:r>
            <a:r>
              <a:rPr lang="fr-BE" sz="5400" dirty="0">
                <a:latin typeface="Open Sans" panose="020B0606030504020204" pitchFamily="34" charset="0"/>
                <a:ea typeface="Open Sans" panose="020B0606030504020204" pitchFamily="34" charset="0"/>
                <a:cs typeface="Open Sans" panose="020B0606030504020204" pitchFamily="34" charset="0"/>
              </a:rPr>
              <a:t> </a:t>
            </a:r>
            <a:r>
              <a:rPr lang="fr-BE" sz="5400" dirty="0" err="1">
                <a:latin typeface="Open Sans" panose="020B0606030504020204" pitchFamily="34" charset="0"/>
                <a:ea typeface="Open Sans" panose="020B0606030504020204" pitchFamily="34" charset="0"/>
                <a:cs typeface="Open Sans" panose="020B0606030504020204" pitchFamily="34" charset="0"/>
              </a:rPr>
              <a:t>is</a:t>
            </a:r>
            <a:r>
              <a:rPr lang="fr-BE" sz="5400" dirty="0">
                <a:latin typeface="Open Sans" panose="020B0606030504020204" pitchFamily="34" charset="0"/>
                <a:ea typeface="Open Sans" panose="020B0606030504020204" pitchFamily="34" charset="0"/>
                <a:cs typeface="Open Sans" panose="020B0606030504020204" pitchFamily="34" charset="0"/>
              </a:rPr>
              <a:t> the </a:t>
            </a:r>
            <a:r>
              <a:rPr lang="fr-BE" sz="5400" dirty="0" err="1">
                <a:latin typeface="Open Sans" panose="020B0606030504020204" pitchFamily="34" charset="0"/>
                <a:ea typeface="Open Sans" panose="020B0606030504020204" pitchFamily="34" charset="0"/>
                <a:cs typeface="Open Sans" panose="020B0606030504020204" pitchFamily="34" charset="0"/>
              </a:rPr>
              <a:t>most</a:t>
            </a:r>
            <a:r>
              <a:rPr lang="fr-BE" sz="5400" dirty="0">
                <a:latin typeface="Open Sans" panose="020B0606030504020204" pitchFamily="34" charset="0"/>
                <a:ea typeface="Open Sans" panose="020B0606030504020204" pitchFamily="34" charset="0"/>
                <a:cs typeface="Open Sans" panose="020B0606030504020204" pitchFamily="34" charset="0"/>
              </a:rPr>
              <a:t> important insight for </a:t>
            </a:r>
            <a:r>
              <a:rPr lang="fr-BE" sz="5400" b="1" dirty="0" err="1">
                <a:solidFill>
                  <a:srgbClr val="26155F"/>
                </a:solidFill>
                <a:latin typeface="Open Sans" panose="020B0606030504020204" pitchFamily="34" charset="0"/>
                <a:ea typeface="Open Sans" panose="020B0606030504020204" pitchFamily="34" charset="0"/>
                <a:cs typeface="Open Sans" panose="020B0606030504020204" pitchFamily="34" charset="0"/>
              </a:rPr>
              <a:t>climate</a:t>
            </a:r>
            <a:r>
              <a:rPr lang="fr-BE" sz="5400" b="1" dirty="0">
                <a:solidFill>
                  <a:srgbClr val="26155F"/>
                </a:solidFill>
                <a:latin typeface="Open Sans" panose="020B0606030504020204" pitchFamily="34" charset="0"/>
                <a:ea typeface="Open Sans" panose="020B0606030504020204" pitchFamily="34" charset="0"/>
                <a:cs typeface="Open Sans" panose="020B0606030504020204" pitchFamily="34" charset="0"/>
              </a:rPr>
              <a:t> </a:t>
            </a:r>
            <a:r>
              <a:rPr lang="fr-BE" sz="5400" b="1" dirty="0" err="1">
                <a:solidFill>
                  <a:srgbClr val="26155F"/>
                </a:solidFill>
                <a:latin typeface="Open Sans" panose="020B0606030504020204" pitchFamily="34" charset="0"/>
                <a:ea typeface="Open Sans" panose="020B0606030504020204" pitchFamily="34" charset="0"/>
                <a:cs typeface="Open Sans" panose="020B0606030504020204" pitchFamily="34" charset="0"/>
              </a:rPr>
              <a:t>policy</a:t>
            </a:r>
            <a:r>
              <a:rPr lang="fr-BE" sz="5400" b="1" dirty="0">
                <a:solidFill>
                  <a:srgbClr val="26155F"/>
                </a:solidFill>
                <a:latin typeface="Open Sans" panose="020B0606030504020204" pitchFamily="34" charset="0"/>
                <a:ea typeface="Open Sans" panose="020B0606030504020204" pitchFamily="34" charset="0"/>
                <a:cs typeface="Open Sans" panose="020B0606030504020204" pitchFamily="34" charset="0"/>
              </a:rPr>
              <a:t> design?</a:t>
            </a:r>
          </a:p>
        </p:txBody>
      </p:sp>
      <p:sp>
        <p:nvSpPr>
          <p:cNvPr id="4" name="Espace réservé du texte 3">
            <a:extLst>
              <a:ext uri="{FF2B5EF4-FFF2-40B4-BE49-F238E27FC236}">
                <a16:creationId xmlns:a16="http://schemas.microsoft.com/office/drawing/2014/main" id="{FBFBC9AD-97BD-753B-6B8D-783C635AFFE4}"/>
              </a:ext>
            </a:extLst>
          </p:cNvPr>
          <p:cNvSpPr>
            <a:spLocks noGrp="1"/>
          </p:cNvSpPr>
          <p:nvPr>
            <p:ph type="body" sz="quarter" idx="4294967295"/>
          </p:nvPr>
        </p:nvSpPr>
        <p:spPr>
          <a:xfrm>
            <a:off x="0" y="3830638"/>
            <a:ext cx="10639425" cy="3313112"/>
          </a:xfrm>
          <a:prstGeom prst="rect">
            <a:avLst/>
          </a:prstGeom>
        </p:spPr>
        <p:txBody>
          <a:bodyPr/>
          <a:lstStyle/>
          <a:p>
            <a:endParaRPr lang="fr-BE" dirty="0"/>
          </a:p>
          <a:p>
            <a:endParaRPr lang="fr-BE" dirty="0"/>
          </a:p>
        </p:txBody>
      </p:sp>
    </p:spTree>
    <p:extLst>
      <p:ext uri="{BB962C8B-B14F-4D97-AF65-F5344CB8AC3E}">
        <p14:creationId xmlns:p14="http://schemas.microsoft.com/office/powerpoint/2010/main" val="3225589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1B55404-3D48-4F3A-ADCE-BA14C30C95A0}"/>
              </a:ext>
            </a:extLst>
          </p:cNvPr>
          <p:cNvSpPr>
            <a:spLocks noGrp="1"/>
          </p:cNvSpPr>
          <p:nvPr>
            <p:ph type="body" sz="quarter" idx="11"/>
          </p:nvPr>
        </p:nvSpPr>
        <p:spPr>
          <a:xfrm>
            <a:off x="1484396" y="1089193"/>
            <a:ext cx="10333677" cy="836159"/>
          </a:xfrm>
        </p:spPr>
        <p:txBody>
          <a:bodyPr/>
          <a:lstStyle/>
          <a:p>
            <a:r>
              <a:rPr lang="en-GB" noProof="0" dirty="0"/>
              <a:t>Even with ambitious portfolios, </a:t>
            </a:r>
          </a:p>
        </p:txBody>
      </p:sp>
      <p:sp>
        <p:nvSpPr>
          <p:cNvPr id="3" name="Espace réservé du texte 2">
            <a:extLst>
              <a:ext uri="{FF2B5EF4-FFF2-40B4-BE49-F238E27FC236}">
                <a16:creationId xmlns:a16="http://schemas.microsoft.com/office/drawing/2014/main" id="{6201DBD8-1BE1-D339-3B15-8F56997793DD}"/>
              </a:ext>
            </a:extLst>
          </p:cNvPr>
          <p:cNvSpPr>
            <a:spLocks noGrp="1"/>
          </p:cNvSpPr>
          <p:nvPr>
            <p:ph type="body" sz="quarter" idx="4294967295"/>
          </p:nvPr>
        </p:nvSpPr>
        <p:spPr>
          <a:xfrm>
            <a:off x="3256046" y="3044743"/>
            <a:ext cx="10802854" cy="835025"/>
          </a:xfrm>
          <a:prstGeom prst="rect">
            <a:avLst/>
          </a:prstGeom>
        </p:spPr>
        <p:txBody>
          <a:bodyPr/>
          <a:lstStyle/>
          <a:p>
            <a:pPr marL="0" indent="0">
              <a:buNone/>
            </a:pPr>
            <a:r>
              <a:rPr lang="en-US" sz="3600" b="1" noProof="0" dirty="0">
                <a:solidFill>
                  <a:srgbClr val="8C0B31"/>
                </a:solidFill>
                <a:latin typeface="Open Sans" panose="020B0606030504020204" pitchFamily="34" charset="0"/>
                <a:ea typeface="Open Sans" panose="020B0606030504020204" pitchFamily="34" charset="0"/>
                <a:cs typeface="Open Sans" panose="020B0606030504020204" pitchFamily="34" charset="0"/>
              </a:rPr>
              <a:t>Because systems contain inertia and transitions take time</a:t>
            </a:r>
          </a:p>
        </p:txBody>
      </p:sp>
      <p:sp>
        <p:nvSpPr>
          <p:cNvPr id="4" name="Espace réservé du texte 3">
            <a:extLst>
              <a:ext uri="{FF2B5EF4-FFF2-40B4-BE49-F238E27FC236}">
                <a16:creationId xmlns:a16="http://schemas.microsoft.com/office/drawing/2014/main" id="{03CD8693-785A-0EA0-03FB-BD6F7118F266}"/>
              </a:ext>
            </a:extLst>
          </p:cNvPr>
          <p:cNvSpPr>
            <a:spLocks noGrp="1"/>
          </p:cNvSpPr>
          <p:nvPr>
            <p:ph type="body" sz="quarter" idx="4294967295"/>
          </p:nvPr>
        </p:nvSpPr>
        <p:spPr>
          <a:xfrm>
            <a:off x="3256046" y="4335666"/>
            <a:ext cx="12592551" cy="3313112"/>
          </a:xfrm>
          <a:prstGeom prst="rect">
            <a:avLst/>
          </a:prstGeom>
        </p:spPr>
        <p:txBody>
          <a:bodyPr/>
          <a:lstStyle/>
          <a:p>
            <a:pPr marL="457200" indent="-457200">
              <a:lnSpc>
                <a:spcPct val="150000"/>
              </a:lnSpc>
              <a:buFont typeface="+mj-lt"/>
              <a:buAutoNum type="arabicPeriod"/>
            </a:pPr>
            <a:r>
              <a:rPr lang="en-US" sz="2200" noProof="0" dirty="0">
                <a:latin typeface="Open Sans" panose="020B0606030504020204" pitchFamily="34" charset="0"/>
                <a:ea typeface="Open Sans" panose="020B0606030504020204" pitchFamily="34" charset="0"/>
                <a:cs typeface="Open Sans" panose="020B0606030504020204" pitchFamily="34" charset="0"/>
              </a:rPr>
              <a:t>Capital stock turnover</a:t>
            </a:r>
          </a:p>
          <a:p>
            <a:pPr marL="457200" indent="-457200">
              <a:lnSpc>
                <a:spcPct val="150000"/>
              </a:lnSpc>
              <a:buFont typeface="+mj-lt"/>
              <a:buAutoNum type="arabicPeriod"/>
            </a:pPr>
            <a:r>
              <a:rPr lang="en-US" sz="2200" noProof="0" dirty="0">
                <a:latin typeface="Open Sans" panose="020B0606030504020204" pitchFamily="34" charset="0"/>
                <a:ea typeface="Open Sans" panose="020B0606030504020204" pitchFamily="34" charset="0"/>
                <a:cs typeface="Open Sans" panose="020B0606030504020204" pitchFamily="34" charset="0"/>
              </a:rPr>
              <a:t>Industrial lock-in</a:t>
            </a:r>
          </a:p>
          <a:p>
            <a:pPr marL="457200" indent="-457200">
              <a:lnSpc>
                <a:spcPct val="150000"/>
              </a:lnSpc>
              <a:buFont typeface="+mj-lt"/>
              <a:buAutoNum type="arabicPeriod"/>
            </a:pPr>
            <a:r>
              <a:rPr lang="en-US" sz="2200" noProof="0" dirty="0">
                <a:latin typeface="Open Sans" panose="020B0606030504020204" pitchFamily="34" charset="0"/>
                <a:ea typeface="Open Sans" panose="020B0606030504020204" pitchFamily="34" charset="0"/>
                <a:cs typeface="Open Sans" panose="020B0606030504020204" pitchFamily="34" charset="0"/>
              </a:rPr>
              <a:t>Political constraints</a:t>
            </a:r>
          </a:p>
          <a:p>
            <a:pPr marL="457200" indent="-457200">
              <a:lnSpc>
                <a:spcPct val="150000"/>
              </a:lnSpc>
              <a:buFont typeface="+mj-lt"/>
              <a:buAutoNum type="arabicPeriod"/>
            </a:pPr>
            <a:r>
              <a:rPr lang="en-US" sz="2200" noProof="0" dirty="0">
                <a:latin typeface="Open Sans" panose="020B0606030504020204" pitchFamily="34" charset="0"/>
                <a:ea typeface="Open Sans" panose="020B0606030504020204" pitchFamily="34" charset="0"/>
                <a:cs typeface="Open Sans" panose="020B0606030504020204" pitchFamily="34" charset="0"/>
              </a:rPr>
              <a:t>Infrastructure lifespan</a:t>
            </a:r>
          </a:p>
          <a:p>
            <a:pPr marL="0" indent="0">
              <a:lnSpc>
                <a:spcPct val="150000"/>
              </a:lnSpc>
              <a:buNone/>
            </a:pPr>
            <a:r>
              <a:rPr lang="en-US" sz="2200" i="1" noProof="0" dirty="0">
                <a:latin typeface="Open Sans" panose="020B0606030504020204" pitchFamily="34" charset="0"/>
                <a:ea typeface="Open Sans" panose="020B0606030504020204" pitchFamily="34" charset="0"/>
                <a:cs typeface="Open Sans" panose="020B0606030504020204" pitchFamily="34" charset="0"/>
              </a:rPr>
              <a:t>Question for the Pact:  </a:t>
            </a:r>
            <a:br>
              <a:rPr lang="en-US" sz="2200" noProof="0" dirty="0">
                <a:latin typeface="Open Sans" panose="020B0606030504020204" pitchFamily="34" charset="0"/>
                <a:ea typeface="Open Sans" panose="020B0606030504020204" pitchFamily="34" charset="0"/>
                <a:cs typeface="Open Sans" panose="020B0606030504020204" pitchFamily="34" charset="0"/>
              </a:rPr>
            </a:br>
            <a:r>
              <a:rPr lang="en-US" sz="2200" b="1" noProof="0" dirty="0">
                <a:solidFill>
                  <a:srgbClr val="26155F"/>
                </a:solidFill>
                <a:latin typeface="Open Sans" panose="020B0606030504020204" pitchFamily="34" charset="0"/>
                <a:ea typeface="Open Sans" panose="020B0606030504020204" pitchFamily="34" charset="0"/>
                <a:cs typeface="Open Sans" panose="020B0606030504020204" pitchFamily="34" charset="0"/>
              </a:rPr>
              <a:t>How should EU policy account for system inertia when designing long-term targets? </a:t>
            </a:r>
          </a:p>
        </p:txBody>
      </p:sp>
      <p:sp>
        <p:nvSpPr>
          <p:cNvPr id="6" name="Espace réservé du texte 1">
            <a:extLst>
              <a:ext uri="{FF2B5EF4-FFF2-40B4-BE49-F238E27FC236}">
                <a16:creationId xmlns:a16="http://schemas.microsoft.com/office/drawing/2014/main" id="{A1FDBD91-F97F-BF5E-A053-F1034629DF4E}"/>
              </a:ext>
            </a:extLst>
          </p:cNvPr>
          <p:cNvSpPr txBox="1">
            <a:spLocks/>
          </p:cNvSpPr>
          <p:nvPr/>
        </p:nvSpPr>
        <p:spPr>
          <a:xfrm>
            <a:off x="1484396" y="1752686"/>
            <a:ext cx="13295320" cy="8361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dirty="0"/>
              <a:t>reaching 1.5°C remains extremely difficult</a:t>
            </a:r>
          </a:p>
        </p:txBody>
      </p:sp>
    </p:spTree>
    <p:extLst>
      <p:ext uri="{BB962C8B-B14F-4D97-AF65-F5344CB8AC3E}">
        <p14:creationId xmlns:p14="http://schemas.microsoft.com/office/powerpoint/2010/main" val="1000995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27FAE-79BC-5E75-4AD8-6B7BDC91CA3D}"/>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2A71D29-CBF7-58C4-2B12-6E9AAEC73D16}"/>
              </a:ext>
            </a:extLst>
          </p:cNvPr>
          <p:cNvSpPr>
            <a:spLocks noGrp="1"/>
          </p:cNvSpPr>
          <p:nvPr>
            <p:ph type="body" sz="quarter" idx="11"/>
          </p:nvPr>
        </p:nvSpPr>
        <p:spPr>
          <a:xfrm>
            <a:off x="1484396" y="1089193"/>
            <a:ext cx="3448551" cy="836159"/>
          </a:xfrm>
        </p:spPr>
        <p:txBody>
          <a:bodyPr/>
          <a:lstStyle/>
          <a:p>
            <a:r>
              <a:rPr lang="en-GB" noProof="0" dirty="0"/>
              <a:t>The limits</a:t>
            </a:r>
          </a:p>
        </p:txBody>
      </p:sp>
      <p:sp>
        <p:nvSpPr>
          <p:cNvPr id="3" name="Espace réservé du texte 2">
            <a:extLst>
              <a:ext uri="{FF2B5EF4-FFF2-40B4-BE49-F238E27FC236}">
                <a16:creationId xmlns:a16="http://schemas.microsoft.com/office/drawing/2014/main" id="{48AE6A4F-7DA1-0A74-2E2F-83466A002509}"/>
              </a:ext>
            </a:extLst>
          </p:cNvPr>
          <p:cNvSpPr>
            <a:spLocks noGrp="1"/>
          </p:cNvSpPr>
          <p:nvPr>
            <p:ph type="body" sz="quarter" idx="4294967295"/>
          </p:nvPr>
        </p:nvSpPr>
        <p:spPr>
          <a:xfrm>
            <a:off x="1484396" y="2682793"/>
            <a:ext cx="10639425" cy="835025"/>
          </a:xfrm>
          <a:prstGeom prst="rect">
            <a:avLst/>
          </a:prstGeom>
        </p:spPr>
        <p:txBody>
          <a:bodyPr/>
          <a:lstStyle/>
          <a:p>
            <a:pPr marL="0" indent="0">
              <a:buNone/>
            </a:pPr>
            <a:r>
              <a:rPr lang="en-GB" sz="4800" b="1" noProof="0" dirty="0">
                <a:solidFill>
                  <a:srgbClr val="8C0B31"/>
                </a:solidFill>
                <a:latin typeface="Open Sans" panose="020B0606030504020204" pitchFamily="34" charset="0"/>
                <a:ea typeface="Open Sans" panose="020B0606030504020204" pitchFamily="34" charset="0"/>
                <a:cs typeface="Open Sans" panose="020B0606030504020204" pitchFamily="34" charset="0"/>
              </a:rPr>
              <a:t>3 common critiques</a:t>
            </a:r>
          </a:p>
        </p:txBody>
      </p:sp>
      <p:sp>
        <p:nvSpPr>
          <p:cNvPr id="4" name="Espace réservé du texte 3">
            <a:extLst>
              <a:ext uri="{FF2B5EF4-FFF2-40B4-BE49-F238E27FC236}">
                <a16:creationId xmlns:a16="http://schemas.microsoft.com/office/drawing/2014/main" id="{FF8191F1-C897-245B-E559-70A59C181207}"/>
              </a:ext>
            </a:extLst>
          </p:cNvPr>
          <p:cNvSpPr>
            <a:spLocks noGrp="1"/>
          </p:cNvSpPr>
          <p:nvPr>
            <p:ph type="body" sz="quarter" idx="4294967295"/>
          </p:nvPr>
        </p:nvSpPr>
        <p:spPr>
          <a:xfrm>
            <a:off x="1484396" y="3734385"/>
            <a:ext cx="12592551" cy="3313112"/>
          </a:xfrm>
          <a:prstGeom prst="rect">
            <a:avLst/>
          </a:prstGeom>
        </p:spPr>
        <p:txBody>
          <a:bodyPr/>
          <a:lstStyle/>
          <a:p>
            <a:pPr marL="457200" indent="-457200">
              <a:lnSpc>
                <a:spcPct val="150000"/>
              </a:lnSpc>
              <a:buFont typeface="+mj-lt"/>
              <a:buAutoNum type="arabicPeriod"/>
            </a:pPr>
            <a:r>
              <a:rPr lang="en-GB" sz="2200" noProof="0" dirty="0">
                <a:latin typeface="Open Sans" panose="020B0606030504020204" pitchFamily="34" charset="0"/>
                <a:ea typeface="Open Sans" panose="020B0606030504020204" pitchFamily="34" charset="0"/>
                <a:cs typeface="Open Sans" panose="020B0606030504020204" pitchFamily="34" charset="0"/>
              </a:rPr>
              <a:t>It is a </a:t>
            </a:r>
            <a:r>
              <a:rPr lang="en-GB" sz="2200" noProof="0" dirty="0" err="1">
                <a:latin typeface="Open Sans" panose="020B0606030504020204" pitchFamily="34" charset="0"/>
                <a:ea typeface="Open Sans" panose="020B0606030504020204" pitchFamily="34" charset="0"/>
                <a:cs typeface="Open Sans" panose="020B0606030504020204" pitchFamily="34" charset="0"/>
              </a:rPr>
              <a:t>implified</a:t>
            </a:r>
            <a:r>
              <a:rPr lang="en-GB" sz="2200" noProof="0" dirty="0">
                <a:latin typeface="Open Sans" panose="020B0606030504020204" pitchFamily="34" charset="0"/>
                <a:ea typeface="Open Sans" panose="020B0606030504020204" pitchFamily="34" charset="0"/>
                <a:cs typeface="Open Sans" panose="020B0606030504020204" pitchFamily="34" charset="0"/>
              </a:rPr>
              <a:t> model: its value lies in revealing system interactions</a:t>
            </a:r>
          </a:p>
          <a:p>
            <a:pPr marL="457200" indent="-457200">
              <a:lnSpc>
                <a:spcPct val="150000"/>
              </a:lnSpc>
              <a:buAutoNum type="arabicPeriod"/>
            </a:pPr>
            <a:r>
              <a:rPr lang="en-GB" sz="2200" noProof="0" dirty="0">
                <a:latin typeface="Open Sans" panose="020B0606030504020204" pitchFamily="34" charset="0"/>
                <a:ea typeface="Open Sans" panose="020B0606030504020204" pitchFamily="34" charset="0"/>
                <a:cs typeface="Open Sans" panose="020B0606030504020204" pitchFamily="34" charset="0"/>
              </a:rPr>
              <a:t>It ignores political </a:t>
            </a:r>
            <a:r>
              <a:rPr lang="en-GB" sz="2200" noProof="0" dirty="0" err="1">
                <a:latin typeface="Open Sans" panose="020B0606030504020204" pitchFamily="34" charset="0"/>
                <a:ea typeface="Open Sans" panose="020B0606030504020204" pitchFamily="34" charset="0"/>
                <a:cs typeface="Open Sans" panose="020B0606030504020204" pitchFamily="34" charset="0"/>
              </a:rPr>
              <a:t>feasability</a:t>
            </a:r>
            <a:r>
              <a:rPr lang="en-GB" sz="2200" noProof="0" dirty="0">
                <a:latin typeface="Open Sans" panose="020B0606030504020204" pitchFamily="34" charset="0"/>
                <a:ea typeface="Open Sans" panose="020B0606030504020204" pitchFamily="34" charset="0"/>
                <a:cs typeface="Open Sans" panose="020B0606030504020204" pitchFamily="34" charset="0"/>
              </a:rPr>
              <a:t>: the model assesses physical and systemic consequences. Feasibility remains a governance decision. </a:t>
            </a:r>
          </a:p>
          <a:p>
            <a:pPr marL="457200" indent="-457200">
              <a:lnSpc>
                <a:spcPct val="150000"/>
              </a:lnSpc>
              <a:buAutoNum type="arabicPeriod"/>
            </a:pPr>
            <a:r>
              <a:rPr lang="en-GB" sz="2200" noProof="0" dirty="0">
                <a:latin typeface="Open Sans" panose="020B0606030504020204" pitchFamily="34" charset="0"/>
                <a:ea typeface="Open Sans" panose="020B0606030504020204" pitchFamily="34" charset="0"/>
                <a:cs typeface="Open Sans" panose="020B0606030504020204" pitchFamily="34" charset="0"/>
              </a:rPr>
              <a:t>It cannot </a:t>
            </a:r>
            <a:r>
              <a:rPr lang="en-GB" sz="2200" noProof="0" dirty="0" err="1">
                <a:latin typeface="Open Sans" panose="020B0606030504020204" pitchFamily="34" charset="0"/>
                <a:ea typeface="Open Sans" panose="020B0606030504020204" pitchFamily="34" charset="0"/>
                <a:cs typeface="Open Sans" panose="020B0606030504020204" pitchFamily="34" charset="0"/>
              </a:rPr>
              <a:t>moel</a:t>
            </a:r>
            <a:r>
              <a:rPr lang="en-GB" sz="2200" noProof="0" dirty="0">
                <a:latin typeface="Open Sans" panose="020B0606030504020204" pitchFamily="34" charset="0"/>
                <a:ea typeface="Open Sans" panose="020B0606030504020204" pitchFamily="34" charset="0"/>
                <a:cs typeface="Open Sans" panose="020B0606030504020204" pitchFamily="34" charset="0"/>
              </a:rPr>
              <a:t> adaptation: adaptation does not change the global temperature trajectory. But it reduces exposure and vulnerability. </a:t>
            </a:r>
          </a:p>
        </p:txBody>
      </p:sp>
    </p:spTree>
    <p:extLst>
      <p:ext uri="{BB962C8B-B14F-4D97-AF65-F5344CB8AC3E}">
        <p14:creationId xmlns:p14="http://schemas.microsoft.com/office/powerpoint/2010/main" val="1800407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C0D4997-5FA0-B7C3-0515-9A1AFA8C9D2E}"/>
              </a:ext>
            </a:extLst>
          </p:cNvPr>
          <p:cNvSpPr>
            <a:spLocks noGrp="1"/>
          </p:cNvSpPr>
          <p:nvPr>
            <p:ph type="body" sz="quarter" idx="10"/>
          </p:nvPr>
        </p:nvSpPr>
        <p:spPr>
          <a:xfrm>
            <a:off x="1484396" y="4514850"/>
            <a:ext cx="11393404" cy="5020942"/>
          </a:xfrm>
        </p:spPr>
        <p:txBody>
          <a:bodyPr/>
          <a:lstStyle/>
          <a:p>
            <a:pPr marL="457200" indent="-457200">
              <a:buAutoNum type="arabicPeriod"/>
            </a:pPr>
            <a:r>
              <a:rPr lang="en-GB" sz="2800" dirty="0"/>
              <a:t>Technology matters</a:t>
            </a:r>
          </a:p>
          <a:p>
            <a:pPr marL="457200" indent="-457200">
              <a:buAutoNum type="arabicPeriod"/>
            </a:pPr>
            <a:r>
              <a:rPr lang="en-GB" sz="2800" dirty="0"/>
              <a:t>Economics matters</a:t>
            </a:r>
          </a:p>
          <a:p>
            <a:pPr marL="457200" indent="-457200">
              <a:buAutoNum type="arabicPeriod"/>
            </a:pPr>
            <a:r>
              <a:rPr lang="en-GB" sz="2800" dirty="0"/>
              <a:t>But policy alignment across sectors matters even more. </a:t>
            </a:r>
          </a:p>
          <a:p>
            <a:pPr marL="457200" indent="-457200">
              <a:buAutoNum type="arabicPeriod"/>
            </a:pPr>
            <a:endParaRPr lang="en-GB" sz="2400" dirty="0"/>
          </a:p>
          <a:p>
            <a:r>
              <a:rPr lang="en-GB" sz="2400" dirty="0"/>
              <a:t>Climate change is fundamentally a systems challenge. </a:t>
            </a:r>
          </a:p>
          <a:p>
            <a:r>
              <a:rPr lang="en-GB" sz="2400" dirty="0"/>
              <a:t>And systems require integrated governance, strategic foresight, continuous learning and coordinated policy portfolios. </a:t>
            </a:r>
          </a:p>
        </p:txBody>
      </p:sp>
      <p:sp>
        <p:nvSpPr>
          <p:cNvPr id="16" name="Text Placeholder 15">
            <a:extLst>
              <a:ext uri="{FF2B5EF4-FFF2-40B4-BE49-F238E27FC236}">
                <a16:creationId xmlns:a16="http://schemas.microsoft.com/office/drawing/2014/main" id="{44086CB6-F9FF-B9EE-2D63-39E64495E476}"/>
              </a:ext>
            </a:extLst>
          </p:cNvPr>
          <p:cNvSpPr>
            <a:spLocks noGrp="1"/>
          </p:cNvSpPr>
          <p:nvPr>
            <p:ph type="body" sz="quarter" idx="12"/>
          </p:nvPr>
        </p:nvSpPr>
        <p:spPr>
          <a:xfrm>
            <a:off x="1484396" y="2719137"/>
            <a:ext cx="13812753" cy="1049470"/>
          </a:xfrm>
        </p:spPr>
        <p:txBody>
          <a:bodyPr/>
          <a:lstStyle/>
          <a:p>
            <a:pPr>
              <a:lnSpc>
                <a:spcPts val="5000"/>
              </a:lnSpc>
            </a:pPr>
            <a:r>
              <a:rPr lang="en-GB" dirty="0"/>
              <a:t>Climate policy is not only solved by identifying technologies but also by designing coordinated policy systems</a:t>
            </a:r>
          </a:p>
          <a:p>
            <a:endParaRPr lang="en-GB" dirty="0"/>
          </a:p>
        </p:txBody>
      </p:sp>
      <p:sp>
        <p:nvSpPr>
          <p:cNvPr id="15" name="Text Placeholder 14">
            <a:extLst>
              <a:ext uri="{FF2B5EF4-FFF2-40B4-BE49-F238E27FC236}">
                <a16:creationId xmlns:a16="http://schemas.microsoft.com/office/drawing/2014/main" id="{AD7E7DF6-B287-E767-552F-FF7D9829DDFD}"/>
              </a:ext>
            </a:extLst>
          </p:cNvPr>
          <p:cNvSpPr>
            <a:spLocks noGrp="1"/>
          </p:cNvSpPr>
          <p:nvPr>
            <p:ph type="body" sz="quarter" idx="11"/>
          </p:nvPr>
        </p:nvSpPr>
        <p:spPr>
          <a:xfrm>
            <a:off x="1484396" y="1089193"/>
            <a:ext cx="3987388" cy="836159"/>
          </a:xfrm>
        </p:spPr>
        <p:txBody>
          <a:bodyPr/>
          <a:lstStyle/>
          <a:p>
            <a:r>
              <a:rPr lang="en-GB" dirty="0"/>
              <a:t>Conclusion</a:t>
            </a:r>
          </a:p>
        </p:txBody>
      </p:sp>
    </p:spTree>
    <p:extLst>
      <p:ext uri="{BB962C8B-B14F-4D97-AF65-F5344CB8AC3E}">
        <p14:creationId xmlns:p14="http://schemas.microsoft.com/office/powerpoint/2010/main" val="1014433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EAA40-F351-2FC2-8529-5BD5AF76A282}"/>
            </a:ext>
          </a:extLst>
        </p:cNvPr>
        <p:cNvGrpSpPr/>
        <p:nvPr/>
      </p:nvGrpSpPr>
      <p:grpSpPr>
        <a:xfrm>
          <a:off x="0" y="0"/>
          <a:ext cx="0" cy="0"/>
          <a:chOff x="0" y="0"/>
          <a:chExt cx="0" cy="0"/>
        </a:xfrm>
      </p:grpSpPr>
      <p:sp>
        <p:nvSpPr>
          <p:cNvPr id="5" name="Text Placeholder 15">
            <a:extLst>
              <a:ext uri="{FF2B5EF4-FFF2-40B4-BE49-F238E27FC236}">
                <a16:creationId xmlns:a16="http://schemas.microsoft.com/office/drawing/2014/main" id="{0C7DA99A-6526-E8B2-DB13-0F3E291D8F93}"/>
              </a:ext>
            </a:extLst>
          </p:cNvPr>
          <p:cNvSpPr txBox="1">
            <a:spLocks/>
          </p:cNvSpPr>
          <p:nvPr/>
        </p:nvSpPr>
        <p:spPr>
          <a:xfrm>
            <a:off x="2513848" y="4226659"/>
            <a:ext cx="13260304" cy="1833681"/>
          </a:xfrm>
          <a:prstGeom prst="rect">
            <a:avLst/>
          </a:prstGeom>
        </p:spPr>
        <p:txBody>
          <a:bodyPr lIns="0" tIns="0" rIns="0" bIns="0"/>
          <a:lstStyle>
            <a:lvl1pPr marL="0" indent="0" algn="l" defTabSz="1371600" rtl="0" eaLnBrk="1" latinLnBrk="0" hangingPunct="1">
              <a:lnSpc>
                <a:spcPct val="90000"/>
              </a:lnSpc>
              <a:spcBef>
                <a:spcPts val="1500"/>
              </a:spcBef>
              <a:buFont typeface="Arial" panose="020B0604020202020204" pitchFamily="34" charset="0"/>
              <a:buNone/>
              <a:defRPr sz="3600" b="1"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lnSpc>
                <a:spcPct val="100000"/>
              </a:lnSpc>
            </a:pPr>
            <a:r>
              <a:rPr lang="en-GB" sz="9600" dirty="0"/>
              <a:t>FINAL REMARKS</a:t>
            </a:r>
          </a:p>
        </p:txBody>
      </p:sp>
    </p:spTree>
    <p:extLst>
      <p:ext uri="{BB962C8B-B14F-4D97-AF65-F5344CB8AC3E}">
        <p14:creationId xmlns:p14="http://schemas.microsoft.com/office/powerpoint/2010/main" val="629854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D9540-8024-22F7-A6D7-DE80A03E36E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E26705F-A91F-6171-746E-80BA849761CA}"/>
              </a:ext>
            </a:extLst>
          </p:cNvPr>
          <p:cNvSpPr/>
          <p:nvPr/>
        </p:nvSpPr>
        <p:spPr>
          <a:xfrm>
            <a:off x="14149545" y="3222950"/>
            <a:ext cx="3438298" cy="4140377"/>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AD62FF5-6626-701C-A82B-56985862C6E0}"/>
              </a:ext>
            </a:extLst>
          </p:cNvPr>
          <p:cNvSpPr txBox="1"/>
          <p:nvPr/>
        </p:nvSpPr>
        <p:spPr>
          <a:xfrm>
            <a:off x="14333510" y="6609333"/>
            <a:ext cx="3084838" cy="461665"/>
          </a:xfrm>
          <a:prstGeom prst="rect">
            <a:avLst/>
          </a:prstGeom>
          <a:noFill/>
        </p:spPr>
        <p:txBody>
          <a:bodyPr wrap="square">
            <a:spAutoFit/>
          </a:bodyPr>
          <a:lstStyle/>
          <a:p>
            <a:pPr algn="ct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Scan the </a:t>
            </a: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QR code </a:t>
            </a:r>
            <a:endParaRPr lang="en-GB"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 Placeholder 3">
            <a:extLst>
              <a:ext uri="{FF2B5EF4-FFF2-40B4-BE49-F238E27FC236}">
                <a16:creationId xmlns:a16="http://schemas.microsoft.com/office/drawing/2014/main" id="{DA6F2649-203A-B630-97C3-C910FCD69F37}"/>
              </a:ext>
            </a:extLst>
          </p:cNvPr>
          <p:cNvSpPr>
            <a:spLocks noGrp="1"/>
          </p:cNvSpPr>
          <p:nvPr>
            <p:ph type="body" sz="quarter" idx="11"/>
          </p:nvPr>
        </p:nvSpPr>
        <p:spPr>
          <a:xfrm>
            <a:off x="1030327" y="509864"/>
            <a:ext cx="7099394" cy="836159"/>
          </a:xfrm>
        </p:spPr>
        <p:txBody>
          <a:bodyPr wrap="none" lIns="216000" tIns="144000" rIns="180000" bIns="108000" anchor="t">
            <a:spAutoFit/>
          </a:bodyPr>
          <a:lstStyle/>
          <a:p>
            <a:r>
              <a:rPr lang="en-GB" dirty="0">
                <a:latin typeface="Open Sans"/>
                <a:ea typeface="Open Sans"/>
                <a:cs typeface="Open Sans"/>
              </a:rPr>
              <a:t>climate pact activities</a:t>
            </a:r>
            <a:endParaRPr lang="en-US" dirty="0"/>
          </a:p>
        </p:txBody>
      </p:sp>
      <p:sp>
        <p:nvSpPr>
          <p:cNvPr id="2" name="TextBox 1">
            <a:extLst>
              <a:ext uri="{FF2B5EF4-FFF2-40B4-BE49-F238E27FC236}">
                <a16:creationId xmlns:a16="http://schemas.microsoft.com/office/drawing/2014/main" id="{56F7390B-E3F2-585C-BF98-A1F0D6CB8017}"/>
              </a:ext>
            </a:extLst>
          </p:cNvPr>
          <p:cNvSpPr txBox="1"/>
          <p:nvPr/>
        </p:nvSpPr>
        <p:spPr>
          <a:xfrm>
            <a:off x="1152019" y="1707827"/>
            <a:ext cx="12799032" cy="103412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rgbClr val="26155F"/>
                </a:solidFill>
                <a:latin typeface="Open Sans"/>
                <a:ea typeface="Open Sans"/>
                <a:cs typeface="Open Sans"/>
              </a:rPr>
              <a:t>Together in Action 2026</a:t>
            </a:r>
            <a:br>
              <a:rPr lang="en-GB" sz="2400" b="1" dirty="0">
                <a:latin typeface="Open Sans"/>
                <a:ea typeface="Open Sans"/>
                <a:cs typeface="Open Sans"/>
              </a:rPr>
            </a:br>
            <a:endParaRPr lang="en-US" sz="2400" dirty="0">
              <a:solidFill>
                <a:srgbClr val="000000"/>
              </a:solidFill>
              <a:latin typeface="Open Sans"/>
              <a:ea typeface="Open Sans"/>
              <a:cs typeface="Open Sans"/>
            </a:endParaRPr>
          </a:p>
          <a:p>
            <a:r>
              <a:rPr lang="en-GB" sz="2400" dirty="0">
                <a:solidFill>
                  <a:srgbClr val="000000"/>
                </a:solidFill>
                <a:latin typeface="Open Sans"/>
                <a:ea typeface="Open Sans"/>
                <a:cs typeface="Open Sans"/>
              </a:rPr>
              <a:t>📅 24-25 March (Community Day: 23 March)</a:t>
            </a:r>
          </a:p>
          <a:p>
            <a:r>
              <a:rPr lang="en-GB" sz="2400" dirty="0">
                <a:solidFill>
                  <a:srgbClr val="000000"/>
                </a:solidFill>
                <a:latin typeface="Open Sans"/>
                <a:ea typeface="Open Sans"/>
                <a:cs typeface="Open Sans"/>
              </a:rPr>
              <a:t>🌍 Join online from anywhere</a:t>
            </a:r>
            <a:endParaRPr lang="en-GB" sz="2400" dirty="0">
              <a:latin typeface="Open Sans"/>
              <a:ea typeface="Open Sans"/>
              <a:cs typeface="Open Sans"/>
            </a:endParaRPr>
          </a:p>
          <a:p>
            <a:r>
              <a:rPr lang="en-GB" sz="2400" b="1" dirty="0">
                <a:solidFill>
                  <a:srgbClr val="000000"/>
                </a:solidFill>
                <a:latin typeface="Open Sans"/>
                <a:ea typeface="Open Sans"/>
                <a:cs typeface="Open Sans"/>
              </a:rPr>
              <a:t>📍 </a:t>
            </a:r>
            <a:r>
              <a:rPr lang="en-GB" sz="2400" dirty="0">
                <a:solidFill>
                  <a:srgbClr val="000000"/>
                </a:solidFill>
                <a:latin typeface="Open Sans"/>
                <a:ea typeface="Open Sans"/>
                <a:cs typeface="Open Sans"/>
              </a:rPr>
              <a:t>Or attend in person in Brussels</a:t>
            </a:r>
            <a:endParaRPr lang="en-GB" sz="2400" dirty="0">
              <a:latin typeface="Open Sans"/>
              <a:cs typeface="Open Sans"/>
            </a:endParaRPr>
          </a:p>
          <a:p>
            <a:endParaRPr lang="en-GB" sz="2400" b="1" dirty="0">
              <a:solidFill>
                <a:srgbClr val="000000"/>
              </a:solidFill>
              <a:latin typeface="Open Sans"/>
              <a:ea typeface="Open Sans"/>
              <a:cs typeface="Open Sans"/>
            </a:endParaRPr>
          </a:p>
          <a:p>
            <a:endParaRPr lang="en-GB" sz="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GB" sz="2400" b="1" i="1">
                <a:solidFill>
                  <a:srgbClr val="2A255A"/>
                </a:solidFill>
                <a:latin typeface="Open Sans"/>
                <a:ea typeface="Open Sans"/>
                <a:cs typeface="Open Sans"/>
              </a:rPr>
              <a:t>Join 1500+ others already registered – places are booking up fast</a:t>
            </a:r>
            <a:r>
              <a:rPr lang="en-GB" sz="2400" dirty="0">
                <a:latin typeface="Open Sans"/>
                <a:ea typeface="Open Sans"/>
                <a:cs typeface="Open Sans"/>
              </a:rPr>
              <a:t>.</a:t>
            </a:r>
            <a:br>
              <a:rPr lang="en-GB" sz="2400" dirty="0">
                <a:latin typeface="Open Sans" panose="020B0606030504020204" pitchFamily="34" charset="0"/>
                <a:ea typeface="Open Sans" panose="020B0606030504020204" pitchFamily="34" charset="0"/>
                <a:cs typeface="Open Sans" panose="020B0606030504020204" pitchFamily="34" charset="0"/>
              </a:rPr>
            </a:br>
            <a:br>
              <a:rPr lang="en-GB" sz="2400" dirty="0">
                <a:latin typeface="Open Sans"/>
                <a:ea typeface="Open Sans"/>
                <a:cs typeface="Open Sans"/>
              </a:rPr>
            </a:br>
            <a:r>
              <a:rPr lang="en-GB" sz="2400" b="1" dirty="0">
                <a:latin typeface="Open Sans"/>
                <a:ea typeface="Open Sans"/>
                <a:cs typeface="Open Sans"/>
              </a:rPr>
              <a:t>Highlights from the agenda</a:t>
            </a:r>
            <a:endParaRPr lang="en-GB" sz="2400" b="1" dirty="0">
              <a:solidFill>
                <a:srgbClr val="85102E"/>
              </a:solidFill>
              <a:latin typeface="Open Sans"/>
              <a:ea typeface="Open Sans"/>
              <a:cs typeface="Open Sans"/>
            </a:endParaRPr>
          </a:p>
          <a:p>
            <a:br>
              <a:rPr lang="en-GB" sz="2400" dirty="0">
                <a:latin typeface="Open Sans"/>
                <a:ea typeface="Open Sans"/>
                <a:cs typeface="Open Sans"/>
              </a:rPr>
            </a:br>
            <a:r>
              <a:rPr lang="en-GB" sz="2400" dirty="0">
                <a:latin typeface="Open Sans"/>
                <a:ea typeface="Open Sans"/>
                <a:cs typeface="Open Sans"/>
              </a:rPr>
              <a:t>📝 </a:t>
            </a:r>
            <a:r>
              <a:rPr lang="en-GB" sz="2400" b="1" dirty="0">
                <a:latin typeface="Open Sans"/>
                <a:ea typeface="Open Sans"/>
                <a:cs typeface="Open Sans"/>
              </a:rPr>
              <a:t>EU policy insights</a:t>
            </a:r>
            <a:br>
              <a:rPr lang="en-GB" sz="2400" dirty="0">
                <a:latin typeface="Open Sans"/>
                <a:ea typeface="Open Sans"/>
                <a:cs typeface="Open Sans"/>
              </a:rPr>
            </a:br>
            <a:r>
              <a:rPr lang="en-GB" sz="2400" dirty="0">
                <a:latin typeface="Open Sans"/>
                <a:ea typeface="Open Sans"/>
                <a:cs typeface="Open Sans"/>
              </a:rPr>
              <a:t>Hear directly from with Commissioner </a:t>
            </a:r>
            <a:r>
              <a:rPr lang="en-GB" sz="2400" b="1" dirty="0">
                <a:latin typeface="Open Sans"/>
                <a:ea typeface="Open Sans"/>
                <a:cs typeface="Open Sans"/>
              </a:rPr>
              <a:t>Wopke Hoekstra</a:t>
            </a:r>
            <a:r>
              <a:rPr lang="en-GB" sz="2400" dirty="0">
                <a:latin typeface="Open Sans"/>
                <a:ea typeface="Open Sans"/>
                <a:cs typeface="Open Sans"/>
              </a:rPr>
              <a:t> and Director-General for Climate Action, </a:t>
            </a:r>
            <a:r>
              <a:rPr lang="en-GB" sz="2400" b="1" dirty="0">
                <a:latin typeface="Open Sans"/>
                <a:ea typeface="Open Sans"/>
                <a:cs typeface="Open Sans"/>
              </a:rPr>
              <a:t>Kurt Vandenberghe</a:t>
            </a:r>
            <a:r>
              <a:rPr lang="en-GB" sz="2400" dirty="0">
                <a:latin typeface="Open Sans"/>
                <a:ea typeface="Open Sans"/>
                <a:cs typeface="Open Sans"/>
              </a:rPr>
              <a:t>.</a:t>
            </a:r>
          </a:p>
          <a:p>
            <a:endParaRPr lang="en-GB" sz="2400" dirty="0">
              <a:latin typeface="Open Sans"/>
              <a:ea typeface="Open Sans"/>
              <a:cs typeface="Open Sans"/>
            </a:endParaRPr>
          </a:p>
          <a:p>
            <a:r>
              <a:rPr lang="en-GB" sz="2400" dirty="0">
                <a:latin typeface="Open Sans"/>
                <a:ea typeface="Open Sans"/>
                <a:cs typeface="Open Sans"/>
              </a:rPr>
              <a:t>🌱</a:t>
            </a:r>
            <a:r>
              <a:rPr lang="en-GB" sz="2400" i="1" dirty="0">
                <a:latin typeface="Open Sans"/>
                <a:ea typeface="Open Sans"/>
                <a:cs typeface="Open Sans"/>
              </a:rPr>
              <a:t> </a:t>
            </a:r>
            <a:r>
              <a:rPr lang="en-GB" sz="2400" b="1" dirty="0">
                <a:latin typeface="Open Sans"/>
                <a:ea typeface="Open Sans"/>
                <a:cs typeface="Open Sans"/>
              </a:rPr>
              <a:t>Local community</a:t>
            </a:r>
            <a:br>
              <a:rPr lang="en-GB" sz="2400" dirty="0">
                <a:latin typeface="Open Sans"/>
                <a:ea typeface="Open Sans"/>
                <a:cs typeface="Open Sans"/>
              </a:rPr>
            </a:br>
            <a:r>
              <a:rPr lang="en-GB" sz="2400" dirty="0">
                <a:latin typeface="Open Sans"/>
                <a:ea typeface="Open Sans"/>
                <a:cs typeface="Open Sans"/>
              </a:rPr>
              <a:t> Get practical ideas and approaches, from community engagement to flood adaptation.</a:t>
            </a:r>
          </a:p>
          <a:p>
            <a:endParaRPr lang="en-GB" sz="2400" dirty="0">
              <a:latin typeface="Open Sans"/>
              <a:ea typeface="Open Sans"/>
              <a:cs typeface="Open Sans"/>
            </a:endParaRPr>
          </a:p>
          <a:p>
            <a:r>
              <a:rPr lang="en-GB" sz="2400" i="1" dirty="0">
                <a:latin typeface="Open Sans"/>
                <a:ea typeface="Open Sans"/>
                <a:cs typeface="Open Sans"/>
              </a:rPr>
              <a:t>📈 </a:t>
            </a:r>
            <a:r>
              <a:rPr lang="en-GB" sz="2400" b="1" dirty="0">
                <a:latin typeface="Open Sans"/>
                <a:ea typeface="Open Sans"/>
                <a:cs typeface="Open Sans"/>
              </a:rPr>
              <a:t>Business, innovation and industry</a:t>
            </a:r>
            <a:br>
              <a:rPr lang="en-GB" sz="2400" dirty="0">
                <a:latin typeface="Open Sans"/>
                <a:ea typeface="Open Sans"/>
                <a:cs typeface="Open Sans"/>
              </a:rPr>
            </a:br>
            <a:r>
              <a:rPr lang="en-GB" sz="2400" dirty="0">
                <a:latin typeface="Open Sans"/>
                <a:ea typeface="Open Sans"/>
                <a:cs typeface="Open Sans"/>
              </a:rPr>
              <a:t> Explore future‑focused sessions on aviation, energy, and carbon removals.</a:t>
            </a:r>
          </a:p>
          <a:p>
            <a:endParaRPr lang="en-GB" sz="2400" dirty="0">
              <a:ea typeface="+mn-lt"/>
              <a:cs typeface="+mn-lt"/>
            </a:endParaRPr>
          </a:p>
          <a:p>
            <a:br>
              <a:rPr lang="en-GB" sz="2400" dirty="0">
                <a:highlight>
                  <a:srgbClr val="FFFFFF"/>
                </a:highlight>
                <a:ea typeface="+mn-lt"/>
                <a:cs typeface="Segoe UI"/>
              </a:rPr>
            </a:br>
            <a:br>
              <a:rPr lang="en-GB" sz="2400" dirty="0">
                <a:ea typeface="+mn-lt"/>
                <a:cs typeface="+mn-lt"/>
              </a:rPr>
            </a:br>
            <a:endParaRPr lang="en-GB" sz="2400" dirty="0">
              <a:ea typeface="+mn-lt"/>
              <a:cs typeface="+mn-lt"/>
            </a:endParaRPr>
          </a:p>
          <a:p>
            <a:pPr algn="just"/>
            <a:endParaRPr lang="en-GB" sz="2400" dirty="0">
              <a:solidFill>
                <a:srgbClr val="555555"/>
              </a:solidFill>
              <a:highlight>
                <a:srgbClr val="FFFFFF"/>
              </a:highlight>
              <a:latin typeface="Calibri"/>
              <a:ea typeface="Calibri"/>
              <a:cs typeface="Calibri"/>
            </a:endParaRPr>
          </a:p>
          <a:p>
            <a:pPr algn="just"/>
            <a:endParaRPr lang="en-GB" sz="2400" dirty="0">
              <a:solidFill>
                <a:srgbClr val="555555"/>
              </a:solidFill>
              <a:highlight>
                <a:srgbClr val="FFFFFF"/>
              </a:highlight>
              <a:ea typeface="+mn-lt"/>
              <a:cs typeface="Segoe UI"/>
            </a:endParaRPr>
          </a:p>
          <a:p>
            <a:pPr algn="l"/>
            <a:endParaRPr lang="en-GB" sz="2400" dirty="0">
              <a:ea typeface="Calibri"/>
              <a:cs typeface="Calibri"/>
            </a:endParaRPr>
          </a:p>
          <a:p>
            <a:endParaRPr lang="en-GB" dirty="0">
              <a:ea typeface="Calibri"/>
              <a:cs typeface="Calibri"/>
            </a:endParaRPr>
          </a:p>
        </p:txBody>
      </p:sp>
      <p:pic>
        <p:nvPicPr>
          <p:cNvPr id="5" name="Picture 4" descr="A qr code with a white background&#10;&#10;AI-generated content may be incorrect.">
            <a:extLst>
              <a:ext uri="{FF2B5EF4-FFF2-40B4-BE49-F238E27FC236}">
                <a16:creationId xmlns:a16="http://schemas.microsoft.com/office/drawing/2014/main" id="{F813C4CF-A36E-296C-322A-79E5F92B10F2}"/>
              </a:ext>
            </a:extLst>
          </p:cNvPr>
          <p:cNvPicPr>
            <a:picLocks noChangeAspect="1"/>
          </p:cNvPicPr>
          <p:nvPr/>
        </p:nvPicPr>
        <p:blipFill>
          <a:blip r:embed="rId3"/>
          <a:stretch>
            <a:fillRect/>
          </a:stretch>
        </p:blipFill>
        <p:spPr>
          <a:xfrm>
            <a:off x="14402759" y="3558388"/>
            <a:ext cx="2946340" cy="2946340"/>
          </a:xfrm>
          <a:prstGeom prst="rect">
            <a:avLst/>
          </a:prstGeom>
        </p:spPr>
      </p:pic>
      <p:pic>
        <p:nvPicPr>
          <p:cNvPr id="7" name="Graphic 6">
            <a:extLst>
              <a:ext uri="{FF2B5EF4-FFF2-40B4-BE49-F238E27FC236}">
                <a16:creationId xmlns:a16="http://schemas.microsoft.com/office/drawing/2014/main" id="{3B686B7B-B68C-47FA-1438-477146C215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flipH="1">
            <a:off x="-1" y="8335411"/>
            <a:ext cx="2302640" cy="1951589"/>
          </a:xfrm>
          <a:prstGeom prst="rect">
            <a:avLst/>
          </a:prstGeom>
        </p:spPr>
      </p:pic>
    </p:spTree>
    <p:extLst>
      <p:ext uri="{BB962C8B-B14F-4D97-AF65-F5344CB8AC3E}">
        <p14:creationId xmlns:p14="http://schemas.microsoft.com/office/powerpoint/2010/main" val="305608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02434F43-FFAF-07DE-F64D-02A8AAA8E327}"/>
              </a:ext>
            </a:extLst>
          </p:cNvPr>
          <p:cNvSpPr txBox="1">
            <a:spLocks/>
          </p:cNvSpPr>
          <p:nvPr/>
        </p:nvSpPr>
        <p:spPr>
          <a:xfrm>
            <a:off x="1833387" y="1387410"/>
            <a:ext cx="9139412" cy="836159"/>
          </a:xfrm>
          <a:prstGeom prst="rect">
            <a:avLst/>
          </a:prstGeom>
          <a:solidFill>
            <a:srgbClr val="8C0B31"/>
          </a:solidFill>
        </p:spPr>
        <p:txBody>
          <a:bodyPr wrap="squar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dirty="0"/>
              <a:t>Introduction of the speaker</a:t>
            </a:r>
          </a:p>
        </p:txBody>
      </p:sp>
      <p:sp>
        <p:nvSpPr>
          <p:cNvPr id="8" name="TextBox 22">
            <a:extLst>
              <a:ext uri="{FF2B5EF4-FFF2-40B4-BE49-F238E27FC236}">
                <a16:creationId xmlns:a16="http://schemas.microsoft.com/office/drawing/2014/main" id="{A0D35FD6-3796-A920-AFAF-590D9F42C34C}"/>
              </a:ext>
            </a:extLst>
          </p:cNvPr>
          <p:cNvSpPr txBox="1"/>
          <p:nvPr/>
        </p:nvSpPr>
        <p:spPr>
          <a:xfrm>
            <a:off x="3197225" y="6329560"/>
            <a:ext cx="5190101" cy="2554545"/>
          </a:xfrm>
          <a:prstGeom prst="rect">
            <a:avLst/>
          </a:prstGeom>
          <a:noFill/>
        </p:spPr>
        <p:txBody>
          <a:bodyPr wrap="square" lIns="91440" tIns="45720" rIns="91440" bIns="45720" rtlCol="0" anchor="t">
            <a:spAutoFit/>
          </a:bodyPr>
          <a:lstStyle>
            <a:defPPr>
              <a:defRPr lang="en-ES"/>
            </a:defPPr>
            <a:lvl1pPr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1pPr>
            <a:lvl2pPr indent="4572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2pPr>
            <a:lvl3pPr indent="9144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3pPr>
            <a:lvl4pPr indent="13716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4pPr>
            <a:lvl5pPr indent="18288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5pPr>
            <a:lvl6pPr marL="22860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6pPr>
            <a:lvl7pPr marL="27432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7pPr>
            <a:lvl8pPr marL="32004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8pPr>
            <a:lvl9pPr marL="36576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9pPr>
          </a:lstStyle>
          <a:p>
            <a:pPr algn="ctr"/>
            <a:r>
              <a:rPr lang="en-GB" sz="3200" b="1" dirty="0">
                <a:solidFill>
                  <a:srgbClr val="26155F"/>
                </a:solidFill>
                <a:latin typeface="Open Sans"/>
                <a:ea typeface="Open Sans"/>
                <a:cs typeface="Open Sans"/>
              </a:rPr>
              <a:t>Alexandre Mabille</a:t>
            </a:r>
          </a:p>
          <a:p>
            <a:pPr algn="ctr"/>
            <a:br>
              <a:rPr lang="en-GB" sz="2000" dirty="0">
                <a:latin typeface="Open Sans" panose="020B0606030504020204" pitchFamily="34" charset="0"/>
                <a:ea typeface="Open Sans" panose="020B0606030504020204" pitchFamily="34" charset="0"/>
                <a:cs typeface="Open Sans" panose="020B0606030504020204" pitchFamily="34" charset="0"/>
              </a:rPr>
            </a:br>
            <a:r>
              <a:rPr lang="en-US" dirty="0">
                <a:solidFill>
                  <a:schemeClr val="bg1"/>
                </a:solidFill>
                <a:latin typeface="Open Sans"/>
                <a:ea typeface="Open Sans"/>
                <a:cs typeface="Open Sans"/>
              </a:rPr>
              <a:t>Belgian EU Climate Pact Ambassador, Working with En‑ROADS and Climate Interactive to link climate science, education, and action. Focused on empowering students and communities through STEAM, systems thinking, and real-world collaboration.</a:t>
            </a:r>
            <a:endParaRPr lang="en-GB" sz="2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black and white corner&#10;&#10;Description automatically generated">
            <a:extLst>
              <a:ext uri="{FF2B5EF4-FFF2-40B4-BE49-F238E27FC236}">
                <a16:creationId xmlns:a16="http://schemas.microsoft.com/office/drawing/2014/main" id="{6C3E2AB5-E8BB-606A-ADD5-B1E889224C12}"/>
              </a:ext>
            </a:extLst>
          </p:cNvPr>
          <p:cNvPicPr>
            <a:picLocks noChangeAspect="1"/>
          </p:cNvPicPr>
          <p:nvPr/>
        </p:nvPicPr>
        <p:blipFill>
          <a:blip r:embed="rId3"/>
          <a:srcRect r="3169" b="8037"/>
          <a:stretch/>
        </p:blipFill>
        <p:spPr>
          <a:xfrm>
            <a:off x="14933716" y="8358188"/>
            <a:ext cx="3363047" cy="1930220"/>
          </a:xfrm>
          <a:prstGeom prst="rect">
            <a:avLst/>
          </a:prstGeom>
        </p:spPr>
      </p:pic>
      <p:pic>
        <p:nvPicPr>
          <p:cNvPr id="12" name="Picture 11" descr="A black background with orange and blue text&#10;&#10;Description automatically generated">
            <a:extLst>
              <a:ext uri="{FF2B5EF4-FFF2-40B4-BE49-F238E27FC236}">
                <a16:creationId xmlns:a16="http://schemas.microsoft.com/office/drawing/2014/main" id="{DD47F6D8-79FE-C8B0-B264-B0CF3211E7C5}"/>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4842201" y="8762046"/>
            <a:ext cx="3580763" cy="1524954"/>
          </a:xfrm>
          <a:prstGeom prst="rect">
            <a:avLst/>
          </a:prstGeom>
        </p:spPr>
      </p:pic>
      <p:sp>
        <p:nvSpPr>
          <p:cNvPr id="31" name="TextBox 22">
            <a:extLst>
              <a:ext uri="{FF2B5EF4-FFF2-40B4-BE49-F238E27FC236}">
                <a16:creationId xmlns:a16="http://schemas.microsoft.com/office/drawing/2014/main" id="{E26D1DF2-6D14-292C-F1B4-26BB3F44988F}"/>
              </a:ext>
            </a:extLst>
          </p:cNvPr>
          <p:cNvSpPr txBox="1"/>
          <p:nvPr/>
        </p:nvSpPr>
        <p:spPr>
          <a:xfrm>
            <a:off x="9698245" y="6329560"/>
            <a:ext cx="4928144" cy="1969770"/>
          </a:xfrm>
          <a:prstGeom prst="rect">
            <a:avLst/>
          </a:prstGeom>
          <a:noFill/>
        </p:spPr>
        <p:txBody>
          <a:bodyPr wrap="square" lIns="91440" tIns="45720" rIns="91440" bIns="45720" rtlCol="0" anchor="t">
            <a:spAutoFit/>
          </a:bodyPr>
          <a:lstStyle>
            <a:defPPr>
              <a:defRPr lang="en-ES"/>
            </a:defPPr>
            <a:lvl1pPr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1pPr>
            <a:lvl2pPr indent="4572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2pPr>
            <a:lvl3pPr indent="9144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3pPr>
            <a:lvl4pPr indent="13716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4pPr>
            <a:lvl5pPr indent="1828800" algn="l" rtl="0" eaLnBrk="0" fontAlgn="base" hangingPunct="0">
              <a:spcBef>
                <a:spcPct val="0"/>
              </a:spcBef>
              <a:spcAft>
                <a:spcPct val="0"/>
              </a:spcAft>
              <a:defRPr kern="1200">
                <a:solidFill>
                  <a:srgbClr val="000000"/>
                </a:solidFill>
                <a:latin typeface="Calibri" panose="020F0502020204030204" pitchFamily="34" charset="0"/>
                <a:ea typeface="+mn-ea"/>
                <a:cs typeface="+mn-cs"/>
                <a:sym typeface="Lucida Sans" panose="020B0602030504020204" pitchFamily="34" charset="77"/>
              </a:defRPr>
            </a:lvl5pPr>
            <a:lvl6pPr marL="22860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6pPr>
            <a:lvl7pPr marL="27432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7pPr>
            <a:lvl8pPr marL="32004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8pPr>
            <a:lvl9pPr marL="3657600" algn="l" defTabSz="914400" rtl="0" eaLnBrk="1" latinLnBrk="0" hangingPunct="1">
              <a:defRPr kern="1200">
                <a:solidFill>
                  <a:srgbClr val="000000"/>
                </a:solidFill>
                <a:latin typeface="Calibri" panose="020F0502020204030204" pitchFamily="34" charset="0"/>
                <a:ea typeface="+mn-ea"/>
                <a:cs typeface="+mn-cs"/>
                <a:sym typeface="Lucida Sans" panose="020B0602030504020204" pitchFamily="34" charset="77"/>
              </a:defRPr>
            </a:lvl9pPr>
          </a:lstStyle>
          <a:p>
            <a:pPr algn="ctr"/>
            <a:r>
              <a:rPr lang="en-GB" sz="3200" b="1" dirty="0">
                <a:solidFill>
                  <a:srgbClr val="26155F"/>
                </a:solidFill>
                <a:latin typeface="Open Sans"/>
                <a:ea typeface="Open Sans"/>
                <a:cs typeface="Open Sans"/>
              </a:rPr>
              <a:t>CLIMATE INTERACTIVE</a:t>
            </a:r>
          </a:p>
          <a:p>
            <a:pPr algn="ctr"/>
            <a:endParaRPr lang="en-GB" b="1" dirty="0">
              <a:solidFill>
                <a:srgbClr val="26155F"/>
              </a:solidFill>
              <a:latin typeface="Open Sans"/>
              <a:ea typeface="Open Sans"/>
              <a:cs typeface="Open Sans"/>
            </a:endParaRPr>
          </a:p>
          <a:p>
            <a:pPr algn="ctr"/>
            <a:r>
              <a:rPr lang="en-US" dirty="0">
                <a:solidFill>
                  <a:schemeClr val="bg1"/>
                </a:solidFill>
                <a:latin typeface="Open Sans"/>
                <a:ea typeface="Open Sans"/>
                <a:cs typeface="Open Sans"/>
              </a:rPr>
              <a:t>Nonprofit </a:t>
            </a:r>
            <a:r>
              <a:rPr lang="en-US" dirty="0" err="1">
                <a:solidFill>
                  <a:schemeClr val="bg1"/>
                </a:solidFill>
                <a:latin typeface="Open Sans"/>
                <a:ea typeface="Open Sans"/>
                <a:cs typeface="Open Sans"/>
              </a:rPr>
              <a:t>organisation</a:t>
            </a:r>
            <a:r>
              <a:rPr lang="en-US" dirty="0">
                <a:solidFill>
                  <a:schemeClr val="bg1"/>
                </a:solidFill>
                <a:latin typeface="Open Sans"/>
                <a:ea typeface="Open Sans"/>
                <a:cs typeface="Open Sans"/>
              </a:rPr>
              <a:t> that creates science-based, easy-to-use simulation tools that make complex climate dynamics understandable and actionable.</a:t>
            </a:r>
            <a:endParaRPr lang="en-GB" dirty="0">
              <a:solidFill>
                <a:schemeClr val="bg1"/>
              </a:solidFill>
              <a:latin typeface="Open Sans"/>
              <a:ea typeface="Open Sans"/>
              <a:cs typeface="Open Sans"/>
            </a:endParaRPr>
          </a:p>
        </p:txBody>
      </p:sp>
      <p:pic>
        <p:nvPicPr>
          <p:cNvPr id="9" name="Imagen 8">
            <a:extLst>
              <a:ext uri="{FF2B5EF4-FFF2-40B4-BE49-F238E27FC236}">
                <a16:creationId xmlns:a16="http://schemas.microsoft.com/office/drawing/2014/main" id="{93B78274-F200-A881-99B9-E5981ACA37F3}"/>
              </a:ext>
            </a:extLst>
          </p:cNvPr>
          <p:cNvPicPr>
            <a:picLocks noChangeAspect="1"/>
          </p:cNvPicPr>
          <p:nvPr/>
        </p:nvPicPr>
        <p:blipFill>
          <a:blip r:embed="rId5"/>
          <a:stretch>
            <a:fillRect/>
          </a:stretch>
        </p:blipFill>
        <p:spPr>
          <a:xfrm>
            <a:off x="9996167" y="3920160"/>
            <a:ext cx="4345475" cy="1838955"/>
          </a:xfrm>
          <a:prstGeom prst="rect">
            <a:avLst/>
          </a:prstGeom>
        </p:spPr>
      </p:pic>
      <p:pic>
        <p:nvPicPr>
          <p:cNvPr id="17" name="Picture 16" descr="Un hombre con una camisa azul&#10;&#10;El contenido generado por IA puede ser incorrecto.">
            <a:extLst>
              <a:ext uri="{FF2B5EF4-FFF2-40B4-BE49-F238E27FC236}">
                <a16:creationId xmlns:a16="http://schemas.microsoft.com/office/drawing/2014/main" id="{6B463211-D660-26BB-8FAD-3509A4C8C23D}"/>
              </a:ext>
            </a:extLst>
          </p:cNvPr>
          <p:cNvPicPr>
            <a:picLocks noChangeAspect="1"/>
          </p:cNvPicPr>
          <p:nvPr/>
        </p:nvPicPr>
        <p:blipFill>
          <a:blip r:embed="rId6">
            <a:extLst>
              <a:ext uri="{28A0092B-C50C-407E-A947-70E740481C1C}">
                <a14:useLocalDpi xmlns:a14="http://schemas.microsoft.com/office/drawing/2010/main" val="0"/>
              </a:ext>
            </a:extLst>
          </a:blip>
          <a:srcRect l="8800" t="8213" r="8800" b="9387"/>
          <a:stretch>
            <a:fillRect/>
          </a:stretch>
        </p:blipFill>
        <p:spPr>
          <a:xfrm>
            <a:off x="4451292" y="3310713"/>
            <a:ext cx="2681966" cy="2681966"/>
          </a:xfrm>
          <a:custGeom>
            <a:avLst/>
            <a:gdLst>
              <a:gd name="csX0" fmla="*/ 1143000 w 2286000"/>
              <a:gd name="csY0" fmla="*/ 0 h 2286000"/>
              <a:gd name="csX1" fmla="*/ 2286000 w 2286000"/>
              <a:gd name="csY1" fmla="*/ 1143000 h 2286000"/>
              <a:gd name="csX2" fmla="*/ 1143000 w 2286000"/>
              <a:gd name="csY2" fmla="*/ 2286000 h 2286000"/>
              <a:gd name="csX3" fmla="*/ 0 w 2286000"/>
              <a:gd name="csY3" fmla="*/ 1143000 h 2286000"/>
              <a:gd name="csX4" fmla="*/ 1143000 w 2286000"/>
              <a:gd name="csY4" fmla="*/ 0 h 2286000"/>
            </a:gdLst>
            <a:ahLst/>
            <a:cxnLst>
              <a:cxn ang="0">
                <a:pos x="csX0" y="csY0"/>
              </a:cxn>
              <a:cxn ang="0">
                <a:pos x="csX1" y="csY1"/>
              </a:cxn>
              <a:cxn ang="0">
                <a:pos x="csX2" y="csY2"/>
              </a:cxn>
              <a:cxn ang="0">
                <a:pos x="csX3" y="csY3"/>
              </a:cxn>
              <a:cxn ang="0">
                <a:pos x="csX4" y="csY4"/>
              </a:cxn>
            </a:cxnLst>
            <a:rect l="l" t="t" r="r" b="b"/>
            <a:pathLst>
              <a:path w="2286000" h="2286000">
                <a:moveTo>
                  <a:pt x="1143000" y="0"/>
                </a:moveTo>
                <a:cubicBezTo>
                  <a:pt x="1774261" y="0"/>
                  <a:pt x="2286000" y="511739"/>
                  <a:pt x="2286000" y="1143000"/>
                </a:cubicBezTo>
                <a:cubicBezTo>
                  <a:pt x="2286000" y="1774261"/>
                  <a:pt x="1774261" y="2286000"/>
                  <a:pt x="1143000" y="2286000"/>
                </a:cubicBezTo>
                <a:cubicBezTo>
                  <a:pt x="511739" y="2286000"/>
                  <a:pt x="0" y="1774261"/>
                  <a:pt x="0" y="1143000"/>
                </a:cubicBezTo>
                <a:cubicBezTo>
                  <a:pt x="0" y="511739"/>
                  <a:pt x="511739" y="0"/>
                  <a:pt x="1143000" y="0"/>
                </a:cubicBezTo>
                <a:close/>
              </a:path>
            </a:pathLst>
          </a:custGeom>
          <a:ln w="57150">
            <a:solidFill>
              <a:schemeClr val="bg1"/>
            </a:solidFill>
          </a:ln>
        </p:spPr>
      </p:pic>
      <p:cxnSp>
        <p:nvCxnSpPr>
          <p:cNvPr id="19" name="Straight Connector 18">
            <a:extLst>
              <a:ext uri="{FF2B5EF4-FFF2-40B4-BE49-F238E27FC236}">
                <a16:creationId xmlns:a16="http://schemas.microsoft.com/office/drawing/2014/main" id="{BF2B5158-2136-F790-5F19-5740987F31C5}"/>
              </a:ext>
            </a:extLst>
          </p:cNvPr>
          <p:cNvCxnSpPr>
            <a:cxnSpLocks/>
          </p:cNvCxnSpPr>
          <p:nvPr/>
        </p:nvCxnSpPr>
        <p:spPr>
          <a:xfrm>
            <a:off x="8935453" y="2967789"/>
            <a:ext cx="0" cy="612808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655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BE6A1-2513-FF5A-135C-45DD9DE571D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4A95A24-8A1B-E10A-3966-FE1A38C6AC4C}"/>
              </a:ext>
            </a:extLst>
          </p:cNvPr>
          <p:cNvSpPr>
            <a:spLocks noGrp="1"/>
          </p:cNvSpPr>
          <p:nvPr>
            <p:ph type="body" sz="quarter" idx="11"/>
          </p:nvPr>
        </p:nvSpPr>
        <p:spPr>
          <a:xfrm>
            <a:off x="1484396" y="1089193"/>
            <a:ext cx="7162299" cy="836159"/>
          </a:xfrm>
        </p:spPr>
        <p:txBody>
          <a:bodyPr wrap="square" lIns="216000" tIns="144000" rIns="180000" bIns="108000" anchor="t">
            <a:spAutoFit/>
          </a:bodyPr>
          <a:lstStyle/>
          <a:p>
            <a:r>
              <a:rPr lang="en-GB">
                <a:latin typeface="Open Sans"/>
                <a:ea typeface="Open Sans"/>
                <a:cs typeface="Open Sans"/>
              </a:rPr>
              <a:t>climate pact activities</a:t>
            </a:r>
            <a:endParaRPr lang="en-GB"/>
          </a:p>
        </p:txBody>
      </p:sp>
      <p:sp>
        <p:nvSpPr>
          <p:cNvPr id="2" name="TextBox 1">
            <a:extLst>
              <a:ext uri="{FF2B5EF4-FFF2-40B4-BE49-F238E27FC236}">
                <a16:creationId xmlns:a16="http://schemas.microsoft.com/office/drawing/2014/main" id="{31736B83-3BD9-C406-F205-45142962D264}"/>
              </a:ext>
            </a:extLst>
          </p:cNvPr>
          <p:cNvSpPr txBox="1"/>
          <p:nvPr/>
        </p:nvSpPr>
        <p:spPr>
          <a:xfrm>
            <a:off x="1484396" y="2757277"/>
            <a:ext cx="9488404" cy="62786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latin typeface="Open Sans" panose="020B0606030504020204" pitchFamily="34" charset="0"/>
                <a:ea typeface="Open Sans" panose="020B0606030504020204" pitchFamily="34" charset="0"/>
                <a:cs typeface="Open Sans" panose="020B0606030504020204" pitchFamily="34" charset="0"/>
              </a:rPr>
              <a:t>📘 </a:t>
            </a:r>
            <a:r>
              <a:rPr lang="en-GB" sz="3200" b="1" dirty="0">
                <a:latin typeface="Open Sans" panose="020B0606030504020204" pitchFamily="34" charset="0"/>
                <a:ea typeface="Open Sans" panose="020B0606030504020204" pitchFamily="34" charset="0"/>
                <a:cs typeface="Open Sans" panose="020B0606030504020204" pitchFamily="34" charset="0"/>
              </a:rPr>
              <a:t>Next EUCAA series</a:t>
            </a:r>
          </a:p>
          <a:p>
            <a:endParaRPr lang="en-GB" sz="2800" b="1" dirty="0"/>
          </a:p>
          <a:p>
            <a:r>
              <a:rPr lang="en-GB" sz="2400" dirty="0">
                <a:latin typeface="Open Sans" panose="020B0606030504020204" pitchFamily="34" charset="0"/>
                <a:ea typeface="Open Sans" panose="020B0606030504020204" pitchFamily="34" charset="0"/>
                <a:cs typeface="Open Sans" panose="020B0606030504020204" pitchFamily="34" charset="0"/>
              </a:rPr>
              <a:t>Next, in May and June, we invite you to join the following series:</a:t>
            </a:r>
          </a:p>
          <a:p>
            <a:r>
              <a:rPr lang="en-GB" sz="2600" b="1" i="1" dirty="0">
                <a:solidFill>
                  <a:srgbClr val="2A255A"/>
                </a:solidFill>
                <a:latin typeface="Open Sans" panose="020B0606030504020204" pitchFamily="34" charset="0"/>
                <a:ea typeface="Open Sans" panose="020B0606030504020204" pitchFamily="34" charset="0"/>
                <a:cs typeface="Open Sans" panose="020B0606030504020204" pitchFamily="34" charset="0"/>
              </a:rPr>
              <a:t>Disinformation and social media.</a:t>
            </a:r>
          </a:p>
          <a:p>
            <a:endParaRPr lang="en-GB" sz="2600" dirty="0">
              <a:latin typeface="Open Sans" panose="020B0606030504020204" pitchFamily="34" charset="0"/>
              <a:ea typeface="Open Sans" panose="020B0606030504020204" pitchFamily="34" charset="0"/>
              <a:cs typeface="Open Sans" panose="020B0606030504020204" pitchFamily="34" charset="0"/>
            </a:endParaRPr>
          </a:p>
          <a:p>
            <a:r>
              <a:rPr lang="en-US" sz="2400" dirty="0">
                <a:latin typeface="Open Sans" panose="020B0606030504020204" pitchFamily="34" charset="0"/>
                <a:ea typeface="Open Sans" panose="020B0606030504020204" pitchFamily="34" charset="0"/>
                <a:cs typeface="Open Sans" panose="020B0606030504020204" pitchFamily="34" charset="0"/>
              </a:rPr>
              <a:t>A series exploring how disinformation shapes public attitudes toward climate action — and how to take action. </a:t>
            </a:r>
          </a:p>
          <a:p>
            <a:endParaRPr lang="en-US" sz="2400" b="1" dirty="0">
              <a:solidFill>
                <a:srgbClr val="85102E"/>
              </a:solidFill>
              <a:latin typeface="Open Sans" panose="020B0606030504020204" pitchFamily="34" charset="0"/>
              <a:ea typeface="Open Sans" panose="020B0606030504020204" pitchFamily="34" charset="0"/>
              <a:cs typeface="Open Sans" panose="020B0606030504020204" pitchFamily="34" charset="0"/>
            </a:endParaRPr>
          </a:p>
          <a:p>
            <a:r>
              <a:rPr lang="en-GB" sz="3200" b="1" dirty="0">
                <a:solidFill>
                  <a:srgbClr val="85102E"/>
                </a:solidFill>
                <a:latin typeface="Open Sans" panose="020B0606030504020204" pitchFamily="34" charset="0"/>
                <a:ea typeface="Open Sans" panose="020B0606030504020204" pitchFamily="34" charset="0"/>
                <a:cs typeface="Open Sans" panose="020B0606030504020204" pitchFamily="34" charset="0"/>
              </a:rPr>
              <a:t>👉 Stay tuned!</a:t>
            </a:r>
            <a:br>
              <a:rPr lang="en-GB" sz="2400" dirty="0">
                <a:ea typeface="+mn-lt"/>
                <a:cs typeface="+mn-lt"/>
              </a:rPr>
            </a:br>
            <a:br>
              <a:rPr lang="en-GB" sz="2400" dirty="0">
                <a:ea typeface="+mn-lt"/>
                <a:cs typeface="+mn-lt"/>
              </a:rPr>
            </a:br>
            <a:endParaRPr lang="en-GB" sz="2400" dirty="0">
              <a:ea typeface="+mn-lt"/>
              <a:cs typeface="+mn-lt"/>
            </a:endParaRPr>
          </a:p>
          <a:p>
            <a:endParaRPr lang="en-GB" sz="2400" b="1" dirty="0">
              <a:latin typeface="Calibri"/>
              <a:ea typeface="Calibri"/>
              <a:cs typeface="Calibri"/>
            </a:endParaRPr>
          </a:p>
          <a:p>
            <a:pPr algn="just"/>
            <a:endParaRPr lang="en-GB" sz="2400" dirty="0">
              <a:solidFill>
                <a:srgbClr val="555555"/>
              </a:solidFill>
              <a:highlight>
                <a:srgbClr val="FFFFFF"/>
              </a:highlight>
              <a:latin typeface="Calibri"/>
              <a:ea typeface="Calibri"/>
              <a:cs typeface="Calibri"/>
            </a:endParaRPr>
          </a:p>
          <a:p>
            <a:pPr algn="just"/>
            <a:endParaRPr lang="en-GB" sz="2400" dirty="0">
              <a:solidFill>
                <a:srgbClr val="555555"/>
              </a:solidFill>
              <a:highlight>
                <a:srgbClr val="FFFFFF"/>
              </a:highlight>
              <a:ea typeface="+mn-lt"/>
              <a:cs typeface="Segoe UI"/>
            </a:endParaRPr>
          </a:p>
          <a:p>
            <a:pPr algn="l"/>
            <a:endParaRPr lang="en-GB" sz="2400" dirty="0">
              <a:ea typeface="Calibri"/>
              <a:cs typeface="Calibri"/>
            </a:endParaRPr>
          </a:p>
          <a:p>
            <a:endParaRPr lang="en-GB" dirty="0">
              <a:ea typeface="Calibri"/>
              <a:cs typeface="Calibri"/>
            </a:endParaRPr>
          </a:p>
        </p:txBody>
      </p:sp>
      <p:pic>
        <p:nvPicPr>
          <p:cNvPr id="7" name="Graphic 6">
            <a:extLst>
              <a:ext uri="{FF2B5EF4-FFF2-40B4-BE49-F238E27FC236}">
                <a16:creationId xmlns:a16="http://schemas.microsoft.com/office/drawing/2014/main" id="{C2EEBBC2-A093-EF4E-F7D7-2C9DB873F21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flipH="1">
            <a:off x="-1" y="6112042"/>
            <a:ext cx="5011392" cy="4174958"/>
          </a:xfrm>
          <a:prstGeom prst="rect">
            <a:avLst/>
          </a:prstGeom>
        </p:spPr>
      </p:pic>
    </p:spTree>
    <p:extLst>
      <p:ext uri="{BB962C8B-B14F-4D97-AF65-F5344CB8AC3E}">
        <p14:creationId xmlns:p14="http://schemas.microsoft.com/office/powerpoint/2010/main" val="2603509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3C5A4-DC8F-E6D3-C0E2-A2207C6DBA2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A39DE1E-403D-8A00-94A8-DB123B14F299}"/>
              </a:ext>
            </a:extLst>
          </p:cNvPr>
          <p:cNvSpPr/>
          <p:nvPr/>
        </p:nvSpPr>
        <p:spPr>
          <a:xfrm>
            <a:off x="13197517" y="3200208"/>
            <a:ext cx="3606087" cy="4414098"/>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C3DE9B6-390B-0EC7-6137-879A5C982166}"/>
              </a:ext>
            </a:extLst>
          </p:cNvPr>
          <p:cNvSpPr txBox="1"/>
          <p:nvPr/>
        </p:nvSpPr>
        <p:spPr>
          <a:xfrm>
            <a:off x="13485826" y="6877518"/>
            <a:ext cx="2993845" cy="461665"/>
          </a:xfrm>
          <a:prstGeom prst="rect">
            <a:avLst/>
          </a:prstGeom>
          <a:noFill/>
        </p:spPr>
        <p:txBody>
          <a:bodyPr wrap="square">
            <a:spAutoFit/>
          </a:bodyPr>
          <a:lstStyle/>
          <a:p>
            <a:pPr algn="ct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Scan the </a:t>
            </a: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QR code </a:t>
            </a:r>
            <a:endParaRPr lang="en-GB"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 Placeholder 3">
            <a:extLst>
              <a:ext uri="{FF2B5EF4-FFF2-40B4-BE49-F238E27FC236}">
                <a16:creationId xmlns:a16="http://schemas.microsoft.com/office/drawing/2014/main" id="{EE344A82-1C66-9DE1-EB81-CC4A8940761D}"/>
              </a:ext>
            </a:extLst>
          </p:cNvPr>
          <p:cNvSpPr>
            <a:spLocks noGrp="1"/>
          </p:cNvSpPr>
          <p:nvPr>
            <p:ph type="body" sz="quarter" idx="11"/>
          </p:nvPr>
        </p:nvSpPr>
        <p:spPr>
          <a:xfrm>
            <a:off x="1484396" y="1089193"/>
            <a:ext cx="7099394" cy="836159"/>
          </a:xfrm>
        </p:spPr>
        <p:txBody>
          <a:bodyPr wrap="none" lIns="216000" tIns="144000" rIns="180000" bIns="108000" anchor="t">
            <a:spAutoFit/>
          </a:bodyPr>
          <a:lstStyle/>
          <a:p>
            <a:r>
              <a:rPr lang="en-GB">
                <a:latin typeface="Open Sans"/>
                <a:ea typeface="Open Sans"/>
                <a:cs typeface="Open Sans"/>
              </a:rPr>
              <a:t>climate pact activities</a:t>
            </a:r>
            <a:endParaRPr lang="en-US"/>
          </a:p>
        </p:txBody>
      </p:sp>
      <p:sp>
        <p:nvSpPr>
          <p:cNvPr id="2" name="TextBox 1">
            <a:extLst>
              <a:ext uri="{FF2B5EF4-FFF2-40B4-BE49-F238E27FC236}">
                <a16:creationId xmlns:a16="http://schemas.microsoft.com/office/drawing/2014/main" id="{F47191C9-BCA9-E596-B9D1-E3DDABACA233}"/>
              </a:ext>
            </a:extLst>
          </p:cNvPr>
          <p:cNvSpPr txBox="1"/>
          <p:nvPr/>
        </p:nvSpPr>
        <p:spPr>
          <a:xfrm>
            <a:off x="1484396" y="3413472"/>
            <a:ext cx="9907504" cy="54168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t>⭐ </a:t>
            </a:r>
            <a:r>
              <a:rPr lang="en-GB" sz="3200" b="1" dirty="0">
                <a:solidFill>
                  <a:srgbClr val="000000"/>
                </a:solidFill>
                <a:latin typeface="Open Sans"/>
                <a:ea typeface="Open Sans"/>
                <a:cs typeface="Open Sans"/>
              </a:rPr>
              <a:t>Making an </a:t>
            </a:r>
            <a:r>
              <a:rPr lang="en-GB" sz="3200" b="1" dirty="0" err="1">
                <a:solidFill>
                  <a:srgbClr val="000000"/>
                </a:solidFill>
                <a:latin typeface="Open Sans"/>
                <a:ea typeface="Open Sans"/>
                <a:cs typeface="Open Sans"/>
              </a:rPr>
              <a:t>ImPact</a:t>
            </a:r>
            <a:r>
              <a:rPr lang="en-GB" sz="3200" b="1" dirty="0">
                <a:solidFill>
                  <a:srgbClr val="000000"/>
                </a:solidFill>
                <a:latin typeface="Open Sans"/>
                <a:ea typeface="Open Sans"/>
                <a:cs typeface="Open Sans"/>
              </a:rPr>
              <a:t> Campaign</a:t>
            </a:r>
            <a:endParaRPr lang="en-GB" sz="3200" dirty="0">
              <a:solidFill>
                <a:srgbClr val="000000"/>
              </a:solidFill>
              <a:latin typeface="Open Sans"/>
              <a:ea typeface="Open Sans"/>
              <a:cs typeface="Open Sans"/>
            </a:endParaRPr>
          </a:p>
          <a:p>
            <a:endParaRPr lang="en-GB" sz="2800" b="1" dirty="0">
              <a:latin typeface="Calibri"/>
              <a:ea typeface="Calibri"/>
              <a:cs typeface="Calibri"/>
            </a:endParaRPr>
          </a:p>
          <a:p>
            <a:r>
              <a:rPr lang="en-GB" sz="2400" dirty="0">
                <a:highlight>
                  <a:srgbClr val="FFFFFF"/>
                </a:highlight>
                <a:latin typeface="Open Sans" panose="020B0606030504020204" pitchFamily="34" charset="0"/>
                <a:ea typeface="Open Sans" panose="020B0606030504020204" pitchFamily="34" charset="0"/>
                <a:cs typeface="Open Sans" panose="020B0606030504020204" pitchFamily="34" charset="0"/>
              </a:rPr>
              <a:t>Discover new inspiring stories from the Climate Pact community and celebrate everyday climate action across Europe.</a:t>
            </a:r>
          </a:p>
          <a:p>
            <a:br>
              <a:rPr lang="en-GB" sz="2800" dirty="0">
                <a:highlight>
                  <a:srgbClr val="FFFFFF"/>
                </a:highlight>
                <a:latin typeface="Calibri"/>
                <a:ea typeface="Calibri"/>
                <a:cs typeface="Calibri"/>
              </a:rPr>
            </a:br>
            <a:r>
              <a:rPr lang="en-GB" sz="3200" dirty="0">
                <a:solidFill>
                  <a:srgbClr val="85102E"/>
                </a:solidFill>
                <a:highlight>
                  <a:srgbClr val="FFFFFF"/>
                </a:highlight>
                <a:latin typeface="Calibri"/>
                <a:ea typeface="Calibri"/>
                <a:cs typeface="Calibri"/>
              </a:rPr>
              <a:t>👉</a:t>
            </a:r>
            <a:r>
              <a:rPr lang="en-GB" sz="3200" b="1" dirty="0">
                <a:solidFill>
                  <a:srgbClr val="85102E"/>
                </a:solidFill>
                <a:highlight>
                  <a:srgbClr val="FFFFFF"/>
                </a:highlight>
                <a:latin typeface="Calibri"/>
                <a:ea typeface="Calibri"/>
                <a:cs typeface="Calibri"/>
              </a:rPr>
              <a:t> </a:t>
            </a:r>
            <a:r>
              <a:rPr lang="en-GB" sz="3200" b="1" dirty="0">
                <a:solidFill>
                  <a:srgbClr val="85102E"/>
                </a:solidFill>
                <a:highlight>
                  <a:srgbClr val="FFFFFF"/>
                </a:highlight>
                <a:latin typeface="Open Sans"/>
                <a:ea typeface="Open Sans"/>
                <a:cs typeface="Open Sans"/>
              </a:rPr>
              <a:t>Read the latest stories</a:t>
            </a:r>
            <a:r>
              <a:rPr lang="en-GB" sz="3200" dirty="0">
                <a:solidFill>
                  <a:srgbClr val="85102E"/>
                </a:solidFill>
                <a:highlight>
                  <a:srgbClr val="FFFFFF"/>
                </a:highlight>
                <a:latin typeface="Open Sans"/>
                <a:ea typeface="Open Sans"/>
                <a:cs typeface="Open Sans"/>
              </a:rPr>
              <a:t>: </a:t>
            </a:r>
            <a:br>
              <a:rPr lang="en-GB" sz="3200" dirty="0">
                <a:solidFill>
                  <a:srgbClr val="85102E"/>
                </a:solidFill>
                <a:highlight>
                  <a:srgbClr val="FFFFFF"/>
                </a:highlight>
                <a:latin typeface="Open Sans"/>
                <a:ea typeface="Open Sans"/>
                <a:cs typeface="Open Sans"/>
              </a:rPr>
            </a:br>
            <a:r>
              <a:rPr lang="en-GB" sz="3200" dirty="0">
                <a:solidFill>
                  <a:srgbClr val="8C0B31"/>
                </a:solidFill>
                <a:highlight>
                  <a:srgbClr val="FFFFFF"/>
                </a:highlight>
                <a:latin typeface="Open Sans"/>
                <a:ea typeface="Open Sans"/>
                <a:cs typeface="Open Sans"/>
                <a:hlinkClick r:id="rId3">
                  <a:extLst>
                    <a:ext uri="{A12FA001-AC4F-418D-AE19-62706E023703}">
                      <ahyp:hlinkClr xmlns:ahyp="http://schemas.microsoft.com/office/drawing/2018/hyperlinkcolor" val="tx"/>
                    </a:ext>
                  </a:extLst>
                </a:hlinkClick>
              </a:rPr>
              <a:t>Making an </a:t>
            </a:r>
            <a:r>
              <a:rPr lang="en-GB" sz="3200" dirty="0" err="1">
                <a:solidFill>
                  <a:srgbClr val="8C0B31"/>
                </a:solidFill>
                <a:highlight>
                  <a:srgbClr val="FFFFFF"/>
                </a:highlight>
                <a:latin typeface="Open Sans"/>
                <a:ea typeface="Open Sans"/>
                <a:cs typeface="Open Sans"/>
                <a:hlinkClick r:id="rId3">
                  <a:extLst>
                    <a:ext uri="{A12FA001-AC4F-418D-AE19-62706E023703}">
                      <ahyp:hlinkClr xmlns:ahyp="http://schemas.microsoft.com/office/drawing/2018/hyperlinkcolor" val="tx"/>
                    </a:ext>
                  </a:extLst>
                </a:hlinkClick>
              </a:rPr>
              <a:t>ImPact</a:t>
            </a:r>
            <a:r>
              <a:rPr lang="en-GB" sz="3200" dirty="0">
                <a:solidFill>
                  <a:srgbClr val="8C0B31"/>
                </a:solidFill>
                <a:highlight>
                  <a:srgbClr val="FFFFFF"/>
                </a:highlight>
                <a:latin typeface="Open Sans"/>
                <a:ea typeface="Open Sans"/>
                <a:cs typeface="Open Sans"/>
                <a:hlinkClick r:id="rId3">
                  <a:extLst>
                    <a:ext uri="{A12FA001-AC4F-418D-AE19-62706E023703}">
                      <ahyp:hlinkClr xmlns:ahyp="http://schemas.microsoft.com/office/drawing/2018/hyperlinkcolor" val="tx"/>
                    </a:ext>
                  </a:extLst>
                </a:hlinkClick>
              </a:rPr>
              <a:t> - your climate stories</a:t>
            </a:r>
          </a:p>
          <a:p>
            <a:endParaRPr lang="en-GB" sz="2800" dirty="0">
              <a:highlight>
                <a:srgbClr val="FFFFFF"/>
              </a:highlight>
              <a:latin typeface="Calibri"/>
              <a:ea typeface="Calibri"/>
              <a:cs typeface="Calibri"/>
            </a:endParaRPr>
          </a:p>
          <a:p>
            <a:endParaRPr lang="en-GB" sz="2800" dirty="0">
              <a:highlight>
                <a:srgbClr val="FFFFFF"/>
              </a:highlight>
              <a:latin typeface="Calibri"/>
              <a:ea typeface="Calibri"/>
              <a:cs typeface="Calibri"/>
            </a:endParaRPr>
          </a:p>
          <a:p>
            <a:endParaRPr lang="en-GB" sz="2400" dirty="0">
              <a:solidFill>
                <a:srgbClr val="555555"/>
              </a:solidFill>
              <a:highlight>
                <a:srgbClr val="FFFFFF"/>
              </a:highlight>
              <a:latin typeface="Calibri"/>
              <a:ea typeface="Calibri"/>
              <a:cs typeface="Calibri"/>
            </a:endParaRPr>
          </a:p>
          <a:p>
            <a:endParaRPr lang="en-GB" sz="2400" dirty="0">
              <a:solidFill>
                <a:srgbClr val="555555"/>
              </a:solidFill>
              <a:highlight>
                <a:srgbClr val="FFFFFF"/>
              </a:highlight>
              <a:ea typeface="+mn-lt"/>
              <a:cs typeface="Segoe UI"/>
            </a:endParaRPr>
          </a:p>
          <a:p>
            <a:endParaRPr lang="en-GB" sz="2400" dirty="0">
              <a:ea typeface="Calibri"/>
              <a:cs typeface="Calibri"/>
            </a:endParaRPr>
          </a:p>
          <a:p>
            <a:endParaRPr lang="en-GB" dirty="0">
              <a:ea typeface="Calibri"/>
              <a:cs typeface="Calibri"/>
            </a:endParaRPr>
          </a:p>
        </p:txBody>
      </p:sp>
      <p:pic>
        <p:nvPicPr>
          <p:cNvPr id="7" name="Graphic 6">
            <a:extLst>
              <a:ext uri="{FF2B5EF4-FFF2-40B4-BE49-F238E27FC236}">
                <a16:creationId xmlns:a16="http://schemas.microsoft.com/office/drawing/2014/main" id="{91D98D2C-3C64-F63F-C3FF-0378417FC9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flipH="1">
            <a:off x="-1" y="6112042"/>
            <a:ext cx="5011392" cy="4174958"/>
          </a:xfrm>
          <a:prstGeom prst="rect">
            <a:avLst/>
          </a:prstGeom>
        </p:spPr>
      </p:pic>
      <p:pic>
        <p:nvPicPr>
          <p:cNvPr id="3" name="Picture 2" descr="A qr code with a white background&#10;&#10;AI-generated content may be incorrect.">
            <a:extLst>
              <a:ext uri="{FF2B5EF4-FFF2-40B4-BE49-F238E27FC236}">
                <a16:creationId xmlns:a16="http://schemas.microsoft.com/office/drawing/2014/main" id="{E58A60BD-1199-C160-288F-1BEEFB20111A}"/>
              </a:ext>
            </a:extLst>
          </p:cNvPr>
          <p:cNvPicPr>
            <a:picLocks noChangeAspect="1"/>
          </p:cNvPicPr>
          <p:nvPr/>
        </p:nvPicPr>
        <p:blipFill>
          <a:blip r:embed="rId5"/>
          <a:stretch>
            <a:fillRect/>
          </a:stretch>
        </p:blipFill>
        <p:spPr>
          <a:xfrm>
            <a:off x="13451473" y="3450900"/>
            <a:ext cx="3035119" cy="3184682"/>
          </a:xfrm>
          <a:prstGeom prst="rect">
            <a:avLst/>
          </a:prstGeom>
        </p:spPr>
      </p:pic>
    </p:spTree>
    <p:extLst>
      <p:ext uri="{BB962C8B-B14F-4D97-AF65-F5344CB8AC3E}">
        <p14:creationId xmlns:p14="http://schemas.microsoft.com/office/powerpoint/2010/main" val="3450360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E13C1-07C0-4F06-D8BD-92CEC19FB8D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B7EA21C-C897-0968-750F-929C3F4C2F52}"/>
              </a:ext>
            </a:extLst>
          </p:cNvPr>
          <p:cNvSpPr>
            <a:spLocks noGrp="1"/>
          </p:cNvSpPr>
          <p:nvPr>
            <p:ph type="body" sz="quarter" idx="10"/>
          </p:nvPr>
        </p:nvSpPr>
        <p:spPr>
          <a:xfrm>
            <a:off x="1484395" y="2421991"/>
            <a:ext cx="13017667" cy="5314981"/>
          </a:xfrm>
        </p:spPr>
        <p:txBody>
          <a:bodyPr lIns="0" tIns="0" rIns="0" bIns="0" anchor="t"/>
          <a:lstStyle/>
          <a:p>
            <a:pPr marL="0" lvl="1" fontAlgn="base">
              <a:lnSpc>
                <a:spcPct val="100000"/>
              </a:lnSpc>
              <a:spcBef>
                <a:spcPts val="1500"/>
              </a:spcBef>
            </a:pPr>
            <a:endParaRPr lang="en-GB" sz="2400">
              <a:solidFill>
                <a:srgbClr val="262626"/>
              </a:solidFill>
            </a:endParaRPr>
          </a:p>
          <a:p>
            <a:pPr algn="l" rtl="0" fontAlgn="base">
              <a:lnSpc>
                <a:spcPts val="1500"/>
              </a:lnSpc>
            </a:pPr>
            <a:r>
              <a:rPr lang="en-GB" sz="2800" b="1">
                <a:solidFill>
                  <a:srgbClr val="262626"/>
                </a:solidFill>
                <a:latin typeface="Open Sans"/>
                <a:ea typeface="Open Sans"/>
                <a:cs typeface="Open Sans"/>
              </a:rPr>
              <a:t>Visit the Climate Pact website to:</a:t>
            </a:r>
            <a:br>
              <a:rPr lang="en-GB" sz="2400" b="1"/>
            </a:br>
            <a:endParaRPr lang="en-GB" sz="2400" b="1">
              <a:solidFill>
                <a:srgbClr val="262626"/>
              </a:solidFill>
            </a:endParaRPr>
          </a:p>
          <a:p>
            <a:pPr fontAlgn="base">
              <a:lnSpc>
                <a:spcPct val="100000"/>
              </a:lnSpc>
            </a:pPr>
            <a:r>
              <a:rPr lang="en-US" sz="2400">
                <a:solidFill>
                  <a:srgbClr val="262626"/>
                </a:solidFill>
                <a:latin typeface="Open Sans"/>
                <a:ea typeface="Open Sans"/>
                <a:cs typeface="Open Sans"/>
              </a:rPr>
              <a:t>Build your climate knowledge with the EU Climate Action Academy’s resources </a:t>
            </a:r>
          </a:p>
          <a:p>
            <a:pPr fontAlgn="base">
              <a:lnSpc>
                <a:spcPct val="150000"/>
              </a:lnSpc>
              <a:spcBef>
                <a:spcPts val="2400"/>
              </a:spcBef>
            </a:pPr>
            <a:r>
              <a:rPr lang="en-US" sz="2400" b="0" i="0" u="none" strike="noStrike">
                <a:solidFill>
                  <a:srgbClr val="262626"/>
                </a:solidFill>
                <a:effectLst/>
                <a:latin typeface="Open Sans"/>
                <a:ea typeface="Open Sans"/>
                <a:cs typeface="Open Sans"/>
              </a:rPr>
              <a:t>🤝   Connect with Climate Pact Ambassadors, Partners and</a:t>
            </a:r>
            <a:r>
              <a:rPr lang="en-US" sz="2400">
                <a:solidFill>
                  <a:srgbClr val="262626"/>
                </a:solidFill>
                <a:latin typeface="Open Sans"/>
                <a:ea typeface="Open Sans"/>
                <a:cs typeface="Open Sans"/>
              </a:rPr>
              <a:t> </a:t>
            </a:r>
            <a:r>
              <a:rPr lang="en-US" sz="2400" b="0" i="0" u="none" strike="noStrike">
                <a:solidFill>
                  <a:srgbClr val="262626"/>
                </a:solidFill>
                <a:effectLst/>
                <a:latin typeface="Open Sans"/>
                <a:ea typeface="Open Sans"/>
                <a:cs typeface="Open Sans"/>
              </a:rPr>
              <a:t>Country</a:t>
            </a:r>
            <a:r>
              <a:rPr lang="en-US" sz="2400">
                <a:solidFill>
                  <a:srgbClr val="262626"/>
                </a:solidFill>
                <a:latin typeface="Open Sans"/>
                <a:ea typeface="Open Sans"/>
                <a:cs typeface="Open Sans"/>
              </a:rPr>
              <a:t> </a:t>
            </a:r>
            <a:r>
              <a:rPr lang="en-US" sz="2400" b="0" i="0" u="none" strike="noStrike">
                <a:solidFill>
                  <a:srgbClr val="262626"/>
                </a:solidFill>
                <a:effectLst/>
                <a:latin typeface="Open Sans"/>
                <a:ea typeface="Open Sans"/>
                <a:cs typeface="Open Sans"/>
              </a:rPr>
              <a:t>Coordinators</a:t>
            </a:r>
          </a:p>
          <a:p>
            <a:pPr fontAlgn="base">
              <a:lnSpc>
                <a:spcPct val="150000"/>
              </a:lnSpc>
            </a:pPr>
            <a:r>
              <a:rPr lang="en-US" sz="2400">
                <a:solidFill>
                  <a:srgbClr val="262626"/>
                </a:solidFill>
                <a:latin typeface="Open Sans"/>
                <a:ea typeface="Open Sans"/>
                <a:cs typeface="Open Sans"/>
              </a:rPr>
              <a:t>🔦   Get inspired by our Making an </a:t>
            </a:r>
            <a:r>
              <a:rPr lang="en-US" sz="2400" err="1">
                <a:solidFill>
                  <a:srgbClr val="262626"/>
                </a:solidFill>
                <a:latin typeface="Open Sans"/>
                <a:ea typeface="Open Sans"/>
                <a:cs typeface="Open Sans"/>
              </a:rPr>
              <a:t>ImPact</a:t>
            </a:r>
            <a:r>
              <a:rPr lang="en-US" sz="2400">
                <a:solidFill>
                  <a:srgbClr val="262626"/>
                </a:solidFill>
                <a:latin typeface="Open Sans"/>
                <a:ea typeface="Open Sans"/>
                <a:cs typeface="Open Sans"/>
              </a:rPr>
              <a:t> stories </a:t>
            </a:r>
            <a:endParaRPr lang="en-US" sz="2400">
              <a:solidFill>
                <a:srgbClr val="262626"/>
              </a:solidFill>
            </a:endParaRPr>
          </a:p>
          <a:p>
            <a:pPr fontAlgn="base">
              <a:lnSpc>
                <a:spcPct val="150000"/>
              </a:lnSpc>
            </a:pPr>
            <a:r>
              <a:rPr lang="en-US" sz="2400" b="0" i="0" u="none" strike="noStrike">
                <a:solidFill>
                  <a:srgbClr val="262626"/>
                </a:solidFill>
                <a:effectLst/>
              </a:rPr>
              <a:t>🛠️</a:t>
            </a:r>
            <a:r>
              <a:rPr lang="en-US" sz="2400">
                <a:solidFill>
                  <a:srgbClr val="262626"/>
                </a:solidFill>
              </a:rPr>
              <a:t>   </a:t>
            </a:r>
            <a:r>
              <a:rPr lang="en-US" sz="2400" b="0" i="0" u="none" strike="noStrike">
                <a:solidFill>
                  <a:srgbClr val="262626"/>
                </a:solidFill>
                <a:effectLst/>
              </a:rPr>
              <a:t>Check out our </a:t>
            </a:r>
            <a:r>
              <a:rPr lang="en-US" sz="2400">
                <a:solidFill>
                  <a:srgbClr val="262626"/>
                </a:solidFill>
              </a:rPr>
              <a:t>tools for citizen engagement </a:t>
            </a:r>
          </a:p>
          <a:p>
            <a:pPr fontAlgn="base">
              <a:lnSpc>
                <a:spcPct val="150000"/>
              </a:lnSpc>
            </a:pPr>
            <a:r>
              <a:rPr lang="en-US" sz="2400">
                <a:solidFill>
                  <a:srgbClr val="262626"/>
                </a:solidFill>
              </a:rPr>
              <a:t>🗓️   Discover Climate Pact satellite events near you</a:t>
            </a:r>
          </a:p>
          <a:p>
            <a:pPr fontAlgn="base">
              <a:lnSpc>
                <a:spcPct val="150000"/>
              </a:lnSpc>
            </a:pPr>
            <a:r>
              <a:rPr lang="en-US" sz="2400" b="0" i="0" u="none" strike="noStrike">
                <a:solidFill>
                  <a:srgbClr val="262626"/>
                </a:solidFill>
                <a:effectLst/>
              </a:rPr>
              <a:t>📰   Subscribe to the newsletter!</a:t>
            </a:r>
          </a:p>
        </p:txBody>
      </p:sp>
      <p:sp>
        <p:nvSpPr>
          <p:cNvPr id="4" name="Text Placeholder 3">
            <a:extLst>
              <a:ext uri="{FF2B5EF4-FFF2-40B4-BE49-F238E27FC236}">
                <a16:creationId xmlns:a16="http://schemas.microsoft.com/office/drawing/2014/main" id="{32529B77-84FA-0608-DFD6-D5C93DE5F9B9}"/>
              </a:ext>
            </a:extLst>
          </p:cNvPr>
          <p:cNvSpPr>
            <a:spLocks noGrp="1"/>
          </p:cNvSpPr>
          <p:nvPr>
            <p:ph type="body" sz="quarter" idx="11"/>
          </p:nvPr>
        </p:nvSpPr>
        <p:spPr>
          <a:xfrm>
            <a:off x="1484396" y="1089193"/>
            <a:ext cx="7185379" cy="836159"/>
          </a:xfrm>
        </p:spPr>
        <p:txBody>
          <a:bodyPr/>
          <a:lstStyle/>
          <a:p>
            <a:r>
              <a:rPr lang="en-GB"/>
              <a:t>climate pact activities</a:t>
            </a:r>
          </a:p>
        </p:txBody>
      </p:sp>
      <p:grpSp>
        <p:nvGrpSpPr>
          <p:cNvPr id="7" name="Group 6">
            <a:extLst>
              <a:ext uri="{FF2B5EF4-FFF2-40B4-BE49-F238E27FC236}">
                <a16:creationId xmlns:a16="http://schemas.microsoft.com/office/drawing/2014/main" id="{9983DA74-1BB9-8FC4-E1A7-36BDFB23D67D}"/>
              </a:ext>
            </a:extLst>
          </p:cNvPr>
          <p:cNvGrpSpPr/>
          <p:nvPr/>
        </p:nvGrpSpPr>
        <p:grpSpPr>
          <a:xfrm>
            <a:off x="13500440" y="3648905"/>
            <a:ext cx="3736304" cy="4088067"/>
            <a:chOff x="12324357" y="3853170"/>
            <a:chExt cx="3391709" cy="3621204"/>
          </a:xfrm>
        </p:grpSpPr>
        <p:sp>
          <p:nvSpPr>
            <p:cNvPr id="5" name="Rectangle 4">
              <a:extLst>
                <a:ext uri="{FF2B5EF4-FFF2-40B4-BE49-F238E27FC236}">
                  <a16:creationId xmlns:a16="http://schemas.microsoft.com/office/drawing/2014/main" id="{5FF6D6FC-4B31-78CC-F8E5-19E3C2D60F42}"/>
                </a:ext>
              </a:extLst>
            </p:cNvPr>
            <p:cNvSpPr/>
            <p:nvPr/>
          </p:nvSpPr>
          <p:spPr>
            <a:xfrm>
              <a:off x="12497139" y="4082664"/>
              <a:ext cx="3092508" cy="339171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07E852A-FA23-BAAE-A817-C54D9CEEAB2C}"/>
                </a:ext>
              </a:extLst>
            </p:cNvPr>
            <p:cNvSpPr txBox="1"/>
            <p:nvPr/>
          </p:nvSpPr>
          <p:spPr>
            <a:xfrm>
              <a:off x="12497139" y="6892645"/>
              <a:ext cx="3092508" cy="408942"/>
            </a:xfrm>
            <a:prstGeom prst="rect">
              <a:avLst/>
            </a:prstGeom>
            <a:noFill/>
          </p:spPr>
          <p:txBody>
            <a:bodyPr wrap="square">
              <a:spAutoFit/>
            </a:bodyPr>
            <a:lstStyle/>
            <a:p>
              <a:pPr algn="ct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Scan the </a:t>
              </a:r>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QR code </a:t>
              </a:r>
              <a:endParaRPr lang="en-GB"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descr="A qr code on a black background&#10;&#10;Description automatically generated">
              <a:extLst>
                <a:ext uri="{FF2B5EF4-FFF2-40B4-BE49-F238E27FC236}">
                  <a16:creationId xmlns:a16="http://schemas.microsoft.com/office/drawing/2014/main" id="{B0BFA983-88DC-4873-7E25-73D29653E83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2324357" y="3853170"/>
              <a:ext cx="3391709" cy="3391710"/>
            </a:xfrm>
            <a:prstGeom prst="rect">
              <a:avLst/>
            </a:prstGeom>
          </p:spPr>
        </p:pic>
      </p:grpSp>
      <p:pic>
        <p:nvPicPr>
          <p:cNvPr id="2" name="Graphic 1">
            <a:extLst>
              <a:ext uri="{FF2B5EF4-FFF2-40B4-BE49-F238E27FC236}">
                <a16:creationId xmlns:a16="http://schemas.microsoft.com/office/drawing/2014/main" id="{3D9A10BD-2933-5468-B1B3-74651C4041A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flipH="1">
            <a:off x="-1" y="6112042"/>
            <a:ext cx="5011392" cy="4174958"/>
          </a:xfrm>
          <a:prstGeom prst="rect">
            <a:avLst/>
          </a:prstGeom>
        </p:spPr>
      </p:pic>
    </p:spTree>
    <p:extLst>
      <p:ext uri="{BB962C8B-B14F-4D97-AF65-F5344CB8AC3E}">
        <p14:creationId xmlns:p14="http://schemas.microsoft.com/office/powerpoint/2010/main" val="4151949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5D52F-1D50-207A-C0A8-8F07C910F8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75480E-B20F-8566-F0AB-4ABAA608CE79}"/>
              </a:ext>
            </a:extLst>
          </p:cNvPr>
          <p:cNvSpPr>
            <a:spLocks noGrp="1"/>
          </p:cNvSpPr>
          <p:nvPr>
            <p:ph type="body" sz="quarter" idx="11"/>
          </p:nvPr>
        </p:nvSpPr>
        <p:spPr>
          <a:xfrm>
            <a:off x="953503" y="5475069"/>
            <a:ext cx="15619997" cy="872510"/>
          </a:xfrm>
          <a:solidFill>
            <a:schemeClr val="bg1"/>
          </a:solidFill>
        </p:spPr>
        <p:txBody>
          <a:bodyPr/>
          <a:lstStyle/>
          <a:p>
            <a:r>
              <a:rPr lang="en-US" sz="4200" dirty="0">
                <a:solidFill>
                  <a:srgbClr val="8C0B31"/>
                </a:solidFill>
              </a:rPr>
              <a:t>test climate and energy policy choices in real time</a:t>
            </a:r>
            <a:endParaRPr lang="en-GB" sz="4200" dirty="0">
              <a:solidFill>
                <a:srgbClr val="8C0B31"/>
              </a:solidFill>
            </a:endParaRPr>
          </a:p>
        </p:txBody>
      </p:sp>
      <p:sp>
        <p:nvSpPr>
          <p:cNvPr id="4" name="Text Placeholder 3">
            <a:extLst>
              <a:ext uri="{FF2B5EF4-FFF2-40B4-BE49-F238E27FC236}">
                <a16:creationId xmlns:a16="http://schemas.microsoft.com/office/drawing/2014/main" id="{31539CF3-5FC9-9C43-C865-2865DB6B62EE}"/>
              </a:ext>
            </a:extLst>
          </p:cNvPr>
          <p:cNvSpPr>
            <a:spLocks noGrp="1"/>
          </p:cNvSpPr>
          <p:nvPr>
            <p:ph type="body" sz="quarter" idx="12"/>
          </p:nvPr>
        </p:nvSpPr>
        <p:spPr>
          <a:xfrm>
            <a:off x="953503" y="7247796"/>
            <a:ext cx="14577649" cy="1276005"/>
          </a:xfrm>
        </p:spPr>
        <p:txBody>
          <a:bodyPr lIns="91440" tIns="45720" rIns="91440" bIns="45720" anchor="t"/>
          <a:lstStyle/>
          <a:p>
            <a:r>
              <a:rPr lang="en-GB" sz="4000" b="1" dirty="0">
                <a:latin typeface="Open Sans"/>
                <a:ea typeface="Open Sans"/>
                <a:cs typeface="Open Sans"/>
              </a:rPr>
              <a:t>Alexandre Mabille</a:t>
            </a:r>
          </a:p>
          <a:p>
            <a:r>
              <a:rPr lang="en-US" sz="2800" dirty="0">
                <a:latin typeface="Open Sans"/>
                <a:ea typeface="Open Sans"/>
                <a:cs typeface="Calibri"/>
              </a:rPr>
              <a:t>EU CLIMATE PACT AMBASSADOR</a:t>
            </a:r>
            <a:endParaRPr lang="en-GB" sz="2800" dirty="0"/>
          </a:p>
        </p:txBody>
      </p:sp>
      <p:sp>
        <p:nvSpPr>
          <p:cNvPr id="7" name="Text Placeholder 6">
            <a:extLst>
              <a:ext uri="{FF2B5EF4-FFF2-40B4-BE49-F238E27FC236}">
                <a16:creationId xmlns:a16="http://schemas.microsoft.com/office/drawing/2014/main" id="{7B8564BA-71A0-14A8-77F0-31328B03045E}"/>
              </a:ext>
            </a:extLst>
          </p:cNvPr>
          <p:cNvSpPr>
            <a:spLocks noGrp="1"/>
          </p:cNvSpPr>
          <p:nvPr>
            <p:ph type="body" sz="quarter" idx="14"/>
          </p:nvPr>
        </p:nvSpPr>
        <p:spPr>
          <a:xfrm>
            <a:off x="953503" y="4325554"/>
            <a:ext cx="9252666" cy="1121809"/>
          </a:xfrm>
        </p:spPr>
        <p:txBody>
          <a:bodyPr/>
          <a:lstStyle/>
          <a:p>
            <a:r>
              <a:rPr lang="en-GB" sz="6000" dirty="0"/>
              <a:t>En-roads simulator</a:t>
            </a:r>
          </a:p>
        </p:txBody>
      </p:sp>
    </p:spTree>
    <p:extLst>
      <p:ext uri="{BB962C8B-B14F-4D97-AF65-F5344CB8AC3E}">
        <p14:creationId xmlns:p14="http://schemas.microsoft.com/office/powerpoint/2010/main" val="561763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C1D2788-A491-2FC3-DE7F-2C4041767997}"/>
              </a:ext>
            </a:extLst>
          </p:cNvPr>
          <p:cNvSpPr>
            <a:spLocks noGrp="1"/>
          </p:cNvSpPr>
          <p:nvPr>
            <p:ph type="body" sz="quarter" idx="11"/>
          </p:nvPr>
        </p:nvSpPr>
        <p:spPr>
          <a:xfrm>
            <a:off x="1484396" y="1100320"/>
            <a:ext cx="8641034" cy="836159"/>
          </a:xfrm>
        </p:spPr>
        <p:txBody>
          <a:bodyPr/>
          <a:lstStyle/>
          <a:p>
            <a:r>
              <a:rPr lang="fr-BE" dirty="0"/>
              <a:t>The </a:t>
            </a:r>
            <a:r>
              <a:rPr lang="fr-BE" dirty="0" err="1"/>
              <a:t>climate</a:t>
            </a:r>
            <a:r>
              <a:rPr lang="fr-BE" dirty="0"/>
              <a:t> </a:t>
            </a:r>
            <a:r>
              <a:rPr lang="fr-BE" dirty="0" err="1"/>
              <a:t>policy</a:t>
            </a:r>
            <a:r>
              <a:rPr lang="fr-BE" dirty="0"/>
              <a:t> </a:t>
            </a:r>
            <a:r>
              <a:rPr lang="fr-BE" dirty="0" err="1"/>
              <a:t>paradox</a:t>
            </a:r>
            <a:endParaRPr lang="fr-BE" dirty="0"/>
          </a:p>
        </p:txBody>
      </p:sp>
      <p:sp>
        <p:nvSpPr>
          <p:cNvPr id="4" name="Marcador de texto 3">
            <a:extLst>
              <a:ext uri="{FF2B5EF4-FFF2-40B4-BE49-F238E27FC236}">
                <a16:creationId xmlns:a16="http://schemas.microsoft.com/office/drawing/2014/main" id="{EA7AA30A-D366-E7D1-DB3B-4A15331022CD}"/>
              </a:ext>
            </a:extLst>
          </p:cNvPr>
          <p:cNvSpPr>
            <a:spLocks noGrp="1"/>
          </p:cNvSpPr>
          <p:nvPr>
            <p:ph type="body" sz="quarter" idx="13"/>
          </p:nvPr>
        </p:nvSpPr>
        <p:spPr>
          <a:xfrm>
            <a:off x="1484396" y="3141303"/>
            <a:ext cx="12041104" cy="3312636"/>
          </a:xfrm>
        </p:spPr>
        <p:txBody>
          <a:bodyPr/>
          <a:lstStyle/>
          <a:p>
            <a:r>
              <a:rPr lang="fr-BE" sz="3000" b="1" dirty="0"/>
              <a:t>Climate change </a:t>
            </a:r>
            <a:r>
              <a:rPr lang="fr-BE" sz="3000" b="1" dirty="0" err="1"/>
              <a:t>is</a:t>
            </a:r>
            <a:r>
              <a:rPr lang="fr-BE" sz="3000" b="1" dirty="0"/>
              <a:t> </a:t>
            </a:r>
            <a:r>
              <a:rPr lang="fr-BE" sz="3000" b="1" dirty="0" err="1"/>
              <a:t>mainly</a:t>
            </a:r>
            <a:r>
              <a:rPr lang="fr-BE" sz="3000" b="1" dirty="0"/>
              <a:t> a challenge of </a:t>
            </a:r>
            <a:r>
              <a:rPr lang="fr-BE" sz="3000" b="1" dirty="0" err="1"/>
              <a:t>transforming</a:t>
            </a:r>
            <a:r>
              <a:rPr lang="fr-BE" sz="3000" b="1" dirty="0"/>
              <a:t> the </a:t>
            </a:r>
            <a:r>
              <a:rPr lang="fr-BE" sz="3000" b="1" dirty="0" err="1"/>
              <a:t>entire</a:t>
            </a:r>
            <a:r>
              <a:rPr lang="fr-BE" sz="3000" b="1" dirty="0"/>
              <a:t> </a:t>
            </a:r>
            <a:r>
              <a:rPr lang="fr-BE" sz="3000" b="1" dirty="0" err="1"/>
              <a:t>energy-economy</a:t>
            </a:r>
            <a:r>
              <a:rPr lang="fr-BE" sz="3000" b="1" dirty="0"/>
              <a:t> system. </a:t>
            </a:r>
            <a:br>
              <a:rPr lang="fr-BE" sz="3000" b="1" dirty="0"/>
            </a:br>
            <a:endParaRPr lang="fr-BE" sz="3000" b="1" dirty="0"/>
          </a:p>
          <a:p>
            <a:r>
              <a:rPr lang="fr-BE" sz="3000" dirty="0" err="1"/>
              <a:t>Despite</a:t>
            </a:r>
            <a:r>
              <a:rPr lang="fr-BE" sz="3000" dirty="0"/>
              <a:t> </a:t>
            </a:r>
            <a:r>
              <a:rPr lang="fr-BE" sz="3000" dirty="0" err="1"/>
              <a:t>decades</a:t>
            </a:r>
            <a:r>
              <a:rPr lang="fr-BE" sz="3000" dirty="0"/>
              <a:t> of </a:t>
            </a:r>
            <a:r>
              <a:rPr lang="fr-BE" sz="3000" dirty="0" err="1"/>
              <a:t>negotiations</a:t>
            </a:r>
            <a:r>
              <a:rPr lang="fr-BE" sz="3000" dirty="0"/>
              <a:t> and </a:t>
            </a:r>
            <a:r>
              <a:rPr lang="fr-BE" sz="3000" dirty="0" err="1"/>
              <a:t>technological</a:t>
            </a:r>
            <a:r>
              <a:rPr lang="fr-BE" sz="3000" dirty="0"/>
              <a:t> </a:t>
            </a:r>
            <a:r>
              <a:rPr lang="fr-BE" sz="3000" dirty="0" err="1"/>
              <a:t>progress</a:t>
            </a:r>
            <a:r>
              <a:rPr lang="fr-BE" sz="3000" dirty="0"/>
              <a:t>, </a:t>
            </a:r>
          </a:p>
          <a:p>
            <a:pPr marL="742950" indent="-742950">
              <a:buFont typeface="Arial" panose="020B0604020202020204" pitchFamily="34" charset="0"/>
              <a:buAutoNum type="arabicPeriod"/>
            </a:pPr>
            <a:r>
              <a:rPr lang="fr-BE" sz="3000" dirty="0"/>
              <a:t>Global </a:t>
            </a:r>
            <a:r>
              <a:rPr lang="fr-BE" sz="3000" dirty="0" err="1"/>
              <a:t>emissions</a:t>
            </a:r>
            <a:r>
              <a:rPr lang="fr-BE" sz="3000" dirty="0"/>
              <a:t> </a:t>
            </a:r>
            <a:r>
              <a:rPr lang="fr-BE" sz="3000" dirty="0" err="1"/>
              <a:t>remain</a:t>
            </a:r>
            <a:r>
              <a:rPr lang="fr-BE" sz="3000" dirty="0"/>
              <a:t> </a:t>
            </a:r>
            <a:r>
              <a:rPr lang="fr-BE" sz="3000" dirty="0" err="1"/>
              <a:t>near</a:t>
            </a:r>
            <a:r>
              <a:rPr lang="fr-BE" sz="3000" dirty="0"/>
              <a:t> records high</a:t>
            </a:r>
          </a:p>
          <a:p>
            <a:pPr marL="742950" indent="-742950">
              <a:buFont typeface="Arial" panose="020B0604020202020204" pitchFamily="34" charset="0"/>
              <a:buAutoNum type="arabicPeriod"/>
            </a:pPr>
            <a:r>
              <a:rPr lang="fr-BE" sz="3000" dirty="0"/>
              <a:t>The </a:t>
            </a:r>
            <a:r>
              <a:rPr lang="fr-BE" sz="3000" dirty="0" err="1"/>
              <a:t>energy</a:t>
            </a:r>
            <a:r>
              <a:rPr lang="fr-BE" sz="3000" dirty="0"/>
              <a:t> system </a:t>
            </a:r>
            <a:r>
              <a:rPr lang="fr-BE" sz="3000" dirty="0" err="1"/>
              <a:t>is</a:t>
            </a:r>
            <a:r>
              <a:rPr lang="fr-BE" sz="3000" dirty="0"/>
              <a:t> </a:t>
            </a:r>
            <a:r>
              <a:rPr lang="fr-BE" sz="3000" dirty="0" err="1"/>
              <a:t>deeply</a:t>
            </a:r>
            <a:r>
              <a:rPr lang="fr-BE" sz="3000" dirty="0"/>
              <a:t> </a:t>
            </a:r>
            <a:r>
              <a:rPr lang="fr-BE" sz="3000" dirty="0" err="1"/>
              <a:t>interconnected</a:t>
            </a:r>
            <a:endParaRPr lang="fr-BE" sz="3000" dirty="0"/>
          </a:p>
          <a:p>
            <a:pPr marL="742950" indent="-742950">
              <a:buFont typeface="Arial" panose="020B0604020202020204" pitchFamily="34" charset="0"/>
              <a:buAutoNum type="arabicPeriod"/>
            </a:pPr>
            <a:r>
              <a:rPr lang="fr-BE" sz="3000" dirty="0"/>
              <a:t>Single </a:t>
            </a:r>
            <a:r>
              <a:rPr lang="fr-BE" sz="3000" dirty="0" err="1"/>
              <a:t>policies</a:t>
            </a:r>
            <a:r>
              <a:rPr lang="fr-BE" sz="3000" dirty="0"/>
              <a:t> </a:t>
            </a:r>
            <a:r>
              <a:rPr lang="fr-BE" sz="3000" dirty="0" err="1"/>
              <a:t>rarely</a:t>
            </a:r>
            <a:r>
              <a:rPr lang="fr-BE" sz="3000" dirty="0"/>
              <a:t> </a:t>
            </a:r>
            <a:r>
              <a:rPr lang="fr-BE" sz="3000" dirty="0" err="1"/>
              <a:t>produce</a:t>
            </a:r>
            <a:r>
              <a:rPr lang="fr-BE" sz="3000" dirty="0"/>
              <a:t> </a:t>
            </a:r>
            <a:r>
              <a:rPr lang="fr-BE" sz="3000" dirty="0" err="1"/>
              <a:t>systemic</a:t>
            </a:r>
            <a:r>
              <a:rPr lang="fr-BE" sz="3000" dirty="0"/>
              <a:t> change</a:t>
            </a:r>
          </a:p>
          <a:p>
            <a:endParaRPr lang="en-US" sz="3000" dirty="0"/>
          </a:p>
        </p:txBody>
      </p:sp>
    </p:spTree>
    <p:extLst>
      <p:ext uri="{BB962C8B-B14F-4D97-AF65-F5344CB8AC3E}">
        <p14:creationId xmlns:p14="http://schemas.microsoft.com/office/powerpoint/2010/main" val="377889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20080CB-92B5-D2D4-CDDB-655D96949E4A}"/>
              </a:ext>
            </a:extLst>
          </p:cNvPr>
          <p:cNvSpPr>
            <a:spLocks noGrp="1"/>
          </p:cNvSpPr>
          <p:nvPr>
            <p:ph type="body" sz="quarter" idx="11"/>
          </p:nvPr>
        </p:nvSpPr>
        <p:spPr>
          <a:xfrm>
            <a:off x="1484396" y="1100320"/>
            <a:ext cx="9571032" cy="836159"/>
          </a:xfrm>
        </p:spPr>
        <p:txBody>
          <a:bodyPr/>
          <a:lstStyle/>
          <a:p>
            <a:r>
              <a:rPr lang="fr-BE" dirty="0" err="1"/>
              <a:t>Why</a:t>
            </a:r>
            <a:r>
              <a:rPr lang="fr-BE" dirty="0"/>
              <a:t> </a:t>
            </a:r>
            <a:r>
              <a:rPr lang="fr-BE" dirty="0" err="1"/>
              <a:t>systems</a:t>
            </a:r>
            <a:r>
              <a:rPr lang="fr-BE" dirty="0"/>
              <a:t> </a:t>
            </a:r>
            <a:r>
              <a:rPr lang="fr-BE" dirty="0" err="1"/>
              <a:t>thinking</a:t>
            </a:r>
            <a:r>
              <a:rPr lang="fr-BE" dirty="0"/>
              <a:t> </a:t>
            </a:r>
            <a:r>
              <a:rPr lang="fr-BE" dirty="0" err="1"/>
              <a:t>matters</a:t>
            </a:r>
            <a:endParaRPr lang="fr-BE" dirty="0"/>
          </a:p>
        </p:txBody>
      </p:sp>
      <p:sp>
        <p:nvSpPr>
          <p:cNvPr id="3" name="Marcador de texto 2">
            <a:extLst>
              <a:ext uri="{FF2B5EF4-FFF2-40B4-BE49-F238E27FC236}">
                <a16:creationId xmlns:a16="http://schemas.microsoft.com/office/drawing/2014/main" id="{9B8AB85F-0738-697E-798D-CF604479B11E}"/>
              </a:ext>
            </a:extLst>
          </p:cNvPr>
          <p:cNvSpPr>
            <a:spLocks noGrp="1"/>
          </p:cNvSpPr>
          <p:nvPr>
            <p:ph type="body" sz="quarter" idx="12"/>
          </p:nvPr>
        </p:nvSpPr>
        <p:spPr>
          <a:xfrm>
            <a:off x="1484397" y="2994955"/>
            <a:ext cx="12039098" cy="836159"/>
          </a:xfrm>
        </p:spPr>
        <p:txBody>
          <a:bodyPr/>
          <a:lstStyle/>
          <a:p>
            <a:r>
              <a:rPr lang="fr-BE" dirty="0"/>
              <a:t>Climate </a:t>
            </a:r>
            <a:r>
              <a:rPr lang="fr-BE" dirty="0" err="1"/>
              <a:t>outcomes</a:t>
            </a:r>
            <a:r>
              <a:rPr lang="fr-BE" dirty="0"/>
              <a:t> </a:t>
            </a:r>
            <a:r>
              <a:rPr lang="fr-BE" dirty="0" err="1"/>
              <a:t>emerge</a:t>
            </a:r>
            <a:r>
              <a:rPr lang="fr-BE" dirty="0"/>
              <a:t> from </a:t>
            </a:r>
            <a:r>
              <a:rPr lang="fr-BE" dirty="0" err="1"/>
              <a:t>interacting</a:t>
            </a:r>
            <a:r>
              <a:rPr lang="fr-BE" dirty="0"/>
              <a:t> </a:t>
            </a:r>
            <a:r>
              <a:rPr lang="fr-BE" dirty="0" err="1"/>
              <a:t>systems</a:t>
            </a:r>
            <a:endParaRPr lang="fr-BE" dirty="0"/>
          </a:p>
          <a:p>
            <a:endParaRPr lang="en-US" dirty="0"/>
          </a:p>
        </p:txBody>
      </p:sp>
      <p:sp>
        <p:nvSpPr>
          <p:cNvPr id="4" name="Marcador de texto 3">
            <a:extLst>
              <a:ext uri="{FF2B5EF4-FFF2-40B4-BE49-F238E27FC236}">
                <a16:creationId xmlns:a16="http://schemas.microsoft.com/office/drawing/2014/main" id="{80C57CFF-CC68-CF69-BAAC-32292288F739}"/>
              </a:ext>
            </a:extLst>
          </p:cNvPr>
          <p:cNvSpPr>
            <a:spLocks noGrp="1"/>
          </p:cNvSpPr>
          <p:nvPr>
            <p:ph type="body" sz="quarter" idx="13"/>
          </p:nvPr>
        </p:nvSpPr>
        <p:spPr/>
        <p:txBody>
          <a:bodyPr/>
          <a:lstStyle/>
          <a:p>
            <a:pPr marL="342900" indent="-342900">
              <a:buFont typeface="Arial" panose="020B0604020202020204" pitchFamily="34" charset="0"/>
              <a:buChar char="•"/>
            </a:pPr>
            <a:r>
              <a:rPr lang="fr-BE" dirty="0"/>
              <a:t>Energy ; Economy; </a:t>
            </a:r>
            <a:r>
              <a:rPr lang="fr-BE" dirty="0" err="1"/>
              <a:t>Technology</a:t>
            </a:r>
            <a:r>
              <a:rPr lang="fr-BE" dirty="0"/>
              <a:t> ; Land use and </a:t>
            </a:r>
            <a:r>
              <a:rPr lang="fr-BE" dirty="0" err="1"/>
              <a:t>Behaviour</a:t>
            </a:r>
            <a:endParaRPr lang="fr-BE" dirty="0"/>
          </a:p>
          <a:p>
            <a:r>
              <a:rPr lang="fr-BE" b="1" dirty="0"/>
              <a:t>Golden </a:t>
            </a:r>
            <a:r>
              <a:rPr lang="fr-BE" b="1" dirty="0" err="1"/>
              <a:t>rules</a:t>
            </a:r>
            <a:r>
              <a:rPr lang="fr-BE" b="1" dirty="0"/>
              <a:t>: </a:t>
            </a:r>
            <a:r>
              <a:rPr lang="fr-BE" b="1" dirty="0" err="1"/>
              <a:t>climate</a:t>
            </a:r>
            <a:r>
              <a:rPr lang="fr-BE" b="1" dirty="0"/>
              <a:t> </a:t>
            </a:r>
            <a:r>
              <a:rPr lang="fr-BE" b="1" dirty="0" err="1"/>
              <a:t>policy</a:t>
            </a:r>
            <a:r>
              <a:rPr lang="fr-BE" b="1" dirty="0"/>
              <a:t> </a:t>
            </a:r>
            <a:r>
              <a:rPr lang="fr-BE" b="1" dirty="0" err="1"/>
              <a:t>is</a:t>
            </a:r>
            <a:r>
              <a:rPr lang="fr-BE" b="1" dirty="0"/>
              <a:t> a system </a:t>
            </a:r>
            <a:r>
              <a:rPr lang="fr-BE" b="1" dirty="0" err="1"/>
              <a:t>problem</a:t>
            </a:r>
            <a:endParaRPr lang="fr-BE" b="1" dirty="0"/>
          </a:p>
          <a:p>
            <a:pPr marL="342900" indent="-342900">
              <a:buFontTx/>
              <a:buChar char="-"/>
            </a:pPr>
            <a:r>
              <a:rPr lang="fr-BE" b="1" dirty="0" err="1"/>
              <a:t>Interdependence</a:t>
            </a:r>
            <a:r>
              <a:rPr lang="fr-BE" b="1" dirty="0"/>
              <a:t>: </a:t>
            </a:r>
            <a:r>
              <a:rPr lang="fr-BE" dirty="0"/>
              <a:t>Energy, </a:t>
            </a:r>
            <a:r>
              <a:rPr lang="fr-BE" dirty="0" err="1"/>
              <a:t>industry</a:t>
            </a:r>
            <a:r>
              <a:rPr lang="fr-BE" dirty="0"/>
              <a:t>, transport and land </a:t>
            </a:r>
            <a:r>
              <a:rPr lang="fr-BE" dirty="0" err="1"/>
              <a:t>systems</a:t>
            </a:r>
            <a:r>
              <a:rPr lang="fr-BE" dirty="0"/>
              <a:t> are </a:t>
            </a:r>
            <a:r>
              <a:rPr lang="fr-BE" dirty="0" err="1"/>
              <a:t>deeply</a:t>
            </a:r>
            <a:r>
              <a:rPr lang="fr-BE" dirty="0"/>
              <a:t> </a:t>
            </a:r>
            <a:r>
              <a:rPr lang="fr-BE" dirty="0" err="1"/>
              <a:t>interconnected</a:t>
            </a:r>
            <a:r>
              <a:rPr lang="fr-BE" dirty="0"/>
              <a:t>. </a:t>
            </a:r>
          </a:p>
          <a:p>
            <a:pPr marL="342900" indent="-342900">
              <a:buFontTx/>
              <a:buChar char="-"/>
            </a:pPr>
            <a:r>
              <a:rPr lang="fr-BE" b="1" dirty="0"/>
              <a:t>Feedback and </a:t>
            </a:r>
            <a:r>
              <a:rPr lang="fr-BE" b="1" dirty="0" err="1"/>
              <a:t>delays</a:t>
            </a:r>
            <a:r>
              <a:rPr lang="fr-BE" b="1" dirty="0"/>
              <a:t>: </a:t>
            </a:r>
            <a:r>
              <a:rPr lang="fr-BE" dirty="0"/>
              <a:t>Changes in the </a:t>
            </a:r>
            <a:r>
              <a:rPr lang="fr-BE" dirty="0" err="1"/>
              <a:t>energy</a:t>
            </a:r>
            <a:r>
              <a:rPr lang="fr-BE" dirty="0"/>
              <a:t> system </a:t>
            </a:r>
            <a:r>
              <a:rPr lang="fr-BE" dirty="0" err="1"/>
              <a:t>unfold</a:t>
            </a:r>
            <a:r>
              <a:rPr lang="fr-BE" dirty="0"/>
              <a:t> over </a:t>
            </a:r>
            <a:r>
              <a:rPr lang="fr-BE" dirty="0" err="1"/>
              <a:t>decades</a:t>
            </a:r>
            <a:r>
              <a:rPr lang="fr-BE" dirty="0"/>
              <a:t> (</a:t>
            </a:r>
            <a:r>
              <a:rPr lang="fr-BE" dirty="0" err="1"/>
              <a:t>infrastucture</a:t>
            </a:r>
            <a:r>
              <a:rPr lang="fr-BE" dirty="0"/>
              <a:t>, </a:t>
            </a:r>
            <a:r>
              <a:rPr lang="fr-BE" dirty="0" err="1"/>
              <a:t>investments</a:t>
            </a:r>
            <a:r>
              <a:rPr lang="fr-BE" dirty="0"/>
              <a:t> and </a:t>
            </a:r>
            <a:r>
              <a:rPr lang="fr-BE" dirty="0" err="1"/>
              <a:t>technology</a:t>
            </a:r>
            <a:r>
              <a:rPr lang="fr-BE" dirty="0"/>
              <a:t> adoption </a:t>
            </a:r>
            <a:r>
              <a:rPr lang="fr-BE" dirty="0" err="1"/>
              <a:t>create</a:t>
            </a:r>
            <a:r>
              <a:rPr lang="fr-BE" dirty="0"/>
              <a:t> time </a:t>
            </a:r>
            <a:r>
              <a:rPr lang="fr-BE" dirty="0" err="1"/>
              <a:t>delays</a:t>
            </a:r>
            <a:r>
              <a:rPr lang="fr-BE" dirty="0"/>
              <a:t>. </a:t>
            </a:r>
          </a:p>
          <a:p>
            <a:pPr marL="342900" indent="-342900">
              <a:buFontTx/>
              <a:buChar char="-"/>
            </a:pPr>
            <a:r>
              <a:rPr lang="fr-BE" b="1" dirty="0"/>
              <a:t>Non-</a:t>
            </a:r>
            <a:r>
              <a:rPr lang="fr-BE" b="1" dirty="0" err="1"/>
              <a:t>linear</a:t>
            </a:r>
            <a:r>
              <a:rPr lang="fr-BE" b="1" dirty="0"/>
              <a:t> </a:t>
            </a:r>
            <a:r>
              <a:rPr lang="fr-BE" b="1" dirty="0" err="1"/>
              <a:t>effects</a:t>
            </a:r>
            <a:r>
              <a:rPr lang="fr-BE" b="1" dirty="0"/>
              <a:t>: </a:t>
            </a:r>
            <a:r>
              <a:rPr lang="fr-BE" dirty="0" err="1"/>
              <a:t>policy</a:t>
            </a:r>
            <a:r>
              <a:rPr lang="fr-BE" dirty="0"/>
              <a:t> impacts are </a:t>
            </a:r>
            <a:r>
              <a:rPr lang="fr-BE" dirty="0" err="1"/>
              <a:t>rarely</a:t>
            </a:r>
            <a:r>
              <a:rPr lang="fr-BE" dirty="0"/>
              <a:t> </a:t>
            </a:r>
            <a:r>
              <a:rPr lang="fr-BE" dirty="0" err="1"/>
              <a:t>proportional</a:t>
            </a:r>
            <a:r>
              <a:rPr lang="fr-BE" dirty="0"/>
              <a:t>. Small interventions </a:t>
            </a:r>
            <a:r>
              <a:rPr lang="fr-BE" dirty="0" err="1"/>
              <a:t>may</a:t>
            </a:r>
            <a:r>
              <a:rPr lang="fr-BE" dirty="0"/>
              <a:t> have </a:t>
            </a:r>
            <a:r>
              <a:rPr lang="fr-BE" dirty="0" err="1"/>
              <a:t>limited</a:t>
            </a:r>
            <a:r>
              <a:rPr lang="fr-BE" dirty="0"/>
              <a:t> impact, </a:t>
            </a:r>
            <a:r>
              <a:rPr lang="fr-BE" dirty="0" err="1"/>
              <a:t>while</a:t>
            </a:r>
            <a:r>
              <a:rPr lang="fr-BE" dirty="0"/>
              <a:t> </a:t>
            </a:r>
            <a:r>
              <a:rPr lang="fr-BE" dirty="0" err="1"/>
              <a:t>coordinated</a:t>
            </a:r>
            <a:r>
              <a:rPr lang="fr-BE" dirty="0"/>
              <a:t> </a:t>
            </a:r>
            <a:r>
              <a:rPr lang="fr-BE" dirty="0" err="1"/>
              <a:t>policies</a:t>
            </a:r>
            <a:r>
              <a:rPr lang="fr-BE" dirty="0"/>
              <a:t> can </a:t>
            </a:r>
            <a:r>
              <a:rPr lang="fr-BE" dirty="0" err="1"/>
              <a:t>produce</a:t>
            </a:r>
            <a:r>
              <a:rPr lang="fr-BE" dirty="0"/>
              <a:t> </a:t>
            </a:r>
            <a:r>
              <a:rPr lang="fr-BE" dirty="0" err="1"/>
              <a:t>systemic</a:t>
            </a:r>
            <a:r>
              <a:rPr lang="fr-BE" dirty="0"/>
              <a:t> change. </a:t>
            </a:r>
          </a:p>
          <a:p>
            <a:r>
              <a:rPr lang="fr-BE" dirty="0"/>
              <a:t>-&gt; </a:t>
            </a:r>
            <a:r>
              <a:rPr lang="fr-BE" b="1" i="1" dirty="0" err="1"/>
              <a:t>Understanding</a:t>
            </a:r>
            <a:r>
              <a:rPr lang="fr-BE" b="1" i="1" dirty="0"/>
              <a:t> the interactions </a:t>
            </a:r>
            <a:r>
              <a:rPr lang="fr-BE" b="1" i="1" dirty="0" err="1"/>
              <a:t>between</a:t>
            </a:r>
            <a:r>
              <a:rPr lang="fr-BE" b="1" i="1" dirty="0"/>
              <a:t> </a:t>
            </a:r>
            <a:r>
              <a:rPr lang="fr-BE" b="1" i="1" dirty="0" err="1"/>
              <a:t>policies</a:t>
            </a:r>
            <a:r>
              <a:rPr lang="fr-BE" b="1" i="1" dirty="0"/>
              <a:t>, technologies and </a:t>
            </a:r>
            <a:r>
              <a:rPr lang="fr-BE" b="1" i="1" dirty="0" err="1"/>
              <a:t>markets</a:t>
            </a:r>
            <a:r>
              <a:rPr lang="fr-BE" b="1" i="1" dirty="0"/>
              <a:t> </a:t>
            </a:r>
            <a:r>
              <a:rPr lang="fr-BE" b="1" i="1" dirty="0" err="1"/>
              <a:t>is</a:t>
            </a:r>
            <a:r>
              <a:rPr lang="fr-BE" b="1" i="1" dirty="0"/>
              <a:t> </a:t>
            </a:r>
            <a:r>
              <a:rPr lang="fr-BE" b="1" i="1" dirty="0" err="1"/>
              <a:t>precisely</a:t>
            </a:r>
            <a:r>
              <a:rPr lang="fr-BE" b="1" i="1" dirty="0"/>
              <a:t> </a:t>
            </a:r>
            <a:r>
              <a:rPr lang="fr-BE" b="1" i="1" dirty="0" err="1"/>
              <a:t>where</a:t>
            </a:r>
            <a:r>
              <a:rPr lang="fr-BE" b="1" i="1" dirty="0"/>
              <a:t> simulation </a:t>
            </a:r>
            <a:r>
              <a:rPr lang="fr-BE" b="1" i="1" dirty="0" err="1"/>
              <a:t>tools</a:t>
            </a:r>
            <a:r>
              <a:rPr lang="fr-BE" b="1" i="1" dirty="0"/>
              <a:t> like En-ROADS </a:t>
            </a:r>
            <a:r>
              <a:rPr lang="fr-BE" b="1" i="1" dirty="0" err="1"/>
              <a:t>become</a:t>
            </a:r>
            <a:r>
              <a:rPr lang="fr-BE" b="1" i="1" dirty="0"/>
              <a:t> </a:t>
            </a:r>
            <a:r>
              <a:rPr lang="fr-BE" b="1" i="1" dirty="0" err="1"/>
              <a:t>valuable</a:t>
            </a:r>
            <a:r>
              <a:rPr lang="fr-BE" b="1" i="1" dirty="0"/>
              <a:t>. </a:t>
            </a:r>
          </a:p>
          <a:p>
            <a:endParaRPr lang="en-US" dirty="0"/>
          </a:p>
        </p:txBody>
      </p:sp>
    </p:spTree>
    <p:extLst>
      <p:ext uri="{BB962C8B-B14F-4D97-AF65-F5344CB8AC3E}">
        <p14:creationId xmlns:p14="http://schemas.microsoft.com/office/powerpoint/2010/main" val="2986005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5">
            <a:extLst>
              <a:ext uri="{FF2B5EF4-FFF2-40B4-BE49-F238E27FC236}">
                <a16:creationId xmlns:a16="http://schemas.microsoft.com/office/drawing/2014/main" id="{7630042F-40B5-7618-063B-F1EADFD6BB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7327" y="587542"/>
            <a:ext cx="13667872" cy="9111915"/>
          </a:xfrm>
          <a:prstGeom prst="rect">
            <a:avLst/>
          </a:prstGeom>
        </p:spPr>
      </p:pic>
    </p:spTree>
    <p:extLst>
      <p:ext uri="{BB962C8B-B14F-4D97-AF65-F5344CB8AC3E}">
        <p14:creationId xmlns:p14="http://schemas.microsoft.com/office/powerpoint/2010/main" val="1431206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B6A64CC-E19A-FDB1-6C7A-6E5EFFF52A5F}"/>
              </a:ext>
            </a:extLst>
          </p:cNvPr>
          <p:cNvSpPr>
            <a:spLocks noGrp="1"/>
          </p:cNvSpPr>
          <p:nvPr>
            <p:ph type="body" sz="quarter" idx="11"/>
          </p:nvPr>
        </p:nvSpPr>
        <p:spPr>
          <a:xfrm>
            <a:off x="1484396" y="1089193"/>
            <a:ext cx="5564104" cy="836159"/>
          </a:xfrm>
        </p:spPr>
        <p:txBody>
          <a:bodyPr/>
          <a:lstStyle/>
          <a:p>
            <a:r>
              <a:rPr lang="fr-BE" dirty="0" err="1"/>
              <a:t>What</a:t>
            </a:r>
            <a:r>
              <a:rPr lang="fr-BE" dirty="0"/>
              <a:t> </a:t>
            </a:r>
            <a:r>
              <a:rPr lang="fr-BE" dirty="0" err="1"/>
              <a:t>is</a:t>
            </a:r>
            <a:r>
              <a:rPr lang="fr-BE" dirty="0"/>
              <a:t> en-</a:t>
            </a:r>
            <a:r>
              <a:rPr lang="fr-BE" dirty="0" err="1"/>
              <a:t>roads</a:t>
            </a:r>
            <a:endParaRPr lang="en-US" dirty="0"/>
          </a:p>
        </p:txBody>
      </p:sp>
      <p:sp>
        <p:nvSpPr>
          <p:cNvPr id="3" name="Marcador de texto 2">
            <a:extLst>
              <a:ext uri="{FF2B5EF4-FFF2-40B4-BE49-F238E27FC236}">
                <a16:creationId xmlns:a16="http://schemas.microsoft.com/office/drawing/2014/main" id="{8BDE1D26-C62A-8F3B-344F-8ABE67B26AB2}"/>
              </a:ext>
            </a:extLst>
          </p:cNvPr>
          <p:cNvSpPr>
            <a:spLocks noGrp="1"/>
          </p:cNvSpPr>
          <p:nvPr>
            <p:ph type="body" sz="quarter" idx="4294967295"/>
          </p:nvPr>
        </p:nvSpPr>
        <p:spPr>
          <a:xfrm>
            <a:off x="1484396" y="2420937"/>
            <a:ext cx="12993604" cy="836613"/>
          </a:xfrm>
          <a:prstGeom prst="rect">
            <a:avLst/>
          </a:prstGeom>
        </p:spPr>
        <p:txBody>
          <a:bodyPr/>
          <a:lstStyle/>
          <a:p>
            <a:pPr marL="0" indent="0">
              <a:buNone/>
            </a:pPr>
            <a:r>
              <a:rPr lang="fr-BE" sz="28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The En-ROADS Climate Simulator </a:t>
            </a:r>
            <a:r>
              <a:rPr lang="fr-BE" sz="28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is</a:t>
            </a:r>
            <a:r>
              <a:rPr lang="fr-BE" sz="28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a system </a:t>
            </a:r>
            <a:r>
              <a:rPr lang="fr-BE" sz="28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dynamics</a:t>
            </a:r>
            <a:r>
              <a:rPr lang="fr-BE" sz="28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model </a:t>
            </a:r>
            <a:r>
              <a:rPr lang="fr-BE" sz="28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developed</a:t>
            </a:r>
            <a:r>
              <a:rPr lang="fr-BE" sz="28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by Climate </a:t>
            </a:r>
            <a:r>
              <a:rPr lang="fr-BE" sz="28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Interative</a:t>
            </a:r>
            <a:r>
              <a:rPr lang="fr-BE" sz="28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a:t>
            </a:r>
            <a:r>
              <a:rPr lang="fr-BE" sz="28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with</a:t>
            </a:r>
            <a:r>
              <a:rPr lang="fr-BE" sz="28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the MIT Sloan </a:t>
            </a:r>
            <a:r>
              <a:rPr lang="fr-BE" sz="2800" b="1" dirty="0" err="1">
                <a:solidFill>
                  <a:srgbClr val="8C0B31"/>
                </a:solidFill>
                <a:latin typeface="Open Sans" panose="020B0606030504020204" pitchFamily="34" charset="0"/>
                <a:ea typeface="Open Sans" panose="020B0606030504020204" pitchFamily="34" charset="0"/>
                <a:cs typeface="Open Sans" panose="020B0606030504020204" pitchFamily="34" charset="0"/>
              </a:rPr>
              <a:t>School</a:t>
            </a:r>
            <a:r>
              <a:rPr lang="fr-BE" sz="28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 of Management</a:t>
            </a:r>
          </a:p>
          <a:p>
            <a:pPr marL="0" indent="0">
              <a:buNone/>
            </a:pPr>
            <a:endParaRPr lang="en-US" sz="2800" b="1" dirty="0">
              <a:solidFill>
                <a:srgbClr val="8C0B3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Marcador de texto 3">
            <a:extLst>
              <a:ext uri="{FF2B5EF4-FFF2-40B4-BE49-F238E27FC236}">
                <a16:creationId xmlns:a16="http://schemas.microsoft.com/office/drawing/2014/main" id="{9909E7B9-4BAD-A91E-5C21-34666FD413BE}"/>
              </a:ext>
            </a:extLst>
          </p:cNvPr>
          <p:cNvSpPr>
            <a:spLocks noGrp="1"/>
          </p:cNvSpPr>
          <p:nvPr>
            <p:ph type="body" sz="quarter" idx="4294967295"/>
          </p:nvPr>
        </p:nvSpPr>
        <p:spPr>
          <a:xfrm>
            <a:off x="1484396" y="3581400"/>
            <a:ext cx="10639425" cy="3448051"/>
          </a:xfrm>
          <a:prstGeom prst="rect">
            <a:avLst/>
          </a:prstGeom>
        </p:spPr>
        <p:txBody>
          <a:bodyPr/>
          <a:lstStyle/>
          <a:p>
            <a:pPr marL="0" indent="0">
              <a:buNone/>
            </a:pPr>
            <a:r>
              <a:rPr lang="fr-BE" sz="2600" dirty="0">
                <a:latin typeface="Open Sans" panose="020B0606030504020204" pitchFamily="34" charset="0"/>
                <a:ea typeface="Open Sans" panose="020B0606030504020204" pitchFamily="34" charset="0"/>
                <a:cs typeface="Open Sans" panose="020B0606030504020204" pitchFamily="34" charset="0"/>
              </a:rPr>
              <a:t>It </a:t>
            </a:r>
            <a:r>
              <a:rPr lang="fr-BE" sz="2600" dirty="0" err="1">
                <a:latin typeface="Open Sans" panose="020B0606030504020204" pitchFamily="34" charset="0"/>
                <a:ea typeface="Open Sans" panose="020B0606030504020204" pitchFamily="34" charset="0"/>
                <a:cs typeface="Open Sans" panose="020B0606030504020204" pitchFamily="34" charset="0"/>
              </a:rPr>
              <a:t>allows</a:t>
            </a:r>
            <a:r>
              <a:rPr lang="fr-BE" sz="2600" dirty="0">
                <a:latin typeface="Open Sans" panose="020B0606030504020204" pitchFamily="34" charset="0"/>
                <a:ea typeface="Open Sans" panose="020B0606030504020204" pitchFamily="34" charset="0"/>
                <a:cs typeface="Open Sans" panose="020B0606030504020204" pitchFamily="34" charset="0"/>
              </a:rPr>
              <a:t> </a:t>
            </a:r>
            <a:r>
              <a:rPr lang="fr-BE" sz="2600" dirty="0" err="1">
                <a:latin typeface="Open Sans" panose="020B0606030504020204" pitchFamily="34" charset="0"/>
                <a:ea typeface="Open Sans" panose="020B0606030504020204" pitchFamily="34" charset="0"/>
                <a:cs typeface="Open Sans" panose="020B0606030504020204" pitchFamily="34" charset="0"/>
              </a:rPr>
              <a:t>users</a:t>
            </a:r>
            <a:r>
              <a:rPr lang="fr-BE" sz="2600" dirty="0">
                <a:latin typeface="Open Sans" panose="020B0606030504020204" pitchFamily="34" charset="0"/>
                <a:ea typeface="Open Sans" panose="020B0606030504020204" pitchFamily="34" charset="0"/>
                <a:cs typeface="Open Sans" panose="020B0606030504020204" pitchFamily="34" charset="0"/>
              </a:rPr>
              <a:t> to explore:</a:t>
            </a:r>
          </a:p>
          <a:p>
            <a:pPr marL="457200" indent="-457200">
              <a:buAutoNum type="arabicPeriod"/>
            </a:pPr>
            <a:r>
              <a:rPr lang="fr-BE" sz="2600" dirty="0">
                <a:latin typeface="Open Sans" panose="020B0606030504020204" pitchFamily="34" charset="0"/>
                <a:ea typeface="Open Sans" panose="020B0606030504020204" pitchFamily="34" charset="0"/>
                <a:cs typeface="Open Sans" panose="020B0606030504020204" pitchFamily="34" charset="0"/>
              </a:rPr>
              <a:t>Interactions </a:t>
            </a:r>
            <a:r>
              <a:rPr lang="fr-BE" sz="2600" dirty="0" err="1">
                <a:latin typeface="Open Sans" panose="020B0606030504020204" pitchFamily="34" charset="0"/>
                <a:ea typeface="Open Sans" panose="020B0606030504020204" pitchFamily="34" charset="0"/>
                <a:cs typeface="Open Sans" panose="020B0606030504020204" pitchFamily="34" charset="0"/>
              </a:rPr>
              <a:t>between</a:t>
            </a:r>
            <a:r>
              <a:rPr lang="fr-BE" sz="2600" dirty="0">
                <a:latin typeface="Open Sans" panose="020B0606030504020204" pitchFamily="34" charset="0"/>
                <a:ea typeface="Open Sans" panose="020B0606030504020204" pitchFamily="34" charset="0"/>
                <a:cs typeface="Open Sans" panose="020B0606030504020204" pitchFamily="34" charset="0"/>
              </a:rPr>
              <a:t> </a:t>
            </a:r>
            <a:r>
              <a:rPr lang="fr-BE" sz="2600" dirty="0" err="1">
                <a:latin typeface="Open Sans" panose="020B0606030504020204" pitchFamily="34" charset="0"/>
                <a:ea typeface="Open Sans" panose="020B0606030504020204" pitchFamily="34" charset="0"/>
                <a:cs typeface="Open Sans" panose="020B0606030504020204" pitchFamily="34" charset="0"/>
              </a:rPr>
              <a:t>climate</a:t>
            </a:r>
            <a:r>
              <a:rPr lang="fr-BE" sz="2600" dirty="0">
                <a:latin typeface="Open Sans" panose="020B0606030504020204" pitchFamily="34" charset="0"/>
                <a:ea typeface="Open Sans" panose="020B0606030504020204" pitchFamily="34" charset="0"/>
                <a:cs typeface="Open Sans" panose="020B0606030504020204" pitchFamily="34" charset="0"/>
              </a:rPr>
              <a:t> </a:t>
            </a:r>
            <a:r>
              <a:rPr lang="fr-BE" sz="2600" dirty="0" err="1">
                <a:latin typeface="Open Sans" panose="020B0606030504020204" pitchFamily="34" charset="0"/>
                <a:ea typeface="Open Sans" panose="020B0606030504020204" pitchFamily="34" charset="0"/>
                <a:cs typeface="Open Sans" panose="020B0606030504020204" pitchFamily="34" charset="0"/>
              </a:rPr>
              <a:t>policies</a:t>
            </a:r>
            <a:endParaRPr lang="fr-BE" sz="2600" dirty="0">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pPr>
            <a:r>
              <a:rPr lang="fr-BE" sz="2600" dirty="0">
                <a:latin typeface="Open Sans" panose="020B0606030504020204" pitchFamily="34" charset="0"/>
                <a:ea typeface="Open Sans" panose="020B0606030504020204" pitchFamily="34" charset="0"/>
                <a:cs typeface="Open Sans" panose="020B0606030504020204" pitchFamily="34" charset="0"/>
              </a:rPr>
              <a:t>Long-</a:t>
            </a:r>
            <a:r>
              <a:rPr lang="fr-BE" sz="2600" dirty="0" err="1">
                <a:latin typeface="Open Sans" panose="020B0606030504020204" pitchFamily="34" charset="0"/>
                <a:ea typeface="Open Sans" panose="020B0606030504020204" pitchFamily="34" charset="0"/>
                <a:cs typeface="Open Sans" panose="020B0606030504020204" pitchFamily="34" charset="0"/>
              </a:rPr>
              <a:t>term</a:t>
            </a:r>
            <a:r>
              <a:rPr lang="fr-BE" sz="2600" dirty="0">
                <a:latin typeface="Open Sans" panose="020B0606030504020204" pitchFamily="34" charset="0"/>
                <a:ea typeface="Open Sans" panose="020B0606030504020204" pitchFamily="34" charset="0"/>
                <a:cs typeface="Open Sans" panose="020B0606030504020204" pitchFamily="34" charset="0"/>
              </a:rPr>
              <a:t> </a:t>
            </a:r>
            <a:r>
              <a:rPr lang="fr-BE" sz="2600" dirty="0" err="1">
                <a:latin typeface="Open Sans" panose="020B0606030504020204" pitchFamily="34" charset="0"/>
                <a:ea typeface="Open Sans" panose="020B0606030504020204" pitchFamily="34" charset="0"/>
                <a:cs typeface="Open Sans" panose="020B0606030504020204" pitchFamily="34" charset="0"/>
              </a:rPr>
              <a:t>energy</a:t>
            </a:r>
            <a:r>
              <a:rPr lang="fr-BE" sz="2600" dirty="0">
                <a:latin typeface="Open Sans" panose="020B0606030504020204" pitchFamily="34" charset="0"/>
                <a:ea typeface="Open Sans" panose="020B0606030504020204" pitchFamily="34" charset="0"/>
                <a:cs typeface="Open Sans" panose="020B0606030504020204" pitchFamily="34" charset="0"/>
              </a:rPr>
              <a:t> transitions</a:t>
            </a:r>
          </a:p>
          <a:p>
            <a:pPr marL="457200" indent="-457200">
              <a:buAutoNum type="arabicPeriod"/>
            </a:pPr>
            <a:r>
              <a:rPr lang="fr-BE" sz="2600" dirty="0">
                <a:latin typeface="Open Sans" panose="020B0606030504020204" pitchFamily="34" charset="0"/>
                <a:ea typeface="Open Sans" panose="020B0606030504020204" pitchFamily="34" charset="0"/>
                <a:cs typeface="Open Sans" panose="020B0606030504020204" pitchFamily="34" charset="0"/>
              </a:rPr>
              <a:t>System-</a:t>
            </a:r>
            <a:r>
              <a:rPr lang="fr-BE" sz="2600" dirty="0" err="1">
                <a:latin typeface="Open Sans" panose="020B0606030504020204" pitchFamily="34" charset="0"/>
                <a:ea typeface="Open Sans" panose="020B0606030504020204" pitchFamily="34" charset="0"/>
                <a:cs typeface="Open Sans" panose="020B0606030504020204" pitchFamily="34" charset="0"/>
              </a:rPr>
              <a:t>level</a:t>
            </a:r>
            <a:r>
              <a:rPr lang="fr-BE" sz="2600" dirty="0">
                <a:latin typeface="Open Sans" panose="020B0606030504020204" pitchFamily="34" charset="0"/>
                <a:ea typeface="Open Sans" panose="020B0606030504020204" pitchFamily="34" charset="0"/>
                <a:cs typeface="Open Sans" panose="020B0606030504020204" pitchFamily="34" charset="0"/>
              </a:rPr>
              <a:t> impacts of </a:t>
            </a:r>
            <a:r>
              <a:rPr lang="fr-BE" sz="2600" dirty="0" err="1">
                <a:latin typeface="Open Sans" panose="020B0606030504020204" pitchFamily="34" charset="0"/>
                <a:ea typeface="Open Sans" panose="020B0606030504020204" pitchFamily="34" charset="0"/>
                <a:cs typeface="Open Sans" panose="020B0606030504020204" pitchFamily="34" charset="0"/>
              </a:rPr>
              <a:t>policy</a:t>
            </a:r>
            <a:r>
              <a:rPr lang="fr-BE" sz="2600" dirty="0">
                <a:latin typeface="Open Sans" panose="020B0606030504020204" pitchFamily="34" charset="0"/>
                <a:ea typeface="Open Sans" panose="020B0606030504020204" pitchFamily="34" charset="0"/>
                <a:cs typeface="Open Sans" panose="020B0606030504020204" pitchFamily="34" charset="0"/>
              </a:rPr>
              <a:t> portfolios</a:t>
            </a:r>
          </a:p>
          <a:p>
            <a:pPr marL="457200" indent="-457200">
              <a:buAutoNum type="arabicPeriod"/>
            </a:pPr>
            <a:r>
              <a:rPr lang="fr-BE" sz="2600" dirty="0">
                <a:latin typeface="Open Sans" panose="020B0606030504020204" pitchFamily="34" charset="0"/>
                <a:ea typeface="Open Sans" panose="020B0606030504020204" pitchFamily="34" charset="0"/>
                <a:cs typeface="Open Sans" panose="020B0606030504020204" pitchFamily="34" charset="0"/>
              </a:rPr>
              <a:t>How </a:t>
            </a:r>
            <a:r>
              <a:rPr lang="fr-BE" sz="2600" dirty="0" err="1">
                <a:latin typeface="Open Sans" panose="020B0606030504020204" pitchFamily="34" charset="0"/>
                <a:ea typeface="Open Sans" panose="020B0606030504020204" pitchFamily="34" charset="0"/>
                <a:cs typeface="Open Sans" panose="020B0606030504020204" pitchFamily="34" charset="0"/>
              </a:rPr>
              <a:t>these</a:t>
            </a:r>
            <a:r>
              <a:rPr lang="fr-BE" sz="2600" dirty="0">
                <a:latin typeface="Open Sans" panose="020B0606030504020204" pitchFamily="34" charset="0"/>
                <a:ea typeface="Open Sans" panose="020B0606030504020204" pitchFamily="34" charset="0"/>
                <a:cs typeface="Open Sans" panose="020B0606030504020204" pitchFamily="34" charset="0"/>
              </a:rPr>
              <a:t> </a:t>
            </a:r>
            <a:r>
              <a:rPr lang="fr-BE" sz="2600" dirty="0" err="1">
                <a:latin typeface="Open Sans" panose="020B0606030504020204" pitchFamily="34" charset="0"/>
                <a:ea typeface="Open Sans" panose="020B0606030504020204" pitchFamily="34" charset="0"/>
                <a:cs typeface="Open Sans" panose="020B0606030504020204" pitchFamily="34" charset="0"/>
              </a:rPr>
              <a:t>principles</a:t>
            </a:r>
            <a:r>
              <a:rPr lang="fr-BE" sz="2600" dirty="0">
                <a:latin typeface="Open Sans" panose="020B0606030504020204" pitchFamily="34" charset="0"/>
                <a:ea typeface="Open Sans" panose="020B0606030504020204" pitchFamily="34" charset="0"/>
                <a:cs typeface="Open Sans" panose="020B0606030504020204" pitchFamily="34" charset="0"/>
              </a:rPr>
              <a:t> translate </a:t>
            </a:r>
            <a:r>
              <a:rPr lang="fr-BE" sz="2600" dirty="0" err="1">
                <a:latin typeface="Open Sans" panose="020B0606030504020204" pitchFamily="34" charset="0"/>
                <a:ea typeface="Open Sans" panose="020B0606030504020204" pitchFamily="34" charset="0"/>
                <a:cs typeface="Open Sans" panose="020B0606030504020204" pitchFamily="34" charset="0"/>
              </a:rPr>
              <a:t>into</a:t>
            </a:r>
            <a:r>
              <a:rPr lang="fr-BE" sz="2600" dirty="0">
                <a:latin typeface="Open Sans" panose="020B0606030504020204" pitchFamily="34" charset="0"/>
                <a:ea typeface="Open Sans" panose="020B0606030504020204" pitchFamily="34" charset="0"/>
                <a:cs typeface="Open Sans" panose="020B0606030504020204" pitchFamily="34" charset="0"/>
              </a:rPr>
              <a:t> real </a:t>
            </a:r>
            <a:r>
              <a:rPr lang="fr-BE" sz="2600" dirty="0" err="1">
                <a:latin typeface="Open Sans" panose="020B0606030504020204" pitchFamily="34" charset="0"/>
                <a:ea typeface="Open Sans" panose="020B0606030504020204" pitchFamily="34" charset="0"/>
                <a:cs typeface="Open Sans" panose="020B0606030504020204" pitchFamily="34" charset="0"/>
              </a:rPr>
              <a:t>policy</a:t>
            </a:r>
            <a:r>
              <a:rPr lang="fr-BE" sz="2600" dirty="0">
                <a:latin typeface="Open Sans" panose="020B0606030504020204" pitchFamily="34" charset="0"/>
                <a:ea typeface="Open Sans" panose="020B0606030504020204" pitchFamily="34" charset="0"/>
                <a:cs typeface="Open Sans" panose="020B0606030504020204" pitchFamily="34" charset="0"/>
              </a:rPr>
              <a:t> </a:t>
            </a:r>
            <a:r>
              <a:rPr lang="fr-BE" sz="2600" dirty="0" err="1">
                <a:latin typeface="Open Sans" panose="020B0606030504020204" pitchFamily="34" charset="0"/>
                <a:ea typeface="Open Sans" panose="020B0606030504020204" pitchFamily="34" charset="0"/>
                <a:cs typeface="Open Sans" panose="020B0606030504020204" pitchFamily="34" charset="0"/>
              </a:rPr>
              <a:t>outcomes</a:t>
            </a:r>
            <a:r>
              <a:rPr lang="fr-BE" sz="2600" dirty="0">
                <a:latin typeface="Open Sans" panose="020B0606030504020204" pitchFamily="34" charset="0"/>
                <a:ea typeface="Open Sans" panose="020B0606030504020204" pitchFamily="34" charset="0"/>
                <a:cs typeface="Open Sans" panose="020B0606030504020204" pitchFamily="34" charset="0"/>
              </a:rPr>
              <a:t>. </a:t>
            </a:r>
          </a:p>
          <a:p>
            <a:endParaRPr lang="en-US" sz="2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06113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B34C16-287C-AC50-55B9-921AAE10EF70}"/>
              </a:ext>
            </a:extLst>
          </p:cNvPr>
          <p:cNvSpPr>
            <a:spLocks noGrp="1"/>
          </p:cNvSpPr>
          <p:nvPr>
            <p:ph type="body" sz="quarter" idx="11"/>
          </p:nvPr>
        </p:nvSpPr>
        <p:spPr>
          <a:xfrm>
            <a:off x="1484396" y="841543"/>
            <a:ext cx="8307304" cy="836159"/>
          </a:xfrm>
        </p:spPr>
        <p:txBody>
          <a:bodyPr/>
          <a:lstStyle/>
          <a:p>
            <a:r>
              <a:rPr lang="en-GB" dirty="0"/>
              <a:t>Climate policy as a system</a:t>
            </a:r>
          </a:p>
        </p:txBody>
      </p:sp>
      <p:sp>
        <p:nvSpPr>
          <p:cNvPr id="3" name="Text Placeholder 2">
            <a:extLst>
              <a:ext uri="{FF2B5EF4-FFF2-40B4-BE49-F238E27FC236}">
                <a16:creationId xmlns:a16="http://schemas.microsoft.com/office/drawing/2014/main" id="{67CF3577-6718-7D4C-F473-A2F2C1F33138}"/>
              </a:ext>
            </a:extLst>
          </p:cNvPr>
          <p:cNvSpPr>
            <a:spLocks noGrp="1"/>
          </p:cNvSpPr>
          <p:nvPr>
            <p:ph type="body" sz="quarter" idx="4294967295"/>
          </p:nvPr>
        </p:nvSpPr>
        <p:spPr>
          <a:xfrm>
            <a:off x="1484396" y="2672830"/>
            <a:ext cx="13698538" cy="835025"/>
          </a:xfrm>
          <a:prstGeom prst="rect">
            <a:avLst/>
          </a:prstGeom>
        </p:spPr>
        <p:txBody>
          <a:bodyPr/>
          <a:lstStyle/>
          <a:p>
            <a:pPr marL="0" indent="0">
              <a:buNone/>
            </a:pPr>
            <a:r>
              <a:rPr lang="en-GB" sz="3200" b="1" dirty="0">
                <a:solidFill>
                  <a:srgbClr val="8C0B31"/>
                </a:solidFill>
                <a:latin typeface="Open Sans" panose="020B0606030504020204" pitchFamily="34" charset="0"/>
                <a:ea typeface="Open Sans" panose="020B0606030504020204" pitchFamily="34" charset="0"/>
                <a:cs typeface="Open Sans" panose="020B0606030504020204" pitchFamily="34" charset="0"/>
              </a:rPr>
              <a:t>Climate governance requires coordinated policy portfolios</a:t>
            </a:r>
          </a:p>
        </p:txBody>
      </p:sp>
      <p:sp>
        <p:nvSpPr>
          <p:cNvPr id="4" name="Text Placeholder 3">
            <a:extLst>
              <a:ext uri="{FF2B5EF4-FFF2-40B4-BE49-F238E27FC236}">
                <a16:creationId xmlns:a16="http://schemas.microsoft.com/office/drawing/2014/main" id="{F00DE6A9-A8EC-72E2-F320-7245E0AF3C13}"/>
              </a:ext>
            </a:extLst>
          </p:cNvPr>
          <p:cNvSpPr>
            <a:spLocks noGrp="1"/>
          </p:cNvSpPr>
          <p:nvPr>
            <p:ph type="body" sz="quarter" idx="4294967295"/>
          </p:nvPr>
        </p:nvSpPr>
        <p:spPr>
          <a:xfrm>
            <a:off x="2667000" y="3358630"/>
            <a:ext cx="14706600" cy="3678237"/>
          </a:xfrm>
          <a:prstGeom prst="rect">
            <a:avLst/>
          </a:prstGeom>
        </p:spPr>
        <p:txBody>
          <a:bodyPr/>
          <a:lstStyle/>
          <a:p>
            <a:pPr marL="457200" indent="-457200">
              <a:lnSpc>
                <a:spcPct val="150000"/>
              </a:lnSpc>
              <a:buAutoNum type="arabicPeriod"/>
            </a:pPr>
            <a:r>
              <a:rPr lang="en-GB" sz="2200" b="1" dirty="0">
                <a:latin typeface="Open Sans" panose="020B0606030504020204" pitchFamily="34" charset="0"/>
                <a:ea typeface="Open Sans" panose="020B0606030504020204" pitchFamily="34" charset="0"/>
                <a:cs typeface="Open Sans" panose="020B0606030504020204" pitchFamily="34" charset="0"/>
              </a:rPr>
              <a:t>Systems Thinking: </a:t>
            </a:r>
            <a:r>
              <a:rPr lang="en-GB" sz="2200" dirty="0">
                <a:latin typeface="Open Sans" panose="020B0606030504020204" pitchFamily="34" charset="0"/>
                <a:ea typeface="Open Sans" panose="020B0606030504020204" pitchFamily="34" charset="0"/>
                <a:cs typeface="Open Sans" panose="020B0606030504020204" pitchFamily="34" charset="0"/>
              </a:rPr>
              <a:t>climate outcomes emerge from the interaction of energy, economic and </a:t>
            </a:r>
            <a:br>
              <a:rPr lang="en-GB" sz="2200" dirty="0">
                <a:latin typeface="Open Sans" panose="020B0606030504020204" pitchFamily="34" charset="0"/>
                <a:ea typeface="Open Sans" panose="020B0606030504020204" pitchFamily="34" charset="0"/>
                <a:cs typeface="Open Sans" panose="020B0606030504020204" pitchFamily="34" charset="0"/>
              </a:rPr>
            </a:br>
            <a:r>
              <a:rPr lang="en-GB" sz="2200" dirty="0">
                <a:latin typeface="Open Sans" panose="020B0606030504020204" pitchFamily="34" charset="0"/>
                <a:ea typeface="Open Sans" panose="020B0606030504020204" pitchFamily="34" charset="0"/>
                <a:cs typeface="Open Sans" panose="020B0606030504020204" pitchFamily="34" charset="0"/>
              </a:rPr>
              <a:t>technological systems. </a:t>
            </a:r>
          </a:p>
          <a:p>
            <a:pPr marL="457200" indent="-457200">
              <a:lnSpc>
                <a:spcPct val="150000"/>
              </a:lnSpc>
              <a:buAutoNum type="arabicPeriod"/>
            </a:pPr>
            <a:r>
              <a:rPr lang="en-GB" sz="2200" b="1" dirty="0">
                <a:latin typeface="Open Sans" panose="020B0606030504020204" pitchFamily="34" charset="0"/>
                <a:ea typeface="Open Sans" panose="020B0606030504020204" pitchFamily="34" charset="0"/>
                <a:cs typeface="Open Sans" panose="020B0606030504020204" pitchFamily="34" charset="0"/>
              </a:rPr>
              <a:t>Policy Coherence: </a:t>
            </a:r>
            <a:r>
              <a:rPr lang="en-GB" sz="2200" dirty="0">
                <a:latin typeface="Open Sans" panose="020B0606030504020204" pitchFamily="34" charset="0"/>
                <a:ea typeface="Open Sans" panose="020B0606030504020204" pitchFamily="34" charset="0"/>
                <a:cs typeface="Open Sans" panose="020B0606030504020204" pitchFamily="34" charset="0"/>
              </a:rPr>
              <a:t>effective climate action requires aligned portfolios across sectors. </a:t>
            </a:r>
          </a:p>
          <a:p>
            <a:pPr marL="457200" indent="-457200">
              <a:lnSpc>
                <a:spcPct val="150000"/>
              </a:lnSpc>
              <a:buAutoNum type="arabicPeriod"/>
            </a:pPr>
            <a:r>
              <a:rPr lang="en-GB" sz="2200" b="1" dirty="0">
                <a:latin typeface="Open Sans" panose="020B0606030504020204" pitchFamily="34" charset="0"/>
                <a:ea typeface="Open Sans" panose="020B0606030504020204" pitchFamily="34" charset="0"/>
                <a:cs typeface="Open Sans" panose="020B0606030504020204" pitchFamily="34" charset="0"/>
              </a:rPr>
              <a:t>System Interdependence: </a:t>
            </a:r>
            <a:r>
              <a:rPr lang="en-GB" sz="2200" dirty="0">
                <a:latin typeface="Open Sans" panose="020B0606030504020204" pitchFamily="34" charset="0"/>
                <a:ea typeface="Open Sans" panose="020B0606030504020204" pitchFamily="34" charset="0"/>
                <a:cs typeface="Open Sans" panose="020B0606030504020204" pitchFamily="34" charset="0"/>
              </a:rPr>
              <a:t>changes in one sector influences the entire energy-economy system. </a:t>
            </a:r>
          </a:p>
          <a:p>
            <a:pPr marL="457200" indent="-457200">
              <a:lnSpc>
                <a:spcPct val="150000"/>
              </a:lnSpc>
              <a:buAutoNum type="arabicPeriod"/>
            </a:pPr>
            <a:r>
              <a:rPr lang="en-GB" sz="2200" b="1" dirty="0">
                <a:latin typeface="Open Sans" panose="020B0606030504020204" pitchFamily="34" charset="0"/>
                <a:ea typeface="Open Sans" panose="020B0606030504020204" pitchFamily="34" charset="0"/>
                <a:cs typeface="Open Sans" panose="020B0606030504020204" pitchFamily="34" charset="0"/>
              </a:rPr>
              <a:t>Path Dependency: </a:t>
            </a:r>
            <a:r>
              <a:rPr lang="en-GB" sz="2200" dirty="0">
                <a:latin typeface="Open Sans" panose="020B0606030504020204" pitchFamily="34" charset="0"/>
                <a:ea typeface="Open Sans" panose="020B0606030504020204" pitchFamily="34" charset="0"/>
                <a:cs typeface="Open Sans" panose="020B0606030504020204" pitchFamily="34" charset="0"/>
              </a:rPr>
              <a:t>infrastructure, investment cycles and technology lock-in shape the pace of transition. </a:t>
            </a:r>
          </a:p>
          <a:p>
            <a:pPr marL="457200" indent="-457200">
              <a:lnSpc>
                <a:spcPct val="150000"/>
              </a:lnSpc>
              <a:buAutoNum type="arabicPeriod"/>
            </a:pPr>
            <a:r>
              <a:rPr lang="en-GB" sz="2200" b="1" dirty="0">
                <a:latin typeface="Open Sans" panose="020B0606030504020204" pitchFamily="34" charset="0"/>
                <a:ea typeface="Open Sans" panose="020B0606030504020204" pitchFamily="34" charset="0"/>
                <a:cs typeface="Open Sans" panose="020B0606030504020204" pitchFamily="34" charset="0"/>
              </a:rPr>
              <a:t>Policy Trade-offs: </a:t>
            </a:r>
            <a:r>
              <a:rPr lang="en-GB" sz="2200" dirty="0">
                <a:latin typeface="Open Sans" panose="020B0606030504020204" pitchFamily="34" charset="0"/>
                <a:ea typeface="Open Sans" panose="020B0606030504020204" pitchFamily="34" charset="0"/>
                <a:cs typeface="Open Sans" panose="020B0606030504020204" pitchFamily="34" charset="0"/>
              </a:rPr>
              <a:t>climate strategies require balancing environmental, economic and social considerations. </a:t>
            </a:r>
          </a:p>
          <a:p>
            <a:pPr marL="457200" indent="-457200">
              <a:lnSpc>
                <a:spcPct val="150000"/>
              </a:lnSpc>
              <a:buAutoNum type="arabicPeriod"/>
            </a:pPr>
            <a:r>
              <a:rPr lang="en-GB" sz="2200" b="1" dirty="0">
                <a:latin typeface="Open Sans" panose="020B0606030504020204" pitchFamily="34" charset="0"/>
                <a:ea typeface="Open Sans" panose="020B0606030504020204" pitchFamily="34" charset="0"/>
                <a:cs typeface="Open Sans" panose="020B0606030504020204" pitchFamily="34" charset="0"/>
              </a:rPr>
              <a:t>Strategic foresight</a:t>
            </a:r>
            <a:r>
              <a:rPr lang="en-GB" sz="2200" dirty="0">
                <a:latin typeface="Open Sans" panose="020B0606030504020204" pitchFamily="34" charset="0"/>
                <a:ea typeface="Open Sans" panose="020B0606030504020204" pitchFamily="34" charset="0"/>
                <a:cs typeface="Open Sans" panose="020B0606030504020204" pitchFamily="34" charset="0"/>
              </a:rPr>
              <a:t>: enhance public policy through anticipatory governance, enabling governments to better prepare for future challenges and opportunities</a:t>
            </a:r>
          </a:p>
        </p:txBody>
      </p:sp>
      <p:sp>
        <p:nvSpPr>
          <p:cNvPr id="5" name="Text Placeholder 1">
            <a:extLst>
              <a:ext uri="{FF2B5EF4-FFF2-40B4-BE49-F238E27FC236}">
                <a16:creationId xmlns:a16="http://schemas.microsoft.com/office/drawing/2014/main" id="{EB72E9CC-C72B-E47A-61F5-B6F1E0E83117}"/>
              </a:ext>
            </a:extLst>
          </p:cNvPr>
          <p:cNvSpPr txBox="1">
            <a:spLocks/>
          </p:cNvSpPr>
          <p:nvPr/>
        </p:nvSpPr>
        <p:spPr>
          <a:xfrm>
            <a:off x="1484396" y="1527343"/>
            <a:ext cx="5193744" cy="836159"/>
          </a:xfrm>
          <a:prstGeom prst="rect">
            <a:avLst/>
          </a:prstGeom>
          <a:solidFill>
            <a:srgbClr val="8C0B31"/>
          </a:solidFill>
        </p:spPr>
        <p:txBody>
          <a:bodyPr wrap="none" lIns="216000" tIns="144000" rIns="180000" bIns="108000">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GB" dirty="0"/>
              <a:t>6 core concepts</a:t>
            </a:r>
          </a:p>
        </p:txBody>
      </p:sp>
    </p:spTree>
    <p:extLst>
      <p:ext uri="{BB962C8B-B14F-4D97-AF65-F5344CB8AC3E}">
        <p14:creationId xmlns:p14="http://schemas.microsoft.com/office/powerpoint/2010/main" val="1266248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201ECB5-E48D-484D-5E8D-25F19D814990}"/>
              </a:ext>
            </a:extLst>
          </p:cNvPr>
          <p:cNvSpPr>
            <a:spLocks noGrp="1"/>
          </p:cNvSpPr>
          <p:nvPr>
            <p:ph type="body" sz="quarter" idx="10"/>
          </p:nvPr>
        </p:nvSpPr>
        <p:spPr>
          <a:xfrm>
            <a:off x="12581774" y="5143500"/>
            <a:ext cx="4325853" cy="1568324"/>
          </a:xfrm>
        </p:spPr>
        <p:txBody>
          <a:bodyPr/>
          <a:lstStyle/>
          <a:p>
            <a:pPr marL="457200" indent="-457200">
              <a:buAutoNum type="arabicPeriod"/>
            </a:pPr>
            <a:r>
              <a:rPr lang="fr-BE" sz="2500" dirty="0"/>
              <a:t>Emissions </a:t>
            </a:r>
            <a:r>
              <a:rPr lang="fr-BE" sz="2500" dirty="0" err="1"/>
              <a:t>trajectory</a:t>
            </a:r>
            <a:endParaRPr lang="fr-BE" sz="2500" dirty="0"/>
          </a:p>
          <a:p>
            <a:pPr marL="457200" indent="-457200">
              <a:buAutoNum type="arabicPeriod"/>
            </a:pPr>
            <a:r>
              <a:rPr lang="fr-BE" sz="2500" dirty="0" err="1"/>
              <a:t>Temperature</a:t>
            </a:r>
            <a:r>
              <a:rPr lang="fr-BE" sz="2500" dirty="0"/>
              <a:t> </a:t>
            </a:r>
            <a:r>
              <a:rPr lang="fr-BE" sz="2500" dirty="0" err="1"/>
              <a:t>outcome</a:t>
            </a:r>
            <a:endParaRPr lang="fr-BE" sz="2500" dirty="0"/>
          </a:p>
          <a:p>
            <a:endParaRPr lang="en-US" sz="2500" dirty="0"/>
          </a:p>
        </p:txBody>
      </p:sp>
      <p:sp>
        <p:nvSpPr>
          <p:cNvPr id="3" name="Marcador de texto 2">
            <a:extLst>
              <a:ext uri="{FF2B5EF4-FFF2-40B4-BE49-F238E27FC236}">
                <a16:creationId xmlns:a16="http://schemas.microsoft.com/office/drawing/2014/main" id="{2D3D4BD5-2C96-4808-B471-72CD2027C5FF}"/>
              </a:ext>
            </a:extLst>
          </p:cNvPr>
          <p:cNvSpPr>
            <a:spLocks noGrp="1"/>
          </p:cNvSpPr>
          <p:nvPr>
            <p:ph type="body" sz="quarter" idx="11"/>
          </p:nvPr>
        </p:nvSpPr>
        <p:spPr>
          <a:xfrm>
            <a:off x="1484396" y="1089193"/>
            <a:ext cx="5794421" cy="836159"/>
          </a:xfrm>
        </p:spPr>
        <p:txBody>
          <a:bodyPr/>
          <a:lstStyle/>
          <a:p>
            <a:r>
              <a:rPr lang="fr-BE" dirty="0"/>
              <a:t>Baseline scenario</a:t>
            </a:r>
          </a:p>
        </p:txBody>
      </p:sp>
      <p:sp>
        <p:nvSpPr>
          <p:cNvPr id="6" name="Espace réservé du texte 2">
            <a:extLst>
              <a:ext uri="{FF2B5EF4-FFF2-40B4-BE49-F238E27FC236}">
                <a16:creationId xmlns:a16="http://schemas.microsoft.com/office/drawing/2014/main" id="{CC51B459-5800-A718-F12D-4945A63CD956}"/>
              </a:ext>
            </a:extLst>
          </p:cNvPr>
          <p:cNvSpPr>
            <a:spLocks noGrp="1"/>
          </p:cNvSpPr>
          <p:nvPr>
            <p:ph type="body" sz="quarter" idx="12"/>
          </p:nvPr>
        </p:nvSpPr>
        <p:spPr>
          <a:xfrm>
            <a:off x="1484396" y="2454947"/>
            <a:ext cx="13260305" cy="773113"/>
          </a:xfrm>
        </p:spPr>
        <p:txBody>
          <a:bodyPr/>
          <a:lstStyle/>
          <a:p>
            <a:r>
              <a:rPr lang="fr-BE" dirty="0" err="1"/>
              <a:t>Current</a:t>
            </a:r>
            <a:r>
              <a:rPr lang="fr-BE" dirty="0"/>
              <a:t> </a:t>
            </a:r>
            <a:r>
              <a:rPr lang="fr-BE" dirty="0" err="1"/>
              <a:t>policies</a:t>
            </a:r>
            <a:r>
              <a:rPr lang="fr-BE" dirty="0"/>
              <a:t> are not </a:t>
            </a:r>
            <a:r>
              <a:rPr lang="fr-BE" dirty="0" err="1"/>
              <a:t>yet</a:t>
            </a:r>
            <a:r>
              <a:rPr lang="fr-BE" dirty="0"/>
              <a:t> </a:t>
            </a:r>
            <a:r>
              <a:rPr lang="fr-BE" dirty="0" err="1"/>
              <a:t>aligned</a:t>
            </a:r>
            <a:r>
              <a:rPr lang="fr-BE" dirty="0"/>
              <a:t> </a:t>
            </a:r>
            <a:r>
              <a:rPr lang="fr-BE" dirty="0" err="1"/>
              <a:t>with</a:t>
            </a:r>
            <a:r>
              <a:rPr lang="fr-BE" dirty="0"/>
              <a:t> the Paris goal</a:t>
            </a:r>
          </a:p>
        </p:txBody>
      </p:sp>
      <p:pic>
        <p:nvPicPr>
          <p:cNvPr id="7" name="Image 4">
            <a:extLst>
              <a:ext uri="{FF2B5EF4-FFF2-40B4-BE49-F238E27FC236}">
                <a16:creationId xmlns:a16="http://schemas.microsoft.com/office/drawing/2014/main" id="{F66530D2-10E9-904F-F56C-2C2012181EC7}"/>
              </a:ext>
            </a:extLst>
          </p:cNvPr>
          <p:cNvPicPr>
            <a:picLocks noChangeAspect="1"/>
          </p:cNvPicPr>
          <p:nvPr/>
        </p:nvPicPr>
        <p:blipFill>
          <a:blip r:embed="rId2"/>
          <a:stretch>
            <a:fillRect/>
          </a:stretch>
        </p:blipFill>
        <p:spPr>
          <a:xfrm>
            <a:off x="1484396" y="3335137"/>
            <a:ext cx="10427737" cy="5862670"/>
          </a:xfrm>
          <a:prstGeom prst="rect">
            <a:avLst/>
          </a:prstGeom>
        </p:spPr>
      </p:pic>
    </p:spTree>
    <p:extLst>
      <p:ext uri="{BB962C8B-B14F-4D97-AF65-F5344CB8AC3E}">
        <p14:creationId xmlns:p14="http://schemas.microsoft.com/office/powerpoint/2010/main" val="12860293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0.0.5209"/>
  <p:tag name="SLIDO_PRESENTATION_ID" val="00000000-0000-0000-0000-000000000000"/>
  <p:tag name="SLIDO_EVENT_UUID" val="20a86bb1-ce1a-4b97-a5c6-4415cce47e7b"/>
  <p:tag name="SLIDO_EVENT_SECTION_UUID" val="2310daaa-f3a0-405b-81b7-ee8b4974ad22"/>
</p:tagLst>
</file>

<file path=ppt/theme/theme1.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Body Slide Orange">
  <a:themeElements>
    <a:clrScheme name="Orange theme">
      <a:dk1>
        <a:sysClr val="windowText" lastClr="000000"/>
      </a:dk1>
      <a:lt1>
        <a:sysClr val="window" lastClr="FFFFFF"/>
      </a:lt1>
      <a:dk2>
        <a:srgbClr val="505046"/>
      </a:dk2>
      <a:lt2>
        <a:srgbClr val="EEECE1"/>
      </a:lt2>
      <a:accent1>
        <a:srgbClr val="FF6B06"/>
      </a:accent1>
      <a:accent2>
        <a:srgbClr val="FFC672"/>
      </a:accent2>
      <a:accent3>
        <a:srgbClr val="FF9D02"/>
      </a:accent3>
      <a:accent4>
        <a:srgbClr val="C23F0C"/>
      </a:accent4>
      <a:accent5>
        <a:srgbClr val="2743A8"/>
      </a:accent5>
      <a:accent6>
        <a:srgbClr val="812604"/>
      </a:accent6>
      <a:hlink>
        <a:srgbClr val="3A64E8"/>
      </a:hlink>
      <a:folHlink>
        <a:srgbClr val="26155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75dc2e1-5a74-43f4-af9f-d866e04aa3cf">
      <Terms xmlns="http://schemas.microsoft.com/office/infopath/2007/PartnerControls"/>
    </lcf76f155ced4ddcb4097134ff3c332f>
    <TaxCatchAll xmlns="119ae24b-acd2-4206-8a50-f24ff65407c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6" ma:contentTypeDescription="Create a new document." ma:contentTypeScope="" ma:versionID="849f4c40b6550a0deed8c9509cb69b73">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ab437ee4f76dc20e63e8a12735d8e39a"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73148C-105C-467C-8513-6E33A076E88C}">
  <ds:schemaRefs>
    <ds:schemaRef ds:uri="http://purl.org/dc/terms/"/>
    <ds:schemaRef ds:uri="http://purl.org/dc/dcmitype/"/>
    <ds:schemaRef ds:uri="f75dc2e1-5a74-43f4-af9f-d866e04aa3cf"/>
    <ds:schemaRef ds:uri="http://schemas.openxmlformats.org/package/2006/metadata/core-properties"/>
    <ds:schemaRef ds:uri="119ae24b-acd2-4206-8a50-f24ff65407c3"/>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410228FE-AC89-40D0-8CB0-D1A9ECA87D05}">
  <ds:schemaRefs>
    <ds:schemaRef ds:uri="http://schemas.microsoft.com/sharepoint/v3/contenttype/forms"/>
  </ds:schemaRefs>
</ds:datastoreItem>
</file>

<file path=customXml/itemProps3.xml><?xml version="1.0" encoding="utf-8"?>
<ds:datastoreItem xmlns:ds="http://schemas.openxmlformats.org/officeDocument/2006/customXml" ds:itemID="{299210ED-71B4-4CC1-A8E4-838BB6AF0A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979</Words>
  <Application>Microsoft Office PowerPoint</Application>
  <PresentationFormat>Custom</PresentationFormat>
  <Paragraphs>158</Paragraphs>
  <Slides>22</Slides>
  <Notes>5</Notes>
  <HiddenSlides>0</HiddenSlides>
  <MMClips>0</MMClips>
  <ScaleCrop>false</ScaleCrop>
  <HeadingPairs>
    <vt:vector size="4" baseType="variant">
      <vt:variant>
        <vt:lpstr>Theme</vt:lpstr>
      </vt:variant>
      <vt:variant>
        <vt:i4>5</vt:i4>
      </vt:variant>
      <vt:variant>
        <vt:lpstr>Slide Titles</vt:lpstr>
      </vt:variant>
      <vt:variant>
        <vt:i4>22</vt:i4>
      </vt:variant>
    </vt:vector>
  </HeadingPairs>
  <TitlesOfParts>
    <vt:vector size="27" baseType="lpstr">
      <vt:lpstr>Cover Page - Graphic</vt:lpstr>
      <vt:lpstr>Closing Slide</vt:lpstr>
      <vt:lpstr>Divider Slide</vt:lpstr>
      <vt:lpstr>Body Slide Orange</vt:lpstr>
      <vt:lpstr>Body Slide Blue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Victor Franco Alonso</cp:lastModifiedBy>
  <cp:revision>38</cp:revision>
  <dcterms:created xsi:type="dcterms:W3CDTF">2023-09-22T15:24:24Z</dcterms:created>
  <dcterms:modified xsi:type="dcterms:W3CDTF">2026-03-13T15:18:33Z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0x010100179424A02B931142BE2E6BF537CF1CAC</vt:lpwstr>
  </property>
  <property fmtid="{D5CDD505-2E9C-101B-9397-08002B2CF9AE}" pid="3" name="MediaServiceImageTags">
    <vt:lpwstr/>
  </property>
  <property fmtid="{D5CDD505-2E9C-101B-9397-08002B2CF9AE}" pid="4" name="SlidoAppVersion">
    <vt:lpwstr>1.10.0.5209</vt:lpwstr>
  </property>
</Properties>
</file>