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5" r:id="rId5"/>
    <p:sldMasterId id="2147483766" r:id="rId6"/>
  </p:sldMasterIdLst>
  <p:notesMasterIdLst>
    <p:notesMasterId r:id="rId35"/>
  </p:notesMasterIdLst>
  <p:handoutMasterIdLst>
    <p:handoutMasterId r:id="rId36"/>
  </p:handoutMasterIdLst>
  <p:sldIdLst>
    <p:sldId id="282" r:id="rId7"/>
    <p:sldId id="312" r:id="rId8"/>
    <p:sldId id="283" r:id="rId9"/>
    <p:sldId id="284" r:id="rId10"/>
    <p:sldId id="285" r:id="rId11"/>
    <p:sldId id="286" r:id="rId12"/>
    <p:sldId id="287" r:id="rId13"/>
    <p:sldId id="314" r:id="rId14"/>
    <p:sldId id="289" r:id="rId15"/>
    <p:sldId id="288" r:id="rId16"/>
    <p:sldId id="290" r:id="rId17"/>
    <p:sldId id="291" r:id="rId18"/>
    <p:sldId id="309" r:id="rId19"/>
    <p:sldId id="311"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10" r:id="rId3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A947E-B3AD-2BF5-ED11-A81EDD5B20EE}" name="Giorgia Silvestri" initials="G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RA"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771" autoAdjust="0"/>
  </p:normalViewPr>
  <p:slideViewPr>
    <p:cSldViewPr snapToGrid="0">
      <p:cViewPr varScale="1">
        <p:scale>
          <a:sx n="53" d="100"/>
          <a:sy n="53" d="100"/>
        </p:scale>
        <p:origin x="802"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ec.europa.eu/eu-action/climate-strategies-targets/progress-climate-action/eu-climate-action-progress-report-2025_e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europa.eu/eusurvey/runner/europeanclimatepact_friendsofthepac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c.europa.eu/newsroom/clima/user-subscriptions/2343/create" TargetMode="External"/><Relationship Id="rId5" Type="http://schemas.openxmlformats.org/officeDocument/2006/relationships/hyperlink" Target="https://climate-pact.europa.eu/eu-climate-action-academy_en" TargetMode="External"/><Relationship Id="rId4" Type="http://schemas.openxmlformats.org/officeDocument/2006/relationships/hyperlink" Target="https://climate-pact.europa.eu/interactive-pact-map-discover-climate-action-near-you_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l" sz="1200" b="0" i="0" u="none" kern="1200" baseline="0" dirty="0">
                <a:solidFill>
                  <a:schemeClr val="tx1"/>
                </a:solidFill>
                <a:effectLst/>
                <a:latin typeface="+mn-lt"/>
                <a:ea typeface="+mn-ea"/>
                <a:cs typeface="+mn-cs"/>
              </a:rPr>
              <a:t>Θερμή υποδοχή: Χαιρετήστε την ομάδα και ευχαριστήστε την που συμμετέχει στη συνάντηση. </a:t>
            </a:r>
          </a:p>
          <a:p>
            <a:pPr algn="l" rtl="0" fontAlgn="base"/>
            <a:r>
              <a:rPr lang="el" sz="1200" b="0" i="0" u="none" kern="1200" baseline="0" dirty="0">
                <a:solidFill>
                  <a:schemeClr val="tx1"/>
                </a:solidFill>
                <a:effectLst/>
                <a:latin typeface="+mn-lt"/>
                <a:ea typeface="+mn-ea"/>
                <a:cs typeface="+mn-cs"/>
              </a:rPr>
              <a:t>Συστηθείτε: Πείτε το όνομά σας, τον ρόλο σας και, με δυο λόγια, γιατί σας ενδιαφέρει προσωπικά η δράση για το κλίμα ή να δουλεύεται με νέους. </a:t>
            </a:r>
            <a:endParaRPr lang="el" sz="1200" b="0" i="0" kern="1200" dirty="0">
              <a:solidFill>
                <a:schemeClr val="tx1"/>
              </a:solidFill>
              <a:effectLst/>
              <a:latin typeface="+mn-lt"/>
            </a:endParaRPr>
          </a:p>
          <a:p>
            <a:pPr algn="l" rtl="0" fontAlgn="base"/>
            <a:r>
              <a:rPr lang="el" sz="1200" b="0" i="0" u="none" kern="1200" baseline="0" dirty="0">
                <a:solidFill>
                  <a:schemeClr val="tx1"/>
                </a:solidFill>
                <a:effectLst/>
                <a:latin typeface="+mn-lt"/>
                <a:ea typeface="+mn-ea"/>
                <a:cs typeface="+mn-cs"/>
              </a:rPr>
              <a:t>Δώστε εσείς τον τόνο στη συνάντηση: Εξηγήστε ότι αυτή η συνάντηση είναι για να δούμε τι μπορούμε να κάνουμε μαζί ως άτομα, σχολεία, κοινότητες και μέρη μιας ευρύτερης πρωτοβουλίας </a:t>
            </a:r>
            <a:r>
              <a:rPr lang="el" b="0" i="0" u="none" baseline="0" dirty="0"/>
              <a:t>της Ευρωπαϊκής Ένωσης</a:t>
            </a:r>
            <a:r>
              <a:rPr lang="el" sz="1200" b="0" i="0" u="none" kern="1200" baseline="0" dirty="0">
                <a:solidFill>
                  <a:schemeClr val="tx1"/>
                </a:solidFill>
                <a:effectLst/>
                <a:latin typeface="+mn-lt"/>
                <a:ea typeface="+mn-ea"/>
                <a:cs typeface="+mn-cs"/>
              </a:rPr>
              <a:t>. </a:t>
            </a:r>
            <a:endParaRPr lang="el" sz="1200" b="0" i="0" kern="1200" dirty="0">
              <a:solidFill>
                <a:schemeClr val="tx1"/>
              </a:solidFill>
              <a:effectLst/>
              <a:latin typeface="+mn-lt"/>
            </a:endParaRPr>
          </a:p>
          <a:p>
            <a:pPr algn="l" rtl="0" fontAlgn="base"/>
            <a:r>
              <a:rPr lang="el" sz="1200" b="0" i="0" u="none" kern="1200" baseline="0" dirty="0">
                <a:solidFill>
                  <a:schemeClr val="tx1"/>
                </a:solidFill>
                <a:effectLst/>
                <a:latin typeface="+mn-lt"/>
                <a:ea typeface="+mn-ea"/>
                <a:cs typeface="+mn-cs"/>
              </a:rPr>
              <a:t>Παρουσιάστε το σύμφωνο για το κλίμα: Αναφέρετε ότι το ευρωπαϊκό σύμφωνο για το κλίμα βοηθάει να συναντηθούν άνθρωποι και οργανώσεις από όλη την Ευρώπη για να μάθουν, να αναλάβουν δράση και να στηρίξουν ο ένας τον άλλον όσον αφορά την ανάληψη δράσης για το κλίμα.  </a:t>
            </a:r>
            <a:endParaRPr lang="el" sz="1200" b="0" i="0" kern="1200" dirty="0">
              <a:solidFill>
                <a:schemeClr val="tx1"/>
              </a:solidFill>
              <a:effectLst/>
              <a:latin typeface="+mn-lt"/>
            </a:endParaRPr>
          </a:p>
          <a:p>
            <a:pPr algn="l" rtl="0" fontAlgn="base"/>
            <a:r>
              <a:rPr lang="el" sz="1200" b="0" i="0" u="none" kern="1200" baseline="0" dirty="0">
                <a:solidFill>
                  <a:schemeClr val="tx1"/>
                </a:solidFill>
                <a:effectLst/>
                <a:latin typeface="+mn-lt"/>
                <a:ea typeface="+mn-ea"/>
                <a:cs typeface="+mn-cs"/>
              </a:rPr>
              <a:t>Τονίστε τη σημασία της συμπερίληψης: Υπογραμμίστε ότι όλοι έχουν έναν ρόλο να διαδραματίσουν, ανεξάρτητα από την ηλικία ή το υπόβαθρό τους και ότι η σημερινή συνάντηση έχει σκοπό να εμπνεύσει και να δημιουργήσει αλληλεπιδράσεις και ότι οι προβληματισμοί και οι συνεισφορές τους είναι ευπρόσδεκτα ανά πάσα στιγμή. </a:t>
            </a:r>
            <a:endParaRPr lang="el" sz="1200" b="0" i="0" kern="1200" dirty="0">
              <a:solidFill>
                <a:schemeClr val="tx1"/>
              </a:solidFill>
              <a:effectLst/>
              <a:latin typeface="+mn-lt"/>
            </a:endParaRPr>
          </a:p>
          <a:p>
            <a:pPr algn="l" rtl="0" fontAlgn="base"/>
            <a:r>
              <a:rPr lang="el" sz="1200" b="0" i="0" u="none" kern="1200" baseline="0" dirty="0">
                <a:solidFill>
                  <a:schemeClr val="tx1"/>
                </a:solidFill>
                <a:effectLst/>
                <a:latin typeface="+mn-lt"/>
                <a:ea typeface="+mn-ea"/>
                <a:cs typeface="+mn-cs"/>
              </a:rPr>
              <a:t>Προεπισκόπηση της συνάντησης: Δώστε στα γρήγορα μια εικόνα του τι θα ακολουθήσει: κατανόηση των κλιματικών προκλήσεων, ανταλλαγή ιδεών και ανακάλυψη διασκεδαστικών δραστηριοτήτων και τρόπων συμμετοχής. </a:t>
            </a:r>
            <a:endParaRPr lang="el"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el"/>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l" sz="1200" b="0" i="0" u="none" kern="1200" baseline="0" dirty="0">
                <a:solidFill>
                  <a:schemeClr val="tx1"/>
                </a:solidFill>
                <a:effectLst/>
                <a:latin typeface="+mn-lt"/>
                <a:ea typeface="+mn-ea"/>
                <a:cs typeface="+mn-cs"/>
              </a:rPr>
              <a:t>Παρουσιάστε τη διαφάνεια, εξηγώντας ότι η δράση για το κλίμα αφορά διάφορους τομείς της καθημερινής μας ζωής και της κοινωνίας. </a:t>
            </a:r>
          </a:p>
          <a:p>
            <a:pPr algn="l" rtl="0" fontAlgn="base"/>
            <a:r>
              <a:rPr lang="el" sz="1200" b="0" i="0" u="none" kern="1200" baseline="0" dirty="0">
                <a:solidFill>
                  <a:schemeClr val="tx1"/>
                </a:solidFill>
                <a:effectLst/>
                <a:latin typeface="+mn-lt"/>
                <a:ea typeface="+mn-ea"/>
                <a:cs typeface="+mn-cs"/>
              </a:rPr>
              <a:t>Εξηγήστε εν συντομία τον κάθε τομέα: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Ενέργεια: Χρήση καθαρής ενέργειας, βελτίωση της αποδοτικότητας και στήριξη των ανανεώσιμων πηγών ενέργειας.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Μεταφορές: Περπάτημα, ποδηλασία, χρήση δημόσιων μέσων μεταφοράς και μείωση των εκπομπών από τα οχήματα.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Φύση: Προστασία των δασών, δενδροφύτευση, αποκατάσταση οικοτόπων και μέριμνα για τη βιοποικιλότητα.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Φαγητό: Μείωση των αποβλήτων τροφίμων, κατανάλωση εποχιακών/τοπικών προϊόντων και υποστήριξη της βιώσιμης γεωργίας.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Απόβλητα: Επαναχρησιμοποίηση, ανακύκλωση και μείωση των πλαστικών μιας χρήσης.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Νερό: Εξοικονόμηση νερού, προστασία ποταμών, λιμνών και άλλων πηγών νερού.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Κοινότητες: Συνεργασία σε τοπικά έργα, εκστρατείες ευαισθητοποίησης ή πρωτοβουλίες βιωσιμότητας στα σχολεία. </a:t>
            </a:r>
          </a:p>
          <a:p>
            <a:pPr algn="l" rtl="0" fontAlgn="base"/>
            <a:r>
              <a:rPr lang="el" sz="1200" b="0" i="0" u="none" kern="1200" baseline="0" dirty="0">
                <a:solidFill>
                  <a:schemeClr val="tx1"/>
                </a:solidFill>
                <a:effectLst/>
                <a:latin typeface="+mn-lt"/>
                <a:ea typeface="+mn-ea"/>
                <a:cs typeface="+mn-cs"/>
              </a:rPr>
              <a:t>Ενθαρρύνετε τη συμμετοχή των μαθητών με ερωτήσεις που τους αφορούν όπως: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«Για ποιους από αυτούς τους τομείς έχετε δει δράσεις στο σχολείο ή την κοινότητά σας;»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«Μπορείτε να σκεφτείτε νέες ιδέες για έργα ή δράσεις που θα μπορούσαμε να κάνουμε μαζί;»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Τονίστε ότι η συλλογική προσπάθεια πολλαπλασιάζει το αντίκτυπο: δεν πρόκειται μόνο για ατομικές επιλογές, αλλά για συνεργασία όλων στην κοινότητα. </a:t>
            </a:r>
          </a:p>
          <a:p>
            <a:pPr marL="0" indent="0" algn="l" rtl="0" fontAlgn="base">
              <a:buFont typeface="Arial" panose="020B0604020202020204" pitchFamily="34" charset="0"/>
              <a:buNone/>
            </a:pPr>
            <a:r>
              <a:rPr lang="el" sz="1200" b="0" i="0" u="none" kern="1200" baseline="0" dirty="0">
                <a:solidFill>
                  <a:schemeClr val="tx1"/>
                </a:solidFill>
                <a:effectLst/>
                <a:latin typeface="+mn-lt"/>
                <a:ea typeface="+mn-ea"/>
                <a:cs typeface="+mn-cs"/>
              </a:rPr>
              <a:t>Διαδώστε το ακόλουθο βασικό μήνυμα: Η δράση για το κλίμα αφορά τα πάντα, πολλούς τομείς της ζωής, και ο καθένας μπορεί να συμβάλει στη δημιουργία ενός πιο υγιούς και βιώσιμου πλανήτη. </a:t>
            </a: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el"/>
          </a:p>
        </p:txBody>
      </p:sp>
    </p:spTree>
    <p:extLst>
      <p:ext uri="{BB962C8B-B14F-4D97-AF65-F5344CB8AC3E}">
        <p14:creationId xmlns:p14="http://schemas.microsoft.com/office/powerpoint/2010/main" val="310863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l" sz="1200" b="0" i="0" u="none" kern="1200" baseline="0" dirty="0">
                <a:solidFill>
                  <a:schemeClr val="tx1"/>
                </a:solidFill>
                <a:effectLst/>
                <a:latin typeface="+mn-lt"/>
                <a:ea typeface="+mn-ea"/>
                <a:cs typeface="+mn-cs"/>
              </a:rPr>
              <a:t>Εξηγήστε ότι οι νέοι σε όλη την Ευρώπη έχουν αναλάβει ηγετικό ρόλο σε συγκεκριμένες δράσεις για το κλίμα σε σχολεία και κοινότητες. </a:t>
            </a:r>
          </a:p>
          <a:p>
            <a:pPr algn="l" rtl="0" fontAlgn="base"/>
            <a:r>
              <a:rPr lang="el" sz="1200" b="0" i="0" u="none" kern="1200" baseline="0" dirty="0">
                <a:solidFill>
                  <a:schemeClr val="tx1"/>
                </a:solidFill>
                <a:effectLst/>
                <a:latin typeface="+mn-lt"/>
                <a:ea typeface="+mn-ea"/>
                <a:cs typeface="+mn-cs"/>
              </a:rPr>
              <a:t>Μοιραστείτε παραδείγματα δράσης για το κλίμα όπου πρωτοστατούν νέοι, όπως: περίπατοι για το κλίμα, εργαστήρια για τη χάραξη λύσεων, κοινοβούλια νέων για να συζητηθούν δράσεις, εργαστήρια φωτογραφικών ιστοριών, δενδροφυτεύσεις, καθαρισμοί, εκδηλώσεις για το ποδήλατο και πρωτοβουλίες εξοικονόμησης ενέργειας. </a:t>
            </a:r>
          </a:p>
          <a:p>
            <a:pPr algn="l" rtl="0" fontAlgn="base"/>
            <a:r>
              <a:rPr lang="el" sz="1200" b="0" i="0" u="none" kern="1200" baseline="0" dirty="0">
                <a:solidFill>
                  <a:schemeClr val="tx1"/>
                </a:solidFill>
                <a:effectLst/>
                <a:latin typeface="+mn-lt"/>
                <a:ea typeface="+mn-ea"/>
                <a:cs typeface="+mn-cs"/>
              </a:rPr>
              <a:t>Κάντε ερωτήσεις για να εμπλέξετε τους μαθητές, όπως: «Ποιες από αυτές τις δράσεις για το κλίμα θα μπορούσατε να δοκιμάσετε στο σχολείο σας;» «Ποια δράση θα θέλατε να προσπαθήσετε να κάνετε στο σχολείο σας;»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el"/>
          </a:p>
        </p:txBody>
      </p:sp>
    </p:spTree>
    <p:extLst>
      <p:ext uri="{BB962C8B-B14F-4D97-AF65-F5344CB8AC3E}">
        <p14:creationId xmlns:p14="http://schemas.microsoft.com/office/powerpoint/2010/main" val="102196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sz="1200" b="0" i="0" u="none" kern="1200" baseline="0" dirty="0">
                <a:solidFill>
                  <a:schemeClr val="tx1"/>
                </a:solidFill>
                <a:effectLst/>
                <a:latin typeface="+mn-lt"/>
                <a:ea typeface="+mn-ea"/>
                <a:cs typeface="+mn-cs"/>
              </a:rPr>
              <a:t>Προτείνετε απλές και ελκυστικές δραστηριότητες</a:t>
            </a:r>
            <a:r>
              <a:rPr lang="el" b="0" i="0" u="none" baseline="0" dirty="0"/>
              <a:t> για τη δράση για το κλίμα</a:t>
            </a:r>
            <a:r>
              <a:rPr lang="el" sz="1200" b="0" i="0" u="none" kern="1200" baseline="0" dirty="0">
                <a:solidFill>
                  <a:schemeClr val="tx1"/>
                </a:solidFill>
                <a:effectLst/>
                <a:latin typeface="+mn-lt"/>
                <a:ea typeface="+mn-ea"/>
                <a:cs typeface="+mn-cs"/>
              </a:rPr>
              <a:t> τις οποίες μπορούν να υλοποιήσουν οι μαθητές και τα σχολεία, όπως έναν περίπατο για το κλίμα, τη δημιουργία μιας φωτογραφικής ιστορίας, τη δημιουργία μιας μαθητικής ομάδας δράσης ή τη λειτουργία ενός κοινοβουλίου νέων. Μια άλλη επιλογή είναι να χωρίσετε τους μαθητές σε μικρότερες ομάδες και να τους καλέσετε να αναπτύξουν τις δικές τους ιδέες σε μορφή μίνι μαραθωνίου υπολογιστών. Κάθε ομάδα μπορεί να οργανώσει έναν καταιγισμό ιδεών για μια συγκεκριμένη δράση για το κλίμα ή ένα έργο για τη συμμετοχή των πολιτών υπέρ του κλίματος και, στη συνέχεια, να παρουσιάσει εν συντομία την ιδέα της στην τάξη. Αυτή η προσέγγιση βοηθά να προκύψουν πολλές ιδέες γρήγορα και ενθαρρύνει τη δημιουργικότητα και τη συνεργασία. Όσον αφορά μαθητές μεγαλύτερης ηλικίας ή φοιτητές, μπορείτε επίσης να βασιστείτε σε υπάρχουσες δομές, όπως φοιτητικές ενώσεις, λέσχες για τη βιωσιμότητα, εργαστήρια καινοτομίας ή προγράμματα συμμετοχής πολιτών, οι οποίες μπορούν να υποστηρίξουν και να επεκτείνουν τις ιδέες που αναπτύχθηκαν κατά τη διάρκεια της συνάντησης. Τέλος, καλέστε την ομάδα να σχεδιάσει από κοινού μια απλή δραστηριότητα, επιλέγοντας κάτι εφικτό και συναρπαστικό που μπορεί να ξεκινήσει αμέσως. </a:t>
            </a:r>
            <a:endParaRPr lang="el" dirty="0"/>
          </a:p>
        </p:txBody>
      </p:sp>
      <p:sp>
        <p:nvSpPr>
          <p:cNvPr id="4" name="Slide Number Placeholder 3"/>
          <p:cNvSpPr>
            <a:spLocks noGrp="1"/>
          </p:cNvSpPr>
          <p:nvPr>
            <p:ph type="sldNum" sz="quarter" idx="5"/>
          </p:nvPr>
        </p:nvSpPr>
        <p:spPr/>
        <p:txBody>
          <a:bodyPr/>
          <a:lstStyle/>
          <a:p>
            <a:pPr algn="l" rtl="0"/>
            <a:fld id="{E5BCE2BD-2909-4D50-BFF6-50DC73793956}" type="slidenum">
              <a:rPr/>
              <a:t>12</a:t>
            </a:fld>
            <a:endParaRPr lang="el"/>
          </a:p>
        </p:txBody>
      </p:sp>
    </p:spTree>
    <p:extLst>
      <p:ext uri="{BB962C8B-B14F-4D97-AF65-F5344CB8AC3E}">
        <p14:creationId xmlns:p14="http://schemas.microsoft.com/office/powerpoint/2010/main" val="257787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b="0" i="0" u="none" baseline="0">
                <a:latin typeface="Calibri"/>
                <a:ea typeface="Calibri"/>
                <a:cs typeface="Calibri"/>
              </a:rPr>
              <a:t>Μπορείτε να χρησιμοποιήσετε τα ακόλουθα πρότυπα διαφανειών σε περίπτωση που θέλετε να προσθέσετε περιεχόμενο στην παρουσίαση, για να το προσαρμόσετε στα δεδομένα του σχολείου και στις ανάγκες και τα ενδιαφέροντα των μαθητών </a:t>
            </a:r>
          </a:p>
        </p:txBody>
      </p:sp>
      <p:sp>
        <p:nvSpPr>
          <p:cNvPr id="4" name="Slide Number Placeholder 3"/>
          <p:cNvSpPr>
            <a:spLocks noGrp="1"/>
          </p:cNvSpPr>
          <p:nvPr>
            <p:ph type="sldNum" sz="quarter" idx="5"/>
          </p:nvPr>
        </p:nvSpPr>
        <p:spPr/>
        <p:txBody>
          <a:bodyPr/>
          <a:lstStyle/>
          <a:p>
            <a:pPr algn="l" rtl="0"/>
            <a:fld id="{E5BCE2BD-2909-4D50-BFF6-50DC73793956}" type="slidenum">
              <a:rPr/>
              <a:t>14</a:t>
            </a:fld>
            <a:endParaRPr lang="el"/>
          </a:p>
        </p:txBody>
      </p:sp>
    </p:spTree>
    <p:extLst>
      <p:ext uri="{BB962C8B-B14F-4D97-AF65-F5344CB8AC3E}">
        <p14:creationId xmlns:p14="http://schemas.microsoft.com/office/powerpoint/2010/main" val="302265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b="0" i="0" u="none" baseline="0" dirty="0"/>
              <a:t>Αν θέλετε, μπορείτε να χρησιμοποιήσετε αυτή τη διαφάνεια για να συστηθείτε και να παρουσιάσετε τι σας ενδιαφέρει, καθώς και τις δραστηριότητες ή τα έργα με τα οποία ασχολείστε. Αν θέλετε, μπορείτε επίσης να προσθέσετε μια φωτογραφία σας αντικαθιστώντας την εικόνα στο «κυκλικό πλαίσιο». </a:t>
            </a:r>
            <a:endParaRPr lang="el" dirty="0"/>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el"/>
          </a:p>
        </p:txBody>
      </p:sp>
    </p:spTree>
    <p:extLst>
      <p:ext uri="{BB962C8B-B14F-4D97-AF65-F5344CB8AC3E}">
        <p14:creationId xmlns:p14="http://schemas.microsoft.com/office/powerpoint/2010/main" val="178316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l" sz="1200" b="0" i="0" u="none" kern="1200" baseline="0" dirty="0">
                <a:solidFill>
                  <a:schemeClr val="tx1"/>
                </a:solidFill>
                <a:effectLst/>
                <a:latin typeface="+mn-lt"/>
                <a:ea typeface="+mn-ea"/>
                <a:cs typeface="+mn-cs"/>
              </a:rPr>
              <a:t>Ξεκινήστε κερδίζοντας τους μαθητές με μερικές σύντομες ερωτήσεις για να ενεργοποιήσετε τις γνώσεις τους: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«Ποιες πιστεύετε ότι είναι οι βασικές αιτίες της κλιματικής αλλαγής;»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«Έχετε παρατηρήσει αλλαγές που σχετίζονται με το κλίμα εκεί που ζείτε;» </a:t>
            </a: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«Ποια κλιματικά προβλήματα σας ανησυχούν περισσότερο;» </a:t>
            </a:r>
          </a:p>
          <a:p>
            <a:pPr algn="l" rtl="0" fontAlgn="base"/>
            <a:r>
              <a:rPr lang="el" sz="1200" b="0" i="0" u="none" kern="1200" baseline="0" dirty="0">
                <a:solidFill>
                  <a:schemeClr val="tx1"/>
                </a:solidFill>
                <a:effectLst/>
                <a:latin typeface="+mn-lt"/>
                <a:ea typeface="+mn-ea"/>
                <a:cs typeface="+mn-cs"/>
              </a:rPr>
              <a:t>Χρησιμοποιήστε τις απαντήσεις τους για να τις συνδέσετε με μια σύντομη εξήγηση: Η κλιματική αλλαγή συμβαίνει επειδή τα αέρια του θερμοκηπίου, κυρίως το CO₂ από την καύση ορυκτών καυσίμων, τη γεωργία και την αποψίλωση των δασών, παγιδεύουν περισσότερη θερμότητα στην ατμόσφαιρα. Αυτό οδηγεί σε άνοδο της θερμοκρασίας, ακραία καιρικά φαινόμενα, απώλεια της βιοποικιλότητας και διαταραχές στα οικοσυστήματα και τις κοινότητες. </a:t>
            </a:r>
          </a:p>
          <a:p>
            <a:pPr algn="l" rtl="0" fontAlgn="base"/>
            <a:r>
              <a:rPr lang="el" sz="1200" b="0" i="0" u="none" kern="1200" baseline="0" dirty="0">
                <a:solidFill>
                  <a:schemeClr val="tx1"/>
                </a:solidFill>
                <a:effectLst/>
                <a:latin typeface="+mn-lt"/>
                <a:ea typeface="+mn-ea"/>
                <a:cs typeface="+mn-cs"/>
              </a:rPr>
              <a:t>Να ξέρετε ότι οι περισσότεροι μαθητές μπορεί να είναι ήδη εξοικειωμένοι με αυτές τις έννοιες, οπότε ο στόχος δεν είναι απλώς να οριστεί η κλιματική αλλαγή, αλλά να κατανοήσουν τις επιπτώσεις της και ποιες δράσεις είναι δυνατό να γίνουν. Κλείστε με μια αισιόδοξη νότα: η κλίμακα της πρόκλησης είναι μεγάλη, αλλά η συλλογική δράση, από άτομα, κοινότητες και ιδρύματα, μπορεί να αλλάξει αληθινά τα πράγματα. </a:t>
            </a:r>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el"/>
          </a:p>
        </p:txBody>
      </p:sp>
    </p:spTree>
    <p:extLst>
      <p:ext uri="{BB962C8B-B14F-4D97-AF65-F5344CB8AC3E}">
        <p14:creationId xmlns:p14="http://schemas.microsoft.com/office/powerpoint/2010/main" val="27499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sz="1200" b="0" i="0" u="none" kern="1200" baseline="0" dirty="0">
                <a:solidFill>
                  <a:schemeClr val="tx1"/>
                </a:solidFill>
                <a:effectLst/>
                <a:latin typeface="+mn-lt"/>
                <a:ea typeface="+mn-ea"/>
                <a:cs typeface="+mn-cs"/>
              </a:rPr>
              <a:t>Αναφέρετε σχετικά παραδείγματα: θερμότερα καλοκαίρια, λιγότερη βροχή, σκουπίδια στα πάρκα, κ.λπ. Ρωτήστε: «Έχετε δει ποτέ τέτοιες αλλαγές στην πόλη ή στο σχολείο σας;» Ενθαρρύνετε τους μαθητές να μιλήσουν.</a:t>
            </a:r>
          </a:p>
          <a:p>
            <a:pPr algn="l" rtl="0" fontAlgn="base"/>
            <a:r>
              <a:rPr lang="el" sz="1200" b="0" i="0" u="none" kern="1200" baseline="0" dirty="0">
                <a:solidFill>
                  <a:schemeClr val="tx1"/>
                </a:solidFill>
                <a:effectLst/>
                <a:latin typeface="+mn-lt"/>
                <a:ea typeface="+mn-ea"/>
                <a:cs typeface="+mn-cs"/>
              </a:rPr>
              <a:t>Αν μιλάτε με μαθητές μεγαλύτερης ηλικίας (για παράδειγμα, σε επίπεδο λυκείου ή πανεπιστημίου), μπορείτε να ανοίξετε μια ευρύτερη συζήτηση σχετικά με τη δράση για το κλίμα σε επίπεδο κοινωνίας. Ενθαρρύνετε τον προβληματισμό με ερωτήσεις όπως: </a:t>
            </a:r>
            <a:endParaRPr lang="el" sz="1200" b="0" i="0" kern="1200" dirty="0">
              <a:solidFill>
                <a:schemeClr val="tx1"/>
              </a:solidFill>
              <a:effectLst/>
              <a:latin typeface="+mn-lt"/>
            </a:endParaRP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Από πού προέρχονται οι εκπομπές που θερμαίνουν τον πλανήτη; </a:t>
            </a:r>
            <a:endParaRPr lang="el" sz="1200" b="0" i="0" kern="1200" dirty="0">
              <a:solidFill>
                <a:schemeClr val="tx1"/>
              </a:solidFill>
              <a:effectLst/>
              <a:latin typeface="+mn-lt"/>
            </a:endParaRP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Πού και πώς έχουμε καταφέρει να τις μειώσουμε μέχρι τώρα; </a:t>
            </a:r>
            <a:endParaRPr lang="el" sz="1200" b="0" i="0" kern="1200" dirty="0">
              <a:solidFill>
                <a:schemeClr val="tx1"/>
              </a:solidFill>
              <a:effectLst/>
              <a:latin typeface="+mn-lt"/>
            </a:endParaRP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Γιατί είναι δύσκολο να μειωθούν γρήγορα οι εκπομπές; </a:t>
            </a:r>
            <a:endParaRPr lang="el" sz="1200" b="0" i="0" kern="1200" dirty="0">
              <a:solidFill>
                <a:schemeClr val="tx1"/>
              </a:solidFill>
              <a:effectLst/>
              <a:latin typeface="+mn-lt"/>
            </a:endParaRP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Τι γνωρίζουμε για μελλοντικές κλιματικές αλλαγές, και πώς μπορούμε να προετοιμαστούμε γι' αυτές; </a:t>
            </a:r>
            <a:endParaRPr lang="el" sz="1200" b="0" i="0" kern="1200" dirty="0">
              <a:solidFill>
                <a:schemeClr val="tx1"/>
              </a:solidFill>
              <a:effectLst/>
              <a:latin typeface="+mn-lt"/>
            </a:endParaRP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Ποιοι έχουν αναλάβει ήδη δράση και ποιοι δεν έχουν αναλάβει ακόμη, αλλά πρέπει; </a:t>
            </a:r>
            <a:endParaRPr lang="el" sz="1200" b="0" i="0" kern="1200" dirty="0">
              <a:solidFill>
                <a:schemeClr val="tx1"/>
              </a:solidFill>
              <a:effectLst/>
              <a:latin typeface="+mn-lt"/>
            </a:endParaRPr>
          </a:p>
          <a:p>
            <a:pPr algn="l" rtl="0" fontAlgn="base"/>
            <a:r>
              <a:rPr lang="el" sz="1200" b="0" i="0" u="none" kern="1200" baseline="0" dirty="0">
                <a:solidFill>
                  <a:schemeClr val="tx1"/>
                </a:solidFill>
                <a:effectLst/>
                <a:latin typeface="+mn-lt"/>
                <a:ea typeface="+mn-ea"/>
                <a:cs typeface="+mn-cs"/>
              </a:rPr>
              <a:t>Χρησιμοποιήστε αυτές τις ερωτήσεις για να πυροδοτήσετε συζητήσεις για τις ευρύτερες προκλήσεις που αντιμετωπίζουμε και διερευνήστε πώς μπορούμε να ανταπεξέλθουμε πιο συστηματικά μέσα από συνδυαστικές προσπάθειες κυβερνήσεων, επιχειρήσεων, πανεπιστημίων και σχολείων, ΜΚΟ, οργανώσεων της κοινότητας και πολιτών. Αυτό βοηθά τους μαθητές να κατανοήσουν ότι η δράση για το κλίμα απαιτεί τη συνεργασία πολλών κοινωνικών φορέων και όχι μόνο αλλαγές στον τρόπο ζωής σε ατομικό επίπεδο. </a:t>
            </a:r>
            <a:r>
              <a:rPr lang="el" b="0" i="0" u="none" baseline="0" dirty="0"/>
              <a:t>Θα μπορούσατε επίσης να χρησιμοποιήσετε και να μοιραστείτε </a:t>
            </a:r>
            <a:r>
              <a:rPr lang="el" b="0" i="0" u="none" baseline="0" dirty="0">
                <a:solidFill>
                  <a:srgbClr val="000000"/>
                </a:solidFill>
              </a:rPr>
              <a:t>δεδομένα, πηγές και μελέτες που δείχνουν σαφώς τις αιτίες και τις επιπτώσεις της κλιματικής αλλαγής για να δημιουργήσετε περισσότερα κίνητρα για τους μαθητές και να τραβήξετε την προσοχή τους. </a:t>
            </a:r>
            <a:endParaRPr lang="el" b="0" i="0" kern="1200" dirty="0">
              <a:solidFill>
                <a:srgbClr val="333333"/>
              </a:solidFill>
              <a:effectLst/>
            </a:endParaRP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el"/>
          </a:p>
        </p:txBody>
      </p:sp>
    </p:spTree>
    <p:extLst>
      <p:ext uri="{BB962C8B-B14F-4D97-AF65-F5344CB8AC3E}">
        <p14:creationId xmlns:p14="http://schemas.microsoft.com/office/powerpoint/2010/main" val="19644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l" sz="1200" b="0" i="0" u="none" kern="1200" baseline="0">
                <a:solidFill>
                  <a:schemeClr val="tx1"/>
                </a:solidFill>
                <a:effectLst/>
                <a:latin typeface="+mn-lt"/>
                <a:ea typeface="+mn-ea"/>
                <a:cs typeface="+mn-cs"/>
              </a:rPr>
              <a:t>Δώστε έναν ορισμό για τη δράση για το κλίμα με απλά λόγια: οτιδήποτε συμβάλλει στην προστασία της φύσης, στη μείωση των εκπομπών και στο να φροντίζουμε να γίνονται οι κοινότητές μας και ο πλανήτης μας πιο υγιείς. Αφορά πολλά επίπεδα: οικογένειες, σχολεία, πόλεις, εταιρείες, κυβερνήσεις και κοινότητες. </a:t>
            </a:r>
          </a:p>
          <a:p>
            <a:pPr algn="l" rtl="0" fontAlgn="base"/>
            <a:r>
              <a:rPr lang="el" sz="1200" b="0" i="0" u="none" kern="1200" baseline="0">
                <a:solidFill>
                  <a:schemeClr val="tx1"/>
                </a:solidFill>
                <a:effectLst/>
                <a:latin typeface="+mn-lt"/>
                <a:ea typeface="+mn-ea"/>
                <a:cs typeface="+mn-cs"/>
              </a:rPr>
              <a:t>Μοιραστείτε σχετικά παραδείγματα: σχολικά προγράμματα ανακύκλωσης, δεντροφύτευση στην κοινότητα, ποδηλατοδρόμοι, τοπικές εκδηλώσεις καθαρισμού. </a:t>
            </a:r>
            <a:endParaRPr lang="el" sz="1200" b="0" i="0" kern="1200">
              <a:solidFill>
                <a:schemeClr val="tx1"/>
              </a:solidFill>
              <a:effectLst/>
              <a:latin typeface="+mn-lt"/>
            </a:endParaRPr>
          </a:p>
          <a:p>
            <a:pPr algn="l" rtl="0" fontAlgn="base"/>
            <a:r>
              <a:rPr lang="el" sz="1200" b="0" i="0" u="none" kern="1200" baseline="0">
                <a:solidFill>
                  <a:schemeClr val="tx1"/>
                </a:solidFill>
                <a:effectLst/>
                <a:latin typeface="+mn-lt"/>
                <a:ea typeface="+mn-ea"/>
                <a:cs typeface="+mn-cs"/>
              </a:rPr>
              <a:t>Κάντε ερωτήσεις στους μαθητές για να τους εμπλέξετε: </a:t>
            </a:r>
            <a:endParaRPr lang="el" sz="1200" b="0" i="0" kern="1200">
              <a:solidFill>
                <a:schemeClr val="tx1"/>
              </a:solidFill>
              <a:effectLst/>
              <a:latin typeface="+mn-lt"/>
            </a:endParaRPr>
          </a:p>
          <a:p>
            <a:pPr marL="171450" indent="-171450" algn="l" rtl="0" fontAlgn="base">
              <a:buFont typeface="Arial" panose="020B0604020202020204" pitchFamily="34" charset="0"/>
              <a:buChar char="•"/>
            </a:pPr>
            <a:r>
              <a:rPr lang="el" sz="1200" b="0" i="0" u="none" kern="1200" baseline="0">
                <a:solidFill>
                  <a:schemeClr val="tx1"/>
                </a:solidFill>
                <a:effectLst/>
                <a:latin typeface="+mn-lt"/>
                <a:ea typeface="+mn-ea"/>
                <a:cs typeface="+mn-cs"/>
              </a:rPr>
              <a:t>«Ποιες δράσεις για το κλίμα έχετε δει στο σχολείο ή την κοινότητά σας;» </a:t>
            </a:r>
            <a:endParaRPr lang="el" sz="1200" b="0" i="0" kern="1200">
              <a:solidFill>
                <a:schemeClr val="tx1"/>
              </a:solidFill>
              <a:effectLst/>
              <a:latin typeface="+mn-lt"/>
            </a:endParaRPr>
          </a:p>
          <a:p>
            <a:pPr marL="171450" indent="-171450" algn="l" rtl="0" fontAlgn="base">
              <a:buFont typeface="Arial" panose="020B0604020202020204" pitchFamily="34" charset="0"/>
              <a:buChar char="•"/>
            </a:pPr>
            <a:r>
              <a:rPr lang="el" sz="1200" b="0" i="0" u="none" kern="1200" baseline="0">
                <a:solidFill>
                  <a:schemeClr val="tx1"/>
                </a:solidFill>
                <a:effectLst/>
                <a:latin typeface="+mn-lt"/>
                <a:ea typeface="+mn-ea"/>
                <a:cs typeface="+mn-cs"/>
              </a:rPr>
              <a:t>«Ποιος νομίζετε ότι αναλαμβάνει δράση στην κωμόπολη, την πόλη ή τη χώρα σας;» </a:t>
            </a:r>
            <a:endParaRPr lang="el" sz="1200" b="0" i="0" kern="1200">
              <a:solidFill>
                <a:schemeClr val="tx1"/>
              </a:solidFill>
              <a:effectLst/>
              <a:latin typeface="+mn-lt"/>
            </a:endParaRPr>
          </a:p>
          <a:p>
            <a:pPr marL="171450" indent="-171450" algn="l" rtl="0" fontAlgn="base">
              <a:buFont typeface="Arial" panose="020B0604020202020204" pitchFamily="34" charset="0"/>
              <a:buChar char="•"/>
            </a:pPr>
            <a:r>
              <a:rPr lang="el" sz="1200" b="0" i="0" u="none" kern="1200" baseline="0">
                <a:solidFill>
                  <a:schemeClr val="tx1"/>
                </a:solidFill>
                <a:effectLst/>
                <a:latin typeface="+mn-lt"/>
                <a:ea typeface="+mn-ea"/>
                <a:cs typeface="+mn-cs"/>
              </a:rPr>
              <a:t>«Τι θα μπορούσαμε να κάνουμε μαζί για να έχουμε μεγαλύτερο αντίκτυπο;» </a:t>
            </a:r>
            <a:endParaRPr lang="el" sz="1200" b="0" i="0" kern="1200">
              <a:solidFill>
                <a:schemeClr val="tx1"/>
              </a:solidFill>
              <a:effectLst/>
              <a:latin typeface="+mn-lt"/>
            </a:endParaRPr>
          </a:p>
          <a:p>
            <a:pPr marL="171450" indent="-171450" algn="l" rtl="0" fontAlgn="base">
              <a:buFont typeface="Arial" panose="020B0604020202020204" pitchFamily="34" charset="0"/>
              <a:buChar char="•"/>
            </a:pPr>
            <a:r>
              <a:rPr lang="el" sz="1200" b="0" i="0" u="none" kern="1200" baseline="0">
                <a:solidFill>
                  <a:schemeClr val="tx1"/>
                </a:solidFill>
                <a:effectLst/>
                <a:latin typeface="+mn-lt"/>
                <a:ea typeface="+mn-ea"/>
                <a:cs typeface="+mn-cs"/>
              </a:rPr>
              <a:t>«Γιατί είναι σημαντικό να δουλεύουμε μαζί και όχι μόνοι μας;» </a:t>
            </a:r>
            <a:endParaRPr lang="el" sz="1200" b="0" i="0" kern="1200">
              <a:solidFill>
                <a:schemeClr val="tx1"/>
              </a:solidFill>
              <a:effectLst/>
              <a:latin typeface="+mn-lt"/>
            </a:endParaRPr>
          </a:p>
          <a:p>
            <a:pPr algn="l" rtl="0" fontAlgn="base"/>
            <a:r>
              <a:rPr lang="el" sz="1200" b="0" i="0" u="none" kern="1200" baseline="0">
                <a:solidFill>
                  <a:schemeClr val="tx1"/>
                </a:solidFill>
                <a:effectLst/>
                <a:latin typeface="+mn-lt"/>
                <a:ea typeface="+mn-ea"/>
                <a:cs typeface="+mn-cs"/>
              </a:rPr>
              <a:t>Τονίστε ότι, ενώ οι ατομικές επιλογές παίζουν ρόλο, η πραγματική αλλαγή προέρχεται από συλλογικές προσπάθειες και συνεργασία μεταξύ πολυάριθμων κοινωνικών φορέων. </a:t>
            </a:r>
            <a:r>
              <a:rPr lang="el" b="0" i="0" u="none" baseline="0"/>
              <a:t>Μπορείτε να αναφέρετε ότι η πρόοδος στη μείωση των εκπομπών CO2 έχει ήδη συντελεστεί και ότι η Ευρωπαϊκή Ένωση έχει </a:t>
            </a:r>
            <a:r>
              <a:rPr lang="el" b="0" i="0" u="none" baseline="0">
                <a:hlinkClick r:id="rId3"/>
              </a:rPr>
              <a:t>μειώσει τις εκπομπές CO2 κατά 37%</a:t>
            </a:r>
            <a:r>
              <a:rPr lang="el" b="0" i="0" u="none" baseline="0"/>
              <a:t>.  </a:t>
            </a:r>
            <a:endParaRPr lang="el"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el"/>
          </a:p>
        </p:txBody>
      </p:sp>
    </p:spTree>
    <p:extLst>
      <p:ext uri="{BB962C8B-B14F-4D97-AF65-F5344CB8AC3E}">
        <p14:creationId xmlns:p14="http://schemas.microsoft.com/office/powerpoint/2010/main" val="362622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l" b="0" i="0" u="none" kern="1200" baseline="0" dirty="0">
                <a:solidFill>
                  <a:schemeClr val="tx1"/>
                </a:solidFill>
                <a:effectLst/>
              </a:rPr>
              <a:t>Εξηγήστε ότι το ευρωπαϊκό σύμφωνο για το κλίμα είναι </a:t>
            </a:r>
            <a:r>
              <a:rPr lang="el" b="0" i="0" u="none" baseline="0" dirty="0"/>
              <a:t>μια</a:t>
            </a:r>
            <a:r>
              <a:rPr lang="el" b="0" i="0" u="none" kern="1200" baseline="0" dirty="0">
                <a:solidFill>
                  <a:schemeClr val="tx1"/>
                </a:solidFill>
                <a:effectLst/>
              </a:rPr>
              <a:t> </a:t>
            </a:r>
            <a:r>
              <a:rPr lang="el" b="0" i="0" u="none" baseline="0" dirty="0"/>
              <a:t>πρωτοβουλία της Ευρωπαϊκής Ένωσης που ενθαρρύνει </a:t>
            </a:r>
            <a:r>
              <a:rPr lang="el" b="0" i="0" u="none" kern="1200" baseline="0" dirty="0">
                <a:solidFill>
                  <a:schemeClr val="tx1"/>
                </a:solidFill>
                <a:effectLst/>
              </a:rPr>
              <a:t>τους ανθρώπους </a:t>
            </a:r>
            <a:r>
              <a:rPr lang="el" b="0" i="0" u="none" baseline="0" dirty="0"/>
              <a:t>και τις κοινότητες να συνεισφέρουν </a:t>
            </a:r>
            <a:r>
              <a:rPr lang="el" b="0" i="0" u="none" kern="1200" baseline="0" dirty="0">
                <a:solidFill>
                  <a:schemeClr val="tx1"/>
                </a:solidFill>
                <a:effectLst/>
              </a:rPr>
              <a:t>υπέρ</a:t>
            </a:r>
            <a:r>
              <a:rPr lang="el" b="0" i="0" u="none" baseline="0" dirty="0"/>
              <a:t> ενός βιώσιμου μέλλοντος</a:t>
            </a:r>
            <a:r>
              <a:rPr lang="el" b="0" i="0" u="none" kern="1200" baseline="0" dirty="0">
                <a:solidFill>
                  <a:schemeClr val="tx1"/>
                </a:solidFill>
                <a:effectLst/>
              </a:rPr>
              <a:t>.</a:t>
            </a:r>
            <a:r>
              <a:rPr lang="el" b="0" i="0" u="none" baseline="0" dirty="0"/>
              <a:t> </a:t>
            </a:r>
            <a:r>
              <a:rPr lang="el" sz="1200" b="0" i="0" u="none" kern="1200" baseline="0" dirty="0">
                <a:solidFill>
                  <a:schemeClr val="tx1"/>
                </a:solidFill>
                <a:effectLst/>
                <a:latin typeface="+mn-lt"/>
                <a:ea typeface="+mn-ea"/>
                <a:cs typeface="+mn-cs"/>
              </a:rPr>
              <a:t>Οι πρεσβευτές και οι εταίροι αποτελούν μέρος αυτού του κινήματος. Εξηγήστε την εμπειρία σας ως μέλος αυτής της κοινότητας. </a:t>
            </a:r>
            <a:endParaRPr lang="el" dirty="0"/>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el"/>
          </a:p>
        </p:txBody>
      </p:sp>
    </p:spTree>
    <p:extLst>
      <p:ext uri="{BB962C8B-B14F-4D97-AF65-F5344CB8AC3E}">
        <p14:creationId xmlns:p14="http://schemas.microsoft.com/office/powerpoint/2010/main" val="178145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l" b="0" i="0" u="none" baseline="0"/>
              <a:t>Ξεκινήστε να παρουσιάζετε το σύμφωνο για το κλίμα και συνδέστε το με τη δική σας εμπειρία ως μέρος αυτού</a:t>
            </a:r>
            <a:endParaRPr lang="el"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el"/>
          </a:p>
        </p:txBody>
      </p:sp>
    </p:spTree>
    <p:extLst>
      <p:ext uri="{BB962C8B-B14F-4D97-AF65-F5344CB8AC3E}">
        <p14:creationId xmlns:p14="http://schemas.microsoft.com/office/powerpoint/2010/main" val="23145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3841-D8E1-0166-3158-2370908AA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F21A-A174-8EBE-F0FD-4ECA6493F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52DB-A327-2F5C-6795-97840F60CAE8}"/>
              </a:ext>
            </a:extLst>
          </p:cNvPr>
          <p:cNvSpPr>
            <a:spLocks noGrp="1"/>
          </p:cNvSpPr>
          <p:nvPr>
            <p:ph type="body" idx="1"/>
          </p:nvPr>
        </p:nvSpPr>
        <p:spPr/>
        <p:txBody>
          <a:bodyPr/>
          <a:lstStyle/>
          <a:p>
            <a:pPr algn="l" rtl="0"/>
            <a:r>
              <a:rPr lang="el" b="0" i="0" u="none" baseline="0" dirty="0"/>
              <a:t>Αναφέρετε ότι το σύμφωνο για το κλίμα έχει τρεις βασικούς στόχους: </a:t>
            </a:r>
            <a:endParaRPr lang="el" dirty="0">
              <a:solidFill>
                <a:srgbClr val="444444"/>
              </a:solidFill>
            </a:endParaRPr>
          </a:p>
          <a:p>
            <a:pPr marL="171450" indent="-171450" algn="l" rtl="0">
              <a:buFont typeface="Arial,Sans-Serif"/>
              <a:buChar char="•"/>
            </a:pPr>
            <a:r>
              <a:rPr lang="el" b="0" i="0" u="none" baseline="0" dirty="0"/>
              <a:t>Ευαισθητοποίηση: κατανόηση της κλιματικής αλλαγής και των επιπτώσεών της. </a:t>
            </a:r>
            <a:endParaRPr lang="el" dirty="0">
              <a:solidFill>
                <a:srgbClr val="444444"/>
              </a:solidFill>
            </a:endParaRPr>
          </a:p>
          <a:p>
            <a:pPr marL="171450" indent="-171450" algn="l" rtl="0">
              <a:buFont typeface="Arial,Sans-Serif"/>
              <a:buChar char="•"/>
            </a:pPr>
            <a:r>
              <a:rPr lang="el" b="0" i="0" u="none" baseline="0" dirty="0"/>
              <a:t>Ενθάρρυνση της δράσης: έμπνευση προς άτομα, σχολεία και κοινότητες να λάβουν πρακτικά μέτρα. </a:t>
            </a:r>
            <a:endParaRPr lang="el" dirty="0">
              <a:solidFill>
                <a:srgbClr val="444444"/>
              </a:solidFill>
            </a:endParaRPr>
          </a:p>
          <a:p>
            <a:pPr marL="171450" indent="-171450" algn="l" rtl="0">
              <a:buFont typeface="Arial,Sans-Serif"/>
              <a:buChar char="•"/>
            </a:pPr>
            <a:r>
              <a:rPr lang="el" b="0" i="0" u="none" baseline="0" dirty="0"/>
              <a:t>Σύνδεση με τους πολίτες: ανταλλαγή ιδεών και στήριξη ο ένας του άλλου σε όλη την Ευρώπη. </a:t>
            </a:r>
            <a:endParaRPr lang="el" dirty="0">
              <a:solidFill>
                <a:srgbClr val="444444"/>
              </a:solidFill>
            </a:endParaRPr>
          </a:p>
          <a:p>
            <a:pPr algn="l" rtl="0"/>
            <a:r>
              <a:rPr lang="el" b="0" i="0" u="none" baseline="0" dirty="0"/>
              <a:t>Τονίστε ότι η συλλογική δράση είναι ό,τι σημαντικότερο, παρόλο που ο καθένας μπορεί να συνεισφέρει σε ατομικό επίπεδο. </a:t>
            </a:r>
            <a:endParaRPr lang="el" dirty="0">
              <a:solidFill>
                <a:srgbClr val="444444"/>
              </a:solidFill>
            </a:endParaRPr>
          </a:p>
          <a:p>
            <a:pPr algn="l" rtl="0"/>
            <a:r>
              <a:rPr lang="el" b="0" i="0" u="none" baseline="0" dirty="0"/>
              <a:t>Ρωτήστε τους μαθητές: «Ποιον στόχο θεωρείτε πιο σημαντικό;» ή «Πώς θα μπορούσε να εμπλακεί η κοινότητά σας;» </a:t>
            </a:r>
            <a:endParaRPr lang="el" dirty="0">
              <a:solidFill>
                <a:srgbClr val="444444"/>
              </a:solidFill>
            </a:endParaRPr>
          </a:p>
          <a:p>
            <a:pPr algn="l" rtl="0"/>
            <a:r>
              <a:rPr lang="el" b="0" i="0" u="none" baseline="0" dirty="0"/>
              <a:t>Διαδώστε το βασικό μήνυμα: Αν μάθουμε περισσότερα, αν συνεργαζόμαστε και αναλαμβάνουμε δράση όλοι μαζί συμβάλλουμε στην προστασία του πλανήτη μας. </a:t>
            </a:r>
            <a:endParaRPr lang="el" dirty="0"/>
          </a:p>
        </p:txBody>
      </p:sp>
      <p:sp>
        <p:nvSpPr>
          <p:cNvPr id="4" name="Slide Number Placeholder 3">
            <a:extLst>
              <a:ext uri="{FF2B5EF4-FFF2-40B4-BE49-F238E27FC236}">
                <a16:creationId xmlns:a16="http://schemas.microsoft.com/office/drawing/2014/main" id="{585635A3-BC23-FED1-9FBD-45D86C61B6A8}"/>
              </a:ext>
            </a:extLst>
          </p:cNvPr>
          <p:cNvSpPr>
            <a:spLocks noGrp="1"/>
          </p:cNvSpPr>
          <p:nvPr>
            <p:ph type="sldNum" sz="quarter" idx="5"/>
          </p:nvPr>
        </p:nvSpPr>
        <p:spPr/>
        <p:txBody>
          <a:bodyPr/>
          <a:lstStyle/>
          <a:p>
            <a:pPr algn="l" rtl="0"/>
            <a:fld id="{E5BCE2BD-2909-4D50-BFF6-50DC73793956}" type="slidenum">
              <a:rPr/>
              <a:t>8</a:t>
            </a:fld>
            <a:endParaRPr lang="el"/>
          </a:p>
        </p:txBody>
      </p:sp>
    </p:spTree>
    <p:extLst>
      <p:ext uri="{BB962C8B-B14F-4D97-AF65-F5344CB8AC3E}">
        <p14:creationId xmlns:p14="http://schemas.microsoft.com/office/powerpoint/2010/main" val="39375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l" sz="1200" b="0" i="0" u="none" kern="1200" baseline="0" dirty="0">
                <a:solidFill>
                  <a:schemeClr val="tx1"/>
                </a:solidFill>
                <a:effectLst/>
                <a:latin typeface="+mn-lt"/>
                <a:ea typeface="+mn-ea"/>
                <a:cs typeface="+mn-cs"/>
              </a:rPr>
              <a:t>Περιγράψτε τους ρόλους της κοινότητας του συμφώνου: </a:t>
            </a:r>
            <a:endParaRPr lang="el" sz="1200" b="0" i="0" kern="1200" dirty="0">
              <a:solidFill>
                <a:schemeClr val="tx1"/>
              </a:solidFill>
              <a:effectLst/>
              <a:latin typeface="+mn-lt"/>
            </a:endParaRP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Πρεσβευτές: Εμπνέουν και καθοδηγούν τις κοινότητες, φιλοξενούν εκδηλώσεις και προωθούν τη δράση για το κλίμα. </a:t>
            </a:r>
            <a:endParaRPr lang="el" sz="1200" b="0" i="0" kern="1200" dirty="0">
              <a:solidFill>
                <a:schemeClr val="tx1"/>
              </a:solidFill>
              <a:effectLst/>
              <a:latin typeface="+mn-lt"/>
            </a:endParaRP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Εταίροι: Οργανισμοί που υλοποιούν έργα, μοιράζονται βέλτιστες πρακτικές και προάγουν τη συνεργασία μεταξύ δικτύων. </a:t>
            </a:r>
            <a:endParaRPr lang="el" sz="1200" b="0" i="0" kern="1200" dirty="0">
              <a:solidFill>
                <a:schemeClr val="tx1"/>
              </a:solidFill>
              <a:effectLst/>
              <a:latin typeface="+mn-lt"/>
            </a:endParaRPr>
          </a:p>
          <a:p>
            <a:pPr marL="171450" indent="-171450" algn="l" rtl="0" fontAlgn="base">
              <a:buFont typeface="Arial" panose="020B0604020202020204" pitchFamily="34" charset="0"/>
              <a:buChar char="•"/>
            </a:pPr>
            <a:r>
              <a:rPr lang="el" sz="1200" b="0" i="0" u="none" kern="1200" baseline="0" dirty="0">
                <a:solidFill>
                  <a:schemeClr val="tx1"/>
                </a:solidFill>
                <a:effectLst/>
                <a:latin typeface="+mn-lt"/>
                <a:ea typeface="+mn-ea"/>
                <a:cs typeface="+mn-cs"/>
              </a:rPr>
              <a:t>Φίλοι: Άτομα ή ομάδες που υποστηρίζουν το σύμφωνο, ενημερώνονται και συμμετέχουν ευέλικτα. </a:t>
            </a:r>
            <a:endParaRPr lang="el" sz="1200" b="0" i="0" kern="1200" dirty="0">
              <a:solidFill>
                <a:schemeClr val="tx1"/>
              </a:solidFill>
              <a:effectLst/>
              <a:latin typeface="+mn-lt"/>
            </a:endParaRPr>
          </a:p>
          <a:p>
            <a:pPr algn="l" rtl="0" fontAlgn="base"/>
            <a:r>
              <a:rPr lang="el" sz="1200" b="0" i="0" u="none" kern="1200" baseline="0" dirty="0">
                <a:solidFill>
                  <a:schemeClr val="tx1"/>
                </a:solidFill>
                <a:effectLst/>
                <a:latin typeface="+mn-lt"/>
                <a:ea typeface="+mn-ea"/>
                <a:cs typeface="+mn-cs"/>
              </a:rPr>
              <a:t>Μπορείτε να κεντρίσετε το ενδιαφέρον των μαθητών με ερωτήσεις όπως: «Αν ήσασταν μέλη του συμφώνου για το κλίμα, ποιον ρόλο θα επιλέγατε και γιατί;» «Μπορείτε να σκεφτείτε ένα σχολείο ή μια κοινότητα που θα μπορούσε να ενταχθεί ως εταίρος ή φίλος;» </a:t>
            </a:r>
            <a:endParaRPr lang="el" sz="1200" b="0" i="0" kern="1200" dirty="0">
              <a:solidFill>
                <a:schemeClr val="tx1"/>
              </a:solidFill>
              <a:effectLst/>
              <a:latin typeface="+mn-lt"/>
            </a:endParaRPr>
          </a:p>
          <a:p>
            <a:pPr algn="l" rtl="0"/>
            <a:r>
              <a:rPr lang="el" b="0" i="0" u="none" baseline="0" dirty="0"/>
              <a:t>Αν ενδιαφέρονται να γίνουν φίλοι του συμφώνου, ορίστε ο σύνδεσμος </a:t>
            </a:r>
            <a:r>
              <a:rPr lang="el" b="0" i="0" u="none" baseline="0" dirty="0">
                <a:hlinkClick r:id="rId3"/>
              </a:rPr>
              <a:t>EUSurvey - Έρευνα</a:t>
            </a:r>
            <a:endParaRPr lang="el" dirty="0"/>
          </a:p>
          <a:p>
            <a:pPr algn="l" rtl="0"/>
            <a:r>
              <a:rPr lang="el" b="0" i="0" u="none" baseline="0" dirty="0"/>
              <a:t>Μπορείτε επίσης να τους πείτε ότι αν θέλουν να εμβαθύνουν περισσότερο το σύμφωνο για το κλίμα μπορούν να ρίξουν μια ματιά στον διαδραστικό χάρτη του συμφώνου</a:t>
            </a:r>
            <a:r>
              <a:rPr lang="el" b="0" i="0" u="none" baseline="0" dirty="0">
                <a:hlinkClick r:id="rId4"/>
              </a:rPr>
              <a:t>: Μάθετε για τη δράση για το κλίμα κοντά σας</a:t>
            </a:r>
            <a:r>
              <a:rPr lang="el" b="0" i="0" u="none" baseline="0" dirty="0"/>
              <a:t> ώστε να γνωρίσουν τους πρεσβευτές, τους εταίρους και τις διάφορες πρωτοβουλίες που διοργανώνονται στο πλαίσιο του συμφώνου για το κλίμα. </a:t>
            </a:r>
          </a:p>
          <a:p>
            <a:pPr algn="l" rtl="0"/>
            <a:r>
              <a:rPr lang="el" b="0" i="0" u="none" baseline="0" dirty="0"/>
              <a:t>Μπορείτε επίσης να παρουσιάσετε στους μαθητές την </a:t>
            </a:r>
            <a:r>
              <a:rPr lang="el" b="0" i="0" u="none" baseline="0" dirty="0">
                <a:hlinkClick r:id="rId5"/>
              </a:rPr>
              <a:t>Ακαδημία δράσης για το κλίμα της ΕΕ</a:t>
            </a:r>
            <a:r>
              <a:rPr lang="el" b="0" i="0" u="none" baseline="0" dirty="0"/>
              <a:t>, όπου είναι δυνατό να έρθουν σε επαφή με πολλούς πόρους σχετίικούς με τη δράση για το κλίμα και να παρακολουθήσουν δωρεάν διαδικτυακά μαθήματα με τον δικό τους ρυθμό: </a:t>
            </a:r>
            <a:r>
              <a:rPr lang="el" b="0" i="0" u="none" baseline="0" dirty="0">
                <a:hlinkClick r:id="rId5"/>
              </a:rPr>
              <a:t>Ακαδημία δράσης για το κλίμα</a:t>
            </a:r>
            <a:endParaRPr lang="el" dirty="0"/>
          </a:p>
          <a:p>
            <a:pPr algn="l" rtl="0"/>
            <a:r>
              <a:rPr lang="el" b="0" i="0" u="none" baseline="0" dirty="0"/>
              <a:t>Μπορείτε επίσης να μοιραστείτε τον ακόλουθο σύνδεσμο για να εγγραφείτε στο ενημερωτικό δελτίο του συμφώνου για το κλίμα: </a:t>
            </a:r>
            <a:r>
              <a:rPr lang="el" b="0" i="0" u="none" baseline="0" dirty="0">
                <a:hlinkClick r:id="rId6"/>
              </a:rPr>
              <a:t>CLIMA - Έντυπο εγγραφής σε ενημερωτικό δελτί</a:t>
            </a:r>
            <a:r>
              <a:rPr lang="el" b="0" i="0" u="none" baseline="0" dirty="0"/>
              <a:t>ο </a:t>
            </a:r>
          </a:p>
          <a:p>
            <a:pPr algn="l" rtl="0" fontAlgn="base"/>
            <a:r>
              <a:rPr lang="el" sz="1200" b="0" i="0" u="none" kern="1200" baseline="0" dirty="0">
                <a:solidFill>
                  <a:schemeClr val="tx1"/>
                </a:solidFill>
                <a:effectLst/>
                <a:latin typeface="+mn-lt"/>
                <a:ea typeface="+mn-ea"/>
                <a:cs typeface="+mn-cs"/>
              </a:rPr>
              <a:t> </a:t>
            </a:r>
            <a:endParaRPr lang="el" sz="1200" b="0" i="0" kern="1200" dirty="0">
              <a:solidFill>
                <a:schemeClr val="tx1"/>
              </a:solidFill>
              <a:effectLst/>
              <a:latin typeface="+mn-lt"/>
            </a:endParaRPr>
          </a:p>
          <a:p>
            <a:endParaRPr lang="el" dirty="0"/>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el"/>
          </a:p>
        </p:txBody>
      </p:sp>
    </p:spTree>
    <p:extLst>
      <p:ext uri="{BB962C8B-B14F-4D97-AF65-F5344CB8AC3E}">
        <p14:creationId xmlns:p14="http://schemas.microsoft.com/office/powerpoint/2010/main" val="28125167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3" name="Picture 2" descr="A person and children looking at a plant&#10;&#10;AI-generated content may be incorrect.">
            <a:extLst>
              <a:ext uri="{FF2B5EF4-FFF2-40B4-BE49-F238E27FC236}">
                <a16:creationId xmlns:a16="http://schemas.microsoft.com/office/drawing/2014/main" id="{DA6C8286-84EF-AA91-64B6-42991B0385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1"/>
          </a:xfrm>
          <a:prstGeom prst="rect">
            <a:avLst/>
          </a:prstGeom>
        </p:spPr>
      </p:pic>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3">
            <a:extLst>
              <a:ext uri="{28A0092B-C50C-407E-A947-70E740481C1C}">
                <a14:useLocalDpi xmlns:a14="http://schemas.microsoft.com/office/drawing/2010/main" val="0"/>
              </a:ext>
            </a:extLst>
          </a:blip>
          <a:srcRect l="2243" t="4638" r="83237" b="73351"/>
          <a:stretch>
            <a:fillRect/>
          </a:stretch>
        </p:blipFill>
        <p:spPr>
          <a:xfrm>
            <a:off x="372979" y="457200"/>
            <a:ext cx="2666792" cy="227396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6">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0"/>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950006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884028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4762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4" y="4508"/>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3">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268224"/>
            <a:ext cx="18328168" cy="1053797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68" r:id="rId11"/>
    <p:sldLayoutId id="2147483769" r:id="rId12"/>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663219"/>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4" y="5333396"/>
            <a:ext cx="480918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Μαζί για</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7590971" y="6621405"/>
            <a:ext cx="913777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a:t>τον πλανήτη μας</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909250"/>
            <a:ext cx="10503498" cy="10387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sz="5400" b="1" i="0" u="none" baseline="0">
                <a:latin typeface="Open Sans"/>
                <a:ea typeface="Open Sans"/>
                <a:cs typeface="Open Sans"/>
              </a:rPr>
              <a:t>Ενέργεια, μεταφορές, φύση, </a:t>
            </a:r>
            <a:endParaRPr lang="el" sz="5400">
              <a:latin typeface="Open Sans"/>
              <a:ea typeface="Open Sans"/>
              <a:cs typeface="Open Sans"/>
            </a:endParaRP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947960"/>
            <a:ext cx="14088526" cy="1038710"/>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sz="5400" b="1" i="0" u="none" baseline="0">
                <a:latin typeface="Open Sans"/>
                <a:ea typeface="Open Sans"/>
                <a:cs typeface="Open Sans"/>
              </a:rPr>
              <a:t>τρόφιμα, απόβλητα, νερό, κοινότητες</a:t>
            </a:r>
            <a:endParaRPr lang="el" sz="540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760" y="5973685"/>
            <a:ext cx="5321808"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7431314" y="6512071"/>
            <a:ext cx="10180128" cy="11218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l" sz="6000" b="1" i="0" u="none" baseline="0"/>
              <a:t>Τοπικές και ευρωπαϊκές</a:t>
            </a:r>
            <a:endParaRPr lang="el" sz="6000"/>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6946490" y="7597878"/>
            <a:ext cx="10664953" cy="1121809"/>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l" sz="6000" b="1" i="0" u="none" baseline="0" dirty="0">
                <a:latin typeface="Open Sans"/>
                <a:ea typeface="Open Sans"/>
                <a:cs typeface="Open Sans"/>
              </a:rPr>
              <a:t>δράσεις υπέρ της αλλαγής</a:t>
            </a:r>
            <a:endParaRPr lang="el" sz="6000" dirty="0">
              <a:latin typeface="Open Sans"/>
              <a:ea typeface="Open Sans"/>
              <a:cs typeface="Open Sans"/>
            </a:endParaRPr>
          </a:p>
        </p:txBody>
      </p:sp>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14154027" y="7633880"/>
            <a:ext cx="4319349"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312528"/>
            <a:ext cx="11026012"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sz="6000" b="1" i="0" u="none" baseline="0" dirty="0"/>
              <a:t>Πρακτικές δραστηριότητες</a:t>
            </a:r>
            <a:endParaRPr lang="el" sz="6000" dirty="0"/>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382274"/>
            <a:ext cx="10909898" cy="11218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algn="l" rtl="0"/>
            <a:r>
              <a:rPr lang="el" sz="6000" b="1" i="0" u="none" baseline="0" dirty="0">
                <a:latin typeface="Open Sans"/>
                <a:ea typeface="Open Sans"/>
                <a:cs typeface="Open Sans"/>
              </a:rPr>
              <a:t>για τη δράση για το κλίμα</a:t>
            </a:r>
            <a:endParaRPr lang="el" sz="6000" dirty="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406730">
            <a:off x="4354965" y="552784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6725685" y="5476350"/>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16575-479F-F030-2E85-11935582F3CF}"/>
              </a:ext>
            </a:extLst>
          </p:cNvPr>
          <p:cNvSpPr>
            <a:spLocks noGrp="1"/>
          </p:cNvSpPr>
          <p:nvPr>
            <p:ph type="body" sz="quarter" idx="10"/>
          </p:nvPr>
        </p:nvSpPr>
        <p:spPr>
          <a:xfrm>
            <a:off x="803129" y="4222103"/>
            <a:ext cx="9313327" cy="1288009"/>
          </a:xfrm>
        </p:spPr>
        <p:txBody>
          <a:bodyPr/>
          <a:lstStyle/>
          <a:p>
            <a:pPr algn="l" rtl="0"/>
            <a:r>
              <a:rPr lang="el" b="1" i="0" u="none" baseline="0" dirty="0">
                <a:latin typeface="Open Sans"/>
                <a:ea typeface="Open Sans"/>
                <a:cs typeface="Open Sans"/>
              </a:rPr>
              <a:t>Σας ευχαριστούμε</a:t>
            </a:r>
            <a:endParaRPr lang="el" dirty="0"/>
          </a:p>
        </p:txBody>
      </p:sp>
      <p:sp>
        <p:nvSpPr>
          <p:cNvPr id="3" name="Text Placeholder 2">
            <a:extLst>
              <a:ext uri="{FF2B5EF4-FFF2-40B4-BE49-F238E27FC236}">
                <a16:creationId xmlns:a16="http://schemas.microsoft.com/office/drawing/2014/main" id="{E23FB203-83C1-DB6E-B912-CED40DCAFDCD}"/>
              </a:ext>
            </a:extLst>
          </p:cNvPr>
          <p:cNvSpPr>
            <a:spLocks noGrp="1"/>
          </p:cNvSpPr>
          <p:nvPr>
            <p:ph type="body" sz="quarter" idx="11"/>
          </p:nvPr>
        </p:nvSpPr>
        <p:spPr>
          <a:xfrm>
            <a:off x="803130" y="5510112"/>
            <a:ext cx="15598013" cy="1288009"/>
          </a:xfrm>
        </p:spPr>
        <p:txBody>
          <a:bodyPr wrap="square" lIns="216000" tIns="180000" rIns="252000" bIns="108000" anchor="t">
            <a:spAutoFit/>
          </a:bodyPr>
          <a:lstStyle/>
          <a:p>
            <a:pPr algn="l" rtl="0"/>
            <a:r>
              <a:rPr lang="el" b="1" i="0" u="none" baseline="0">
                <a:latin typeface="Open Sans"/>
                <a:ea typeface="Open Sans"/>
                <a:cs typeface="Open Sans"/>
              </a:rPr>
              <a:t>που βοηθάτε τον πλανήτη μας!</a:t>
            </a:r>
            <a:endParaRPr lang="el"/>
          </a:p>
        </p:txBody>
      </p:sp>
    </p:spTree>
    <p:extLst>
      <p:ext uri="{BB962C8B-B14F-4D97-AF65-F5344CB8AC3E}">
        <p14:creationId xmlns:p14="http://schemas.microsoft.com/office/powerpoint/2010/main" val="32756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el"/>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el"/>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27426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el"/>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el"/>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36261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el"/>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el"/>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el"/>
          </a:p>
        </p:txBody>
      </p:sp>
    </p:spTree>
    <p:extLst>
      <p:ext uri="{BB962C8B-B14F-4D97-AF65-F5344CB8AC3E}">
        <p14:creationId xmlns:p14="http://schemas.microsoft.com/office/powerpoint/2010/main" val="343954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el"/>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el"/>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el"/>
          </a:p>
        </p:txBody>
      </p:sp>
    </p:spTree>
    <p:extLst>
      <p:ext uri="{BB962C8B-B14F-4D97-AF65-F5344CB8AC3E}">
        <p14:creationId xmlns:p14="http://schemas.microsoft.com/office/powerpoint/2010/main" val="291227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el"/>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el"/>
          </a:p>
        </p:txBody>
      </p:sp>
    </p:spTree>
    <p:extLst>
      <p:ext uri="{BB962C8B-B14F-4D97-AF65-F5344CB8AC3E}">
        <p14:creationId xmlns:p14="http://schemas.microsoft.com/office/powerpoint/2010/main" val="62694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BEC391-3091-FD10-3AF4-7A6A9171E6C3}"/>
              </a:ext>
            </a:extLst>
          </p:cNvPr>
          <p:cNvSpPr>
            <a:spLocks noGrp="1"/>
          </p:cNvSpPr>
          <p:nvPr>
            <p:ph type="body" sz="quarter" idx="10"/>
          </p:nvPr>
        </p:nvSpPr>
        <p:spPr>
          <a:xfrm>
            <a:off x="3370346" y="3901736"/>
            <a:ext cx="10639425" cy="1590427"/>
          </a:xfrm>
        </p:spPr>
        <p:txBody>
          <a:bodyPr lIns="0" tIns="0" rIns="0" bIns="0" anchor="t"/>
          <a:lstStyle/>
          <a:p>
            <a:pPr marL="342900" indent="-342900" algn="l" rtl="0">
              <a:buChar char="•"/>
            </a:pPr>
            <a:r>
              <a:rPr lang="el" b="0" i="1" u="none" baseline="0" dirty="0">
                <a:latin typeface="Open Sans"/>
                <a:ea typeface="Open Sans"/>
                <a:cs typeface="Open Sans"/>
              </a:rPr>
              <a:t>Το κύριο θέμα</a:t>
            </a:r>
            <a:r>
              <a:rPr lang="en-US" b="0" i="1" u="none" baseline="0" dirty="0">
                <a:latin typeface="Open Sans"/>
                <a:ea typeface="Open Sans"/>
                <a:cs typeface="Open Sans"/>
              </a:rPr>
              <a:t>/</a:t>
            </a:r>
            <a:r>
              <a:rPr lang="el-GR" b="0" i="1" u="none" baseline="0" dirty="0">
                <a:latin typeface="Open Sans"/>
                <a:ea typeface="Open Sans"/>
                <a:cs typeface="Open Sans"/>
              </a:rPr>
              <a:t>τα κύρια </a:t>
            </a:r>
            <a:r>
              <a:rPr lang="el" b="0" i="1" u="none" baseline="0" dirty="0">
                <a:latin typeface="Open Sans"/>
                <a:ea typeface="Open Sans"/>
                <a:cs typeface="Open Sans"/>
              </a:rPr>
              <a:t>θέματά μου για το κλίμα: </a:t>
            </a:r>
            <a:endParaRPr lang="el" i="1" dirty="0"/>
          </a:p>
          <a:p>
            <a:pPr marL="342900" indent="-342900" algn="l" rtl="0">
              <a:buChar char="•"/>
            </a:pPr>
            <a:r>
              <a:rPr lang="el" b="0" i="1" u="none" baseline="0" dirty="0">
                <a:latin typeface="Open Sans"/>
                <a:ea typeface="Open Sans"/>
                <a:cs typeface="Open Sans"/>
              </a:rPr>
              <a:t>Γιατί με ενδιαφέρει/ουν: </a:t>
            </a:r>
            <a:endParaRPr lang="el" i="1" dirty="0"/>
          </a:p>
          <a:p>
            <a:endParaRPr lang="el" dirty="0"/>
          </a:p>
        </p:txBody>
      </p:sp>
      <p:sp>
        <p:nvSpPr>
          <p:cNvPr id="3" name="Text Placeholder 2">
            <a:extLst>
              <a:ext uri="{FF2B5EF4-FFF2-40B4-BE49-F238E27FC236}">
                <a16:creationId xmlns:a16="http://schemas.microsoft.com/office/drawing/2014/main" id="{B4EA224B-007B-DD0C-D7B1-5FB6F993ED6F}"/>
              </a:ext>
            </a:extLst>
          </p:cNvPr>
          <p:cNvSpPr>
            <a:spLocks noGrp="1"/>
          </p:cNvSpPr>
          <p:nvPr>
            <p:ph type="body" sz="quarter" idx="11"/>
          </p:nvPr>
        </p:nvSpPr>
        <p:spPr>
          <a:xfrm>
            <a:off x="3370346" y="1233274"/>
            <a:ext cx="9612326" cy="836159"/>
          </a:xfrm>
        </p:spPr>
        <p:txBody>
          <a:bodyPr wrap="none" lIns="216000" tIns="144000" rIns="180000" bIns="108000" anchor="t">
            <a:spAutoFit/>
          </a:bodyPr>
          <a:lstStyle/>
          <a:p>
            <a:pPr algn="l" rtl="0"/>
            <a:r>
              <a:rPr lang="el" b="1" i="0" u="none" baseline="0" dirty="0">
                <a:latin typeface="Open Sans"/>
                <a:ea typeface="Open Sans"/>
                <a:cs typeface="Open Sans"/>
              </a:rPr>
              <a:t>Το </a:t>
            </a:r>
            <a:r>
              <a:rPr lang="en-US" b="1" i="0" u="none" baseline="0" dirty="0">
                <a:latin typeface="Open Sans"/>
                <a:ea typeface="Open Sans"/>
                <a:cs typeface="Open Sans"/>
              </a:rPr>
              <a:t>O</a:t>
            </a:r>
            <a:r>
              <a:rPr lang="el" b="1" i="0" u="none" baseline="0" dirty="0">
                <a:latin typeface="Open Sans"/>
                <a:ea typeface="Open Sans"/>
                <a:cs typeface="Open Sans"/>
              </a:rPr>
              <a:t>νομα και το ΕΠΩΝΥΜΟ σας </a:t>
            </a:r>
            <a:endParaRPr lang="el" dirty="0"/>
          </a:p>
        </p:txBody>
      </p:sp>
      <p:sp>
        <p:nvSpPr>
          <p:cNvPr id="4" name="Text Placeholder 3">
            <a:extLst>
              <a:ext uri="{FF2B5EF4-FFF2-40B4-BE49-F238E27FC236}">
                <a16:creationId xmlns:a16="http://schemas.microsoft.com/office/drawing/2014/main" id="{8327A362-79D9-277D-63BA-EB08EFA1217B}"/>
              </a:ext>
            </a:extLst>
          </p:cNvPr>
          <p:cNvSpPr>
            <a:spLocks noGrp="1"/>
          </p:cNvSpPr>
          <p:nvPr>
            <p:ph type="body" sz="quarter" idx="12"/>
          </p:nvPr>
        </p:nvSpPr>
        <p:spPr>
          <a:xfrm>
            <a:off x="3369558" y="2793284"/>
            <a:ext cx="10639424" cy="773112"/>
          </a:xfrm>
        </p:spPr>
        <p:txBody>
          <a:bodyPr lIns="0" tIns="0" rIns="0" bIns="0" anchor="t"/>
          <a:lstStyle/>
          <a:p>
            <a:pPr algn="l" rtl="0"/>
            <a:r>
              <a:rPr lang="el" b="1" i="0" u="none" baseline="0" dirty="0">
                <a:latin typeface="Open Sans"/>
                <a:ea typeface="Open Sans"/>
                <a:cs typeface="Open Sans"/>
              </a:rPr>
              <a:t>Τι με ενδιαφέρει και γιατί βρίσκομαι εδώ σήμερα</a:t>
            </a:r>
            <a:endParaRPr lang="el" dirty="0"/>
          </a:p>
        </p:txBody>
      </p:sp>
      <p:sp>
        <p:nvSpPr>
          <p:cNvPr id="6" name="Text Placeholder 1">
            <a:extLst>
              <a:ext uri="{FF2B5EF4-FFF2-40B4-BE49-F238E27FC236}">
                <a16:creationId xmlns:a16="http://schemas.microsoft.com/office/drawing/2014/main" id="{474DB331-07FA-CFCE-E20A-0DD5B3E221FA}"/>
              </a:ext>
            </a:extLst>
          </p:cNvPr>
          <p:cNvSpPr txBox="1">
            <a:spLocks/>
          </p:cNvSpPr>
          <p:nvPr/>
        </p:nvSpPr>
        <p:spPr>
          <a:xfrm>
            <a:off x="3369558" y="6167241"/>
            <a:ext cx="9603105" cy="1544707"/>
          </a:xfrm>
          <a:prstGeom prst="rect">
            <a:avLst/>
          </a:prstGeom>
        </p:spPr>
        <p:txBody>
          <a:bodyPr lIns="0" tIns="0" rIns="0" bIns="0" anchor="t"/>
          <a:lstStyle>
            <a:lvl1pPr marL="0" indent="0" algn="l" defTabSz="1371600" rtl="0" eaLnBrk="1" latinLnBrk="0" hangingPunct="1">
              <a:lnSpc>
                <a:spcPct val="130000"/>
              </a:lnSpc>
              <a:spcBef>
                <a:spcPts val="150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42900" indent="-342900" algn="l" rtl="0">
              <a:buChar char="•"/>
            </a:pPr>
            <a:r>
              <a:rPr lang="el" b="0" i="1" u="none" baseline="0">
                <a:latin typeface="Open Sans"/>
                <a:ea typeface="Open Sans"/>
                <a:cs typeface="Open Sans"/>
              </a:rPr>
              <a:t>Σύντομη περιγραφή τυχόν δραστηριοτήτων ή έργων με τα οποία ασχολείστε και τα οποία θα μπορούσαν να είναι ενδιαφέροντα για τους μαθητές και να τους εμπνεύσουν</a:t>
            </a:r>
            <a:endParaRPr lang="el" i="1"/>
          </a:p>
        </p:txBody>
      </p:sp>
      <p:sp>
        <p:nvSpPr>
          <p:cNvPr id="8" name="Text Placeholder 3">
            <a:extLst>
              <a:ext uri="{FF2B5EF4-FFF2-40B4-BE49-F238E27FC236}">
                <a16:creationId xmlns:a16="http://schemas.microsoft.com/office/drawing/2014/main" id="{FA5A7232-CB01-1DAB-945D-59B10D84B857}"/>
              </a:ext>
            </a:extLst>
          </p:cNvPr>
          <p:cNvSpPr txBox="1">
            <a:spLocks/>
          </p:cNvSpPr>
          <p:nvPr/>
        </p:nvSpPr>
        <p:spPr>
          <a:xfrm>
            <a:off x="3384799" y="5389662"/>
            <a:ext cx="10639424" cy="773112"/>
          </a:xfrm>
          <a:prstGeom prst="rect">
            <a:avLst/>
          </a:prstGeom>
        </p:spPr>
        <p:txBody>
          <a:bodyPr lIns="0" tIns="0" rIns="0" bIns="0" anchor="t"/>
          <a:lstStyle>
            <a:lvl1pPr marL="0" indent="0" algn="l" defTabSz="1371600" rtl="0" eaLnBrk="1" latinLnBrk="0" hangingPunct="1">
              <a:lnSpc>
                <a:spcPct val="90000"/>
              </a:lnSpc>
              <a:spcBef>
                <a:spcPts val="1500"/>
              </a:spcBef>
              <a:buFont typeface="Arial" panose="020B0604020202020204" pitchFamily="34" charset="0"/>
              <a:buNone/>
              <a:defRPr sz="3600" b="1" kern="1200">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rtl="0"/>
            <a:r>
              <a:rPr lang="el" b="1" i="0" u="none" baseline="0">
                <a:latin typeface="Open Sans"/>
                <a:ea typeface="Open Sans"/>
                <a:cs typeface="Open Sans"/>
              </a:rPr>
              <a:t>Οι δραστηριότητες ή τα έργα μου   </a:t>
            </a:r>
            <a:endParaRPr lang="el"/>
          </a:p>
        </p:txBody>
      </p:sp>
      <p:pic>
        <p:nvPicPr>
          <p:cNvPr id="9" name="Picture 8" descr="A person holding a flag&#10;&#10;AI-generated content may be incorrect.">
            <a:extLst>
              <a:ext uri="{FF2B5EF4-FFF2-40B4-BE49-F238E27FC236}">
                <a16:creationId xmlns:a16="http://schemas.microsoft.com/office/drawing/2014/main" id="{06FF16A2-06E5-D1B9-E37C-857E205E7037}"/>
              </a:ext>
            </a:extLst>
          </p:cNvPr>
          <p:cNvPicPr>
            <a:picLocks noChangeAspect="1"/>
          </p:cNvPicPr>
          <p:nvPr/>
        </p:nvPicPr>
        <p:blipFill>
          <a:blip r:embed="rId3"/>
          <a:stretch>
            <a:fillRect/>
          </a:stretch>
        </p:blipFill>
        <p:spPr>
          <a:xfrm>
            <a:off x="13319760" y="5386388"/>
            <a:ext cx="4724400" cy="4543425"/>
          </a:xfrm>
          <a:prstGeom prst="rect">
            <a:avLst/>
          </a:prstGeom>
        </p:spPr>
      </p:pic>
    </p:spTree>
    <p:extLst>
      <p:ext uri="{BB962C8B-B14F-4D97-AF65-F5344CB8AC3E}">
        <p14:creationId xmlns:p14="http://schemas.microsoft.com/office/powerpoint/2010/main" val="389986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el"/>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el"/>
          </a:p>
        </p:txBody>
      </p:sp>
    </p:spTree>
    <p:extLst>
      <p:ext uri="{BB962C8B-B14F-4D97-AF65-F5344CB8AC3E}">
        <p14:creationId xmlns:p14="http://schemas.microsoft.com/office/powerpoint/2010/main" val="1623023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el"/>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el"/>
          </a:p>
        </p:txBody>
      </p:sp>
    </p:spTree>
    <p:extLst>
      <p:ext uri="{BB962C8B-B14F-4D97-AF65-F5344CB8AC3E}">
        <p14:creationId xmlns:p14="http://schemas.microsoft.com/office/powerpoint/2010/main" val="691004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el"/>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el"/>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520615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el"/>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el"/>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2310812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el"/>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88519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el"/>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249061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el"/>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el"/>
          </a:p>
        </p:txBody>
      </p:sp>
    </p:spTree>
    <p:extLst>
      <p:ext uri="{BB962C8B-B14F-4D97-AF65-F5344CB8AC3E}">
        <p14:creationId xmlns:p14="http://schemas.microsoft.com/office/powerpoint/2010/main" val="291110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el"/>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el"/>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el"/>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el"/>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el"/>
          </a:p>
        </p:txBody>
      </p:sp>
    </p:spTree>
    <p:extLst>
      <p:ext uri="{BB962C8B-B14F-4D97-AF65-F5344CB8AC3E}">
        <p14:creationId xmlns:p14="http://schemas.microsoft.com/office/powerpoint/2010/main" val="394014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03131" y="4680277"/>
            <a:ext cx="1244841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a:t>Ο πλανήτης μας αλλάζει,</a:t>
            </a:r>
            <a:endParaRPr lang="el"/>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968286"/>
            <a:ext cx="14451383"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αλλά μπορείς να βοηθήσεις!</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4151086" y="7038949"/>
            <a:ext cx="13641910" cy="12049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l" sz="6600" b="1" i="0" u="none" baseline="0" dirty="0"/>
              <a:t>Η κλιματική αλλαγή επηρεάζει</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9143999" y="8275886"/>
            <a:ext cx="8648995" cy="12049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sz="6600" b="1" i="0" u="none" baseline="0" dirty="0"/>
              <a:t>όλα όσα αγαπάμε.</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4024" y="8478045"/>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112872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a:t>Δράση για το κλίμα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3246700"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a:t>φροντίδα για το σπίτι μας.</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5062190"/>
            <a:ext cx="1449094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Άνθρωποι σε όλη την Ευρώπη</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6352316"/>
            <a:ext cx="13443813"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ξεκινούν δράσεις όλοι μαζί!</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00083" y="6578736"/>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469366" y="657873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3265714" y="5918695"/>
            <a:ext cx="14204112"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b="1" i="0" u="none" baseline="0" dirty="0"/>
              <a:t>Ο κόσμος μου. Η δράση μου. </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9144000" y="7194073"/>
            <a:ext cx="8325826"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l" b="1" i="0" u="none" baseline="0"/>
              <a:t>Ο πλανήτης μας.</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2C224-C58B-B047-7D2E-1071BEE49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D1C92F-81E0-C90E-5E46-1E23BABCBEE7}"/>
              </a:ext>
            </a:extLst>
          </p:cNvPr>
          <p:cNvSpPr>
            <a:spLocks noGrp="1"/>
          </p:cNvSpPr>
          <p:nvPr>
            <p:ph type="body" sz="quarter" idx="10"/>
          </p:nvPr>
        </p:nvSpPr>
        <p:spPr>
          <a:xfrm>
            <a:off x="3370346" y="1359985"/>
            <a:ext cx="8018408" cy="1629840"/>
          </a:xfrm>
        </p:spPr>
        <p:txBody>
          <a:bodyPr lIns="0" tIns="0" rIns="0" bIns="0" anchor="t"/>
          <a:lstStyle/>
          <a:p>
            <a:endParaRPr lang="el" sz="2800" dirty="0">
              <a:solidFill>
                <a:srgbClr val="000000"/>
              </a:solidFill>
            </a:endParaRPr>
          </a:p>
          <a:p>
            <a:pPr algn="l" rtl="0">
              <a:buChar char="•"/>
            </a:pPr>
            <a:r>
              <a:rPr lang="el" sz="2800" b="1" i="0" u="none" baseline="0" dirty="0">
                <a:latin typeface="Open Sans"/>
                <a:ea typeface="Open Sans"/>
                <a:cs typeface="Open Sans"/>
              </a:rPr>
              <a:t> Ευαισθητοποίηση</a:t>
            </a:r>
            <a:r>
              <a:rPr lang="el" sz="2800" b="0" i="0" u="none" baseline="0" dirty="0">
                <a:latin typeface="Open Sans"/>
                <a:ea typeface="Open Sans"/>
                <a:cs typeface="Open Sans"/>
              </a:rPr>
              <a:t> για τα κλιματικά ζητήματα και τη δράση της ΕΕ</a:t>
            </a:r>
            <a:endParaRPr lang="el" dirty="0"/>
          </a:p>
          <a:p>
            <a:pPr algn="l" rtl="0">
              <a:buChar char="•"/>
            </a:pPr>
            <a:r>
              <a:rPr lang="el" sz="2800" b="1" i="0" u="none" baseline="0" dirty="0">
                <a:latin typeface="Open Sans"/>
                <a:ea typeface="Open Sans"/>
                <a:cs typeface="Open Sans"/>
              </a:rPr>
              <a:t> Ενθάρρυνση για τη δράση για το κλίμα </a:t>
            </a:r>
            <a:r>
              <a:rPr lang="el" sz="2800" b="0" i="0" u="none" baseline="0" dirty="0">
                <a:latin typeface="Open Sans"/>
                <a:ea typeface="Open Sans"/>
                <a:cs typeface="Open Sans"/>
              </a:rPr>
              <a:t>και αποφασιστική ενίσχυση της συμμετοχής</a:t>
            </a:r>
            <a:endParaRPr lang="el" dirty="0"/>
          </a:p>
          <a:p>
            <a:pPr algn="l" rtl="0">
              <a:buChar char="•"/>
            </a:pPr>
            <a:r>
              <a:rPr lang="el" sz="2800" b="1" i="0" u="none" baseline="0" dirty="0">
                <a:latin typeface="Open Sans"/>
                <a:ea typeface="Open Sans"/>
                <a:cs typeface="Open Sans"/>
              </a:rPr>
              <a:t> Σύνδεση με τους πολίτες και τους οργανισμούς που δρουν για το κλίμα</a:t>
            </a:r>
            <a:r>
              <a:rPr lang="el" sz="2800" b="0" i="0" u="none" baseline="0" dirty="0">
                <a:latin typeface="Open Sans"/>
                <a:ea typeface="Open Sans"/>
                <a:cs typeface="Open Sans"/>
              </a:rPr>
              <a:t> και βοήθεια για να μαθαίνουν ο ένας από τον άλλο</a:t>
            </a:r>
            <a:endParaRPr lang="el" dirty="0"/>
          </a:p>
          <a:p>
            <a:pPr algn="l" rtl="0">
              <a:buChar char="•"/>
            </a:pPr>
            <a:endParaRPr lang="el" sz="2800" dirty="0">
              <a:latin typeface="Open Sans"/>
              <a:ea typeface="Open Sans"/>
              <a:cs typeface="Open Sans"/>
            </a:endParaRPr>
          </a:p>
          <a:p>
            <a:pPr algn="l" rtl="0">
              <a:buChar char="•"/>
            </a:pPr>
            <a:r>
              <a:rPr lang="el" sz="2800" b="1" i="1" u="none" baseline="0" dirty="0">
                <a:latin typeface="Open Sans"/>
                <a:ea typeface="Open Sans"/>
                <a:cs typeface="Open Sans"/>
              </a:rPr>
              <a:t>                  «Ο κόσμος μου. Η δράση μου. Ο </a:t>
            </a:r>
            <a:r>
              <a:rPr lang="pl-PL" sz="2800" b="1" i="1" u="none" baseline="0" dirty="0">
                <a:latin typeface="Open Sans"/>
                <a:ea typeface="Open Sans"/>
                <a:cs typeface="Open Sans"/>
              </a:rPr>
              <a:t>	</a:t>
            </a:r>
            <a:r>
              <a:rPr lang="el" sz="2800" b="1" i="1" u="none" baseline="0" dirty="0">
                <a:latin typeface="Open Sans"/>
                <a:ea typeface="Open Sans"/>
                <a:cs typeface="Open Sans"/>
              </a:rPr>
              <a:t>πλανήτης μας.»</a:t>
            </a:r>
            <a:endParaRPr lang="el" dirty="0"/>
          </a:p>
          <a:p>
            <a:pPr marL="342900" indent="-342900" algn="l" rtl="0">
              <a:buChar char="•"/>
            </a:pPr>
            <a:endParaRPr lang="el" i="1" dirty="0"/>
          </a:p>
          <a:p>
            <a:endParaRPr lang="el" dirty="0"/>
          </a:p>
        </p:txBody>
      </p:sp>
      <p:sp>
        <p:nvSpPr>
          <p:cNvPr id="3" name="Text Placeholder 2">
            <a:extLst>
              <a:ext uri="{FF2B5EF4-FFF2-40B4-BE49-F238E27FC236}">
                <a16:creationId xmlns:a16="http://schemas.microsoft.com/office/drawing/2014/main" id="{C17BCFD3-ED1C-34A0-B6F1-937ACE007021}"/>
              </a:ext>
            </a:extLst>
          </p:cNvPr>
          <p:cNvSpPr>
            <a:spLocks noGrp="1"/>
          </p:cNvSpPr>
          <p:nvPr>
            <p:ph type="body" sz="quarter" idx="11"/>
          </p:nvPr>
        </p:nvSpPr>
        <p:spPr>
          <a:xfrm>
            <a:off x="3370346" y="523826"/>
            <a:ext cx="10257164" cy="836159"/>
          </a:xfrm>
        </p:spPr>
        <p:txBody>
          <a:bodyPr wrap="square" lIns="216000" tIns="144000" rIns="180000" bIns="108000" anchor="t">
            <a:spAutoFit/>
          </a:bodyPr>
          <a:lstStyle/>
          <a:p>
            <a:pPr algn="l" rtl="0"/>
            <a:r>
              <a:rPr lang="el" b="1" i="0" u="none" baseline="0" dirty="0">
                <a:latin typeface="Open Sans"/>
                <a:ea typeface="Open Sans"/>
                <a:cs typeface="Open Sans"/>
              </a:rPr>
              <a:t>ΕΥΡΩΠΑΪΚΟ ΣΥΜΦΩΝΟ ΓΙΑ ΤΟ ΚΛΙΜΑ </a:t>
            </a:r>
            <a:endParaRPr lang="el" dirty="0"/>
          </a:p>
        </p:txBody>
      </p:sp>
      <p:sp>
        <p:nvSpPr>
          <p:cNvPr id="7" name="Text Placeholder 6">
            <a:extLst>
              <a:ext uri="{FF2B5EF4-FFF2-40B4-BE49-F238E27FC236}">
                <a16:creationId xmlns:a16="http://schemas.microsoft.com/office/drawing/2014/main" id="{AA7F41F0-F7A9-C0FC-1208-7DDC45995DE3}"/>
              </a:ext>
            </a:extLst>
          </p:cNvPr>
          <p:cNvSpPr>
            <a:spLocks noGrp="1"/>
          </p:cNvSpPr>
          <p:nvPr>
            <p:ph type="body" sz="quarter" idx="12"/>
          </p:nvPr>
        </p:nvSpPr>
        <p:spPr>
          <a:xfrm>
            <a:off x="3370346" y="1503712"/>
            <a:ext cx="10639424" cy="773112"/>
          </a:xfrm>
        </p:spPr>
        <p:txBody>
          <a:bodyPr lIns="0" tIns="0" rIns="0" bIns="0" anchor="t"/>
          <a:lstStyle/>
          <a:p>
            <a:pPr algn="l" rtl="0"/>
            <a:r>
              <a:rPr lang="el" b="1" i="0" u="none" baseline="0">
                <a:latin typeface="Open Sans"/>
                <a:ea typeface="Open Sans"/>
                <a:cs typeface="Open Sans"/>
              </a:rPr>
              <a:t>Βασικοί στόχοι</a:t>
            </a:r>
            <a:endParaRPr lang="el"/>
          </a:p>
        </p:txBody>
      </p:sp>
      <p:pic>
        <p:nvPicPr>
          <p:cNvPr id="10" name="Picture 9" descr="A poster with people and text&#10;&#10;AI-generated content may be incorrect.">
            <a:extLst>
              <a:ext uri="{FF2B5EF4-FFF2-40B4-BE49-F238E27FC236}">
                <a16:creationId xmlns:a16="http://schemas.microsoft.com/office/drawing/2014/main" id="{72A0A1DA-21F2-0D56-FE69-F651A4E176FD}"/>
              </a:ext>
            </a:extLst>
          </p:cNvPr>
          <p:cNvPicPr>
            <a:picLocks noChangeAspect="1"/>
          </p:cNvPicPr>
          <p:nvPr/>
        </p:nvPicPr>
        <p:blipFill>
          <a:blip r:embed="rId3"/>
          <a:stretch>
            <a:fillRect/>
          </a:stretch>
        </p:blipFill>
        <p:spPr>
          <a:xfrm>
            <a:off x="11801311" y="3125514"/>
            <a:ext cx="5780362" cy="5789887"/>
          </a:xfrm>
          <a:prstGeom prst="rect">
            <a:avLst/>
          </a:prstGeom>
        </p:spPr>
      </p:pic>
    </p:spTree>
    <p:extLst>
      <p:ext uri="{BB962C8B-B14F-4D97-AF65-F5344CB8AC3E}">
        <p14:creationId xmlns:p14="http://schemas.microsoft.com/office/powerpoint/2010/main" val="30021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8418286" y="3322885"/>
            <a:ext cx="9130356" cy="11218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sz="6000" b="1" i="0" u="none" baseline="0"/>
              <a:t>Πρεσβευτές, Εταίροι,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8244114" y="4444694"/>
            <a:ext cx="9304528" cy="11218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l" sz="6000" b="1" i="0" u="none" baseline="0" dirty="0"/>
              <a:t>Φίλοι του συμφώνου</a:t>
            </a:r>
            <a:endParaRPr lang="el" sz="6000" dirty="0"/>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238654" y="4553518"/>
            <a:ext cx="4579625"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1_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AD58DC-5069-4115-86CA-3EA44728F963}">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BC11F28-128C-48A6-BC4F-3982ED16BB23}">
  <ds:schemaRefs>
    <ds:schemaRef ds:uri="http://schemas.microsoft.com/office/2006/documentManagement/types"/>
    <ds:schemaRef ds:uri="http://purl.org/dc/dcmitype/"/>
    <ds:schemaRef ds:uri="http://schemas.openxmlformats.org/package/2006/metadata/core-properties"/>
    <ds:schemaRef ds:uri="http://www.w3.org/XML/1998/namespace"/>
    <ds:schemaRef ds:uri="f75dc2e1-5a74-43f4-af9f-d866e04aa3cf"/>
    <ds:schemaRef ds:uri="http://purl.org/dc/elements/1.1/"/>
    <ds:schemaRef ds:uri="http://schemas.microsoft.com/office/infopath/2007/PartnerControls"/>
    <ds:schemaRef ds:uri="119ae24b-acd2-4206-8a50-f24ff65407c3"/>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C3E6A38B-E2DF-4B8B-9BD6-68ABB861E2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58</TotalTime>
  <Words>2170</Words>
  <Application>Microsoft Office PowerPoint</Application>
  <PresentationFormat>Custom</PresentationFormat>
  <Paragraphs>116</Paragraphs>
  <Slides>28</Slides>
  <Notes>13</Notes>
  <HiddenSlides>0</HiddenSlides>
  <MMClips>0</MMClips>
  <ScaleCrop>false</ScaleCrop>
  <HeadingPairs>
    <vt:vector size="6" baseType="variant">
      <vt:variant>
        <vt:lpstr>Fonts Used</vt:lpstr>
      </vt:variant>
      <vt:variant>
        <vt:i4>1</vt:i4>
      </vt:variant>
      <vt:variant>
        <vt:lpstr>Theme</vt:lpstr>
      </vt:variant>
      <vt:variant>
        <vt:i4>3</vt:i4>
      </vt:variant>
      <vt:variant>
        <vt:lpstr>Slide Titles</vt:lpstr>
      </vt:variant>
      <vt:variant>
        <vt:i4>28</vt:i4>
      </vt:variant>
    </vt:vector>
  </HeadingPairs>
  <TitlesOfParts>
    <vt:vector size="32" baseType="lpstr">
      <vt:lpstr>Open Sans</vt:lpstr>
      <vt:lpstr>Pact2School bespoke slides</vt:lpstr>
      <vt:lpstr>Pact2School editable slides</vt:lpstr>
      <vt:lpstr>1_Closing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7</cp:revision>
  <dcterms:created xsi:type="dcterms:W3CDTF">2023-09-22T15:24:24Z</dcterms:created>
  <dcterms:modified xsi:type="dcterms:W3CDTF">2026-01-30T11:45:34Z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