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en" TargetMode="External"/><Relationship Id="rId4" Type="http://schemas.openxmlformats.org/officeDocument/2006/relationships/hyperlink" Target="https://climate-pact.europa.eu/interactive-pact-map-discover-climate-action-near-you_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i" sz="1200" b="0" i="0" u="none" kern="1200" baseline="0">
                <a:solidFill>
                  <a:schemeClr val="tx1"/>
                </a:solidFill>
                <a:effectLst/>
                <a:latin typeface="+mn-lt"/>
                <a:ea typeface="+mn-ea"/>
                <a:cs typeface="+mn-cs"/>
              </a:rPr>
              <a:t>Lämmin tervetulotoivotus: Tervehdi ryhmää ja kiitä heitä osallistumisesta. </a:t>
            </a:r>
          </a:p>
          <a:p>
            <a:pPr algn="l" rtl="0" fontAlgn="base"/>
            <a:r>
              <a:rPr lang="fi" sz="1200" b="0" i="0" u="none" kern="1200" baseline="0">
                <a:solidFill>
                  <a:schemeClr val="tx1"/>
                </a:solidFill>
                <a:effectLst/>
                <a:latin typeface="+mn-lt"/>
                <a:ea typeface="+mn-ea"/>
                <a:cs typeface="+mn-cs"/>
              </a:rPr>
              <a:t>Esittele itsesi: Kerro nimesi, tehtäväsi ja lyhyesti siitä, miksi olet kiinnostunut ilmastotoimista tai nuorten kanssa työskentelystä. </a:t>
            </a:r>
            <a:endParaRPr lang="fi" sz="1200" b="0" i="0" kern="1200">
              <a:solidFill>
                <a:schemeClr val="tx1"/>
              </a:solidFill>
              <a:effectLst/>
              <a:latin typeface="+mn-lt"/>
            </a:endParaRPr>
          </a:p>
          <a:p>
            <a:pPr algn="l" rtl="0" fontAlgn="base"/>
            <a:r>
              <a:rPr lang="fi" sz="1200" b="0" i="0" u="none" kern="1200" baseline="0">
                <a:solidFill>
                  <a:schemeClr val="tx1"/>
                </a:solidFill>
                <a:effectLst/>
                <a:latin typeface="+mn-lt"/>
                <a:ea typeface="+mn-ea"/>
                <a:cs typeface="+mn-cs"/>
              </a:rPr>
              <a:t>Kerro, mistä tilaisuudessa on kyse: Selitä, että tämän tilaisuuden aikana on tarkoitus käydä läpi, mitä voimme tehdä yhdessä yksilöinä, oppilaitoksina ja yhteisöinä sekä osana laajempaa Euroopan </a:t>
            </a:r>
            <a:r>
              <a:rPr lang="fi" b="0" i="0" u="none" baseline="0"/>
              <a:t>unionin aloitetta</a:t>
            </a:r>
            <a:r>
              <a:rPr lang="fi" sz="1200" b="0" i="0" u="none" kern="1200" baseline="0">
                <a:solidFill>
                  <a:schemeClr val="tx1"/>
                </a:solidFill>
                <a:effectLst/>
                <a:latin typeface="+mn-lt"/>
                <a:ea typeface="+mn-ea"/>
                <a:cs typeface="+mn-cs"/>
              </a:rPr>
              <a:t> ilmaston hyväksi. </a:t>
            </a:r>
            <a:endParaRPr lang="fi" sz="1200" b="0" i="0" kern="1200">
              <a:solidFill>
                <a:schemeClr val="tx1"/>
              </a:solidFill>
              <a:effectLst/>
              <a:latin typeface="+mn-lt"/>
            </a:endParaRPr>
          </a:p>
          <a:p>
            <a:pPr algn="l" rtl="0" fontAlgn="base"/>
            <a:r>
              <a:rPr lang="fi" sz="1200" b="0" i="0" u="none" kern="1200" baseline="0">
                <a:solidFill>
                  <a:schemeClr val="tx1"/>
                </a:solidFill>
                <a:effectLst/>
                <a:latin typeface="+mn-lt"/>
                <a:ea typeface="+mn-ea"/>
                <a:cs typeface="+mn-cs"/>
              </a:rPr>
              <a:t>Esittele ilmastosopimus: Kerro, että eurooppalainen ilmastosopimus kokoaa ihmiset ja organisaatiot eri puolilta Eurooppaa yhteen oppimaan, toimimaan ja tukemaan toisiaan ilmastotoimissa.  </a:t>
            </a:r>
            <a:endParaRPr lang="fi" sz="1200" b="0" i="0" kern="1200">
              <a:solidFill>
                <a:schemeClr val="tx1"/>
              </a:solidFill>
              <a:effectLst/>
              <a:latin typeface="+mn-lt"/>
            </a:endParaRPr>
          </a:p>
          <a:p>
            <a:pPr algn="l" rtl="0" fontAlgn="base"/>
            <a:r>
              <a:rPr lang="fi" sz="1200" b="0" i="0" u="none" kern="1200" baseline="0">
                <a:solidFill>
                  <a:schemeClr val="tx1"/>
                </a:solidFill>
                <a:effectLst/>
                <a:latin typeface="+mn-lt"/>
                <a:ea typeface="+mn-ea"/>
                <a:cs typeface="+mn-cs"/>
              </a:rPr>
              <a:t>Painota osallisuutta: Korosta, että kaikki voivat tehdä oma osuutensa ikään tai taustaan katsomatta. Tämänpäiväisen tilaisuuden on tarkoitus olla inspiroiva ja vuorovaikutteinen, ja osallistujat voivat kertoa ajatuksiaan milloin tahansa. </a:t>
            </a:r>
            <a:endParaRPr lang="fi" sz="1200" b="0" i="0" kern="1200">
              <a:solidFill>
                <a:schemeClr val="tx1"/>
              </a:solidFill>
              <a:effectLst/>
              <a:latin typeface="+mn-lt"/>
            </a:endParaRPr>
          </a:p>
          <a:p>
            <a:pPr algn="l" rtl="0" fontAlgn="base"/>
            <a:r>
              <a:rPr lang="fi" sz="1200" b="0" i="0" u="none" kern="1200" baseline="0">
                <a:solidFill>
                  <a:schemeClr val="tx1"/>
                </a:solidFill>
                <a:effectLst/>
                <a:latin typeface="+mn-lt"/>
                <a:ea typeface="+mn-ea"/>
                <a:cs typeface="+mn-cs"/>
              </a:rPr>
              <a:t>Esittele tilaisuuden kulku: Kerro lyhyesti, mitä on luvassa: tietoa ilmastohaasteista, ajatusten vaihtamista ja tutustumista hauskoihin tapoihin osallistua ilmastotoimiin. </a:t>
            </a:r>
            <a:endParaRPr lang="fi"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fi"/>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i" sz="1200" b="0" i="0" u="none" kern="1200" baseline="0">
                <a:solidFill>
                  <a:schemeClr val="tx1"/>
                </a:solidFill>
                <a:effectLst/>
                <a:latin typeface="+mn-lt"/>
                <a:ea typeface="+mn-ea"/>
                <a:cs typeface="+mn-cs"/>
              </a:rPr>
              <a:t>Pohjusta dian sisältöä kertomalla, että ilmastotoimia tehdään arjen ja yhteiskunnan eri osa-alueilla. </a:t>
            </a:r>
          </a:p>
          <a:p>
            <a:pPr algn="l" rtl="0" fontAlgn="base"/>
            <a:r>
              <a:rPr lang="fi" sz="1200" b="0" i="0" u="none" kern="1200" baseline="0">
                <a:solidFill>
                  <a:schemeClr val="tx1"/>
                </a:solidFill>
                <a:effectLst/>
                <a:latin typeface="+mn-lt"/>
                <a:ea typeface="+mn-ea"/>
                <a:cs typeface="+mn-cs"/>
              </a:rPr>
              <a:t>Kerro kustakin alueesta lyhyesti: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Energia: puhtaan energian käyttö, tehokkuuden parantaminen ja uusiutuvien energialähteiden tukeminen.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Liikenne: kävely, pyöräily, julkisen liikenteen käyttö ja ajoneuvojen päästöjen vähentäminen.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Luonto: metsien suojelu, puiden istuttaminen, elinympäristöjen ennallistaminen ja biologisen monimuotoisuuden vaaliminen.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Ruoka: ruokahävikin vähentäminen, kausi-/lähituotteiden suosiminen ja kestävän maatalouden tukeminen.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Jätteet: uudelleenkäyttö, kierrätys ja kertakäyttöisten muovituotteiden vähentäminen.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Vesi: veden säästäminen sekä jokien, järvien ja muiden vesistöjen suojelu.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Yhteisöt: yhteistyö paikallisten hankkeiden, tiedotuskampanjoiden tai koulujen kestävyysaloitteiden parissa. </a:t>
            </a:r>
          </a:p>
          <a:p>
            <a:pPr algn="l" rtl="0" fontAlgn="base"/>
            <a:r>
              <a:rPr lang="fi" sz="1200" b="0" i="0" u="none" kern="1200" baseline="0">
                <a:solidFill>
                  <a:schemeClr val="tx1"/>
                </a:solidFill>
                <a:effectLst/>
                <a:latin typeface="+mn-lt"/>
                <a:ea typeface="+mn-ea"/>
                <a:cs typeface="+mn-cs"/>
              </a:rPr>
              <a:t>Osallista opiskelijoita kysymällä esimerkiksi: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”Onko oppilaitoksessasi tai yhteisössäsi tehty toimia joillakin näistä osa-alueista?”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”Tuleeko mieleesi uusia ideoita hankkeista tai toimista, joita voisimme toteuttaa yhdessä?”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Korosta, että yhteiset ponnistelut lisäävät vaikuttavuutta: kyse ei ole vain yksittäisten ihmisten valinnoista, vaan yhteisöstä, joka tekee yhteistyötä. </a:t>
            </a:r>
          </a:p>
          <a:p>
            <a:pPr marL="0" indent="0" algn="l" rtl="0" fontAlgn="base">
              <a:buFont typeface="Arial" panose="020B0604020202020204" pitchFamily="34" charset="0"/>
              <a:buNone/>
            </a:pPr>
            <a:r>
              <a:rPr lang="fi" sz="1200" b="0" i="0" u="none" kern="1200" baseline="0">
                <a:solidFill>
                  <a:schemeClr val="tx1"/>
                </a:solidFill>
                <a:effectLst/>
                <a:latin typeface="+mn-lt"/>
                <a:ea typeface="+mn-ea"/>
                <a:cs typeface="+mn-cs"/>
              </a:rPr>
              <a:t>Painota seuraavaa pääviestiä: ilmastotoimia tehdään kaikkialla, monilla elämänalueilla, ja jokainen voi tehdä osansa terveemmän ja kestävämmän planeetan puolesta. </a:t>
            </a: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fi"/>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i" sz="1200" b="0" i="0" u="none" kern="1200" baseline="0">
                <a:solidFill>
                  <a:schemeClr val="tx1"/>
                </a:solidFill>
                <a:effectLst/>
                <a:latin typeface="+mn-lt"/>
                <a:ea typeface="+mn-ea"/>
                <a:cs typeface="+mn-cs"/>
              </a:rPr>
              <a:t>Kerro, että nuoret kaikkialla Euroopassa toimivat konkreettisten ilmastotoimien johdossa oppilaitoksissa ja yhteisöissä. </a:t>
            </a:r>
          </a:p>
          <a:p>
            <a:pPr algn="l" rtl="0" fontAlgn="base"/>
            <a:r>
              <a:rPr lang="fi" sz="1200" b="0" i="0" u="none" kern="1200" baseline="0">
                <a:solidFill>
                  <a:schemeClr val="tx1"/>
                </a:solidFill>
                <a:effectLst/>
                <a:latin typeface="+mn-lt"/>
                <a:ea typeface="+mn-ea"/>
                <a:cs typeface="+mn-cs"/>
              </a:rPr>
              <a:t>Mainitse esimerkkejä nuorten johtamista ilmastotoimista, kuten ilmastokävelyt, ratkaisujen suunnittelutyöpajat, vertaisparlamentit, joissa keskustellaan toimista, valokuvatarinoiden työpajat, puiden istuttaminen, siivoustempaukset, pyöräilytapahtumat ja energiansäästöaloitteet. </a:t>
            </a:r>
          </a:p>
          <a:p>
            <a:pPr algn="l" rtl="0" fontAlgn="base"/>
            <a:r>
              <a:rPr lang="fi" sz="1200" b="0" i="0" u="none" kern="1200" baseline="0">
                <a:solidFill>
                  <a:schemeClr val="tx1"/>
                </a:solidFill>
                <a:effectLst/>
                <a:latin typeface="+mn-lt"/>
                <a:ea typeface="+mn-ea"/>
                <a:cs typeface="+mn-cs"/>
              </a:rPr>
              <a:t>Osallista opiskelijoita kysymällä esimerkiksi: ”Mitä näistä ilmastotoimista voisitte kokeilla oppilaitoksessanne?”, ”Mitä toimintaa haluaisitte kokeilla oppilaitoksessanne?”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fi"/>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Ehdota helppoja ja innostavia toimia</a:t>
            </a:r>
            <a:r>
              <a:rPr lang="fi" b="0" i="0" u="none" baseline="0"/>
              <a:t> ilmaston hyväksi</a:t>
            </a:r>
            <a:r>
              <a:rPr lang="fi" sz="1200" b="0" i="0" u="none" kern="1200" baseline="0">
                <a:solidFill>
                  <a:schemeClr val="tx1"/>
                </a:solidFill>
                <a:effectLst/>
                <a:latin typeface="+mn-lt"/>
                <a:ea typeface="+mn-ea"/>
                <a:cs typeface="+mn-cs"/>
              </a:rPr>
              <a:t>, joita opiskelijat ja oppilaitokset voivat toteuttaa, kuten ilmastokävely, valokuvatarinan laatiminen, opiskelijatoimintaryhmän perustaminen tai vertaisparlamentin järjestäminen. Toinen vaihtoehto on jakaa opiskelijat pienempiin ryhmiin ja pyytää heitä kehittämään omia ideoitaan minihackathon-tyyliin. Kukin ryhmä voi ideoida konkreettisen ilmastotoimen tai osallistamishankkeen ja esitellä ideansa sitten lyhyesti muille. Näin saadaan aikaan paljon ideoita nopeasti ja kannustetaan luovuuteen ja yhteistyöhön. Jos osallistujat ovat iältään vanhempia, esim. yliopisto-opiskelijoita, voitte myös hyödyntää olemassa olevia rakenteita, kuten opiskelijajärjestöjä, kestävän kehityksen kerhoja, innovaatiolaboratorioita tai kansalaisvaikuttamisen ohjelmia, joista voidaan saada tukea tilaisuuden aikana kehitetyille ideoille. Pyydä ryhmää lopuksi suunnittelemaan yhdessä jokin yksinkertainen aktiviteetti, joka on helposti toteutettavissa, ja jonka he voivat aloittaa saman tien. </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12</a:t>
            </a:fld>
            <a:endParaRPr lang="fi"/>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b="0" i="0" u="none" baseline="0">
                <a:latin typeface="Calibri"/>
                <a:ea typeface="Calibri"/>
                <a:cs typeface="Calibri"/>
              </a:rPr>
              <a:t>Käytä seuraavia diapohjia lisätessäsi esitykseen sisältöä oppilaitoksen ja oppilaiden tarpeiden ja kiinnostuksen kohteiden mukaan. </a:t>
            </a:r>
          </a:p>
        </p:txBody>
      </p:sp>
      <p:sp>
        <p:nvSpPr>
          <p:cNvPr id="4" name="Slide Number Placeholder 3"/>
          <p:cNvSpPr>
            <a:spLocks noGrp="1"/>
          </p:cNvSpPr>
          <p:nvPr>
            <p:ph type="sldNum" sz="quarter" idx="5"/>
          </p:nvPr>
        </p:nvSpPr>
        <p:spPr/>
        <p:txBody>
          <a:bodyPr/>
          <a:lstStyle/>
          <a:p>
            <a:pPr algn="l" rtl="0"/>
            <a:fld id="{E5BCE2BD-2909-4D50-BFF6-50DC73793956}" type="slidenum">
              <a:rPr/>
              <a:t>14</a:t>
            </a:fld>
            <a:endParaRPr lang="fi"/>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b="0" i="0" u="none" baseline="0"/>
              <a:t>Voit halutessasi käyttää tätä diaa itsesi esittelemiseen ja kertoaksesi, mitkä aiheet ovat sinulle tärkeitä ja mihin toimiin tai hankkeisiin olet osallistunut. Voit myös lisätä valokuvan itsestäsi ympyrässä olevan kuvan tilalle. </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fi"/>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i" sz="1200" b="0" i="0" u="none" kern="1200" baseline="0">
                <a:solidFill>
                  <a:schemeClr val="tx1"/>
                </a:solidFill>
                <a:effectLst/>
                <a:latin typeface="+mn-lt"/>
                <a:ea typeface="+mn-ea"/>
                <a:cs typeface="+mn-cs"/>
              </a:rPr>
              <a:t>Aloita aktivoimalla oppilaita muutamalla lyhyellä kysymyksellä: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”Mitkä ovat mielestäsi pääasiallisia syitä ilmastonmuutokseen?”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”Oletko huomannut ilmastoon liittyviä muutoksia asuinympäristössäsi?” </a:t>
            </a: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”Mitkä ilmastokysymykset huolestuttavat sinua eniten?” </a:t>
            </a:r>
          </a:p>
          <a:p>
            <a:pPr algn="l" rtl="0" fontAlgn="base"/>
            <a:r>
              <a:rPr lang="fi" sz="1200" b="0" i="0" u="none" kern="1200" baseline="0">
                <a:solidFill>
                  <a:schemeClr val="tx1"/>
                </a:solidFill>
                <a:effectLst/>
                <a:latin typeface="+mn-lt"/>
                <a:ea typeface="+mn-ea"/>
                <a:cs typeface="+mn-cs"/>
              </a:rPr>
              <a:t>Käytä vastauksia pohjana lyhyelle selitykselle: Ilmastonmuutos johtuu siitä, että kasvihuonekaasut, etenkin fossiilisten polttoaineiden poltosta, maataloudesta ja metsäkadosta peräisin oleva hiilidioksidi, sitovat enemmän lämpöä ilmakehään. Tämä johtaa lämpötilojen nousuun, sään ääri-ilmiöihin, biologisen monimuotoisuuden vähenemiseen sekä ekosysteemeihin ja yhteisöihin kohdistuviin häiriöihin. </a:t>
            </a:r>
          </a:p>
          <a:p>
            <a:pPr algn="l" rtl="0" fontAlgn="base"/>
            <a:r>
              <a:rPr lang="fi" sz="1200" b="0" i="0" u="none" kern="1200" baseline="0">
                <a:solidFill>
                  <a:schemeClr val="tx1"/>
                </a:solidFill>
                <a:effectLst/>
                <a:latin typeface="+mn-lt"/>
                <a:ea typeface="+mn-ea"/>
                <a:cs typeface="+mn-cs"/>
              </a:rPr>
              <a:t>Kerro, että nämä käsitteet ovat jo todennäköisesti tuttuja useimmille oppilaista, joten tarkoituksena ei ole ilmastonmuutoksen määrittely, vaan sen vaikutusten ymmärtäminen ja mahdollisten toimien tunnistaminen. Päätä toiveikkaasti: haasteet ovat suuria, mutta yksilöiden, yhteisöjen ja instituutioiden yhteisillä toimilla voidaan saada aikaan todellisia muutoksia. </a:t>
            </a: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fi"/>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sz="1200" b="0" i="0" u="none" kern="1200" baseline="0">
                <a:solidFill>
                  <a:schemeClr val="tx1"/>
                </a:solidFill>
                <a:effectLst/>
                <a:latin typeface="+mn-lt"/>
                <a:ea typeface="+mn-ea"/>
                <a:cs typeface="+mn-cs"/>
              </a:rPr>
              <a:t>Mainitse samaistuttavia esimerkkejä: kuumemmat kesät, vähemmän sadetta, puistoissa olevat roskat jne. Kysy: ”Oletko havainnut tällaisia muutoksia kotipaikkakunnallasi tai koulussasi?” Rohkaise oppilaita kertomaan kokemuksistaan.</a:t>
            </a:r>
          </a:p>
          <a:p>
            <a:pPr algn="l" rtl="0" fontAlgn="base"/>
            <a:r>
              <a:rPr lang="fi" sz="1200" b="0" i="0" u="none" kern="1200" baseline="0">
                <a:solidFill>
                  <a:schemeClr val="tx1"/>
                </a:solidFill>
                <a:effectLst/>
                <a:latin typeface="+mn-lt"/>
                <a:ea typeface="+mn-ea"/>
                <a:cs typeface="+mn-cs"/>
              </a:rPr>
              <a:t>Jos osallistujat ovat iältään vanhempia (esimerkiksi lukio- tai yliopisto-opiskelijoita), voit herätellä laajempaa keskustelua yhteiskunnan tasolla tehtävistä ilmastotoimista. Kannusta pohdintaan esittämällä kysymyksiä: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Mistä maapalloa lämmittävät päästöt ovat peräisin?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Missä ja miten niitä on onnistuttu vähentämään tähän mennessä?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Miksi päästöjä on vaikea vähentää nopeasti?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Mitä tiedämme tulevista ilmastoon kohdistuvista muutoksista ja miten voimme varautua niihin?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Ketkä ovat jo ryhtyneet toimiin ja keiden osallistumista vielä odotetaan? </a:t>
            </a:r>
            <a:endParaRPr lang="fi" sz="1200" b="0" i="0" kern="1200">
              <a:solidFill>
                <a:schemeClr val="tx1"/>
              </a:solidFill>
              <a:effectLst/>
              <a:latin typeface="+mn-lt"/>
            </a:endParaRPr>
          </a:p>
          <a:p>
            <a:pPr algn="l" rtl="0" fontAlgn="base"/>
            <a:r>
              <a:rPr lang="fi" sz="1200" b="0" i="0" u="none" kern="1200" baseline="0">
                <a:solidFill>
                  <a:schemeClr val="tx1"/>
                </a:solidFill>
                <a:effectLst/>
                <a:latin typeface="+mn-lt"/>
                <a:ea typeface="+mn-ea"/>
                <a:cs typeface="+mn-cs"/>
              </a:rPr>
              <a:t>Käytä kysymyksiä keskustelun herättämiseen laajemmista haasteista ja pohtikaa yhdessä, miten niihin voitaisiin puuttua järjestelmällisemmin hallitusten, yritysten, yliopistojen ja koulujen, kansalaisjärjestöjen, yhteisöjärjestöjen ja kansalaisten yhteisin ponnisteluin. Tämä auttaa opiskelijoita ymmärtämään, että ilmastotoimet edellyttävät monien yhteiskunnallisten toimijoiden yhteistyötä, eivät vain yksittäisten ihmisten muutoksia elämäntapaansa. </a:t>
            </a:r>
            <a:r>
              <a:rPr lang="fi" b="0" i="0" u="none" baseline="0"/>
              <a:t>Voit myös käyttää ja jakaa </a:t>
            </a:r>
            <a:r>
              <a:rPr lang="fi" b="0" i="0" u="none" baseline="0">
                <a:solidFill>
                  <a:srgbClr val="000000"/>
                </a:solidFill>
              </a:rPr>
              <a:t>tietoja, resursseja ja tutkimuksia, joista käy selvästi ilmi ilmastonmuutoksen syyt ja vaikutukset, ja motivoida näin oppilaita ja herättää heidän mielenkiintonsa. </a:t>
            </a:r>
            <a:endParaRPr lang="fi" b="0" i="0" kern="120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fi"/>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i" sz="1200" b="0" i="0" u="none" kern="1200" baseline="0">
                <a:solidFill>
                  <a:schemeClr val="tx1"/>
                </a:solidFill>
                <a:effectLst/>
                <a:latin typeface="+mn-lt"/>
                <a:ea typeface="+mn-ea"/>
                <a:cs typeface="+mn-cs"/>
              </a:rPr>
              <a:t>Ilmastotoimet voi määritellä tiivistetysti seuraavin sanoin: kaikki, mikä auttaa suojelemaan luontoa, vähentämään päästöjä ja tekemään yhteisöistämme ja planeetastamme terveempiä. Niitä voi tehdä monilla tasoilla: perheissä, kouluissa, kaupungeissa, yrityksissä, hallituksissa ja yhteisöissä. </a:t>
            </a:r>
          </a:p>
          <a:p>
            <a:pPr algn="l" rtl="0" fontAlgn="base"/>
            <a:r>
              <a:rPr lang="fi" sz="1200" b="0" i="0" u="none" kern="1200" baseline="0">
                <a:solidFill>
                  <a:schemeClr val="tx1"/>
                </a:solidFill>
                <a:effectLst/>
                <a:latin typeface="+mn-lt"/>
                <a:ea typeface="+mn-ea"/>
                <a:cs typeface="+mn-cs"/>
              </a:rPr>
              <a:t>Mainitse käytännön esimerkkejä: koulujen kierrätyshankkeet, puiden istuttaminen yhdessä, pyörätiet, paikalliset siivoustapahtumat. </a:t>
            </a:r>
            <a:endParaRPr lang="fi" sz="1200" b="0" i="0" kern="1200">
              <a:solidFill>
                <a:schemeClr val="tx1"/>
              </a:solidFill>
              <a:effectLst/>
              <a:latin typeface="+mn-lt"/>
            </a:endParaRPr>
          </a:p>
          <a:p>
            <a:pPr algn="l" rtl="0" fontAlgn="base"/>
            <a:r>
              <a:rPr lang="fi" sz="1200" b="0" i="0" u="none" kern="1200" baseline="0">
                <a:solidFill>
                  <a:schemeClr val="tx1"/>
                </a:solidFill>
                <a:effectLst/>
                <a:latin typeface="+mn-lt"/>
                <a:ea typeface="+mn-ea"/>
                <a:cs typeface="+mn-cs"/>
              </a:rPr>
              <a:t>Esitä opiskelijoille kysymyksiä herättääksesi keskustelua: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”Millaisia ilmastotoimia tiedät, että koulussasi tai yhteisössäsi on tehty?”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”Keiden luulet tekevän ilmastotoimia kotipaikkakunnallasi tai maassasi?”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”Mitä voisimme tehdä yhdessä saadaksemme aikaan suurempia vaikutuksia?”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”Miksi on tärkeää toimia yhdessä eikä yksin?” </a:t>
            </a:r>
            <a:endParaRPr lang="fi" sz="1200" b="0" i="0" kern="1200">
              <a:solidFill>
                <a:schemeClr val="tx1"/>
              </a:solidFill>
              <a:effectLst/>
              <a:latin typeface="+mn-lt"/>
            </a:endParaRPr>
          </a:p>
          <a:p>
            <a:pPr algn="l" rtl="0" fontAlgn="base"/>
            <a:r>
              <a:rPr lang="fi" sz="1200" b="0" i="0" u="none" kern="1200" baseline="0">
                <a:solidFill>
                  <a:schemeClr val="tx1"/>
                </a:solidFill>
                <a:effectLst/>
                <a:latin typeface="+mn-lt"/>
                <a:ea typeface="+mn-ea"/>
                <a:cs typeface="+mn-cs"/>
              </a:rPr>
              <a:t>Korosta, että vaikka yksilöiden valinnoilla on merkitystä, todellisia muutoksia saadaan aikaan yhteiskunnallisten toimijoiden yhteisten ponnistelujen ja yhteistyön tuloksena. </a:t>
            </a:r>
            <a:r>
              <a:rPr lang="fi" b="0" i="0" u="none" baseline="0"/>
              <a:t>Voit mainita, että hiilidioksidipäästöjen vähentämisessä on jo edistytty, ja että Euroopan unioni on </a:t>
            </a:r>
            <a:r>
              <a:rPr lang="fi" b="0" i="0" u="none" baseline="0">
                <a:hlinkClick r:id="rId3"/>
              </a:rPr>
              <a:t>vähentänyt hiilidioksidipäästöjään 37 prosenttia.</a:t>
            </a:r>
            <a:r>
              <a:rPr lang="fi" b="0" i="0" u="none" baseline="0"/>
              <a:t>  </a:t>
            </a:r>
            <a:endParaRPr lang="fi"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fi"/>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i" b="0" i="0" u="none" kern="1200" baseline="0">
                <a:solidFill>
                  <a:schemeClr val="tx1"/>
                </a:solidFill>
                <a:effectLst/>
              </a:rPr>
              <a:t>Kerro, että eurooppalainen ilmastosopimus on </a:t>
            </a:r>
            <a:r>
              <a:rPr lang="fi" b="0" i="0" u="none" baseline="0"/>
              <a:t>Euroopan unionin aloite, jolla kannustetaan </a:t>
            </a:r>
            <a:r>
              <a:rPr lang="fi" b="0" i="0" u="none" kern="1200" baseline="0">
                <a:solidFill>
                  <a:schemeClr val="tx1"/>
                </a:solidFill>
                <a:effectLst/>
              </a:rPr>
              <a:t>ihmisiä </a:t>
            </a:r>
            <a:r>
              <a:rPr lang="fi" b="0" i="0" u="none" baseline="0"/>
              <a:t>ja yhteisöjä osallistumaan  kestävän tulevaisuuden</a:t>
            </a:r>
            <a:r>
              <a:rPr lang="fi" b="0" i="0" u="none" kern="1200" baseline="0">
                <a:solidFill>
                  <a:schemeClr val="tx1"/>
                </a:solidFill>
                <a:effectLst/>
              </a:rPr>
              <a:t> puolesta tehtäviin toimiin.</a:t>
            </a:r>
            <a:r>
              <a:rPr lang="fi" b="0" i="0" u="none" baseline="0"/>
              <a:t> </a:t>
            </a:r>
            <a:r>
              <a:rPr lang="fi" sz="1200" b="0" i="0" u="none" kern="1200" baseline="0">
                <a:solidFill>
                  <a:schemeClr val="tx1"/>
                </a:solidFill>
                <a:effectLst/>
                <a:latin typeface="+mn-lt"/>
                <a:ea typeface="+mn-ea"/>
                <a:cs typeface="+mn-cs"/>
              </a:rPr>
              <a:t>Lähettiläät ja kumppanit ovat osa aloitetta. Kerro, millaisia kokemuksia sinulla on osana tätä yhteisöä toimimisesta. </a:t>
            </a:r>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fi"/>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i" b="0" i="0" u="none" baseline="0"/>
              <a:t>Aloita ilmastosopimuksen esittely ja kerro omista kokemuksistasi siihen liittyen.</a:t>
            </a:r>
            <a:endParaRPr lang="fi"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fi"/>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fi" b="0" i="0" u="none" baseline="0"/>
              <a:t>Kerro, että ilmastosopimuksella on kolme päätavoitetta: </a:t>
            </a:r>
            <a:endParaRPr lang="fi">
              <a:solidFill>
                <a:srgbClr val="444444"/>
              </a:solidFill>
            </a:endParaRPr>
          </a:p>
          <a:p>
            <a:pPr marL="171450" indent="-171450" algn="l" rtl="0">
              <a:buFont typeface="Arial,Sans-Serif"/>
              <a:buChar char="•"/>
            </a:pPr>
            <a:r>
              <a:rPr lang="fi" b="0" i="0" u="none" baseline="0"/>
              <a:t>Tietoisuuden lisääminen: ilmastonmuutoksen ja sen vaikutusten ymmärtäminen. </a:t>
            </a:r>
            <a:endParaRPr lang="fi">
              <a:solidFill>
                <a:srgbClr val="444444"/>
              </a:solidFill>
            </a:endParaRPr>
          </a:p>
          <a:p>
            <a:pPr marL="171450" indent="-171450" algn="l" rtl="0">
              <a:buFont typeface="Arial,Sans-Serif"/>
              <a:buChar char="•"/>
            </a:pPr>
            <a:r>
              <a:rPr lang="fi" b="0" i="0" u="none" baseline="0"/>
              <a:t>Toimintaan kannustaminen: innostaa yksilöitä, oppilaitoksia ja yhteisöjä ryhtymään käytännön toimiin. </a:t>
            </a:r>
            <a:endParaRPr lang="fi">
              <a:solidFill>
                <a:srgbClr val="444444"/>
              </a:solidFill>
            </a:endParaRPr>
          </a:p>
          <a:p>
            <a:pPr marL="171450" indent="-171450" algn="l" rtl="0">
              <a:buFont typeface="Arial,Sans-Serif"/>
              <a:buChar char="•"/>
            </a:pPr>
            <a:r>
              <a:rPr lang="fi" b="0" i="0" u="none" baseline="0"/>
              <a:t>Yhdistää kansalaisia: ideoiden jakaminen ja toisten tukeminen kaikkialla Euroopassa. </a:t>
            </a:r>
            <a:endParaRPr lang="fi">
              <a:solidFill>
                <a:srgbClr val="444444"/>
              </a:solidFill>
            </a:endParaRPr>
          </a:p>
          <a:p>
            <a:pPr algn="l" rtl="0"/>
            <a:r>
              <a:rPr lang="fi" b="0" i="0" u="none" baseline="0"/>
              <a:t>Korosta, että yhteistoiminta on tärkeintä, vaikka jokainen voikin antaa oman panoksensa. </a:t>
            </a:r>
            <a:endParaRPr lang="fi">
              <a:solidFill>
                <a:srgbClr val="444444"/>
              </a:solidFill>
            </a:endParaRPr>
          </a:p>
          <a:p>
            <a:pPr algn="l" rtl="0"/>
            <a:r>
              <a:rPr lang="fi" b="0" i="0" u="none" baseline="0"/>
              <a:t>Kysy oppilailta: ”Mikä tavoite on mielestäsi tärkein?” tai ”Miten yhteisösi voisi osallistua?” </a:t>
            </a:r>
            <a:endParaRPr lang="fi">
              <a:solidFill>
                <a:srgbClr val="444444"/>
              </a:solidFill>
            </a:endParaRPr>
          </a:p>
          <a:p>
            <a:pPr algn="l" rtl="0"/>
            <a:r>
              <a:rPr lang="fi" b="0" i="0" u="none" baseline="0"/>
              <a:t>Painota pääviestiä: oppiminen, yhteistyö ja yhdessä toimiminen auttavat suojelemaan planeettaamme. </a:t>
            </a:r>
            <a:endParaRPr lang="fi"/>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t>8</a:t>
            </a:fld>
            <a:endParaRPr lang="fi"/>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i" sz="1200" b="0" i="0" u="none" kern="1200" baseline="0">
                <a:solidFill>
                  <a:schemeClr val="tx1"/>
                </a:solidFill>
                <a:effectLst/>
                <a:latin typeface="+mn-lt"/>
                <a:ea typeface="+mn-ea"/>
                <a:cs typeface="+mn-cs"/>
              </a:rPr>
              <a:t>Kerro millaisissa rooleissa ilmastosopimuksen yhteisössä voi toimia: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Lähettiläät: innostavat ja opastavat yhteisöjä, järjestävät tapahtumia ja edistävät ilmastotoimia.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Kumppanit: organisaatioita, jotka toteuttavat hankkeita, jakavat parhaita käytäntöjä ja tekevät yhteistyötä verkostojen välillä. </a:t>
            </a:r>
            <a:endParaRPr lang="fi" sz="1200" b="0" i="0" kern="1200">
              <a:solidFill>
                <a:schemeClr val="tx1"/>
              </a:solidFill>
              <a:effectLst/>
              <a:latin typeface="+mn-lt"/>
            </a:endParaRPr>
          </a:p>
          <a:p>
            <a:pPr marL="171450" indent="-171450" algn="l" rtl="0" fontAlgn="base">
              <a:buFont typeface="Arial" panose="020B0604020202020204" pitchFamily="34" charset="0"/>
              <a:buChar char="•"/>
            </a:pPr>
            <a:r>
              <a:rPr lang="fi" sz="1200" b="0" i="0" u="none" kern="1200" baseline="0">
                <a:solidFill>
                  <a:schemeClr val="tx1"/>
                </a:solidFill>
                <a:effectLst/>
                <a:latin typeface="+mn-lt"/>
                <a:ea typeface="+mn-ea"/>
                <a:cs typeface="+mn-cs"/>
              </a:rPr>
              <a:t>Ystävät: yksittäisiä henkilöitä tai ryhmiä, jotka tukevat ilmastosopimusta sekä haluavat pysyä ajan tasalla ja osallistua joustavasti. </a:t>
            </a:r>
            <a:endParaRPr lang="fi" sz="1200" b="0" i="0" kern="1200">
              <a:solidFill>
                <a:schemeClr val="tx1"/>
              </a:solidFill>
              <a:effectLst/>
              <a:latin typeface="+mn-lt"/>
            </a:endParaRPr>
          </a:p>
          <a:p>
            <a:pPr algn="l" rtl="0" fontAlgn="base"/>
            <a:r>
              <a:rPr lang="fi" sz="1200" b="0" i="0" u="none" kern="1200" baseline="0">
                <a:solidFill>
                  <a:schemeClr val="tx1"/>
                </a:solidFill>
                <a:effectLst/>
                <a:latin typeface="+mn-lt"/>
                <a:ea typeface="+mn-ea"/>
                <a:cs typeface="+mn-cs"/>
              </a:rPr>
              <a:t>Osallista oppilaita kysymällä esimerkiksi: ”Missä roolissa haluaisit toimia ilmastosopimuksen yhteisössä ja miksi?”, ”Tuleeko mieleesi jokin oppilaitos tai yhteisö, joka voisi alkaa kumppaniksi tai ystäväksi?” </a:t>
            </a:r>
            <a:endParaRPr lang="fi" sz="1200" b="0" i="0" kern="1200">
              <a:solidFill>
                <a:schemeClr val="tx1"/>
              </a:solidFill>
              <a:effectLst/>
              <a:latin typeface="+mn-lt"/>
            </a:endParaRPr>
          </a:p>
          <a:p>
            <a:pPr algn="l" rtl="0"/>
            <a:r>
              <a:rPr lang="fi" b="0" i="0" u="none" baseline="0"/>
              <a:t>Jos opiskelijat ovat kiinnostuneita liittymään ilmastosopimuksen ystäviksi, se onnistuu tämän linkin kautta: </a:t>
            </a:r>
            <a:r>
              <a:rPr lang="fi" b="0" i="0" u="none" baseline="0">
                <a:hlinkClick r:id="rId3"/>
              </a:rPr>
              <a:t>EUSurvey – kysely</a:t>
            </a:r>
            <a:endParaRPr lang="fi"/>
          </a:p>
          <a:p>
            <a:pPr algn="l" rtl="0"/>
            <a:r>
              <a:rPr lang="fi" b="0" i="0" u="none" baseline="0"/>
              <a:t>Lähellä toteutettuihin ilmastotoimiin voi tutustua tarkastelemalla </a:t>
            </a:r>
            <a:r>
              <a:rPr lang="fi" b="0" i="0" u="none" baseline="0">
                <a:hlinkClick r:id="rId4"/>
              </a:rPr>
              <a:t>vuorovaikutteista ilmastosopimuskarttaa</a:t>
            </a:r>
            <a:r>
              <a:rPr lang="fi" b="0" i="0" u="none" baseline="0"/>
              <a:t>, jossa näkyvät lähettiläät, kumppanit ja osana ilmastosopimusta toteutetut aloitteet. </a:t>
            </a:r>
          </a:p>
          <a:p>
            <a:pPr algn="l" rtl="0"/>
            <a:r>
              <a:rPr lang="fi" b="0" i="0" u="none" baseline="0"/>
              <a:t>Voit myös esitellä opiskelijoille </a:t>
            </a:r>
            <a:r>
              <a:rPr lang="fi" b="0" i="0" u="none" baseline="0">
                <a:hlinkClick r:id="rId5"/>
              </a:rPr>
              <a:t>EU:n ilmastotoimien akatemian</a:t>
            </a:r>
            <a:r>
              <a:rPr lang="fi" b="0" i="0" u="none" baseline="0"/>
              <a:t>, jossa voi tutustua erilaisiin ilmastotoimiin liittyviin resursseihin ja suorittaa ilmaisia verkkokursseja omatoimisesti: </a:t>
            </a:r>
            <a:r>
              <a:rPr lang="fi" b="0" i="0" u="none" baseline="0">
                <a:hlinkClick r:id="rId5"/>
              </a:rPr>
              <a:t>EU:n ilmastotoimien akatemia</a:t>
            </a:r>
            <a:endParaRPr lang="fi"/>
          </a:p>
          <a:p>
            <a:pPr algn="l" rtl="0"/>
            <a:r>
              <a:rPr lang="fi" b="0" i="0" u="none" baseline="0"/>
              <a:t>Voit myös jakaa seuraavan linkin, jonka kautta voi tilata ilmastosopimuksen uutiskirjeen: </a:t>
            </a:r>
            <a:r>
              <a:rPr lang="fi" b="0" i="0" u="none" baseline="0">
                <a:hlinkClick r:id="rId6"/>
              </a:rPr>
              <a:t>CLIMA – Uutiskirjeen tilauslomake</a:t>
            </a:r>
            <a:r>
              <a:rPr lang="fi" b="0" i="0" u="none" baseline="0"/>
              <a:t> </a:t>
            </a:r>
          </a:p>
          <a:p>
            <a:pPr algn="l" rtl="0" fontAlgn="base"/>
            <a:r>
              <a:rPr lang="fi" sz="1200" b="0" i="0" u="none" kern="1200" baseline="0">
                <a:solidFill>
                  <a:schemeClr val="tx1"/>
                </a:solidFill>
                <a:effectLst/>
                <a:latin typeface="+mn-lt"/>
                <a:ea typeface="+mn-ea"/>
                <a:cs typeface="+mn-cs"/>
              </a:rPr>
              <a:t> </a:t>
            </a:r>
            <a:endParaRPr lang="fi" sz="1200" b="0" i="0" kern="1200">
              <a:solidFill>
                <a:schemeClr val="tx1"/>
              </a:solidFill>
              <a:effectLst/>
              <a:latin typeface="+mn-lt"/>
            </a:endParaRPr>
          </a:p>
          <a:p>
            <a:endParaRPr lang="fi"/>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fi"/>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4" y="5333396"/>
            <a:ext cx="447536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Yhdessä</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7532914" y="6621405"/>
            <a:ext cx="919583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maapallon hyväksi</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909250"/>
            <a:ext cx="9788669"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sz="5400" b="1" i="0" u="none" baseline="0">
                <a:latin typeface="Open Sans"/>
                <a:ea typeface="Open Sans"/>
                <a:cs typeface="Open Sans"/>
              </a:rPr>
              <a:t>Energia, liikenne, luonto, </a:t>
            </a:r>
            <a:endParaRPr lang="fi" sz="540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2" y="5947960"/>
            <a:ext cx="10518012"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sz="5400" b="1" i="0" u="none" baseline="0" dirty="0">
                <a:latin typeface="Open Sans"/>
                <a:ea typeface="Open Sans"/>
                <a:cs typeface="Open Sans"/>
              </a:rPr>
              <a:t>ruoka, jätteet, vesi, yhteisöt</a:t>
            </a:r>
            <a:endParaRPr lang="fi" sz="54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6516914" y="6512071"/>
            <a:ext cx="11094528"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i" sz="6000" b="1" i="0" u="none" baseline="0" dirty="0"/>
              <a:t>Paikallisia ja eurooppalaisia</a:t>
            </a:r>
            <a:endParaRPr lang="fi" sz="6000" dirty="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6400800" y="7597878"/>
            <a:ext cx="11210643"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i" sz="6000" b="1" i="0" u="none" baseline="0">
                <a:latin typeface="Open Sans"/>
                <a:ea typeface="Open Sans"/>
                <a:cs typeface="Open Sans"/>
              </a:rPr>
              <a:t>toimia muutoksen puolesta</a:t>
            </a:r>
            <a:endParaRPr lang="fi" sz="600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312528"/>
            <a:ext cx="7627637"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sz="6000" b="1" i="0" u="none" baseline="0"/>
              <a:t>Käytännön toimia</a:t>
            </a:r>
            <a:endParaRPr lang="fi" sz="600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2" y="5382274"/>
            <a:ext cx="7250132"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fi" sz="6000" b="1" i="0" u="none" baseline="0" dirty="0">
                <a:latin typeface="Open Sans"/>
                <a:ea typeface="Open Sans"/>
                <a:cs typeface="Open Sans"/>
              </a:rPr>
              <a:t>ilmaston hyväksi</a:t>
            </a:r>
            <a:endParaRPr lang="fi" sz="60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406730">
            <a:off x="4311423" y="5536347"/>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29" y="4222103"/>
            <a:ext cx="5452527" cy="1288009"/>
          </a:xfrm>
        </p:spPr>
        <p:txBody>
          <a:bodyPr/>
          <a:lstStyle/>
          <a:p>
            <a:pPr algn="l" rtl="0"/>
            <a:r>
              <a:rPr lang="fi" b="1" i="0" u="none" baseline="0">
                <a:latin typeface="Open Sans"/>
                <a:ea typeface="Open Sans"/>
                <a:cs typeface="Open Sans"/>
              </a:rPr>
              <a:t>Kiitos, kun</a:t>
            </a:r>
            <a:endParaRPr lang="fi"/>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10878609" cy="1288009"/>
          </a:xfrm>
        </p:spPr>
        <p:txBody>
          <a:bodyPr wrap="square" lIns="216000" tIns="180000" rIns="252000" bIns="108000" anchor="t">
            <a:spAutoFit/>
          </a:bodyPr>
          <a:lstStyle/>
          <a:p>
            <a:pPr algn="l" rtl="0"/>
            <a:r>
              <a:rPr lang="fi" b="1" i="0" u="none" baseline="0">
                <a:latin typeface="Open Sans"/>
                <a:ea typeface="Open Sans"/>
                <a:cs typeface="Open Sans"/>
              </a:rPr>
              <a:t>autat planeettaamme!</a:t>
            </a:r>
            <a:endParaRPr lang="fi"/>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fi"/>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fi"/>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fi"/>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fi"/>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fi"/>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fi" b="0" i="1" u="none" baseline="0">
                <a:latin typeface="Open Sans"/>
                <a:ea typeface="Open Sans"/>
                <a:cs typeface="Open Sans"/>
              </a:rPr>
              <a:t>Minulle tärkeimmät ilmastoaiheet: </a:t>
            </a:r>
            <a:endParaRPr lang="fi" i="1"/>
          </a:p>
          <a:p>
            <a:pPr marL="342900" indent="-342900" algn="l" rtl="0">
              <a:buChar char="•"/>
            </a:pPr>
            <a:r>
              <a:rPr lang="fi" b="0" i="1" u="none" baseline="0">
                <a:latin typeface="Open Sans"/>
                <a:ea typeface="Open Sans"/>
                <a:cs typeface="Open Sans"/>
              </a:rPr>
              <a:t>Miksi ne ovat minulle tärkeitä: </a:t>
            </a:r>
            <a:endParaRPr lang="fi" i="1"/>
          </a:p>
          <a:p>
            <a:endParaRPr lang="fi"/>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fi" b="1" i="0" u="none" baseline="0">
                <a:latin typeface="Open Sans"/>
                <a:ea typeface="Open Sans"/>
                <a:cs typeface="Open Sans"/>
              </a:rPr>
              <a:t>ETU- JA SUKUNIMESI </a:t>
            </a:r>
            <a:endParaRPr lang="fi"/>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a:xfrm>
            <a:off x="3369558" y="2958669"/>
            <a:ext cx="10639424" cy="773112"/>
          </a:xfrm>
        </p:spPr>
        <p:txBody>
          <a:bodyPr lIns="0" tIns="0" rIns="0" bIns="0" anchor="t"/>
          <a:lstStyle/>
          <a:p>
            <a:pPr algn="l" rtl="0"/>
            <a:r>
              <a:rPr lang="fi" b="1" i="0" u="none" baseline="0" dirty="0">
                <a:latin typeface="Open Sans"/>
                <a:ea typeface="Open Sans"/>
                <a:cs typeface="Open Sans"/>
              </a:rPr>
              <a:t>Mikä on minulle tärkeää ja miksi olen täällä tänään?</a:t>
            </a:r>
            <a:endParaRPr lang="fi" dirty="0"/>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fi" b="0" i="1" u="none" baseline="0">
                <a:latin typeface="Open Sans"/>
                <a:ea typeface="Open Sans"/>
                <a:cs typeface="Open Sans"/>
              </a:rPr>
              <a:t>Lyhyt kuvaus omista toimistasi tai hankkeistasi, jotka voisivat kiinnostaa oppilaita</a:t>
            </a:r>
            <a:endParaRPr lang="fi" i="1"/>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fi" b="1" i="0" u="none" baseline="0">
                <a:latin typeface="Open Sans"/>
                <a:ea typeface="Open Sans"/>
                <a:cs typeface="Open Sans"/>
              </a:rPr>
              <a:t>Omat toimeni tai hankkeeni   </a:t>
            </a:r>
            <a:endParaRPr lang="fi"/>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fi"/>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fi"/>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fi"/>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fi"/>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fi"/>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fi"/>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fi"/>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fi"/>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fi"/>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fi"/>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fi"/>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fi"/>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fi"/>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fi"/>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fi"/>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03130" y="4209696"/>
            <a:ext cx="15803166"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Planeettamme on muuttumassa,</a:t>
            </a:r>
            <a:endParaRPr lang="fi"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497705"/>
            <a:ext cx="126951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mutta me voimme auttaa!</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3222171" y="6774861"/>
            <a:ext cx="14570824"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i" sz="6000" b="1" i="0" u="none" baseline="0" dirty="0"/>
              <a:t>Ilmastonmuutos vaikuttaa kaikkeen,</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10159999" y="7979770"/>
            <a:ext cx="7632995" cy="11218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sz="6000" b="1" i="0" u="none" baseline="0" dirty="0"/>
              <a:t>mitä rakastamme.</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800398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a:t>Ilmastotoimet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870814"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kodistamme huolehtiminen.</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29" y="5062190"/>
            <a:ext cx="16643041"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Ihmiset kaikkialla Euroopassa ovat</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6352316"/>
            <a:ext cx="13783728"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b="1" i="0" u="none" baseline="0" dirty="0"/>
              <a:t>ryhtyneet toimiin – yhdessä!</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2888343" y="6001795"/>
            <a:ext cx="14581482" cy="11218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sz="6000" b="1" i="0" u="none" baseline="0" dirty="0"/>
              <a:t>Minun maailmani. Minun toimintani.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9652000" y="7208587"/>
            <a:ext cx="7817826" cy="11218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i" sz="6000" b="1" i="0" u="none" baseline="0" dirty="0"/>
              <a:t>Minun planeettani.</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5" y="2143368"/>
            <a:ext cx="8018408" cy="1629840"/>
          </a:xfrm>
        </p:spPr>
        <p:txBody>
          <a:bodyPr lIns="0" tIns="0" rIns="0" bIns="0" anchor="t"/>
          <a:lstStyle/>
          <a:p>
            <a:endParaRPr lang="fi" sz="2800" dirty="0">
              <a:solidFill>
                <a:srgbClr val="000000"/>
              </a:solidFill>
            </a:endParaRPr>
          </a:p>
          <a:p>
            <a:pPr algn="l" rtl="0">
              <a:buChar char="•"/>
            </a:pPr>
            <a:r>
              <a:rPr lang="fi" sz="2800" b="1" i="0" u="none" baseline="0" dirty="0">
                <a:latin typeface="Open Sans"/>
                <a:ea typeface="Open Sans"/>
                <a:cs typeface="Open Sans"/>
              </a:rPr>
              <a:t> Lisätä tietoisuutta</a:t>
            </a:r>
            <a:r>
              <a:rPr lang="fi" sz="2800" b="0" i="0" u="none" baseline="0" dirty="0">
                <a:latin typeface="Open Sans"/>
                <a:ea typeface="Open Sans"/>
                <a:cs typeface="Open Sans"/>
              </a:rPr>
              <a:t> ilmastokysymyksistä ja EU:n toimista</a:t>
            </a:r>
            <a:endParaRPr lang="fi" dirty="0"/>
          </a:p>
          <a:p>
            <a:pPr algn="l" rtl="0">
              <a:buChar char="•"/>
            </a:pPr>
            <a:r>
              <a:rPr lang="fi" sz="2800" b="1" i="0" u="none" baseline="0" dirty="0">
                <a:latin typeface="Open Sans"/>
                <a:ea typeface="Open Sans"/>
                <a:cs typeface="Open Sans"/>
              </a:rPr>
              <a:t> Kannustaa ilmastotoimiin </a:t>
            </a:r>
            <a:r>
              <a:rPr lang="fi" sz="2800" b="0" i="0" u="none" baseline="0" dirty="0">
                <a:latin typeface="Open Sans"/>
                <a:ea typeface="Open Sans"/>
                <a:cs typeface="Open Sans"/>
              </a:rPr>
              <a:t>ja edistää osallistumista</a:t>
            </a:r>
            <a:endParaRPr lang="fi" dirty="0"/>
          </a:p>
          <a:p>
            <a:pPr algn="l" rtl="0">
              <a:buChar char="•"/>
            </a:pPr>
            <a:r>
              <a:rPr lang="fi" sz="2800" b="1" i="0" u="none" baseline="0" dirty="0">
                <a:latin typeface="Open Sans"/>
                <a:ea typeface="Open Sans"/>
                <a:cs typeface="Open Sans"/>
              </a:rPr>
              <a:t> Yhdistää ilmastotoimia tekeviä kansalaisia ja järjestöjä </a:t>
            </a:r>
            <a:r>
              <a:rPr lang="fi" sz="2800" b="0" i="0" u="none" baseline="0" dirty="0">
                <a:latin typeface="Open Sans"/>
                <a:ea typeface="Open Sans"/>
                <a:cs typeface="Open Sans"/>
              </a:rPr>
              <a:t>ja auttaa niitä oppimaan toisiltaan</a:t>
            </a:r>
            <a:endParaRPr lang="fi" dirty="0"/>
          </a:p>
          <a:p>
            <a:pPr algn="l" rtl="0">
              <a:buChar char="•"/>
            </a:pPr>
            <a:endParaRPr lang="fi" sz="2800" dirty="0">
              <a:latin typeface="Open Sans"/>
              <a:ea typeface="Open Sans"/>
              <a:cs typeface="Open Sans"/>
            </a:endParaRPr>
          </a:p>
          <a:p>
            <a:pPr algn="l" rtl="0">
              <a:buChar char="•"/>
            </a:pPr>
            <a:r>
              <a:rPr lang="fi" sz="2800" b="1" i="1" u="none" baseline="0" dirty="0">
                <a:latin typeface="Open Sans"/>
                <a:ea typeface="Open Sans"/>
                <a:cs typeface="Open Sans"/>
              </a:rPr>
              <a:t>                  ”Minun maailmani. Minun t</a:t>
            </a:r>
            <a:r>
              <a:rPr lang="pl-PL" sz="2800" b="1" i="1" u="none" baseline="0" dirty="0">
                <a:latin typeface="Open Sans"/>
                <a:ea typeface="Open Sans"/>
                <a:cs typeface="Open Sans"/>
              </a:rPr>
              <a:t>	</a:t>
            </a:r>
            <a:r>
              <a:rPr lang="fi" sz="2800" b="1" i="1" u="none" baseline="0" dirty="0">
                <a:latin typeface="Open Sans"/>
                <a:ea typeface="Open Sans"/>
                <a:cs typeface="Open Sans"/>
              </a:rPr>
              <a:t>oimintani. Minun planeettani.”</a:t>
            </a:r>
            <a:endParaRPr lang="fi" dirty="0"/>
          </a:p>
          <a:p>
            <a:pPr marL="342900" indent="-342900" algn="l" rtl="0">
              <a:buChar char="•"/>
            </a:pPr>
            <a:endParaRPr lang="fi" i="1" dirty="0"/>
          </a:p>
          <a:p>
            <a:endParaRPr lang="fi"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5" y="523826"/>
            <a:ext cx="10374683" cy="836159"/>
          </a:xfrm>
        </p:spPr>
        <p:txBody>
          <a:bodyPr wrap="square" lIns="216000" tIns="144000" rIns="180000" bIns="108000" anchor="t">
            <a:spAutoFit/>
          </a:bodyPr>
          <a:lstStyle/>
          <a:p>
            <a:pPr algn="l" rtl="0"/>
            <a:r>
              <a:rPr lang="fi" b="1" i="0" u="none" baseline="0" dirty="0">
                <a:latin typeface="Open Sans"/>
                <a:ea typeface="Open Sans"/>
                <a:cs typeface="Open Sans"/>
              </a:rPr>
              <a:t>EUROOPPALAINEN ILMASTOSOPIMUS </a:t>
            </a:r>
            <a:endParaRPr lang="fi" dirty="0"/>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5" y="1856193"/>
            <a:ext cx="10639424" cy="773112"/>
          </a:xfrm>
        </p:spPr>
        <p:txBody>
          <a:bodyPr lIns="0" tIns="0" rIns="0" bIns="0" anchor="t"/>
          <a:lstStyle/>
          <a:p>
            <a:pPr algn="l" rtl="0"/>
            <a:r>
              <a:rPr lang="fi" b="1" i="0" u="none" baseline="0" dirty="0">
                <a:latin typeface="Open Sans"/>
                <a:ea typeface="Open Sans"/>
                <a:cs typeface="Open Sans"/>
              </a:rPr>
              <a:t>Päätavoitteet:</a:t>
            </a:r>
            <a:endParaRPr lang="fi" dirty="0"/>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4688114" y="3322885"/>
            <a:ext cx="12860528"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sz="6000" b="1" i="0" u="none" baseline="0" dirty="0"/>
              <a:t>Ilmastosopimuksen lähettiläät,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8447314" y="4444694"/>
            <a:ext cx="9101328"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i" sz="6000" b="1" i="0" u="none" baseline="0"/>
              <a:t>kumppanit ja ystävät</a:t>
            </a:r>
            <a:endParaRPr lang="fi" sz="600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3E6A38B-E2DF-4B8B-9BD6-68ABB861E2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9</TotalTime>
  <Words>1503</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1</vt:i4>
      </vt:variant>
      <vt:variant>
        <vt:lpstr>Theme</vt:lpstr>
      </vt:variant>
      <vt:variant>
        <vt:i4>3</vt:i4>
      </vt:variant>
      <vt:variant>
        <vt:lpstr>Slide Titles</vt:lpstr>
      </vt:variant>
      <vt:variant>
        <vt:i4>28</vt:i4>
      </vt:variant>
    </vt:vector>
  </HeadingPairs>
  <TitlesOfParts>
    <vt:vector size="32" baseType="lpstr">
      <vt:lpstr>Open Sans</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cp:revision>
  <dcterms:created xsi:type="dcterms:W3CDTF">2023-09-22T15:24:24Z</dcterms:created>
  <dcterms:modified xsi:type="dcterms:W3CDTF">2026-01-30T11:38:36Z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