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75" r:id="rId5"/>
    <p:sldMasterId id="2147483766" r:id="rId6"/>
  </p:sldMasterIdLst>
  <p:notesMasterIdLst>
    <p:notesMasterId r:id="rId35"/>
  </p:notesMasterIdLst>
  <p:handoutMasterIdLst>
    <p:handoutMasterId r:id="rId36"/>
  </p:handoutMasterIdLst>
  <p:sldIdLst>
    <p:sldId id="282" r:id="rId7"/>
    <p:sldId id="312" r:id="rId8"/>
    <p:sldId id="283" r:id="rId9"/>
    <p:sldId id="284" r:id="rId10"/>
    <p:sldId id="285" r:id="rId11"/>
    <p:sldId id="286" r:id="rId12"/>
    <p:sldId id="287" r:id="rId13"/>
    <p:sldId id="314" r:id="rId14"/>
    <p:sldId id="289" r:id="rId15"/>
    <p:sldId id="288" r:id="rId16"/>
    <p:sldId id="290" r:id="rId17"/>
    <p:sldId id="291" r:id="rId18"/>
    <p:sldId id="309" r:id="rId19"/>
    <p:sldId id="311"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10" r:id="rId34"/>
  </p:sldIdLst>
  <p:sldSz cx="18288000" cy="10287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C4A947E-B3AD-2BF5-ED11-A81EDD5B20EE}" name="Giorgia Silvestri" initials="G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RA"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AA5935-C5DE-0A24-96DC-B35E2EDD3491}" v="238" dt="2025-12-16T15:14:21.389"/>
    <p1510:client id="{53F716D6-ED78-F700-8A95-6B6F49F9BA8F}" v="600" dt="2025-12-17T15:39:29.7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968" autoAdjust="0"/>
  </p:normalViewPr>
  <p:slideViewPr>
    <p:cSldViewPr snapToGrid="0">
      <p:cViewPr varScale="1">
        <p:scale>
          <a:sx n="46" d="100"/>
          <a:sy n="46" d="100"/>
        </p:scale>
        <p:origin x="1186"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limate.ec.europa.eu/eu-action/climate-strategies-targets/progress-climate-action/eu-climate-action-progress-report-2025_en"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c.europa.eu/eusurvey/runner/europeanclimatepact_friendsofthepact"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ec.europa.eu/newsroom/clima/user-subscriptions/2343/create" TargetMode="External"/><Relationship Id="rId5" Type="http://schemas.openxmlformats.org/officeDocument/2006/relationships/hyperlink" Target="https://climate-pact.europa.eu/eu-climate-action-academy_en" TargetMode="External"/><Relationship Id="rId4" Type="http://schemas.openxmlformats.org/officeDocument/2006/relationships/hyperlink" Target="https://climate-pact.europa.eu/interactive-pact-map-discover-climate-action-near-you_en"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hu" sz="1200" b="0" i="0" u="none" kern="1200" baseline="0" dirty="0">
                <a:solidFill>
                  <a:schemeClr val="tx1"/>
                </a:solidFill>
                <a:effectLst/>
                <a:latin typeface="+mn-lt"/>
                <a:ea typeface="+mn-ea"/>
                <a:cs typeface="+mn-cs"/>
              </a:rPr>
              <a:t>Szívélyes fogadtatás: Köszöntsd a csoportot, és köszönd meg, hogy részt vesznek a foglalkozáson. </a:t>
            </a:r>
          </a:p>
          <a:p>
            <a:pPr algn="l" rtl="0" fontAlgn="base"/>
            <a:r>
              <a:rPr lang="hu" sz="1200" b="0" i="0" u="none" kern="1200" baseline="0" dirty="0">
                <a:solidFill>
                  <a:schemeClr val="tx1"/>
                </a:solidFill>
                <a:effectLst/>
                <a:latin typeface="+mn-lt"/>
                <a:ea typeface="+mn-ea"/>
                <a:cs typeface="+mn-cs"/>
              </a:rPr>
              <a:t>Mutatkozz be: Oszd meg a neved, a szerepköröd, és röviden azt is, hogy személyesen miért fontos számodra az éghajlatváltozás elleni fellépés, illetve a fiatalokkal való munka. </a:t>
            </a:r>
            <a:endParaRPr lang="hu" sz="1200" b="0" i="0" kern="1200" dirty="0">
              <a:solidFill>
                <a:schemeClr val="tx1"/>
              </a:solidFill>
              <a:effectLst/>
              <a:latin typeface="+mn-lt"/>
            </a:endParaRPr>
          </a:p>
          <a:p>
            <a:pPr algn="l" rtl="0" fontAlgn="base"/>
            <a:r>
              <a:rPr lang="hu" sz="1200" b="0" i="0" u="none" kern="1200" baseline="0" dirty="0">
                <a:solidFill>
                  <a:schemeClr val="tx1"/>
                </a:solidFill>
                <a:effectLst/>
                <a:latin typeface="+mn-lt"/>
                <a:ea typeface="+mn-ea"/>
                <a:cs typeface="+mn-cs"/>
              </a:rPr>
              <a:t>Teremtsd meg az alaphangot: Magyarázd el, hogy a foglalkozás célja annak meghatározása, hogy mit tehetünk együtt, egyénileg, mint iskola, mint közösség, valamint egy szélesebb körű európai </a:t>
            </a:r>
            <a:r>
              <a:rPr lang="hu" b="0" i="0" u="none" baseline="0" dirty="0"/>
              <a:t>uniós kezdeményezés részeként</a:t>
            </a:r>
            <a:r>
              <a:rPr lang="hu" sz="1200" b="0" i="0" u="none" kern="1200" baseline="0" dirty="0">
                <a:solidFill>
                  <a:schemeClr val="tx1"/>
                </a:solidFill>
                <a:effectLst/>
                <a:latin typeface="+mn-lt"/>
                <a:ea typeface="+mn-ea"/>
                <a:cs typeface="+mn-cs"/>
              </a:rPr>
              <a:t>. </a:t>
            </a:r>
            <a:endParaRPr lang="hu" sz="1200" b="0" i="0" kern="1200" dirty="0">
              <a:solidFill>
                <a:schemeClr val="tx1"/>
              </a:solidFill>
              <a:effectLst/>
              <a:latin typeface="+mn-lt"/>
            </a:endParaRPr>
          </a:p>
          <a:p>
            <a:pPr algn="l" rtl="0" fontAlgn="base"/>
            <a:r>
              <a:rPr lang="hu" sz="1200" b="0" i="0" u="none" kern="1200" baseline="0" dirty="0">
                <a:solidFill>
                  <a:schemeClr val="tx1"/>
                </a:solidFill>
                <a:effectLst/>
                <a:latin typeface="+mn-lt"/>
                <a:ea typeface="+mn-ea"/>
                <a:cs typeface="+mn-cs"/>
              </a:rPr>
              <a:t>Mutasd be az éghajlati paktumot: Említsd meg, hogy az európai éghajlati paktum Európa-szerte segítsget nyújt az embereknek és szervezeteknek abban, hogyan tanuljanak, cselekedjenek és támogassák egymást az éghajlatváltozás elleni fellépésben.  </a:t>
            </a:r>
            <a:endParaRPr lang="hu" sz="1200" b="0" i="0" kern="1200" dirty="0">
              <a:solidFill>
                <a:schemeClr val="tx1"/>
              </a:solidFill>
              <a:effectLst/>
              <a:latin typeface="+mn-lt"/>
            </a:endParaRPr>
          </a:p>
          <a:p>
            <a:pPr algn="l" rtl="0" fontAlgn="base"/>
            <a:r>
              <a:rPr lang="hu" sz="1200" b="0" i="0" u="none" kern="1200" baseline="0" dirty="0">
                <a:solidFill>
                  <a:schemeClr val="tx1"/>
                </a:solidFill>
                <a:effectLst/>
                <a:latin typeface="+mn-lt"/>
                <a:ea typeface="+mn-ea"/>
                <a:cs typeface="+mn-cs"/>
              </a:rPr>
              <a:t>Mutass rá a befogadó magatartás fontosságára: Hangsúlyozd, hogy mindenkinek fontos szerepe van a folyamatban – életkortól vagy háttértől függetlenül –, s a mai foglalkozás célja, hogy inspiráló és interaktív legyen. Jelezd azt is, hogy bármikor szívesen fogadod a témával kapcsolatos ötleteiket és észrevételeiket. </a:t>
            </a:r>
            <a:endParaRPr lang="hu" sz="1200" b="0" i="0" kern="1200" dirty="0">
              <a:solidFill>
                <a:schemeClr val="tx1"/>
              </a:solidFill>
              <a:effectLst/>
              <a:latin typeface="+mn-lt"/>
            </a:endParaRPr>
          </a:p>
          <a:p>
            <a:pPr algn="l" rtl="0" fontAlgn="base"/>
            <a:r>
              <a:rPr lang="hu" sz="1200" b="0" i="0" u="none" kern="1200" baseline="0" dirty="0">
                <a:solidFill>
                  <a:schemeClr val="tx1"/>
                </a:solidFill>
                <a:effectLst/>
                <a:latin typeface="+mn-lt"/>
                <a:ea typeface="+mn-ea"/>
                <a:cs typeface="+mn-cs"/>
              </a:rPr>
              <a:t>Adj előzetes áttekintést a foglalkozásról: Mutasd be előre a foglalkozás témáit: fontos az éghajlatváltozással kapcsolatos kihívások megértése, ötletek megosztása, valamint szórakoztató tevékenységek és a részvételi lehetőségek felfedezése. </a:t>
            </a:r>
            <a:endParaRPr lang="hu" sz="1200" b="0" i="0" kern="1200" dirty="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hu"/>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hu" sz="1200" b="0" i="0" u="none" kern="1200" baseline="0" dirty="0">
                <a:solidFill>
                  <a:schemeClr val="tx1"/>
                </a:solidFill>
                <a:effectLst/>
                <a:latin typeface="+mn-lt"/>
                <a:ea typeface="+mn-ea"/>
                <a:cs typeface="+mn-cs"/>
              </a:rPr>
              <a:t>Vezesd be a diát azzal, hogy elmagyarázod, hogy az éghajlatváltozás elleni fellépés a mindennapi életünk és a társadalom különböző területein zajlik. </a:t>
            </a:r>
          </a:p>
          <a:p>
            <a:pPr algn="l" rtl="0" fontAlgn="base"/>
            <a:r>
              <a:rPr lang="hu" sz="1200" b="0" i="0" u="none" kern="1200" baseline="0" dirty="0">
                <a:solidFill>
                  <a:schemeClr val="tx1"/>
                </a:solidFill>
                <a:effectLst/>
                <a:latin typeface="+mn-lt"/>
                <a:ea typeface="+mn-ea"/>
                <a:cs typeface="+mn-cs"/>
              </a:rPr>
              <a:t>Magyarázd el röviden az egyes területeket: </a:t>
            </a: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Energia: Tiszta energia használata, a hatékonyság javítása és a megújuló energiaforrások támogatása. </a:t>
            </a: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Közlekedés: Gyaloglás, kerékpározás, tömegközlekedés, valamint a járművek kibocsátásának csökkentése. </a:t>
            </a: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Természet: Az erdők védelme, faültetés, élőhelyek helyreállítása és a biológiai sokféleség gondozása. </a:t>
            </a: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Élelmiszer: Az élelmiszerhulladék csökkentése, szezonális/helyi termékek fogyasztása és a fenntartható gazdálkodás támogatása. </a:t>
            </a: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Hulladék: Újrafelhasználás, újrahasznosítás és az egyszer használatos műanyagok csökkentése. </a:t>
            </a: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Víz: Víztakarékosság, a folyók, tavak és más vízforrások védelme. </a:t>
            </a: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Közösségek: Helyi projekteken, figyelemfelkeltő kampányokon vagy iskolai fenntarthatósági kezdeményezéseken való közös munka. </a:t>
            </a:r>
          </a:p>
          <a:p>
            <a:pPr algn="l" rtl="0" fontAlgn="base"/>
            <a:r>
              <a:rPr lang="hu" sz="1200" b="0" i="0" u="none" kern="1200" baseline="0" dirty="0">
                <a:solidFill>
                  <a:schemeClr val="tx1"/>
                </a:solidFill>
                <a:effectLst/>
                <a:latin typeface="+mn-lt"/>
                <a:ea typeface="+mn-ea"/>
                <a:cs typeface="+mn-cs"/>
              </a:rPr>
              <a:t>Vond be a diákokat olyan kérdések feltevésével, mint például: </a:t>
            </a: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„Mely területeken figyeltetek meg éghajlatváltozás elleni fellépést az iskolátokban vagy a közösségetekben?” </a:t>
            </a: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„Vannak új ötleteitek olyan projektekkel vagy fellépésekkel kapcsolatban, amelyeket közösen megvalósíthatnánk?” </a:t>
            </a: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Hangsúlyozd, hogy a közös erőfeszítés fokozza az elérni kívánt hatást: nem csupán egyéni döntésekről van szó, hanem közösségként való együttműködésről. </a:t>
            </a:r>
          </a:p>
          <a:p>
            <a:pPr marL="0" indent="0" algn="l" rtl="0" fontAlgn="base">
              <a:buFont typeface="Arial" panose="020B0604020202020204" pitchFamily="34" charset="0"/>
              <a:buNone/>
            </a:pPr>
            <a:r>
              <a:rPr lang="hu" sz="1200" b="0" i="0" u="none" kern="1200" baseline="0" dirty="0">
                <a:solidFill>
                  <a:schemeClr val="tx1"/>
                </a:solidFill>
                <a:effectLst/>
                <a:latin typeface="+mn-lt"/>
                <a:ea typeface="+mn-ea"/>
                <a:cs typeface="+mn-cs"/>
              </a:rPr>
              <a:t>Oszd meg a következő kulcsfontosságú üzenetet: Az éghajlatváltozás elleni fellépés mindenhol, az élet számos területén zajlik, és mindenki hozzájárulhat egy egészségesebb, fenntarthatóbb bolygó megteremtéséhez. </a:t>
            </a:r>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hu"/>
          </a:p>
        </p:txBody>
      </p:sp>
    </p:spTree>
    <p:extLst>
      <p:ext uri="{BB962C8B-B14F-4D97-AF65-F5344CB8AC3E}">
        <p14:creationId xmlns:p14="http://schemas.microsoft.com/office/powerpoint/2010/main" val="3108637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hu" sz="1200" b="0" i="0" u="none" kern="1200" baseline="0" dirty="0">
                <a:solidFill>
                  <a:schemeClr val="tx1"/>
                </a:solidFill>
                <a:effectLst/>
                <a:latin typeface="+mn-lt"/>
                <a:ea typeface="+mn-ea"/>
                <a:cs typeface="+mn-cs"/>
              </a:rPr>
              <a:t>Magyarázd el, hogy a fiatalok Európa-szerte konkrét éghajlatvédelmi fellépést szerveznek az iskolákban és a közösségekben.</a:t>
            </a:r>
          </a:p>
          <a:p>
            <a:pPr algn="l" rtl="0" fontAlgn="base"/>
            <a:r>
              <a:rPr lang="hu" sz="1200" b="0" i="0" u="none" kern="1200" baseline="0" dirty="0">
                <a:solidFill>
                  <a:schemeClr val="tx1"/>
                </a:solidFill>
                <a:effectLst/>
                <a:latin typeface="+mn-lt"/>
                <a:ea typeface="+mn-ea"/>
                <a:cs typeface="+mn-cs"/>
              </a:rPr>
              <a:t>Megoszthatsz példákat a fiatalok által vezetett éghajlatvédelmi fellépésre, ilyenek lehetnek például: séta az éghajlatvédelemért, megoldásokat kidolgozó műhelyek, diákparlamentek az intézkedések megvitatására, fotótörténeti műhelyek, faültetés, takarítás, kerékpáros rendezvények és energiatakarékossági kezdeményezések. </a:t>
            </a:r>
          </a:p>
          <a:p>
            <a:pPr algn="l" rtl="0" fontAlgn="base"/>
            <a:r>
              <a:rPr lang="hu" sz="1200" b="0" i="0" u="none" kern="1200" baseline="0" dirty="0">
                <a:solidFill>
                  <a:schemeClr val="tx1"/>
                </a:solidFill>
                <a:effectLst/>
                <a:latin typeface="+mn-lt"/>
                <a:ea typeface="+mn-ea"/>
                <a:cs typeface="+mn-cs"/>
              </a:rPr>
              <a:t>Tégy fel kérdéseket a diákok bevonására, például: „Melyik éghajlatváltozással szembeni fellépést próbálhatnátok ki az iskolátokban?”; „Melyik tevékenységet próbálnátok ki szívesen az iskolátokban?”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hu"/>
          </a:p>
        </p:txBody>
      </p:sp>
    </p:spTree>
    <p:extLst>
      <p:ext uri="{BB962C8B-B14F-4D97-AF65-F5344CB8AC3E}">
        <p14:creationId xmlns:p14="http://schemas.microsoft.com/office/powerpoint/2010/main" val="1021966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u" sz="1200" b="0" i="0" u="none" kern="1200" baseline="0" dirty="0">
                <a:solidFill>
                  <a:schemeClr val="tx1"/>
                </a:solidFill>
                <a:effectLst/>
                <a:latin typeface="+mn-lt"/>
                <a:ea typeface="+mn-ea"/>
                <a:cs typeface="+mn-cs"/>
              </a:rPr>
              <a:t>Javasolj olyan egyszerű és figyelemfelkeltő tevékenységeket</a:t>
            </a:r>
            <a:r>
              <a:rPr lang="hu" b="0" i="0" u="none" baseline="0" dirty="0"/>
              <a:t> az éghajlatváltozás elleni fellépéshez</a:t>
            </a:r>
            <a:r>
              <a:rPr lang="hu" sz="1200" b="0" i="0" u="none" kern="1200" baseline="0" dirty="0">
                <a:solidFill>
                  <a:schemeClr val="tx1"/>
                </a:solidFill>
                <a:effectLst/>
                <a:latin typeface="+mn-lt"/>
                <a:ea typeface="+mn-ea"/>
                <a:cs typeface="+mn-cs"/>
              </a:rPr>
              <a:t>, amelyeket a diákok és az iskolák megvalósíthatnak, például séta az éghajlatvédelemért, fotótörténet készítése, diák akciócsoportok létrehozása vagy diákparlament működtetése. Egy másik lehetőség, hogy a diákokat kisebb csoportokra osztod, és felkéred őket, hogy rövid, közös ötletelés keretében dolgozzák ki saját elképzeléseiket. Minden csoport ötletelhet egy konkrét éghajlatváltozás elleni fellépésről vagy egy szerepvállalást ösztönző projektről, majd röviden bemutathatja ötletét az osztálynak. Ez a megközelítés segít abban, hogy gyorsan, minél több ötletet vessenek fel, továbbá ösztönzi a kreativitást és az együttműködést. Idősebb vagy egyetemi hallgatók esetében építhetsz a meglévő struktúrákra is, például diákszövetségekre, fenntarthatósági klubokra, innovációs laboratóriumokra vagy polgári szerepvállalási programokra, amelyek támogathatják és tovább vihetik a foglalkozás során kidolgozott ötleteket. Végül kérd fel a csoportot, hogy tervezzenek meg közösen egy egyszerű tevékenységet, válasszanak egy megvalósítható és izgalmas ötletet, amelybe azonnal bele tudnak kezdeni. </a:t>
            </a:r>
            <a:endParaRPr lang="hu" dirty="0"/>
          </a:p>
        </p:txBody>
      </p:sp>
      <p:sp>
        <p:nvSpPr>
          <p:cNvPr id="4" name="Slide Number Placeholder 3"/>
          <p:cNvSpPr>
            <a:spLocks noGrp="1"/>
          </p:cNvSpPr>
          <p:nvPr>
            <p:ph type="sldNum" sz="quarter" idx="5"/>
          </p:nvPr>
        </p:nvSpPr>
        <p:spPr/>
        <p:txBody>
          <a:bodyPr/>
          <a:lstStyle/>
          <a:p>
            <a:pPr algn="l" rtl="0"/>
            <a:fld id="{E5BCE2BD-2909-4D50-BFF6-50DC73793956}" type="slidenum">
              <a:rPr/>
              <a:t>12</a:t>
            </a:fld>
            <a:endParaRPr lang="hu"/>
          </a:p>
        </p:txBody>
      </p:sp>
    </p:spTree>
    <p:extLst>
      <p:ext uri="{BB962C8B-B14F-4D97-AF65-F5344CB8AC3E}">
        <p14:creationId xmlns:p14="http://schemas.microsoft.com/office/powerpoint/2010/main" val="2577875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u" b="0" i="0" u="none" baseline="0">
                <a:latin typeface="Calibri"/>
                <a:ea typeface="Calibri"/>
                <a:cs typeface="Calibri"/>
              </a:rPr>
              <a:t>A következő diasablonokat használhatod, ha bármilyen tartalmat szeretnél hozzáadni a prezentációhoz – az iskolai környezethez, valamint a diákok igényeihez és érdeklődési köréhez igazítva azt. </a:t>
            </a:r>
          </a:p>
        </p:txBody>
      </p:sp>
      <p:sp>
        <p:nvSpPr>
          <p:cNvPr id="4" name="Slide Number Placeholder 3"/>
          <p:cNvSpPr>
            <a:spLocks noGrp="1"/>
          </p:cNvSpPr>
          <p:nvPr>
            <p:ph type="sldNum" sz="quarter" idx="5"/>
          </p:nvPr>
        </p:nvSpPr>
        <p:spPr/>
        <p:txBody>
          <a:bodyPr/>
          <a:lstStyle/>
          <a:p>
            <a:pPr algn="l" rtl="0"/>
            <a:fld id="{E5BCE2BD-2909-4D50-BFF6-50DC73793956}" type="slidenum">
              <a:rPr/>
              <a:t>14</a:t>
            </a:fld>
            <a:endParaRPr lang="hu"/>
          </a:p>
        </p:txBody>
      </p:sp>
    </p:spTree>
    <p:extLst>
      <p:ext uri="{BB962C8B-B14F-4D97-AF65-F5344CB8AC3E}">
        <p14:creationId xmlns:p14="http://schemas.microsoft.com/office/powerpoint/2010/main" val="3022650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u" b="0" i="0" u="none" baseline="0" dirty="0"/>
              <a:t>Ha szeretnéd, ezen a dián bemutatkozhatsz, és elmondhatod, hogy mi érdekel, valamint mesélhetsz azokról a tevékenységekről vagy projektekről, amelyekben részt veszel. Ha szeretnéd, a „kör alakú keretben” lévő fotó helyett beilleszthetsz egy képet magadról. </a:t>
            </a:r>
            <a:endParaRPr lang="hu" dirty="0"/>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hu"/>
          </a:p>
        </p:txBody>
      </p:sp>
    </p:spTree>
    <p:extLst>
      <p:ext uri="{BB962C8B-B14F-4D97-AF65-F5344CB8AC3E}">
        <p14:creationId xmlns:p14="http://schemas.microsoft.com/office/powerpoint/2010/main" val="1783169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hu" sz="1200" b="0" i="0" u="none" kern="1200" baseline="0" dirty="0">
                <a:solidFill>
                  <a:schemeClr val="tx1"/>
                </a:solidFill>
                <a:effectLst/>
                <a:latin typeface="+mn-lt"/>
                <a:ea typeface="+mn-ea"/>
                <a:cs typeface="+mn-cs"/>
              </a:rPr>
              <a:t>Kezdd a foglalkozást a tanulók bevonásával, néhány rövid kérdéssel, amelyek „aktiválják” tudásukat: </a:t>
            </a: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„Mit gondoltok, melyek az éghajlatváltozás fő okai?” </a:t>
            </a: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„Észrevettetek-e bármilyen, az éghajlattal kapcsolatos változást lakóhelyeteken?” </a:t>
            </a: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„Mely éghajlatváltozással kapcsolatos kérdések aggasztanak titeket a leginkább?” </a:t>
            </a:r>
          </a:p>
          <a:p>
            <a:pPr algn="l" rtl="0" fontAlgn="base"/>
            <a:r>
              <a:rPr lang="hu" sz="1200" b="0" i="0" u="none" kern="1200" baseline="0" dirty="0">
                <a:solidFill>
                  <a:schemeClr val="tx1"/>
                </a:solidFill>
                <a:effectLst/>
                <a:latin typeface="+mn-lt"/>
                <a:ea typeface="+mn-ea"/>
                <a:cs typeface="+mn-cs"/>
              </a:rPr>
              <a:t>A válaszaik alapján röviden elmagyarázhatod: az éghajlatváltozás azért következik be, mert az üvegházhatású gázok – főként a fosszilis tüzelőanyagok elégetéséből, a mezőgazdaságból és az erdőirtásból származó CO₂ – egyre több hőt kötnek meg a légkörben. Ez a hőmérséklet emelkedéséhez, szélsőséges időjárási viszonyokhoz, a biológiai sokféleség csökkenéséhez vezet, valamint megzavarja az ökoszisztémák és közösségek megfelelő működését. </a:t>
            </a:r>
          </a:p>
          <a:p>
            <a:pPr algn="l" rtl="0" fontAlgn="base"/>
            <a:r>
              <a:rPr lang="hu" sz="1200" b="0" i="0" u="none" kern="1200" baseline="0" dirty="0">
                <a:solidFill>
                  <a:schemeClr val="tx1"/>
                </a:solidFill>
                <a:effectLst/>
                <a:latin typeface="+mn-lt"/>
                <a:ea typeface="+mn-ea"/>
                <a:cs typeface="+mn-cs"/>
              </a:rPr>
              <a:t>Jegyezd meg, hogy a legtöbb diák valószínűleg találkozott már ezekkel a fogalmakkal, így a cél nem csupán az éghajlatváltozás meghatározása, hanem fontos tisztában lenni a jelenséggel kapcsolatos hatásokkal és a lehetséges intézkedésekkel is. Fejezd be egy reménykeltő megjegyzéssel: a kihívás jelentős, de a közös fellépés az egyén, a közösségek és az </a:t>
            </a:r>
            <a:r>
              <a:rPr lang="hu" sz="1200" b="0" i="0" u="none" kern="1200" baseline="0">
                <a:solidFill>
                  <a:schemeClr val="tx1"/>
                </a:solidFill>
                <a:effectLst/>
                <a:latin typeface="+mn-lt"/>
                <a:ea typeface="+mn-ea"/>
                <a:cs typeface="+mn-cs"/>
              </a:rPr>
              <a:t>intézmények szintjén valódi </a:t>
            </a:r>
            <a:r>
              <a:rPr lang="hu" sz="1200" b="0" i="0" u="none" kern="1200" baseline="0" dirty="0">
                <a:solidFill>
                  <a:schemeClr val="tx1"/>
                </a:solidFill>
                <a:effectLst/>
                <a:latin typeface="+mn-lt"/>
                <a:ea typeface="+mn-ea"/>
                <a:cs typeface="+mn-cs"/>
              </a:rPr>
              <a:t>változást hozhat! </a:t>
            </a:r>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hu"/>
          </a:p>
        </p:txBody>
      </p:sp>
    </p:spTree>
    <p:extLst>
      <p:ext uri="{BB962C8B-B14F-4D97-AF65-F5344CB8AC3E}">
        <p14:creationId xmlns:p14="http://schemas.microsoft.com/office/powerpoint/2010/main" val="274998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u" sz="1200" b="0" i="0" u="none" kern="1200" baseline="0" dirty="0">
                <a:solidFill>
                  <a:schemeClr val="tx1"/>
                </a:solidFill>
                <a:effectLst/>
                <a:latin typeface="+mn-lt"/>
                <a:ea typeface="+mn-ea"/>
                <a:cs typeface="+mn-cs"/>
              </a:rPr>
              <a:t>Említs a diákokat is érintő példákat: melegebb nyár, kevesebb eső, szemét megjelenése a parkokban stb. Kérdezd meg: „Tapasztaltatok-e ilyen változásokat a városotokban vagy az iskolátokban?” Bátorítsd a diákokat gondolataik megosztására.</a:t>
            </a:r>
          </a:p>
          <a:p>
            <a:pPr algn="l" rtl="0" fontAlgn="base"/>
            <a:r>
              <a:rPr lang="hu" sz="1200" b="0" i="0" u="none" kern="1200" baseline="0" dirty="0">
                <a:solidFill>
                  <a:schemeClr val="tx1"/>
                </a:solidFill>
                <a:effectLst/>
                <a:latin typeface="+mn-lt"/>
                <a:ea typeface="+mn-ea"/>
                <a:cs typeface="+mn-cs"/>
              </a:rPr>
              <a:t>Ha idősebb diákokkal beszélgetsz (például középiskolás diákokkal vagy egyetemi hallgatókkal), akkor szélesebb körű beszélgetést is kezdeményezhetsz az éghajlatváltozással kapcsolatos társadalmi szintű fellépésről. Ösztönözd a gondolkodást olyan kérdések feltevésével, mint például:</a:t>
            </a:r>
            <a:endParaRPr lang="hu" sz="1200" b="0" i="0" kern="1200" dirty="0">
              <a:solidFill>
                <a:schemeClr val="tx1"/>
              </a:solidFill>
              <a:effectLst/>
              <a:latin typeface="+mn-lt"/>
            </a:endParaRP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Honnan ered a bolygó felmelegedését okozó kibocsátás? </a:t>
            </a:r>
            <a:endParaRPr lang="hu" sz="1200" b="0" i="0" kern="1200" dirty="0">
              <a:solidFill>
                <a:schemeClr val="tx1"/>
              </a:solidFill>
              <a:effectLst/>
              <a:latin typeface="+mn-lt"/>
            </a:endParaRP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Hol és hogyan sikerült eddig csökkenteni ezt? </a:t>
            </a:r>
            <a:endParaRPr lang="hu" sz="1200" b="0" i="0" kern="1200" dirty="0">
              <a:solidFill>
                <a:schemeClr val="tx1"/>
              </a:solidFill>
              <a:effectLst/>
              <a:latin typeface="+mn-lt"/>
            </a:endParaRP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Miért nehéz gyorsan csökkenteni a kibocsátást? </a:t>
            </a:r>
            <a:endParaRPr lang="hu" sz="1200" b="0" i="0" kern="1200" dirty="0">
              <a:solidFill>
                <a:schemeClr val="tx1"/>
              </a:solidFill>
              <a:effectLst/>
              <a:latin typeface="+mn-lt"/>
            </a:endParaRP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Mit tudunk a jövőbeli éghajlatváltozásról, és hogyan készülhetünk fel rá? </a:t>
            </a:r>
            <a:endParaRPr lang="hu" sz="1200" b="0" i="0" kern="1200" dirty="0">
              <a:solidFill>
                <a:schemeClr val="tx1"/>
              </a:solidFill>
              <a:effectLst/>
              <a:latin typeface="+mn-lt"/>
            </a:endParaRP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Ki az, aki tesz már valamit, és ki az, aki még nem cselekedett? </a:t>
            </a:r>
            <a:endParaRPr lang="hu" sz="1200" b="0" i="0" kern="1200" dirty="0">
              <a:solidFill>
                <a:schemeClr val="tx1"/>
              </a:solidFill>
              <a:effectLst/>
              <a:latin typeface="+mn-lt"/>
            </a:endParaRPr>
          </a:p>
          <a:p>
            <a:pPr algn="l" rtl="0" fontAlgn="base"/>
            <a:r>
              <a:rPr lang="hu" sz="1200" b="0" i="0" u="none" kern="1200" baseline="0" dirty="0">
                <a:solidFill>
                  <a:schemeClr val="tx1"/>
                </a:solidFill>
                <a:effectLst/>
                <a:latin typeface="+mn-lt"/>
                <a:ea typeface="+mn-ea"/>
                <a:cs typeface="+mn-cs"/>
              </a:rPr>
              <a:t>Használd ezeket a kérdéseket arra, hogy beszélgetést kezdeményezz az előttünk álló, tágabb értelemben vett kihívásokról, és vizsgáljátok meg azt is, hogyan kezelhetők e kihívások szisztematikusabb módon a kormányok, a vállalkozások, az egyetemek és iskolák, a civil szervezetek, a közösségi szervezetek és a polgárok együttes erőfeszítései révén. Ez segít a diákoknak megérteni, hogy az éghajlatváltozás elleni fellépéshez több társadalmi szereplő együttműködésére van szükség – nem csupán egyéni életmódváltásra. </a:t>
            </a:r>
            <a:r>
              <a:rPr lang="hu" b="0" i="0" u="none" baseline="0" dirty="0"/>
              <a:t>A tanulók további motiválása és figyelmük felkeltése érdekében </a:t>
            </a:r>
            <a:r>
              <a:rPr lang="hu" b="0" i="0" u="none" baseline="0" dirty="0">
                <a:solidFill>
                  <a:srgbClr val="000000"/>
                </a:solidFill>
              </a:rPr>
              <a:t>olyan adatokat, forrásokat és tanulmányokat is felhasználhatsz és megoszthatsz velük, amelyek egyértelműen bemutatják az éghajlatváltozás okait és hatásait. </a:t>
            </a:r>
            <a:endParaRPr lang="hu" b="0" i="0" kern="1200" dirty="0">
              <a:solidFill>
                <a:srgbClr val="333333"/>
              </a:solidFill>
              <a:effectLst/>
            </a:endParaRPr>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hu"/>
          </a:p>
        </p:txBody>
      </p:sp>
    </p:spTree>
    <p:extLst>
      <p:ext uri="{BB962C8B-B14F-4D97-AF65-F5344CB8AC3E}">
        <p14:creationId xmlns:p14="http://schemas.microsoft.com/office/powerpoint/2010/main" val="1964457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hu" sz="1200" b="0" i="0" u="none" kern="1200" baseline="0" dirty="0">
                <a:solidFill>
                  <a:schemeClr val="tx1"/>
                </a:solidFill>
                <a:effectLst/>
                <a:latin typeface="+mn-lt"/>
                <a:ea typeface="+mn-ea"/>
                <a:cs typeface="+mn-cs"/>
              </a:rPr>
              <a:t>Egyszerűen fogalmazva az éghajlatváltozás elleni fellépés: minden, ami segít megvédeni a természetet, csökkenteni a kibocsátást, és egészségesebbé tenni közösségeinket és bolygónkat. Ez többféle szinten valósul meg: a családok, iskolák, városok, vállalatok, kormányok és közösségek szintjén. </a:t>
            </a:r>
          </a:p>
          <a:p>
            <a:pPr algn="l" rtl="0" fontAlgn="base"/>
            <a:r>
              <a:rPr lang="hu" sz="1200" b="0" i="0" u="none" kern="1200" baseline="0" dirty="0">
                <a:solidFill>
                  <a:schemeClr val="tx1"/>
                </a:solidFill>
                <a:effectLst/>
                <a:latin typeface="+mn-lt"/>
                <a:ea typeface="+mn-ea"/>
                <a:cs typeface="+mn-cs"/>
              </a:rPr>
              <a:t>Sorolj fel megvalósítható példákat: iskolai újrahasznosítási projektek, közösségi faültetés, kerékpáros utcák, helyi takarítási kezdeményezések. </a:t>
            </a:r>
            <a:endParaRPr lang="hu" sz="1200" b="0" i="0" kern="1200" dirty="0">
              <a:solidFill>
                <a:schemeClr val="tx1"/>
              </a:solidFill>
              <a:effectLst/>
              <a:latin typeface="+mn-lt"/>
            </a:endParaRPr>
          </a:p>
          <a:p>
            <a:pPr algn="l" rtl="0" fontAlgn="base"/>
            <a:r>
              <a:rPr lang="hu" sz="1200" b="0" i="0" u="none" kern="1200" baseline="0" dirty="0">
                <a:solidFill>
                  <a:schemeClr val="tx1"/>
                </a:solidFill>
                <a:effectLst/>
                <a:latin typeface="+mn-lt"/>
                <a:ea typeface="+mn-ea"/>
                <a:cs typeface="+mn-cs"/>
              </a:rPr>
              <a:t>Tégy fel kérdéseket a diákoknak, hogy bevond őket a beszélgetésbe: </a:t>
            </a:r>
            <a:endParaRPr lang="hu" sz="1200" b="0" i="0" kern="1200" dirty="0">
              <a:solidFill>
                <a:schemeClr val="tx1"/>
              </a:solidFill>
              <a:effectLst/>
              <a:latin typeface="+mn-lt"/>
            </a:endParaRP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„Milyen éghajlatvédelmi intézkedéseket figyeltetek meg az iskolátokban vagy a közösségetekben?” </a:t>
            </a:r>
            <a:endParaRPr lang="hu" sz="1200" b="0" i="0" kern="1200" dirty="0">
              <a:solidFill>
                <a:schemeClr val="tx1"/>
              </a:solidFill>
              <a:effectLst/>
              <a:latin typeface="+mn-lt"/>
            </a:endParaRP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„Mit gondoltok, ki tesz megfelelő lépéseket a településeteken, a városotokban vagy országos szinten?” </a:t>
            </a:r>
            <a:endParaRPr lang="hu" sz="1200" b="0" i="0" kern="1200" dirty="0">
              <a:solidFill>
                <a:schemeClr val="tx1"/>
              </a:solidFill>
              <a:effectLst/>
              <a:latin typeface="+mn-lt"/>
            </a:endParaRP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„Mit tehetnénk együtt, hogy nagyobb hatást érhessünk el?” </a:t>
            </a:r>
            <a:endParaRPr lang="hu" sz="1200" b="0" i="0" kern="1200" dirty="0">
              <a:solidFill>
                <a:schemeClr val="tx1"/>
              </a:solidFill>
              <a:effectLst/>
              <a:latin typeface="+mn-lt"/>
            </a:endParaRP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„Miért fontos a közös fellépés az egyéni fellépéssel szemben?” </a:t>
            </a:r>
            <a:endParaRPr lang="hu" sz="1200" b="0" i="0" kern="1200" dirty="0">
              <a:solidFill>
                <a:schemeClr val="tx1"/>
              </a:solidFill>
              <a:effectLst/>
              <a:latin typeface="+mn-lt"/>
            </a:endParaRPr>
          </a:p>
          <a:p>
            <a:pPr algn="l" rtl="0" fontAlgn="base"/>
            <a:r>
              <a:rPr lang="hu" sz="1200" b="0" i="0" u="none" kern="1200" baseline="0" dirty="0">
                <a:solidFill>
                  <a:schemeClr val="tx1"/>
                </a:solidFill>
                <a:effectLst/>
                <a:latin typeface="+mn-lt"/>
                <a:ea typeface="+mn-ea"/>
                <a:cs typeface="+mn-cs"/>
              </a:rPr>
              <a:t>Hangsúlyozd, hogy bár az egyéni döntések is számítanak, valódi változás a kollektív erőfeszítések és a több társadalmi szereplő közötti együttműködés révén érhető el. </a:t>
            </a:r>
            <a:r>
              <a:rPr lang="hu" b="0" i="0" u="none" baseline="0" dirty="0"/>
              <a:t>Megemlítheted, hogy a CO2-kibocsátás csökkentése terén már történt előrelépés: az Európai Unió például </a:t>
            </a:r>
            <a:r>
              <a:rPr lang="hu" b="0" i="0" u="none" baseline="0" dirty="0">
                <a:hlinkClick r:id="rId3"/>
              </a:rPr>
              <a:t>37%-kal csökkentette CO2-kibocsátását</a:t>
            </a:r>
            <a:r>
              <a:rPr lang="hu" b="0" i="0" u="none" baseline="0" dirty="0"/>
              <a:t>.  </a:t>
            </a:r>
            <a:endParaRPr lang="hu" sz="1200" b="0" i="0" kern="1200" dirty="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hu"/>
          </a:p>
        </p:txBody>
      </p:sp>
    </p:spTree>
    <p:extLst>
      <p:ext uri="{BB962C8B-B14F-4D97-AF65-F5344CB8AC3E}">
        <p14:creationId xmlns:p14="http://schemas.microsoft.com/office/powerpoint/2010/main" val="3626226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u" b="0" i="0" u="none" kern="1200" baseline="0" dirty="0">
                <a:solidFill>
                  <a:schemeClr val="tx1"/>
                </a:solidFill>
                <a:effectLst/>
              </a:rPr>
              <a:t>Magyarázd el, hogy az európai éghajlati paktum </a:t>
            </a:r>
            <a:r>
              <a:rPr lang="hu" b="0" i="0" u="none" baseline="0" dirty="0"/>
              <a:t>az Európai Unió kezdeményezése, amely arra ösztönzi </a:t>
            </a:r>
            <a:r>
              <a:rPr lang="hu" b="0" i="0" u="none" kern="1200" baseline="0" dirty="0">
                <a:solidFill>
                  <a:schemeClr val="tx1"/>
                </a:solidFill>
                <a:effectLst/>
              </a:rPr>
              <a:t>az embereket </a:t>
            </a:r>
            <a:r>
              <a:rPr lang="hu" b="0" i="0" u="none" baseline="0" dirty="0"/>
              <a:t>és a közösségeket, hogy járuljanak hozzá </a:t>
            </a:r>
            <a:r>
              <a:rPr lang="hu" b="0" i="0" u="none" kern="1200" baseline="0" dirty="0">
                <a:solidFill>
                  <a:schemeClr val="tx1"/>
                </a:solidFill>
                <a:effectLst/>
              </a:rPr>
              <a:t>a</a:t>
            </a:r>
            <a:r>
              <a:rPr lang="hu" b="0" i="0" u="none" baseline="0" dirty="0"/>
              <a:t> fenntartható jövőhöz</a:t>
            </a:r>
            <a:r>
              <a:rPr lang="hu" b="0" i="0" u="none" kern="1200" baseline="0" dirty="0">
                <a:solidFill>
                  <a:schemeClr val="tx1"/>
                </a:solidFill>
                <a:effectLst/>
              </a:rPr>
              <a:t>.</a:t>
            </a:r>
            <a:r>
              <a:rPr lang="hu" b="0" i="0" u="none" baseline="0" dirty="0"/>
              <a:t> </a:t>
            </a:r>
            <a:r>
              <a:rPr lang="hu" sz="1200" b="0" i="0" u="none" kern="1200" baseline="0" dirty="0">
                <a:solidFill>
                  <a:schemeClr val="tx1"/>
                </a:solidFill>
                <a:effectLst/>
                <a:latin typeface="+mn-lt"/>
                <a:ea typeface="+mn-ea"/>
                <a:cs typeface="+mn-cs"/>
              </a:rPr>
              <a:t>A paktum nagykövetei és partnerei részesei ennek a mozgalomnak. Magyarázd el, milyen tapasztalatokat szereztél azáltal, hogy ennek a közösségnek a tagja vagy. </a:t>
            </a:r>
            <a:endParaRPr lang="hu" dirty="0"/>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hu"/>
          </a:p>
        </p:txBody>
      </p:sp>
    </p:spTree>
    <p:extLst>
      <p:ext uri="{BB962C8B-B14F-4D97-AF65-F5344CB8AC3E}">
        <p14:creationId xmlns:p14="http://schemas.microsoft.com/office/powerpoint/2010/main" val="1781456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hu" b="0" i="0" u="none" baseline="0"/>
              <a:t>Kezdd el bemutatni az éghajlati paktumot, és hivatkozz az abban való részvétellel szerzett tapasztalataidra</a:t>
            </a:r>
            <a:endParaRPr lang="hu"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hu"/>
          </a:p>
        </p:txBody>
      </p:sp>
    </p:spTree>
    <p:extLst>
      <p:ext uri="{BB962C8B-B14F-4D97-AF65-F5344CB8AC3E}">
        <p14:creationId xmlns:p14="http://schemas.microsoft.com/office/powerpoint/2010/main" val="2314516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43841-D8E1-0166-3158-2370908AA0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C2F21A-A174-8EBE-F0FD-4ECA6493FA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6D52DB-A327-2F5C-6795-97840F60CAE8}"/>
              </a:ext>
            </a:extLst>
          </p:cNvPr>
          <p:cNvSpPr>
            <a:spLocks noGrp="1"/>
          </p:cNvSpPr>
          <p:nvPr>
            <p:ph type="body" idx="1"/>
          </p:nvPr>
        </p:nvSpPr>
        <p:spPr/>
        <p:txBody>
          <a:bodyPr/>
          <a:lstStyle/>
          <a:p>
            <a:pPr algn="l" rtl="0"/>
            <a:r>
              <a:rPr lang="hu" b="0" i="0" u="none" baseline="0" dirty="0"/>
              <a:t>Oszd meg a hallgatósággal az éghajlati paktum három fő célkitűzését: </a:t>
            </a:r>
            <a:endParaRPr lang="hu" dirty="0">
              <a:solidFill>
                <a:srgbClr val="444444"/>
              </a:solidFill>
            </a:endParaRPr>
          </a:p>
          <a:p>
            <a:pPr marL="171450" indent="-171450" algn="l" rtl="0">
              <a:buFont typeface="Arial,Sans-Serif"/>
              <a:buChar char="•"/>
            </a:pPr>
            <a:r>
              <a:rPr lang="hu" b="0" i="0" u="none" baseline="0" dirty="0"/>
              <a:t>A tudatosság növelése – az éghajlatváltozás és hatásainak megértése. </a:t>
            </a:r>
            <a:endParaRPr lang="hu" dirty="0">
              <a:solidFill>
                <a:srgbClr val="444444"/>
              </a:solidFill>
            </a:endParaRPr>
          </a:p>
          <a:p>
            <a:pPr marL="171450" indent="-171450" algn="l" rtl="0">
              <a:buFont typeface="Arial,Sans-Serif"/>
              <a:buChar char="•"/>
            </a:pPr>
            <a:r>
              <a:rPr lang="hu" b="0" i="0" u="none" baseline="0" dirty="0"/>
              <a:t>A cselekvés ösztönzése – az egyének, iskolák és közösségek ösztönzése gyakorlati lépések megtételére. </a:t>
            </a:r>
            <a:endParaRPr lang="hu" dirty="0">
              <a:solidFill>
                <a:srgbClr val="444444"/>
              </a:solidFill>
            </a:endParaRPr>
          </a:p>
          <a:p>
            <a:pPr marL="171450" indent="-171450" algn="l" rtl="0">
              <a:buFont typeface="Arial,Sans-Serif"/>
              <a:buChar char="•"/>
            </a:pPr>
            <a:r>
              <a:rPr lang="hu" b="0" i="0" u="none" baseline="0" dirty="0"/>
              <a:t>A polgárok közötti kapcsolat megteremtése – ötletek megosztása és egymás támogatása Európa-szerte. </a:t>
            </a:r>
            <a:endParaRPr lang="hu" dirty="0">
              <a:solidFill>
                <a:srgbClr val="444444"/>
              </a:solidFill>
            </a:endParaRPr>
          </a:p>
          <a:p>
            <a:pPr algn="l" rtl="0"/>
            <a:r>
              <a:rPr lang="hu" b="0" i="0" u="none" baseline="0" dirty="0"/>
              <a:t>Hangsúlyozd, hogy a közös cselekvés a legfontosabb, még akkor is, ha mindenki egyénileg is hozzájárulhat a célhoz. </a:t>
            </a:r>
            <a:endParaRPr lang="hu" dirty="0">
              <a:solidFill>
                <a:srgbClr val="444444"/>
              </a:solidFill>
            </a:endParaRPr>
          </a:p>
          <a:p>
            <a:pPr algn="l" rtl="0"/>
            <a:r>
              <a:rPr lang="hu" b="0" i="0" u="none" baseline="0" dirty="0"/>
              <a:t>Kérdezd meg a diákokat: „Melyik célkitűzést tartjátok a legfontosabbnak?” vagy „Hogyan tudna a közösségetek bekapcsolódni a kezdeményezésbe?” </a:t>
            </a:r>
            <a:endParaRPr lang="hu" dirty="0">
              <a:solidFill>
                <a:srgbClr val="444444"/>
              </a:solidFill>
            </a:endParaRPr>
          </a:p>
          <a:p>
            <a:pPr algn="l" rtl="0"/>
            <a:r>
              <a:rPr lang="hu" b="0" i="0" u="none" baseline="0" dirty="0"/>
              <a:t>Oszd meg a „fő üzenetet”: A tanulás, az együttműködés és a közös cselekvés segít bolygónk védelmében.</a:t>
            </a:r>
            <a:endParaRPr lang="hu" dirty="0"/>
          </a:p>
        </p:txBody>
      </p:sp>
      <p:sp>
        <p:nvSpPr>
          <p:cNvPr id="4" name="Slide Number Placeholder 3">
            <a:extLst>
              <a:ext uri="{FF2B5EF4-FFF2-40B4-BE49-F238E27FC236}">
                <a16:creationId xmlns:a16="http://schemas.microsoft.com/office/drawing/2014/main" id="{585635A3-BC23-FED1-9FBD-45D86C61B6A8}"/>
              </a:ext>
            </a:extLst>
          </p:cNvPr>
          <p:cNvSpPr>
            <a:spLocks noGrp="1"/>
          </p:cNvSpPr>
          <p:nvPr>
            <p:ph type="sldNum" sz="quarter" idx="5"/>
          </p:nvPr>
        </p:nvSpPr>
        <p:spPr/>
        <p:txBody>
          <a:bodyPr/>
          <a:lstStyle/>
          <a:p>
            <a:pPr algn="l" rtl="0"/>
            <a:fld id="{E5BCE2BD-2909-4D50-BFF6-50DC73793956}" type="slidenum">
              <a:rPr/>
              <a:t>8</a:t>
            </a:fld>
            <a:endParaRPr lang="hu"/>
          </a:p>
        </p:txBody>
      </p:sp>
    </p:spTree>
    <p:extLst>
      <p:ext uri="{BB962C8B-B14F-4D97-AF65-F5344CB8AC3E}">
        <p14:creationId xmlns:p14="http://schemas.microsoft.com/office/powerpoint/2010/main" val="393752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hu" sz="1200" b="0" i="0" u="none" kern="1200" baseline="0" dirty="0">
                <a:solidFill>
                  <a:schemeClr val="tx1"/>
                </a:solidFill>
                <a:effectLst/>
                <a:latin typeface="+mn-lt"/>
                <a:ea typeface="+mn-ea"/>
                <a:cs typeface="+mn-cs"/>
              </a:rPr>
              <a:t>Ismertesd a paktum közösségén belüli szerepeket: </a:t>
            </a:r>
            <a:endParaRPr lang="hu" sz="1200" b="0" i="0" kern="1200" dirty="0">
              <a:solidFill>
                <a:schemeClr val="tx1"/>
              </a:solidFill>
              <a:effectLst/>
              <a:latin typeface="+mn-lt"/>
            </a:endParaRP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Nagykövetek: Inspirálják és irányítják a közösségeket, rendezvényeket tartanak, és elősegítik az éghajlatváltozás elleni fellépést. </a:t>
            </a:r>
            <a:endParaRPr lang="hu" sz="1200" b="0" i="0" kern="1200" dirty="0">
              <a:solidFill>
                <a:schemeClr val="tx1"/>
              </a:solidFill>
              <a:effectLst/>
              <a:latin typeface="+mn-lt"/>
            </a:endParaRP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Partnerek: Projekteket megvalósító, a bevált gyakorlatokat megosztó és hálózatokon keresztül együttműködő szervezetek. </a:t>
            </a:r>
            <a:endParaRPr lang="hu" sz="1200" b="0" i="0" kern="1200" dirty="0">
              <a:solidFill>
                <a:schemeClr val="tx1"/>
              </a:solidFill>
              <a:effectLst/>
              <a:latin typeface="+mn-lt"/>
            </a:endParaRPr>
          </a:p>
          <a:p>
            <a:pPr marL="171450" indent="-171450" algn="l" rtl="0" fontAlgn="base">
              <a:buFont typeface="Arial" panose="020B0604020202020204" pitchFamily="34" charset="0"/>
              <a:buChar char="•"/>
            </a:pPr>
            <a:r>
              <a:rPr lang="hu" sz="1200" b="0" i="0" u="none" kern="1200" baseline="0" dirty="0">
                <a:solidFill>
                  <a:schemeClr val="tx1"/>
                </a:solidFill>
                <a:effectLst/>
                <a:latin typeface="+mn-lt"/>
                <a:ea typeface="+mn-ea"/>
                <a:cs typeface="+mn-cs"/>
              </a:rPr>
              <a:t>Támogatók: A paktumot támogató, a témában folyamatosan tájékozódó és rugalmasan részt vevő egyének vagy csoportok. </a:t>
            </a:r>
            <a:endParaRPr lang="hu" sz="1200" b="0" i="0" kern="1200" dirty="0">
              <a:solidFill>
                <a:schemeClr val="tx1"/>
              </a:solidFill>
              <a:effectLst/>
              <a:latin typeface="+mn-lt"/>
            </a:endParaRPr>
          </a:p>
          <a:p>
            <a:pPr algn="l" rtl="0" fontAlgn="base"/>
            <a:r>
              <a:rPr lang="hu" sz="1200" b="0" i="0" u="none" kern="1200" baseline="0" dirty="0">
                <a:solidFill>
                  <a:schemeClr val="tx1"/>
                </a:solidFill>
                <a:effectLst/>
                <a:latin typeface="+mn-lt"/>
                <a:ea typeface="+mn-ea"/>
                <a:cs typeface="+mn-cs"/>
              </a:rPr>
              <a:t>A diákokat például a következő kérdések feltevésével vonhatod be a beszélgetésbe: „Ha az éghajlati paktum kezdeményezés tagjai lennétek, melyik szerepet választanátok és miért?”; „Ismertek olyan iskolát vagy közösséget, amely csatlakozhatna a paktumhoz partnerként vagy támogatóként?” </a:t>
            </a:r>
            <a:endParaRPr lang="hu" sz="1200" b="0" i="0" kern="1200" dirty="0">
              <a:solidFill>
                <a:schemeClr val="tx1"/>
              </a:solidFill>
              <a:effectLst/>
              <a:latin typeface="+mn-lt"/>
            </a:endParaRPr>
          </a:p>
          <a:p>
            <a:pPr algn="l" rtl="0"/>
            <a:r>
              <a:rPr lang="hu" b="0" i="0" u="none" baseline="0" dirty="0"/>
              <a:t>Ha érdekli őket, hogy a Paktum támogatói legyenek, a link ehhez itt található: </a:t>
            </a:r>
            <a:r>
              <a:rPr lang="hu" b="0" i="0" u="none" baseline="0" dirty="0">
                <a:hlinkClick r:id="rId3"/>
              </a:rPr>
              <a:t>EUSurvey - Felmérés</a:t>
            </a:r>
            <a:endParaRPr lang="hu" dirty="0"/>
          </a:p>
          <a:p>
            <a:pPr algn="l" rtl="0"/>
            <a:r>
              <a:rPr lang="hu" b="0" i="0" u="none" baseline="0" dirty="0"/>
              <a:t>Azt is megoszthatod, hogy ha többet szeretnének megtudni az éghajlati paktumról, megtekinthetik a </a:t>
            </a:r>
            <a:r>
              <a:rPr lang="hu" b="0" i="0" u="none" baseline="0" dirty="0">
                <a:hlinkClick r:id="rId4"/>
              </a:rPr>
              <a:t>Paktum interaktív térképe: Fedezd fel a közeledben megtett éghajlatvédelmi intézkedéseket</a:t>
            </a:r>
            <a:r>
              <a:rPr lang="hu" b="0" i="0" u="none" baseline="0" dirty="0"/>
              <a:t> oldalt, hogy megismerjék a nagyköveteket, a partnereket és a különböző olyan kezdeményezéseket, amelyeket az éghajlati paktum keretében szerveznek. </a:t>
            </a:r>
          </a:p>
          <a:p>
            <a:pPr algn="l" rtl="0"/>
            <a:r>
              <a:rPr lang="hu" b="0" i="0" u="none" baseline="0" dirty="0"/>
              <a:t>Bemutathatod a diákoknak az </a:t>
            </a:r>
            <a:r>
              <a:rPr lang="hu" b="0" i="0" u="none" baseline="0" dirty="0">
                <a:hlinkClick r:id="rId5"/>
              </a:rPr>
              <a:t>EU Éghajlatvédelmi Akadémiát</a:t>
            </a:r>
            <a:r>
              <a:rPr lang="hu" b="0" i="0" u="none" baseline="0" dirty="0"/>
              <a:t> is, ahol számos, az éghajlat-politikai intézkedések keretében történő fellépéssel kapcsolatos forrást fedezhetnek fel, és ingyenes online kurzusokon vehetnek részt: </a:t>
            </a:r>
            <a:r>
              <a:rPr lang="hu" b="0" i="0" u="none" baseline="0" dirty="0">
                <a:hlinkClick r:id="rId5"/>
              </a:rPr>
              <a:t>EU Éghajlatvédelmi Akadémia</a:t>
            </a:r>
            <a:endParaRPr lang="hu" dirty="0"/>
          </a:p>
          <a:p>
            <a:pPr algn="l" rtl="0"/>
            <a:r>
              <a:rPr lang="hu" b="0" i="0" u="none" baseline="0" dirty="0"/>
              <a:t>Az alábbi linket is megoszthatod, hogy feliratkozhassanak az éghajlati paktum hírlevelére: </a:t>
            </a:r>
            <a:r>
              <a:rPr lang="hu" b="0" i="0" u="none" baseline="0" dirty="0">
                <a:hlinkClick r:id="rId6"/>
              </a:rPr>
              <a:t>CLIMA – Hírközpont feliratkozási űrlap</a:t>
            </a:r>
            <a:r>
              <a:rPr lang="hu" b="0" i="0" u="none" baseline="0" dirty="0"/>
              <a:t> </a:t>
            </a:r>
          </a:p>
          <a:p>
            <a:pPr algn="l" rtl="0" fontAlgn="base"/>
            <a:r>
              <a:rPr lang="hu" sz="1200" b="0" i="0" u="none" kern="1200" baseline="0" dirty="0">
                <a:solidFill>
                  <a:schemeClr val="tx1"/>
                </a:solidFill>
                <a:effectLst/>
                <a:latin typeface="+mn-lt"/>
                <a:ea typeface="+mn-ea"/>
                <a:cs typeface="+mn-cs"/>
              </a:rPr>
              <a:t> </a:t>
            </a:r>
            <a:endParaRPr lang="hu" sz="1200" b="0" i="0" kern="1200" dirty="0">
              <a:solidFill>
                <a:schemeClr val="tx1"/>
              </a:solidFill>
              <a:effectLst/>
              <a:latin typeface="+mn-lt"/>
            </a:endParaRPr>
          </a:p>
          <a:p>
            <a:endParaRPr lang="hu" dirty="0"/>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hu"/>
          </a:p>
        </p:txBody>
      </p:sp>
    </p:spTree>
    <p:extLst>
      <p:ext uri="{BB962C8B-B14F-4D97-AF65-F5344CB8AC3E}">
        <p14:creationId xmlns:p14="http://schemas.microsoft.com/office/powerpoint/2010/main" val="28125167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3" name="Picture 2" descr="A person and children looking at a plant&#10;&#10;AI-generated content may be incorrect.">
            <a:extLst>
              <a:ext uri="{FF2B5EF4-FFF2-40B4-BE49-F238E27FC236}">
                <a16:creationId xmlns:a16="http://schemas.microsoft.com/office/drawing/2014/main" id="{DA6C8286-84EF-AA91-64B6-42991B0385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1"/>
          </a:xfrm>
          <a:prstGeom prst="rect">
            <a:avLst/>
          </a:prstGeom>
        </p:spPr>
      </p:pic>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3">
            <a:extLst>
              <a:ext uri="{28A0092B-C50C-407E-A947-70E740481C1C}">
                <a14:useLocalDpi xmlns:a14="http://schemas.microsoft.com/office/drawing/2010/main" val="0"/>
              </a:ext>
            </a:extLst>
          </a:blip>
          <a:srcRect l="2243" t="4638" r="83237" b="73351"/>
          <a:stretch>
            <a:fillRect/>
          </a:stretch>
        </p:blipFill>
        <p:spPr>
          <a:xfrm>
            <a:off x="372979" y="457200"/>
            <a:ext cx="2666792" cy="227396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6">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0"/>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9500067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884028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47620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4" y="4508"/>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3">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268224"/>
            <a:ext cx="18328168" cy="1053797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68" r:id="rId11"/>
    <p:sldLayoutId id="2147483769" r:id="rId12"/>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5663219"/>
      </p:ext>
    </p:extLst>
  </p:cSld>
  <p:clrMap bg1="lt1" tx1="dk1" bg2="lt2" tx2="dk2" accent1="accent1" accent2="accent2" accent3="accent3" accent4="accent4" accent5="accent5" accent6="accent6" hlink="hlink" folHlink="folHlink"/>
  <p:sldLayoutIdLst>
    <p:sldLayoutId id="2147483767"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10450286" y="5333396"/>
            <a:ext cx="3885146"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b="1" i="0" u="none" baseline="0" dirty="0"/>
              <a:t>Együtt</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9622971" y="6621405"/>
            <a:ext cx="7105779"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b="1" i="0" u="none" baseline="0"/>
              <a:t>a bolygónkért</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716330"/>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909250"/>
            <a:ext cx="11345326" cy="1038710"/>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sz="5400" b="1" i="0" u="none" baseline="0" dirty="0">
                <a:latin typeface="Open Sans"/>
                <a:ea typeface="Open Sans"/>
                <a:cs typeface="Open Sans"/>
              </a:rPr>
              <a:t>Energia, közlekedés, természet, </a:t>
            </a:r>
            <a:endParaRPr lang="hu" sz="5400" dirty="0">
              <a:latin typeface="Open Sans"/>
              <a:ea typeface="Open Sans"/>
              <a:cs typeface="Open Sans"/>
            </a:endParaRP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1" y="5947960"/>
            <a:ext cx="13087040" cy="1038710"/>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sz="5400" b="1" i="0" u="none" baseline="0">
                <a:latin typeface="Open Sans"/>
                <a:ea typeface="Open Sans"/>
                <a:cs typeface="Open Sans"/>
              </a:rPr>
              <a:t>élelmiszer, hulladék, víz, közösségek</a:t>
            </a:r>
            <a:endParaRPr lang="hu" sz="540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3760" y="5973685"/>
            <a:ext cx="5321808"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10609942" y="6512071"/>
            <a:ext cx="7001499" cy="11218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hu" sz="6000" b="1" i="0" u="none" baseline="0"/>
              <a:t>Helyi és európai</a:t>
            </a:r>
            <a:endParaRPr lang="hu" sz="6000"/>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3120572" y="7597878"/>
            <a:ext cx="14490872" cy="1121809"/>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hu" sz="6000" b="1" i="0" u="none" baseline="0" dirty="0">
                <a:latin typeface="Open Sans"/>
                <a:ea typeface="Open Sans"/>
                <a:cs typeface="Open Sans"/>
              </a:rPr>
              <a:t>tevékenységek a változás érdekében</a:t>
            </a:r>
            <a:endParaRPr lang="hu" sz="6000" dirty="0">
              <a:latin typeface="Open Sans"/>
              <a:ea typeface="Open Sans"/>
              <a:cs typeface="Open Sans"/>
            </a:endParaRPr>
          </a:p>
        </p:txBody>
      </p:sp>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14154027" y="7633880"/>
            <a:ext cx="4319349"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312528"/>
            <a:ext cx="10605098" cy="11218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sz="6000" b="1" i="0" u="none" baseline="0"/>
              <a:t>Gyakorlati tevékenységek</a:t>
            </a:r>
            <a:endParaRPr lang="hu" sz="6000"/>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382274"/>
            <a:ext cx="14640069" cy="11218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algn="l" rtl="0"/>
            <a:r>
              <a:rPr lang="hu" sz="6000" b="1" i="0" u="none" baseline="0" dirty="0">
                <a:latin typeface="Open Sans"/>
                <a:ea typeface="Open Sans"/>
                <a:cs typeface="Open Sans"/>
              </a:rPr>
              <a:t>az éghajlatváltozás elleni fellépésért</a:t>
            </a:r>
            <a:endParaRPr lang="hu" sz="6000" dirty="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406730">
            <a:off x="4354965" y="552784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6725685" y="5476350"/>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816575-479F-F030-2E85-11935582F3CF}"/>
              </a:ext>
            </a:extLst>
          </p:cNvPr>
          <p:cNvSpPr>
            <a:spLocks noGrp="1"/>
          </p:cNvSpPr>
          <p:nvPr>
            <p:ph type="body" sz="quarter" idx="10"/>
          </p:nvPr>
        </p:nvSpPr>
        <p:spPr>
          <a:xfrm>
            <a:off x="803130" y="4222103"/>
            <a:ext cx="6120184" cy="1288009"/>
          </a:xfrm>
        </p:spPr>
        <p:txBody>
          <a:bodyPr/>
          <a:lstStyle/>
          <a:p>
            <a:pPr algn="l" rtl="0"/>
            <a:r>
              <a:rPr lang="hu" b="1" i="0" u="none" baseline="0">
                <a:latin typeface="Open Sans"/>
                <a:ea typeface="Open Sans"/>
                <a:cs typeface="Open Sans"/>
              </a:rPr>
              <a:t>Köszönjük,</a:t>
            </a:r>
            <a:endParaRPr lang="hu"/>
          </a:p>
        </p:txBody>
      </p:sp>
      <p:sp>
        <p:nvSpPr>
          <p:cNvPr id="3" name="Text Placeholder 2">
            <a:extLst>
              <a:ext uri="{FF2B5EF4-FFF2-40B4-BE49-F238E27FC236}">
                <a16:creationId xmlns:a16="http://schemas.microsoft.com/office/drawing/2014/main" id="{E23FB203-83C1-DB6E-B912-CED40DCAFDCD}"/>
              </a:ext>
            </a:extLst>
          </p:cNvPr>
          <p:cNvSpPr>
            <a:spLocks noGrp="1"/>
          </p:cNvSpPr>
          <p:nvPr>
            <p:ph type="body" sz="quarter" idx="11"/>
          </p:nvPr>
        </p:nvSpPr>
        <p:spPr>
          <a:xfrm>
            <a:off x="803130" y="5510112"/>
            <a:ext cx="12724184" cy="1288009"/>
          </a:xfrm>
        </p:spPr>
        <p:txBody>
          <a:bodyPr wrap="square" lIns="216000" tIns="180000" rIns="252000" bIns="108000" anchor="t">
            <a:spAutoFit/>
          </a:bodyPr>
          <a:lstStyle/>
          <a:p>
            <a:pPr algn="l" rtl="0"/>
            <a:r>
              <a:rPr lang="hu" b="1" i="0" u="none" baseline="0">
                <a:latin typeface="Open Sans"/>
                <a:ea typeface="Open Sans"/>
                <a:cs typeface="Open Sans"/>
              </a:rPr>
              <a:t>hogy óvjátok bolygónkat!</a:t>
            </a:r>
            <a:endParaRPr lang="hu"/>
          </a:p>
        </p:txBody>
      </p:sp>
    </p:spTree>
    <p:extLst>
      <p:ext uri="{BB962C8B-B14F-4D97-AF65-F5344CB8AC3E}">
        <p14:creationId xmlns:p14="http://schemas.microsoft.com/office/powerpoint/2010/main" val="327560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hu"/>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hu"/>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hu"/>
          </a:p>
        </p:txBody>
      </p:sp>
    </p:spTree>
    <p:extLst>
      <p:ext uri="{BB962C8B-B14F-4D97-AF65-F5344CB8AC3E}">
        <p14:creationId xmlns:p14="http://schemas.microsoft.com/office/powerpoint/2010/main" val="27426187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hu"/>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hu"/>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hu"/>
          </a:p>
        </p:txBody>
      </p:sp>
    </p:spTree>
    <p:extLst>
      <p:ext uri="{BB962C8B-B14F-4D97-AF65-F5344CB8AC3E}">
        <p14:creationId xmlns:p14="http://schemas.microsoft.com/office/powerpoint/2010/main" val="362615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hu"/>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hu"/>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hu"/>
          </a:p>
        </p:txBody>
      </p:sp>
    </p:spTree>
    <p:extLst>
      <p:ext uri="{BB962C8B-B14F-4D97-AF65-F5344CB8AC3E}">
        <p14:creationId xmlns:p14="http://schemas.microsoft.com/office/powerpoint/2010/main" val="3439545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hu"/>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hu"/>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hu"/>
          </a:p>
        </p:txBody>
      </p:sp>
    </p:spTree>
    <p:extLst>
      <p:ext uri="{BB962C8B-B14F-4D97-AF65-F5344CB8AC3E}">
        <p14:creationId xmlns:p14="http://schemas.microsoft.com/office/powerpoint/2010/main" val="2912278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hu"/>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hu"/>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hu"/>
          </a:p>
        </p:txBody>
      </p:sp>
    </p:spTree>
    <p:extLst>
      <p:ext uri="{BB962C8B-B14F-4D97-AF65-F5344CB8AC3E}">
        <p14:creationId xmlns:p14="http://schemas.microsoft.com/office/powerpoint/2010/main" val="626947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DBEC391-3091-FD10-3AF4-7A6A9171E6C3}"/>
              </a:ext>
            </a:extLst>
          </p:cNvPr>
          <p:cNvSpPr>
            <a:spLocks noGrp="1"/>
          </p:cNvSpPr>
          <p:nvPr>
            <p:ph type="body" sz="quarter" idx="10"/>
          </p:nvPr>
        </p:nvSpPr>
        <p:spPr>
          <a:xfrm>
            <a:off x="3370346" y="3901736"/>
            <a:ext cx="10639425" cy="1590427"/>
          </a:xfrm>
        </p:spPr>
        <p:txBody>
          <a:bodyPr lIns="0" tIns="0" rIns="0" bIns="0" anchor="t"/>
          <a:lstStyle/>
          <a:p>
            <a:pPr marL="342900" indent="-342900" algn="l" rtl="0">
              <a:buChar char="•"/>
            </a:pPr>
            <a:r>
              <a:rPr lang="hu" b="0" i="1" u="none" baseline="0">
                <a:latin typeface="Open Sans"/>
                <a:ea typeface="Open Sans"/>
                <a:cs typeface="Open Sans"/>
              </a:rPr>
              <a:t>Az éghajlatváltozással kapcsolatos fő témám (témáim): </a:t>
            </a:r>
            <a:endParaRPr lang="hu" i="1"/>
          </a:p>
          <a:p>
            <a:pPr marL="342900" indent="-342900" algn="l" rtl="0">
              <a:buChar char="•"/>
            </a:pPr>
            <a:r>
              <a:rPr lang="hu" b="0" i="1" u="none" baseline="0">
                <a:latin typeface="Open Sans"/>
                <a:ea typeface="Open Sans"/>
                <a:cs typeface="Open Sans"/>
              </a:rPr>
              <a:t>Miért fontos ez nekem: </a:t>
            </a:r>
            <a:endParaRPr lang="hu" i="1"/>
          </a:p>
          <a:p>
            <a:endParaRPr lang="hu"/>
          </a:p>
        </p:txBody>
      </p:sp>
      <p:sp>
        <p:nvSpPr>
          <p:cNvPr id="3" name="Text Placeholder 2">
            <a:extLst>
              <a:ext uri="{FF2B5EF4-FFF2-40B4-BE49-F238E27FC236}">
                <a16:creationId xmlns:a16="http://schemas.microsoft.com/office/drawing/2014/main" id="{B4EA224B-007B-DD0C-D7B1-5FB6F993ED6F}"/>
              </a:ext>
            </a:extLst>
          </p:cNvPr>
          <p:cNvSpPr>
            <a:spLocks noGrp="1"/>
          </p:cNvSpPr>
          <p:nvPr>
            <p:ph type="body" sz="quarter" idx="11"/>
          </p:nvPr>
        </p:nvSpPr>
        <p:spPr>
          <a:xfrm>
            <a:off x="3370346" y="1233274"/>
            <a:ext cx="7980917" cy="836159"/>
          </a:xfrm>
        </p:spPr>
        <p:txBody>
          <a:bodyPr wrap="none" lIns="216000" tIns="144000" rIns="180000" bIns="108000" anchor="t">
            <a:spAutoFit/>
          </a:bodyPr>
          <a:lstStyle/>
          <a:p>
            <a:pPr algn="l" rtl="0"/>
            <a:r>
              <a:rPr lang="hu" b="1" i="0" u="none" baseline="0">
                <a:latin typeface="Open Sans"/>
                <a:ea typeface="Open Sans"/>
                <a:cs typeface="Open Sans"/>
              </a:rPr>
              <a:t>A neved és VEZETÉKNEVED </a:t>
            </a:r>
            <a:endParaRPr lang="hu"/>
          </a:p>
        </p:txBody>
      </p:sp>
      <p:sp>
        <p:nvSpPr>
          <p:cNvPr id="4" name="Text Placeholder 3">
            <a:extLst>
              <a:ext uri="{FF2B5EF4-FFF2-40B4-BE49-F238E27FC236}">
                <a16:creationId xmlns:a16="http://schemas.microsoft.com/office/drawing/2014/main" id="{8327A362-79D9-277D-63BA-EB08EFA1217B}"/>
              </a:ext>
            </a:extLst>
          </p:cNvPr>
          <p:cNvSpPr>
            <a:spLocks noGrp="1"/>
          </p:cNvSpPr>
          <p:nvPr>
            <p:ph type="body" sz="quarter" idx="12"/>
          </p:nvPr>
        </p:nvSpPr>
        <p:spPr/>
        <p:txBody>
          <a:bodyPr lIns="0" tIns="0" rIns="0" bIns="0" anchor="t"/>
          <a:lstStyle/>
          <a:p>
            <a:pPr algn="l" rtl="0"/>
            <a:r>
              <a:rPr lang="hu" b="1" i="0" u="none" baseline="0">
                <a:latin typeface="Open Sans"/>
                <a:ea typeface="Open Sans"/>
                <a:cs typeface="Open Sans"/>
              </a:rPr>
              <a:t>Mi érdekel és miért vagyok ma itt?</a:t>
            </a:r>
            <a:endParaRPr lang="hu"/>
          </a:p>
        </p:txBody>
      </p:sp>
      <p:sp>
        <p:nvSpPr>
          <p:cNvPr id="6" name="Text Placeholder 1">
            <a:extLst>
              <a:ext uri="{FF2B5EF4-FFF2-40B4-BE49-F238E27FC236}">
                <a16:creationId xmlns:a16="http://schemas.microsoft.com/office/drawing/2014/main" id="{474DB331-07FA-CFCE-E20A-0DD5B3E221FA}"/>
              </a:ext>
            </a:extLst>
          </p:cNvPr>
          <p:cNvSpPr txBox="1">
            <a:spLocks/>
          </p:cNvSpPr>
          <p:nvPr/>
        </p:nvSpPr>
        <p:spPr>
          <a:xfrm>
            <a:off x="3369558" y="6167241"/>
            <a:ext cx="9603105" cy="1544707"/>
          </a:xfrm>
          <a:prstGeom prst="rect">
            <a:avLst/>
          </a:prstGeom>
        </p:spPr>
        <p:txBody>
          <a:bodyPr lIns="0" tIns="0" rIns="0" bIns="0" anchor="t"/>
          <a:lstStyle>
            <a:lvl1pPr marL="0" indent="0" algn="l" defTabSz="1371600" rtl="0" eaLnBrk="1" latinLnBrk="0" hangingPunct="1">
              <a:lnSpc>
                <a:spcPct val="130000"/>
              </a:lnSpc>
              <a:spcBef>
                <a:spcPts val="150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342900" indent="-342900" algn="l" rtl="0">
              <a:buChar char="•"/>
            </a:pPr>
            <a:r>
              <a:rPr lang="hu" b="0" i="1" u="none" baseline="0">
                <a:latin typeface="Open Sans"/>
                <a:ea typeface="Open Sans"/>
                <a:cs typeface="Open Sans"/>
              </a:rPr>
              <a:t>Rövid leírás azokról a tevékenységekről vagy projektekről, amelyekben részt veszel, és amelyek érdekesek és inspirálóak lehetnek a diákok számára</a:t>
            </a:r>
            <a:endParaRPr lang="hu" i="1"/>
          </a:p>
        </p:txBody>
      </p:sp>
      <p:sp>
        <p:nvSpPr>
          <p:cNvPr id="8" name="Text Placeholder 3">
            <a:extLst>
              <a:ext uri="{FF2B5EF4-FFF2-40B4-BE49-F238E27FC236}">
                <a16:creationId xmlns:a16="http://schemas.microsoft.com/office/drawing/2014/main" id="{FA5A7232-CB01-1DAB-945D-59B10D84B857}"/>
              </a:ext>
            </a:extLst>
          </p:cNvPr>
          <p:cNvSpPr txBox="1">
            <a:spLocks/>
          </p:cNvSpPr>
          <p:nvPr/>
        </p:nvSpPr>
        <p:spPr>
          <a:xfrm>
            <a:off x="3384799" y="5389662"/>
            <a:ext cx="10639424" cy="773112"/>
          </a:xfrm>
          <a:prstGeom prst="rect">
            <a:avLst/>
          </a:prstGeom>
        </p:spPr>
        <p:txBody>
          <a:bodyPr lIns="0" tIns="0" rIns="0" bIns="0" anchor="t"/>
          <a:lstStyle>
            <a:lvl1pPr marL="0" indent="0" algn="l" defTabSz="1371600" rtl="0" eaLnBrk="1" latinLnBrk="0" hangingPunct="1">
              <a:lnSpc>
                <a:spcPct val="90000"/>
              </a:lnSpc>
              <a:spcBef>
                <a:spcPts val="1500"/>
              </a:spcBef>
              <a:buFont typeface="Arial" panose="020B0604020202020204" pitchFamily="34" charset="0"/>
              <a:buNone/>
              <a:defRPr sz="3600" b="1" kern="1200">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lgn="l" rtl="0"/>
            <a:r>
              <a:rPr lang="hu" b="1" i="0" u="none" baseline="0">
                <a:latin typeface="Open Sans"/>
                <a:ea typeface="Open Sans"/>
                <a:cs typeface="Open Sans"/>
              </a:rPr>
              <a:t>Tevékenységeim vagy projektjeim   </a:t>
            </a:r>
            <a:endParaRPr lang="hu"/>
          </a:p>
        </p:txBody>
      </p:sp>
      <p:pic>
        <p:nvPicPr>
          <p:cNvPr id="9" name="Picture 8" descr="A person holding a flag&#10;&#10;AI-generated content may be incorrect.">
            <a:extLst>
              <a:ext uri="{FF2B5EF4-FFF2-40B4-BE49-F238E27FC236}">
                <a16:creationId xmlns:a16="http://schemas.microsoft.com/office/drawing/2014/main" id="{06FF16A2-06E5-D1B9-E37C-857E205E7037}"/>
              </a:ext>
            </a:extLst>
          </p:cNvPr>
          <p:cNvPicPr>
            <a:picLocks noChangeAspect="1"/>
          </p:cNvPicPr>
          <p:nvPr/>
        </p:nvPicPr>
        <p:blipFill>
          <a:blip r:embed="rId3"/>
          <a:stretch>
            <a:fillRect/>
          </a:stretch>
        </p:blipFill>
        <p:spPr>
          <a:xfrm>
            <a:off x="13319760" y="5386388"/>
            <a:ext cx="4724400" cy="4543425"/>
          </a:xfrm>
          <a:prstGeom prst="rect">
            <a:avLst/>
          </a:prstGeom>
        </p:spPr>
      </p:pic>
    </p:spTree>
    <p:extLst>
      <p:ext uri="{BB962C8B-B14F-4D97-AF65-F5344CB8AC3E}">
        <p14:creationId xmlns:p14="http://schemas.microsoft.com/office/powerpoint/2010/main" val="38998678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hu"/>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hu"/>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hu"/>
          </a:p>
        </p:txBody>
      </p:sp>
    </p:spTree>
    <p:extLst>
      <p:ext uri="{BB962C8B-B14F-4D97-AF65-F5344CB8AC3E}">
        <p14:creationId xmlns:p14="http://schemas.microsoft.com/office/powerpoint/2010/main" val="16230238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hu"/>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hu"/>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hu"/>
          </a:p>
        </p:txBody>
      </p:sp>
    </p:spTree>
    <p:extLst>
      <p:ext uri="{BB962C8B-B14F-4D97-AF65-F5344CB8AC3E}">
        <p14:creationId xmlns:p14="http://schemas.microsoft.com/office/powerpoint/2010/main" val="691004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hu"/>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hu"/>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hu"/>
          </a:p>
        </p:txBody>
      </p:sp>
    </p:spTree>
    <p:extLst>
      <p:ext uri="{BB962C8B-B14F-4D97-AF65-F5344CB8AC3E}">
        <p14:creationId xmlns:p14="http://schemas.microsoft.com/office/powerpoint/2010/main" val="520615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hu"/>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hu"/>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hu"/>
          </a:p>
        </p:txBody>
      </p:sp>
    </p:spTree>
    <p:extLst>
      <p:ext uri="{BB962C8B-B14F-4D97-AF65-F5344CB8AC3E}">
        <p14:creationId xmlns:p14="http://schemas.microsoft.com/office/powerpoint/2010/main" val="23108129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hu"/>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hu"/>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hu"/>
          </a:p>
        </p:txBody>
      </p:sp>
    </p:spTree>
    <p:extLst>
      <p:ext uri="{BB962C8B-B14F-4D97-AF65-F5344CB8AC3E}">
        <p14:creationId xmlns:p14="http://schemas.microsoft.com/office/powerpoint/2010/main" val="885198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hu"/>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hu"/>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hu"/>
          </a:p>
        </p:txBody>
      </p:sp>
    </p:spTree>
    <p:extLst>
      <p:ext uri="{BB962C8B-B14F-4D97-AF65-F5344CB8AC3E}">
        <p14:creationId xmlns:p14="http://schemas.microsoft.com/office/powerpoint/2010/main" val="24906140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hu"/>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hu"/>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hu"/>
          </a:p>
        </p:txBody>
      </p:sp>
    </p:spTree>
    <p:extLst>
      <p:ext uri="{BB962C8B-B14F-4D97-AF65-F5344CB8AC3E}">
        <p14:creationId xmlns:p14="http://schemas.microsoft.com/office/powerpoint/2010/main" val="2911104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hu"/>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hu"/>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hu"/>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hu"/>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hu"/>
          </a:p>
        </p:txBody>
      </p:sp>
    </p:spTree>
    <p:extLst>
      <p:ext uri="{BB962C8B-B14F-4D97-AF65-F5344CB8AC3E}">
        <p14:creationId xmlns:p14="http://schemas.microsoft.com/office/powerpoint/2010/main" val="3940149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884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1" y="4709237"/>
            <a:ext cx="9736195"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b="1" i="0" u="none" baseline="0" dirty="0"/>
              <a:t>Bolygónk változik –</a:t>
            </a:r>
            <a:endParaRPr lang="hu" dirty="0"/>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1" y="5968286"/>
            <a:ext cx="7972570"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b="1" i="0" u="none" baseline="0" dirty="0"/>
              <a:t>de segíthetünk!</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3724101" y="6733311"/>
            <a:ext cx="14068893" cy="12049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hu" sz="6600" b="1" i="0" u="none" baseline="0" dirty="0"/>
              <a:t>Az éghajlatváltozás hatással van</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6101541" y="7938220"/>
            <a:ext cx="11691453" cy="12049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sz="6600" b="1" i="0" u="none" baseline="0" dirty="0"/>
              <a:t>mindenre, amit szeretünk.</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34024" y="8478045"/>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261258" y="4381778"/>
            <a:ext cx="13904686" cy="983310"/>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sz="5000" b="1" i="0" u="none" baseline="0" dirty="0"/>
              <a:t>Éghajlatváltozással kapcsolatos fellépés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261258" y="5505103"/>
            <a:ext cx="11842073" cy="983310"/>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sz="5000" b="1" i="0" u="none" baseline="0" dirty="0"/>
              <a:t>figyeljünk otthoni környezetünkre!</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29" y="5062190"/>
            <a:ext cx="1266612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b="1" i="0" u="none" baseline="0"/>
              <a:t>Az emberek Európa-szerte</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6352316"/>
            <a:ext cx="16570471"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b="1" i="0" u="none" baseline="0"/>
              <a:t>cselekszenek – méghozzá közösen!</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300083" y="6578736"/>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469366" y="6578735"/>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1698172" y="5918695"/>
            <a:ext cx="1577165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b="1" i="0" u="none" baseline="0" dirty="0"/>
              <a:t>Az én világom. Az én fellépésem. </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9840686" y="7194073"/>
            <a:ext cx="7629140"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hu" b="1" i="0" u="none" baseline="0" dirty="0"/>
              <a:t>A mi bolygónk.</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2C224-C58B-B047-7D2E-1071BEE4976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BD1C92F-81E0-C90E-5E46-1E23BABCBEE7}"/>
              </a:ext>
            </a:extLst>
          </p:cNvPr>
          <p:cNvSpPr>
            <a:spLocks noGrp="1"/>
          </p:cNvSpPr>
          <p:nvPr>
            <p:ph type="body" sz="quarter" idx="10"/>
          </p:nvPr>
        </p:nvSpPr>
        <p:spPr>
          <a:xfrm>
            <a:off x="3370346" y="1937247"/>
            <a:ext cx="8018408" cy="1629840"/>
          </a:xfrm>
        </p:spPr>
        <p:txBody>
          <a:bodyPr lIns="0" tIns="0" rIns="0" bIns="0" anchor="t"/>
          <a:lstStyle/>
          <a:p>
            <a:endParaRPr lang="hu" sz="2800" dirty="0">
              <a:solidFill>
                <a:srgbClr val="000000"/>
              </a:solidFill>
            </a:endParaRPr>
          </a:p>
          <a:p>
            <a:pPr algn="l" rtl="0">
              <a:buChar char="•"/>
            </a:pPr>
            <a:r>
              <a:rPr lang="hu" sz="2800" b="1" i="0" u="none" baseline="0" dirty="0">
                <a:latin typeface="Open Sans"/>
                <a:ea typeface="Open Sans"/>
                <a:cs typeface="Open Sans"/>
              </a:rPr>
              <a:t> A tudatosság növelése </a:t>
            </a:r>
            <a:r>
              <a:rPr lang="hu" sz="2800" b="0" i="0" u="none" baseline="0" dirty="0">
                <a:latin typeface="Open Sans"/>
                <a:ea typeface="Open Sans"/>
                <a:cs typeface="Open Sans"/>
              </a:rPr>
              <a:t>az éghajlatváltozással kapcsolatos kérdések és az uniós fellépés terén</a:t>
            </a:r>
            <a:endParaRPr lang="hu" dirty="0"/>
          </a:p>
          <a:p>
            <a:pPr algn="l" rtl="0">
              <a:buChar char="•"/>
            </a:pPr>
            <a:r>
              <a:rPr lang="hu" sz="2800" b="1" i="0" u="none" baseline="0" dirty="0">
                <a:latin typeface="Open Sans"/>
                <a:ea typeface="Open Sans"/>
                <a:cs typeface="Open Sans"/>
              </a:rPr>
              <a:t> Az éghajlatváltozással kapcsolatos fellépés ösztönzése </a:t>
            </a:r>
            <a:r>
              <a:rPr lang="hu" sz="2800" b="0" i="0" u="none" baseline="0" dirty="0">
                <a:latin typeface="Open Sans"/>
                <a:ea typeface="Open Sans"/>
                <a:cs typeface="Open Sans"/>
              </a:rPr>
              <a:t>és az elköteleződés előmozdítása</a:t>
            </a:r>
            <a:endParaRPr lang="hu" dirty="0"/>
          </a:p>
          <a:p>
            <a:pPr algn="l" rtl="0">
              <a:buChar char="•"/>
            </a:pPr>
            <a:r>
              <a:rPr lang="hu" sz="2800" b="1" i="0" u="none" baseline="0" dirty="0">
                <a:latin typeface="Open Sans"/>
                <a:ea typeface="Open Sans"/>
                <a:cs typeface="Open Sans"/>
              </a:rPr>
              <a:t> Az éghajlatváltozás kapcsán cselekvő polgárok és szervezetek közötti kapcsolat megteremtése,</a:t>
            </a:r>
            <a:r>
              <a:rPr lang="hu" sz="2800" b="0" i="0" u="none" baseline="0" dirty="0">
                <a:latin typeface="Open Sans"/>
                <a:ea typeface="Open Sans"/>
                <a:cs typeface="Open Sans"/>
              </a:rPr>
              <a:t> és segítség számukra ahhoz, hogy tanulhassanak egymástól</a:t>
            </a:r>
            <a:endParaRPr lang="hu" dirty="0"/>
          </a:p>
          <a:p>
            <a:pPr algn="l" rtl="0">
              <a:buChar char="•"/>
            </a:pPr>
            <a:endParaRPr lang="hu" sz="2800" dirty="0">
              <a:latin typeface="Open Sans"/>
              <a:ea typeface="Open Sans"/>
              <a:cs typeface="Open Sans"/>
            </a:endParaRPr>
          </a:p>
          <a:p>
            <a:pPr algn="l" rtl="0">
              <a:buChar char="•"/>
            </a:pPr>
            <a:r>
              <a:rPr lang="hu" sz="2800" b="1" i="1" u="none" baseline="0" dirty="0">
                <a:latin typeface="Open Sans"/>
                <a:ea typeface="Open Sans"/>
                <a:cs typeface="Open Sans"/>
              </a:rPr>
              <a:t>                  „Az én világom. Az én fellépésem. A 	</a:t>
            </a:r>
            <a:r>
              <a:rPr lang="hu" sz="2800" b="1" i="1" dirty="0">
                <a:latin typeface="Open Sans"/>
                <a:ea typeface="Open Sans"/>
                <a:cs typeface="Open Sans"/>
              </a:rPr>
              <a:t>    </a:t>
            </a:r>
            <a:r>
              <a:rPr lang="hu" sz="2800" b="1" i="1" u="none" baseline="0" dirty="0">
                <a:latin typeface="Open Sans"/>
                <a:ea typeface="Open Sans"/>
                <a:cs typeface="Open Sans"/>
              </a:rPr>
              <a:t>mi bolygónk.”</a:t>
            </a:r>
            <a:endParaRPr lang="hu" dirty="0"/>
          </a:p>
          <a:p>
            <a:pPr marL="342900" indent="-342900" algn="l" rtl="0">
              <a:buChar char="•"/>
            </a:pPr>
            <a:endParaRPr lang="hu" i="1" dirty="0"/>
          </a:p>
          <a:p>
            <a:endParaRPr lang="hu" dirty="0"/>
          </a:p>
        </p:txBody>
      </p:sp>
      <p:sp>
        <p:nvSpPr>
          <p:cNvPr id="3" name="Text Placeholder 2">
            <a:extLst>
              <a:ext uri="{FF2B5EF4-FFF2-40B4-BE49-F238E27FC236}">
                <a16:creationId xmlns:a16="http://schemas.microsoft.com/office/drawing/2014/main" id="{C17BCFD3-ED1C-34A0-B6F1-937ACE007021}"/>
              </a:ext>
            </a:extLst>
          </p:cNvPr>
          <p:cNvSpPr>
            <a:spLocks noGrp="1"/>
          </p:cNvSpPr>
          <p:nvPr>
            <p:ph type="body" sz="quarter" idx="11"/>
          </p:nvPr>
        </p:nvSpPr>
        <p:spPr>
          <a:xfrm>
            <a:off x="3370346" y="523826"/>
            <a:ext cx="8018408" cy="753059"/>
          </a:xfrm>
        </p:spPr>
        <p:txBody>
          <a:bodyPr wrap="square" lIns="216000" tIns="144000" rIns="180000" bIns="108000" anchor="t">
            <a:spAutoFit/>
          </a:bodyPr>
          <a:lstStyle/>
          <a:p>
            <a:pPr algn="l" rtl="0"/>
            <a:r>
              <a:rPr lang="hu" sz="3600" b="1" i="0" u="none" baseline="0" dirty="0">
                <a:latin typeface="Open Sans"/>
                <a:ea typeface="Open Sans"/>
                <a:cs typeface="Open Sans"/>
              </a:rPr>
              <a:t>EURÓPAI ÉGHAJLATI PAKTUM </a:t>
            </a:r>
            <a:endParaRPr lang="hu" sz="3600" dirty="0"/>
          </a:p>
        </p:txBody>
      </p:sp>
      <p:sp>
        <p:nvSpPr>
          <p:cNvPr id="7" name="Text Placeholder 6">
            <a:extLst>
              <a:ext uri="{FF2B5EF4-FFF2-40B4-BE49-F238E27FC236}">
                <a16:creationId xmlns:a16="http://schemas.microsoft.com/office/drawing/2014/main" id="{AA7F41F0-F7A9-C0FC-1208-7DDC45995DE3}"/>
              </a:ext>
            </a:extLst>
          </p:cNvPr>
          <p:cNvSpPr>
            <a:spLocks noGrp="1"/>
          </p:cNvSpPr>
          <p:nvPr>
            <p:ph type="body" sz="quarter" idx="12"/>
          </p:nvPr>
        </p:nvSpPr>
        <p:spPr>
          <a:xfrm>
            <a:off x="3370346" y="1669520"/>
            <a:ext cx="10639424" cy="773112"/>
          </a:xfrm>
        </p:spPr>
        <p:txBody>
          <a:bodyPr lIns="0" tIns="0" rIns="0" bIns="0" anchor="t"/>
          <a:lstStyle/>
          <a:p>
            <a:pPr algn="l" rtl="0"/>
            <a:r>
              <a:rPr lang="hu" b="1" i="0" u="none" baseline="0">
                <a:latin typeface="Open Sans"/>
                <a:ea typeface="Open Sans"/>
                <a:cs typeface="Open Sans"/>
              </a:rPr>
              <a:t>Fő célkitűzések:</a:t>
            </a:r>
            <a:endParaRPr lang="hu"/>
          </a:p>
        </p:txBody>
      </p:sp>
      <p:pic>
        <p:nvPicPr>
          <p:cNvPr id="10" name="Picture 9" descr="A poster with people and text&#10;&#10;AI-generated content may be incorrect.">
            <a:extLst>
              <a:ext uri="{FF2B5EF4-FFF2-40B4-BE49-F238E27FC236}">
                <a16:creationId xmlns:a16="http://schemas.microsoft.com/office/drawing/2014/main" id="{72A0A1DA-21F2-0D56-FE69-F651A4E176FD}"/>
              </a:ext>
            </a:extLst>
          </p:cNvPr>
          <p:cNvPicPr>
            <a:picLocks noChangeAspect="1"/>
          </p:cNvPicPr>
          <p:nvPr/>
        </p:nvPicPr>
        <p:blipFill>
          <a:blip r:embed="rId3"/>
          <a:stretch>
            <a:fillRect/>
          </a:stretch>
        </p:blipFill>
        <p:spPr>
          <a:xfrm>
            <a:off x="11801311" y="3125514"/>
            <a:ext cx="5780362" cy="5789887"/>
          </a:xfrm>
          <a:prstGeom prst="rect">
            <a:avLst/>
          </a:prstGeom>
        </p:spPr>
      </p:pic>
    </p:spTree>
    <p:extLst>
      <p:ext uri="{BB962C8B-B14F-4D97-AF65-F5344CB8AC3E}">
        <p14:creationId xmlns:p14="http://schemas.microsoft.com/office/powerpoint/2010/main" val="3002191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3918857" y="3322885"/>
            <a:ext cx="13629785" cy="11218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sz="6000" b="1" i="0" u="none" baseline="0" dirty="0"/>
              <a:t>A paktum nagykövetei, partnerei, </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12969016" y="4444694"/>
            <a:ext cx="4579625" cy="11218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u" sz="6000" b="1" i="0" u="none" baseline="0" dirty="0"/>
              <a:t>támogatói</a:t>
            </a:r>
            <a:endParaRPr lang="hu" sz="6000" dirty="0"/>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13238654" y="4553518"/>
            <a:ext cx="4579625"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1_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BC11F28-128C-48A6-BC4F-3982ED16BB23}">
  <ds:schemaRefs>
    <ds:schemaRef ds:uri="http://schemas.microsoft.com/office/2006/documentManagement/types"/>
    <ds:schemaRef ds:uri="http://purl.org/dc/dcmitype/"/>
    <ds:schemaRef ds:uri="http://schemas.openxmlformats.org/package/2006/metadata/core-properties"/>
    <ds:schemaRef ds:uri="http://www.w3.org/XML/1998/namespace"/>
    <ds:schemaRef ds:uri="f75dc2e1-5a74-43f4-af9f-d866e04aa3cf"/>
    <ds:schemaRef ds:uri="http://purl.org/dc/elements/1.1/"/>
    <ds:schemaRef ds:uri="http://schemas.microsoft.com/office/infopath/2007/PartnerControls"/>
    <ds:schemaRef ds:uri="119ae24b-acd2-4206-8a50-f24ff65407c3"/>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EAAD58DC-5069-4115-86CA-3EA44728F963}">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3E6A38B-E2DF-4B8B-9BD6-68ABB861E2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45</TotalTime>
  <Words>1943</Words>
  <Application>Microsoft Office PowerPoint</Application>
  <PresentationFormat>Custom</PresentationFormat>
  <Paragraphs>116</Paragraphs>
  <Slides>28</Slides>
  <Notes>13</Notes>
  <HiddenSlides>0</HiddenSlides>
  <MMClips>0</MMClips>
  <ScaleCrop>false</ScaleCrop>
  <HeadingPairs>
    <vt:vector size="6" baseType="variant">
      <vt:variant>
        <vt:lpstr>Fonts Used</vt:lpstr>
      </vt:variant>
      <vt:variant>
        <vt:i4>1</vt:i4>
      </vt:variant>
      <vt:variant>
        <vt:lpstr>Theme</vt:lpstr>
      </vt:variant>
      <vt:variant>
        <vt:i4>3</vt:i4>
      </vt:variant>
      <vt:variant>
        <vt:lpstr>Slide Titles</vt:lpstr>
      </vt:variant>
      <vt:variant>
        <vt:i4>28</vt:i4>
      </vt:variant>
    </vt:vector>
  </HeadingPairs>
  <TitlesOfParts>
    <vt:vector size="32" baseType="lpstr">
      <vt:lpstr>Open Sans</vt:lpstr>
      <vt:lpstr>Pact2School bespoke slides</vt:lpstr>
      <vt:lpstr>Pact2School editable slides</vt:lpstr>
      <vt:lpstr>1_Closing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8</cp:revision>
  <dcterms:created xsi:type="dcterms:W3CDTF">2023-09-22T15:24:24Z</dcterms:created>
  <dcterms:modified xsi:type="dcterms:W3CDTF">2026-01-30T11:49:08Z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