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74" y="8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bg" sz="1200" b="0" i="0" u="none" kern="1200" baseline="0">
                <a:solidFill>
                  <a:schemeClr val="tx1"/>
                </a:solidFill>
                <a:effectLst/>
                <a:latin typeface="+mn-lt"/>
                <a:ea typeface="+mn-ea"/>
                <a:cs typeface="+mn-cs"/>
              </a:rPr>
              <a:t>Представете се накратко, споделете защо ви е грижа за планетата и обяснете, че днешната сесия е посветена на това какво можем да направим всички заедно за планетата. Можете също така да споделите лична история или нещо, което сте направили като дете за планетата.</a:t>
            </a:r>
            <a:endParaRPr lang="bg"/>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bg"/>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bg" sz="1200" b="0" i="0" u="none" kern="1200" baseline="0">
                <a:solidFill>
                  <a:schemeClr val="tx1"/>
                </a:solidFill>
                <a:effectLst/>
                <a:latin typeface="+mn-lt"/>
                <a:ea typeface="+mn-ea"/>
                <a:cs typeface="+mn-cs"/>
              </a:rPr>
              <a:t>Обобщете основното послание: Всеки може да направи нещо. Заедно можем да направим много. Поканете учениците и учителите да продължат да учат и да се включат в дейностите на Pact2School.</a:t>
            </a:r>
            <a:endParaRPr lang="bg"/>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bg"/>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bg" b="0" i="0" u="none" baseline="0" dirty="0">
                <a:latin typeface="Calibri"/>
                <a:ea typeface="Calibri"/>
                <a:cs typeface="Calibri"/>
              </a:rPr>
              <a:t>Ако желаете, можете да включите един слайд за представяне и да го поставите по-рано в презентацията. Можете също така да промените снимката и да добавите своя снимка.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bg"/>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bg" sz="1200" b="0" i="0" u="none" kern="1200" baseline="0">
                <a:solidFill>
                  <a:schemeClr val="tx1"/>
                </a:solidFill>
                <a:effectLst/>
                <a:latin typeface="+mn-lt"/>
                <a:ea typeface="+mn-ea"/>
                <a:cs typeface="+mn-cs"/>
              </a:rPr>
              <a:t>Обяснете с прости думи, че за съжаление планетата не се чувства добре, защото я замърсяваме — например като изгаряме изкопаеми горива, за да произвеждаме продукти, да произвеждаме електричество или да караме автомобили. Можете например да споделите: „Ето защо климатът ни се затопля и има толкова много горещи вълни и наводнения. Много животни и растения страдат — както и ние, например заради замърсяването на въздуха. Но всички ние можем да дадем своя принос за подобряването му. Затова съм тук днес! За да споделя с вас какво можете да направите вие, вашите родители и всички останали“. Наблегнете на надеждата: Тези проблеми са големи, но всички заедно можем да бъдем част от решението им! </a:t>
            </a:r>
            <a:r>
              <a:rPr lang="bg" b="0" i="0" u="none" baseline="0"/>
              <a:t>Обяснете как предложените действия могат да помогнат на планетата.</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bg"/>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bg" sz="1200" b="0" i="0" u="none" kern="1200" baseline="0">
                <a:solidFill>
                  <a:schemeClr val="tx1"/>
                </a:solidFill>
                <a:effectLst/>
                <a:latin typeface="+mn-lt"/>
                <a:ea typeface="+mn-ea"/>
                <a:cs typeface="+mn-cs"/>
              </a:rPr>
              <a:t>Споменете подходящи примери: по-топли лета, по-малко дъждове, боклуци в парковете и т.н. Попитайте: „Виждали ли сте подобни промени във вашия град или училище?“ Уверете се, че споделяте конкретни примери, свързани с контекста, в който живеят учащите, и които те могат да свържат с  и ги насърчете да споделят).</a:t>
            </a:r>
            <a:endParaRPr lang="bg"/>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bg"/>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bg" sz="1200" b="0" i="0" u="none" kern="1200" baseline="0">
                <a:solidFill>
                  <a:schemeClr val="tx1"/>
                </a:solidFill>
                <a:effectLst/>
                <a:latin typeface="+mn-lt"/>
                <a:ea typeface="+mn-ea"/>
                <a:cs typeface="+mn-cs"/>
              </a:rPr>
              <a:t>Определете действията в областта на климата с прости думи, като например „всичко, което правим, за да помогнем на природата, да пестим енергия и да запазим планетата си здрава“. Използвайте няколко примера, с които учащите могат да се идентифицират (можете да потърсите вдъхновение в PowerPoint презентацията „Вдъхновяващи действия и истории за Пакта за климата“). </a:t>
            </a:r>
            <a:endParaRPr lang="bg"/>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bg"/>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bg" b="0" i="0" u="none" baseline="0"/>
              <a:t>Обяснете, че Европейският пакт за климата е инициативата за цяла Европа, която насърчава хората и общностите да допринасят за устойчиво бъдеще. Споменете, че посланиците са част от това движение, и споделете нещо за своя опит като част от Пакта за климата.</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bg"/>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bg" sz="1200" b="0" i="0" u="none" kern="1200" baseline="0">
                <a:solidFill>
                  <a:schemeClr val="tx1"/>
                </a:solidFill>
                <a:effectLst/>
                <a:latin typeface="+mn-lt"/>
                <a:ea typeface="+mn-ea"/>
                <a:cs typeface="+mn-cs"/>
              </a:rPr>
              <a:t>Разкажете кратка история (тя може да бъде адаптирана към местния контекст и личния ви опит) за дете или група ученици, които са направили нещо за околната среда. Не се притеснявайте да добавяте и снимки, свързани с вашата история. Например: Един клас ученици засадиха дървета на площадката си за игра и сега има сянка. Послание: „Ти също можеш да го направиш!“ </a:t>
            </a:r>
            <a:endParaRPr lang="bg"/>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bg"/>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bg" sz="1200" b="0" i="0" u="none" kern="1200" baseline="0">
                <a:solidFill>
                  <a:schemeClr val="tx1"/>
                </a:solidFill>
                <a:effectLst/>
                <a:latin typeface="+mn-lt"/>
                <a:ea typeface="+mn-ea"/>
                <a:cs typeface="+mn-cs"/>
              </a:rPr>
              <a:t>Представете накратко Pact2School: „В цяла Европа училищата се присъединяват към Пакта за климата, за да допринесат за спасяването на планетата“. Дайте прости примери: засаждане на дърво, намаляване на пластмасата, пестене на енергия.</a:t>
            </a:r>
            <a:endParaRPr lang="bg"/>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bg"/>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bg" sz="1200" b="0" i="0" u="none" kern="1200" baseline="0">
                <a:solidFill>
                  <a:schemeClr val="tx1"/>
                </a:solidFill>
                <a:effectLst/>
                <a:latin typeface="+mn-lt"/>
                <a:ea typeface="+mn-ea"/>
                <a:cs typeface="+mn-cs"/>
              </a:rPr>
              <a:t>Обяснете, че училищата могат да се включат в общоевропейско предизвикателство с посланик на Пакта за климата. Ученици и учители могат да работят заедно по проект за действие в областта на климата. </a:t>
            </a:r>
          </a:p>
          <a:p>
            <a:pPr algn="l" rtl="0" fontAlgn="base"/>
            <a:r>
              <a:rPr lang="bg" sz="1200" b="0" i="0" u="none" kern="1200" baseline="0">
                <a:solidFill>
                  <a:schemeClr val="tx1"/>
                </a:solidFill>
                <a:effectLst/>
                <a:latin typeface="+mn-lt"/>
                <a:ea typeface="+mn-ea"/>
                <a:cs typeface="+mn-cs"/>
              </a:rPr>
              <a:t> </a:t>
            </a:r>
          </a:p>
          <a:p>
            <a:endParaRPr lang="bg"/>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bg"/>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bg" sz="1200" b="0" i="0" u="none" kern="1200" baseline="0">
                <a:solidFill>
                  <a:schemeClr val="tx1"/>
                </a:solidFill>
                <a:effectLst/>
                <a:latin typeface="+mn-lt"/>
                <a:ea typeface="+mn-ea"/>
                <a:cs typeface="+mn-cs"/>
              </a:rPr>
              <a:t>Наблегнете на екипната работа и надеждата. Насърчете учащите да споделят едно нещо, което могат да направят тази седмица за планетата. За да ги улесните, можете да им споделите няколко примера за действия, които могат да предприемат заедно с приятелите, семейството или класа си, като например организиране на почистване на училищния квартал, създаване на градина в училището, организиране на кампания за намаляване на отпадъците или потреблението на енергия и т.н. </a:t>
            </a:r>
            <a:endParaRPr lang="bg"/>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bg"/>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6023429" y="5333396"/>
            <a:ext cx="8958403"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bg" b="1" i="0" u="none" baseline="0" dirty="0"/>
              <a:t>Малки действия,</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8030029" y="6621405"/>
            <a:ext cx="8958403"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bg" b="1" i="0" u="none" baseline="0"/>
              <a:t>голяма промяна!</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229429"/>
            <a:ext cx="8340869"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bg" b="1" i="0" u="none" baseline="0" dirty="0"/>
              <a:t>Благодарим ти,</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517784"/>
            <a:ext cx="16004412" cy="12880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bg" b="1" i="0" u="none" baseline="0">
                <a:latin typeface="Open Sans"/>
                <a:ea typeface="Open Sans"/>
                <a:cs typeface="Open Sans"/>
              </a:rPr>
              <a:t>че помагаш на нашата планета!</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727820" y="5872493"/>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2955050" y="5763501"/>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bg" b="0" i="0" u="none" baseline="0" dirty="0">
                <a:latin typeface="Open Sans"/>
                <a:ea typeface="Open Sans"/>
                <a:cs typeface="Open Sans"/>
              </a:rPr>
              <a:t>Xxx </a:t>
            </a:r>
            <a:endParaRPr lang="bg"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6123664" cy="836159"/>
          </a:xfrm>
        </p:spPr>
        <p:txBody>
          <a:bodyPr wrap="square" lIns="216000" tIns="144000" rIns="180000" bIns="108000" anchor="t">
            <a:spAutoFit/>
          </a:bodyPr>
          <a:lstStyle/>
          <a:p>
            <a:pPr algn="l" rtl="0"/>
            <a:r>
              <a:rPr lang="bg" b="1" i="0" u="none" baseline="0" dirty="0">
                <a:latin typeface="Open Sans"/>
                <a:ea typeface="Open Sans"/>
                <a:cs typeface="Open Sans"/>
              </a:rPr>
              <a:t>Кой/коя сЪМ АЗ?</a:t>
            </a:r>
            <a:endParaRPr lang="bg"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bg" b="1" i="0" u="none" baseline="0" dirty="0">
                <a:latin typeface="Open Sans"/>
                <a:ea typeface="Open Sans"/>
                <a:cs typeface="Open Sans"/>
              </a:rPr>
              <a:t>Кратко описание </a:t>
            </a:r>
            <a:r>
              <a:rPr lang="bg" b="1" i="0" u="none" baseline="0">
                <a:latin typeface="Open Sans"/>
                <a:ea typeface="Open Sans"/>
                <a:cs typeface="Open Sans"/>
              </a:rPr>
              <a:t>за мен </a:t>
            </a:r>
            <a:r>
              <a:rPr lang="bg" b="1" i="0" u="none" baseline="0" dirty="0">
                <a:latin typeface="Open Sans"/>
                <a:ea typeface="Open Sans"/>
                <a:cs typeface="Open Sans"/>
              </a:rPr>
              <a:t>самия/самата</a:t>
            </a:r>
            <a:endParaRPr lang="bg"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bg"/>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bg"/>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bg"/>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bg"/>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bg"/>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bg"/>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bg"/>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bg"/>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bg"/>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bg"/>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bg"/>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bg"/>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bg"/>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bg"/>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bg"/>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bg"/>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bg"/>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bg"/>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bg"/>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bg"/>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bg"/>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15817680"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bg" b="1" i="0" u="none" baseline="0" dirty="0"/>
              <a:t>Нашата планета се променя —</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0" y="5968286"/>
            <a:ext cx="14146583"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bg" b="1" i="0" u="none" baseline="0" dirty="0"/>
              <a:t>но ние можем да помогнем!</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bg"/>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bg"/>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bg"/>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bg"/>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bg"/>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bg"/>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bg"/>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bg"/>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bg"/>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bg"/>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bg"/>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bg"/>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bg"/>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bg"/>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bg"/>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bg"/>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bg"/>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bg"/>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bg"/>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bg"/>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1146630" y="4115668"/>
            <a:ext cx="1645042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bg" b="1" i="0" u="none" baseline="0"/>
              <a:t>Изменението на климата засяга</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5631543" y="5320415"/>
            <a:ext cx="1196551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bg" b="1" i="0" u="none" baseline="0" dirty="0"/>
              <a:t>всичко, което обичаме.</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30" y="4229429"/>
            <a:ext cx="17267156"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bg" b="1" i="0" u="none" baseline="0" dirty="0"/>
              <a:t>Действие в областта на климата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358052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bg" b="1" i="0" u="none" baseline="0" dirty="0"/>
              <a:t>да се грижиш за дома си.</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4229429"/>
            <a:ext cx="1118567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bg" b="1" i="0" u="none" baseline="0" dirty="0"/>
              <a:t>Хората в цяла Европа</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5488478"/>
            <a:ext cx="1731070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bg" b="1" i="0" u="none" baseline="0" dirty="0"/>
              <a:t>предприемат действия — заедно!</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5442858" y="5935024"/>
            <a:ext cx="1202696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bg" b="1" i="0" u="none" baseline="0"/>
              <a:t>Всяка история започва</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5138057" y="7194073"/>
            <a:ext cx="12331769"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bg" b="1" i="0" u="none" baseline="0"/>
              <a:t>с едно малко действие.</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29429"/>
            <a:ext cx="15641555"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bg" b="1" i="0" u="none" baseline="0"/>
              <a:t>Твоето училище може да бъде</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1" y="5488478"/>
            <a:ext cx="15075498"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bg" b="1" i="0" u="none" baseline="0"/>
              <a:t>герой в областта на климата!</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290287" y="4692838"/>
            <a:ext cx="17997714"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bg" b="1" i="0" u="none" baseline="0" dirty="0"/>
              <a:t>Включи се в предизвикателството:</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464020" y="5985355"/>
            <a:ext cx="11714951"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bg" b="1" i="0" u="none" baseline="0" dirty="0"/>
              <a:t> изрази позицията си!</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3497943" y="6309884"/>
            <a:ext cx="14084607"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bg" b="1" i="0" u="none" baseline="0"/>
              <a:t>Когато действаме заедно,</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6037943" y="7549721"/>
            <a:ext cx="1156288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bg" b="1" i="0" u="none" baseline="0"/>
              <a:t>постигаме резултати!</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54EE80FE-2187-4E22-BF10-444B633952C4}">
  <ds:schemaRefs>
    <ds:schemaRef ds:uri="http://schemas.microsoft.com/sharepoint/v3/contenttype/forms"/>
  </ds:schemaRefs>
</ds:datastoreItem>
</file>

<file path=customXml/itemProps3.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6</TotalTime>
  <Words>766</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Open Sans</vt:lpstr>
      <vt:lpstr>Arial</vt:lpstr>
      <vt:lpstr>Calibri</vt:lpstr>
      <vt:lpstr>Aptos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TP</cp:lastModifiedBy>
  <cp:revision>58</cp:revision>
  <dcterms:created xsi:type="dcterms:W3CDTF">2023-09-22T15:24:24Z</dcterms:created>
  <dcterms:modified xsi:type="dcterms:W3CDTF">2026-01-30T08:57:28Z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