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8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869218-55B9-44F7-A1D4-CAF6FC2C1159}" v="1" dt="2026-01-30T08:19:44.5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693" autoAdjust="0"/>
  </p:normalViewPr>
  <p:slideViewPr>
    <p:cSldViewPr snapToGrid="0">
      <p:cViewPr varScale="1">
        <p:scale>
          <a:sx n="43" d="100"/>
          <a:sy n="43" d="100"/>
        </p:scale>
        <p:origin x="1378" y="67"/>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 Id="rId20" Type="http://schemas.openxmlformats.org/officeDocument/2006/relationships/slide" Target="slides/slide14.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ndula Hříchová" userId="f8bc87828df55248" providerId="LiveId" clId="{7439B629-2B35-44F5-B718-A8338784DF53}"/>
    <pc:docChg chg="modSld">
      <pc:chgData name="Vendula Hříchová" userId="f8bc87828df55248" providerId="LiveId" clId="{7439B629-2B35-44F5-B718-A8338784DF53}" dt="2026-01-30T08:23:06.210" v="36" actId="20577"/>
      <pc:docMkLst>
        <pc:docMk/>
      </pc:docMkLst>
      <pc:sldChg chg="modNotesTx">
        <pc:chgData name="Vendula Hříchová" userId="f8bc87828df55248" providerId="LiveId" clId="{7439B629-2B35-44F5-B718-A8338784DF53}" dt="2026-01-30T08:23:06.210" v="36" actId="20577"/>
        <pc:sldMkLst>
          <pc:docMk/>
          <pc:sldMk cId="3377233370" sldId="282"/>
        </pc:sldMkLst>
      </pc:sldChg>
      <pc:sldChg chg="modSp modNotesTx">
        <pc:chgData name="Vendula Hříchová" userId="f8bc87828df55248" providerId="LiveId" clId="{7439B629-2B35-44F5-B718-A8338784DF53}" dt="2026-01-30T08:20:10.109" v="20" actId="20577"/>
        <pc:sldMkLst>
          <pc:docMk/>
          <pc:sldMk cId="2153364023" sldId="283"/>
        </pc:sldMkLst>
        <pc:spChg chg="mod">
          <ac:chgData name="Vendula Hříchová" userId="f8bc87828df55248" providerId="LiveId" clId="{7439B629-2B35-44F5-B718-A8338784DF53}" dt="2026-01-30T08:19:44.590" v="16"/>
          <ac:spMkLst>
            <pc:docMk/>
            <pc:sldMk cId="2153364023" sldId="283"/>
            <ac:spMk id="11" creationId="{A0F75F20-29BB-E6E1-87B7-12E36CA0D530}"/>
          </ac:spMkLst>
        </pc:spChg>
      </pc:sldChg>
      <pc:sldChg chg="modNotesTx">
        <pc:chgData name="Vendula Hříchová" userId="f8bc87828df55248" providerId="LiveId" clId="{7439B629-2B35-44F5-B718-A8338784DF53}" dt="2026-01-30T08:21:07.350" v="22" actId="20577"/>
        <pc:sldMkLst>
          <pc:docMk/>
          <pc:sldMk cId="4053864196" sldId="28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cs" sz="1200" b="0" i="0" u="none" kern="1200" baseline="0" dirty="0">
                <a:solidFill>
                  <a:schemeClr val="tx1"/>
                </a:solidFill>
                <a:effectLst/>
                <a:latin typeface="+mn-lt"/>
                <a:ea typeface="+mn-ea"/>
                <a:cs typeface="+mn-cs"/>
              </a:rPr>
              <a:t>Krátce se představte, řekněte, proč vám záleží na naší planetě, a vysvětlete, že dnešní přednáška je o tom, </a:t>
            </a:r>
            <a:r>
              <a:rPr lang="cs" sz="1200" b="0" i="0" u="none" kern="1200" baseline="0">
                <a:solidFill>
                  <a:schemeClr val="tx1"/>
                </a:solidFill>
                <a:effectLst/>
                <a:latin typeface="+mn-lt"/>
                <a:ea typeface="+mn-ea"/>
                <a:cs typeface="+mn-cs"/>
              </a:rPr>
              <a:t>co pro ni můžeme </a:t>
            </a:r>
            <a:r>
              <a:rPr lang="cs" sz="1200" b="0" i="0" u="none" kern="1200" baseline="0" dirty="0">
                <a:solidFill>
                  <a:schemeClr val="tx1"/>
                </a:solidFill>
                <a:effectLst/>
                <a:latin typeface="+mn-lt"/>
                <a:ea typeface="+mn-ea"/>
                <a:cs typeface="+mn-cs"/>
              </a:rPr>
              <a:t>všichni </a:t>
            </a:r>
            <a:r>
              <a:rPr lang="cs" sz="1200" b="0" i="0" u="none" kern="1200" baseline="0">
                <a:solidFill>
                  <a:schemeClr val="tx1"/>
                </a:solidFill>
                <a:effectLst/>
                <a:latin typeface="+mn-lt"/>
                <a:ea typeface="+mn-ea"/>
                <a:cs typeface="+mn-cs"/>
              </a:rPr>
              <a:t>společně udělat</a:t>
            </a:r>
            <a:r>
              <a:rPr lang="cs" sz="1200" b="0" i="0" u="none" kern="1200" baseline="0" dirty="0">
                <a:solidFill>
                  <a:schemeClr val="tx1"/>
                </a:solidFill>
                <a:effectLst/>
                <a:latin typeface="+mn-lt"/>
                <a:ea typeface="+mn-ea"/>
                <a:cs typeface="+mn-cs"/>
              </a:rPr>
              <a:t>. Můžete se také podělit o osobní příběh nebo o něco, co jste pro planetu udělali jako dítě.</a:t>
            </a:r>
            <a:endParaRPr lang="cs" dirty="0"/>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cs"/>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cs" sz="1200" b="0" i="0" u="none" kern="1200" baseline="0" dirty="0">
                <a:solidFill>
                  <a:schemeClr val="tx1"/>
                </a:solidFill>
                <a:effectLst/>
                <a:latin typeface="+mn-lt"/>
                <a:ea typeface="+mn-ea"/>
                <a:cs typeface="+mn-cs"/>
              </a:rPr>
              <a:t>Shrňte hlavní sdělení: Každý může něco udělat. A společně toho můžeme dokázat hodně. Pozvěte studenty a učitele, aby pokračovali ve vzdělávání a zapojili se do aktivit programu Pact2School.</a:t>
            </a:r>
            <a:endParaRPr lang="cs" dirty="0"/>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cs"/>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cs" b="0" i="0" u="none" baseline="0">
                <a:latin typeface="Calibri"/>
                <a:ea typeface="Calibri"/>
                <a:cs typeface="Calibri"/>
              </a:rPr>
              <a:t>Pokud chcete, můžete do prezentace zařadit jeden snímek, kterým sebe sami představíte, a umístit jej na začátek prezentace. Můžete také změnit obrázek a přidat svou fotografii.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cs"/>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cs" sz="1200" b="0" i="0" u="none" kern="1200" baseline="0" dirty="0">
                <a:solidFill>
                  <a:schemeClr val="tx1"/>
                </a:solidFill>
                <a:effectLst/>
                <a:latin typeface="+mn-lt"/>
                <a:ea typeface="+mn-ea"/>
                <a:cs typeface="+mn-cs"/>
              </a:rPr>
              <a:t>Jednoduchými slovy vysvětlete, že se naše planeta bohužel necítí dobře, protože ji znečišťujeme – například spalováním fosilních paliv při výrobě věcí a elektřiny nebo při pohánění aut. Můžete například uvést následující: „Proto se naše klima otepluje a je tolik vln veder a povodní. Spousta zvířat a rostlin trpí – a my také, například kvůli znečištěnému ovzduší. Všichni však můžeme přispět k tomu, aby se situace zlepšila. A proto jsme dnes tady! Abychom se s vámi podělili o to, co můžete udělat vy, vaši rodiče i všichni ostatní.“ Zdůrazněte nadějné poselství: Tyto problémy jsou velké, ale my všichni se můžeme podílet na jejich řešení! </a:t>
            </a:r>
            <a:r>
              <a:rPr lang="cs" b="0" i="0" u="none" baseline="0" dirty="0"/>
              <a:t>Vysvětlete, jak mohou navrhovaná opatření pomoci naší planetě.</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cs"/>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cs" sz="1200" b="0" i="0" u="none" kern="1200" baseline="0">
                <a:solidFill>
                  <a:schemeClr val="tx1"/>
                </a:solidFill>
                <a:effectLst/>
                <a:latin typeface="+mn-lt"/>
                <a:ea typeface="+mn-ea"/>
                <a:cs typeface="+mn-cs"/>
              </a:rPr>
              <a:t>Uveďte související příklady: teplejší léto, méně deště, odpadky v parcích, méně včel. Zeptejte se: „Zaznamenali jste nějaké takové změny ve vašem městě nebo škole?“ Ujistěte se, že sdílíte hmatatelné příklady související s kontextem, ve kterém žáci žijí, a že se s nimi mohou </a:t>
            </a:r>
            <a:r>
              <a:rPr lang="cs" b="0" i="0" u="none" baseline="0"/>
              <a:t>ztotožnit</a:t>
            </a:r>
            <a:r>
              <a:rPr lang="cs" sz="1200" b="0" i="0" u="none" kern="1200" baseline="0">
                <a:solidFill>
                  <a:schemeClr val="tx1"/>
                </a:solidFill>
                <a:effectLst/>
                <a:latin typeface="+mn-lt"/>
                <a:ea typeface="+mn-ea"/>
                <a:cs typeface="+mn-cs"/>
              </a:rPr>
              <a:t>. Povzbuďte je, aby se o ně podělili.</a:t>
            </a:r>
            <a:endParaRPr lang="cs"/>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cs"/>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cs" sz="1200" b="0" i="0" u="none" kern="1200" baseline="0">
                <a:solidFill>
                  <a:schemeClr val="tx1"/>
                </a:solidFill>
                <a:effectLst/>
                <a:latin typeface="+mn-lt"/>
                <a:ea typeface="+mn-ea"/>
                <a:cs typeface="+mn-cs"/>
              </a:rPr>
              <a:t>Definujte opatření v oblasti klimatu jednoduchými slovy, jako například „vše, co děláme, abychom pomohli přírodě, šetřili energii a zachovali naši planetu zdravou.“ Použijte několik příkladů, se kterými se žáci mohou ztotožnit (inspiraci můžete najít v PowerPointu o inspirativních opatřeních a příbězích klimatického paktu). </a:t>
            </a:r>
            <a:endParaRPr lang="cs"/>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cs"/>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cs" b="0" i="0" u="none" baseline="0" dirty="0"/>
              <a:t>Vysvětlete, že Evropský klimatický pakt je celoevropská iniciativa, která povzbuzuje lidi a komunity, aby jednali ve prospěch udržitelné budoucnosti. Zmiňte se o tom, že ambasadoři jsou součástí tohoto hnutí, a podělte se o své zkušenosti s účastí v klimatickém paktu.</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cs"/>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cs" sz="1200" b="0" i="0" u="none" kern="1200" baseline="0">
                <a:solidFill>
                  <a:schemeClr val="tx1"/>
                </a:solidFill>
                <a:effectLst/>
                <a:latin typeface="+mn-lt"/>
                <a:ea typeface="+mn-ea"/>
                <a:cs typeface="+mn-cs"/>
              </a:rPr>
              <a:t>Vyprávějte krátký příběh (lze jej přizpůsobit místnímu kontextu a vašim osobním zkušenostem) o dítěti nebo skupině žáků, kteří udělali něco pro své okolí. Neváhejte také přidat fotografie související s vaším příběhem. Například: Jedna třída vysadila na svém hřišti stromy a nyní si při hře užívá stín. Sdělení: „Ty to zvládneš taky!“ </a:t>
            </a:r>
            <a:endParaRPr lang="cs"/>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cs"/>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cs" sz="1200" b="0" i="0" u="none" kern="1200" baseline="0">
                <a:solidFill>
                  <a:schemeClr val="tx1"/>
                </a:solidFill>
                <a:effectLst/>
                <a:latin typeface="+mn-lt"/>
                <a:ea typeface="+mn-ea"/>
                <a:cs typeface="+mn-cs"/>
              </a:rPr>
              <a:t>Krátce představte Pact2School: „Školy v celé Evropě se připojují ke klimatickému paktu, aby přispěly k záchraně naší planety.“ Uveďte jednoduché příklady: sázení stromu, omezení plastů, úspora energie.</a:t>
            </a:r>
            <a:endParaRPr lang="cs"/>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cs"/>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cs" sz="1200" b="0" i="0" u="none" kern="1200" baseline="0">
                <a:solidFill>
                  <a:schemeClr val="tx1"/>
                </a:solidFill>
                <a:effectLst/>
                <a:latin typeface="+mn-lt"/>
                <a:ea typeface="+mn-ea"/>
                <a:cs typeface="+mn-cs"/>
              </a:rPr>
              <a:t>Vysvětlete, že školy se mohou zapojit do celoevropské výzvy s ambasadorem klimatického paktu. Žáci a učitelé mohou společně pracovat na projektu zaměřeném na opatření v oblasti klimatu. </a:t>
            </a:r>
          </a:p>
          <a:p>
            <a:pPr algn="l" rtl="0" fontAlgn="base"/>
            <a:r>
              <a:rPr lang="cs" sz="1200" b="0" i="0" u="none" kern="1200" baseline="0">
                <a:solidFill>
                  <a:schemeClr val="tx1"/>
                </a:solidFill>
                <a:effectLst/>
                <a:latin typeface="+mn-lt"/>
                <a:ea typeface="+mn-ea"/>
                <a:cs typeface="+mn-cs"/>
              </a:rPr>
              <a:t> </a:t>
            </a:r>
          </a:p>
          <a:p>
            <a:endParaRPr lang="cs"/>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cs"/>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cs" sz="1200" b="0" i="0" u="none" kern="1200" baseline="0">
                <a:solidFill>
                  <a:schemeClr val="tx1"/>
                </a:solidFill>
                <a:effectLst/>
                <a:latin typeface="+mn-lt"/>
                <a:ea typeface="+mn-ea"/>
                <a:cs typeface="+mn-cs"/>
              </a:rPr>
              <a:t>Zdůrazněte týmovou práci a nadějné poselství. Podpořte studenty v tom, aby se podělili o jednu věc, kterou by tento týden mohli udělat pro naši planetu. Abyste jim to usnadnili, můžete s nimi sdílet příklady opatření, které by mohli podniknout společně se svými přáteli, rodinou nebo třídou, jako je například zorganizování úklidu v okolí školy, založení školní zahrady, uspořádání kampaně za snížení množství odpadu nebo spotřeby energie atd. </a:t>
            </a:r>
            <a:endParaRPr lang="cs"/>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cs"/>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9027886" y="5333396"/>
            <a:ext cx="5953946"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dirty="0"/>
              <a:t>Malé kroky,</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10392229" y="6621405"/>
            <a:ext cx="6596203"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a:t>velká změna!</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775"/>
            <a:ext cx="9351058"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a:t>Děkujeme vám, že</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17784"/>
            <a:ext cx="11635612"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a:latin typeface="Open Sans"/>
                <a:ea typeface="Open Sans"/>
                <a:cs typeface="Open Sans"/>
              </a:rPr>
              <a:t>pomáháte naší planetě!</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cs" b="0" i="0" u="none" baseline="0">
                <a:latin typeface="Open Sans"/>
                <a:ea typeface="Open Sans"/>
                <a:cs typeface="Open Sans"/>
              </a:rPr>
              <a:t>Xxx </a:t>
            </a:r>
            <a:endParaRPr lang="cs"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cs" b="1" i="0" u="none" baseline="0">
                <a:latin typeface="Open Sans"/>
                <a:ea typeface="Open Sans"/>
                <a:cs typeface="Open Sans"/>
              </a:rPr>
              <a:t>Kdo JSTE VY</a:t>
            </a:r>
            <a:endParaRPr lang="cs"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cs" b="1" i="0" u="none" baseline="0">
                <a:latin typeface="Open Sans"/>
                <a:ea typeface="Open Sans"/>
                <a:cs typeface="Open Sans"/>
              </a:rPr>
              <a:t>Krátký popis o vás </a:t>
            </a:r>
            <a:endParaRPr lang="cs"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cs"/>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cs"/>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cs"/>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cs"/>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cs"/>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cs"/>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cs"/>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cs"/>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cs"/>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cs"/>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cs"/>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cs"/>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cs"/>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cs"/>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cs"/>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cs"/>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cs"/>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cs"/>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cs"/>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cs"/>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cs"/>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14570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cs" b="1" i="0" u="none" baseline="0" dirty="0"/>
              <a:t>Naše planeta se mění </a:t>
            </a:r>
            <a:r>
              <a:rPr lang="cs" dirty="0"/>
              <a:t>–</a:t>
            </a:r>
            <a:endParaRPr lang="cs" b="1" i="0" u="none" baseline="0" dirty="0"/>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1500292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dirty="0"/>
              <a:t>ale my s tím můžeme pomoci!</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cs"/>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cs"/>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cs"/>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cs"/>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cs"/>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cs"/>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cs"/>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cs"/>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cs"/>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cs"/>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cs"/>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cs"/>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cs"/>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cs"/>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cs"/>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cs"/>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cs"/>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cs"/>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cs"/>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cs"/>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5326744" y="4115668"/>
            <a:ext cx="1227031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cs" b="1" i="0" u="none" baseline="0"/>
              <a:t>Změna klimatu ovlivňuje</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8252883" y="5320415"/>
            <a:ext cx="934417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a:t>vše, co máme rádi.</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1408852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dirty="0"/>
              <a:t>Opatření v oblasti klimatu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30" y="5488478"/>
            <a:ext cx="8994014"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a:t>péče o náš domov.</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96616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dirty="0"/>
              <a:t>Lidé po celé Evropě</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735424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dirty="0"/>
              <a:t>podnikají nezbytné kroky – společně!</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7576458" y="5935024"/>
            <a:ext cx="989336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cs" b="1" i="0" u="none" baseline="0"/>
              <a:t>Každý příběh začíná</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5776687" y="7194073"/>
            <a:ext cx="11693140"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cs" b="1" i="0" u="none" baseline="0"/>
              <a:t>jedním malým krokem.</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2288755"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dirty="0"/>
              <a:t>I vaše škola se může stát</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1047446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a:t>klimatickým hrdinou!</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10176438"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dirty="0"/>
              <a:t>Připojte se k výzvě:</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2063294"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dirty="0"/>
              <a:t>uskutečněte svůj nápad!</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5689601" y="6309884"/>
            <a:ext cx="1189295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cs" b="1" i="0" u="none" baseline="0"/>
              <a:t>Když jednáme společně,</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5254171" y="7549721"/>
            <a:ext cx="1234666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cs" b="1" i="0" u="none" baseline="0"/>
              <a:t>měníme věci k lepšímu!</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4EE80FE-2187-4E22-BF10-444B633952C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5</TotalTime>
  <Words>721</Words>
  <Application>Microsoft Office PowerPoint</Application>
  <PresentationFormat>Vlastní</PresentationFormat>
  <Paragraphs>46</Paragraphs>
  <Slides>26</Slides>
  <Notes>11</Notes>
  <HiddenSlides>0</HiddenSlides>
  <MMClips>0</MMClips>
  <ScaleCrop>false</ScaleCrop>
  <HeadingPairs>
    <vt:vector size="6" baseType="variant">
      <vt:variant>
        <vt:lpstr>Použitá písma</vt:lpstr>
      </vt:variant>
      <vt:variant>
        <vt:i4>4</vt:i4>
      </vt:variant>
      <vt:variant>
        <vt:lpstr>Motiv</vt:lpstr>
      </vt:variant>
      <vt:variant>
        <vt:i4>3</vt:i4>
      </vt:variant>
      <vt:variant>
        <vt:lpstr>Nadpisy snímků</vt:lpstr>
      </vt:variant>
      <vt:variant>
        <vt:i4>26</vt:i4>
      </vt:variant>
    </vt:vector>
  </HeadingPairs>
  <TitlesOfParts>
    <vt:vector size="33" baseType="lpstr">
      <vt:lpstr>Open Sans</vt:lpstr>
      <vt:lpstr>Calibri</vt:lpstr>
      <vt:lpstr>Arial</vt:lpstr>
      <vt:lpstr>Aptos</vt:lpstr>
      <vt:lpstr>Pact2School bespoke slides</vt:lpstr>
      <vt:lpstr>Pact2School editable slides</vt:lpstr>
      <vt:lpstr>Closing Slide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Vendula Hříchová</cp:lastModifiedBy>
  <cp:revision>56</cp:revision>
  <dcterms:created xsi:type="dcterms:W3CDTF">2023-09-22T15:24:24Z</dcterms:created>
  <dcterms:modified xsi:type="dcterms:W3CDTF">2026-01-30T08:23:07Z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