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4"/>
    <p:sldMasterId id="2147483675" r:id="rId5"/>
    <p:sldMasterId id="2147483698" r:id="rId6"/>
  </p:sldMasterIdLst>
  <p:notesMasterIdLst>
    <p:notesMasterId r:id="rId33"/>
  </p:notesMasterIdLst>
  <p:handoutMasterIdLst>
    <p:handoutMasterId r:id="rId34"/>
  </p:handoutMasterIdLst>
  <p:sldIdLst>
    <p:sldId id="282" r:id="rId7"/>
    <p:sldId id="283" r:id="rId8"/>
    <p:sldId id="284" r:id="rId9"/>
    <p:sldId id="285" r:id="rId10"/>
    <p:sldId id="286" r:id="rId11"/>
    <p:sldId id="287" r:id="rId12"/>
    <p:sldId id="288" r:id="rId13"/>
    <p:sldId id="289" r:id="rId14"/>
    <p:sldId id="290" r:id="rId15"/>
    <p:sldId id="291" r:id="rId16"/>
    <p:sldId id="308" r:id="rId17"/>
    <p:sldId id="309"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10" r:id="rId32"/>
  </p:sldIdLst>
  <p:sldSz cx="18288000" cy="10287000"/>
  <p:notesSz cx="6858000" cy="9144000"/>
  <p:embeddedFontLst>
    <p:embeddedFont>
      <p:font typeface="Open Sans" panose="020B0606030504020204" pitchFamily="34"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A81F2C-5AFA-0386-559A-B840748DE4AF}" name="James Williamson" initials="JW" userId="S::james.williamson@ecorys.com::fc0cecd0-796a-4e3a-a6f6-bfe095b5fb90" providerId="AD"/>
  <p188:author id="{8C4A947E-B3AD-2BF5-ED11-A81EDD5B20EE}" name="Giorgia Silvestri" initial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29F36E-F785-F559-839E-5A47A0DCC359}" v="4" dt="2025-12-15T09:49:09.0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791" autoAdjust="0"/>
  </p:normalViewPr>
  <p:slideViewPr>
    <p:cSldViewPr snapToGrid="0">
      <p:cViewPr varScale="1">
        <p:scale>
          <a:sx n="42" d="100"/>
          <a:sy n="42" d="100"/>
        </p:scale>
        <p:origin x="1426" y="43"/>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handoutMaster" Target="handoutMasters/handoutMaster1.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3.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2.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1.fntdata"/><Relationship Id="rId43"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r" sz="1200" b="0" i="0" u="none" kern="1200" baseline="0">
                <a:solidFill>
                  <a:schemeClr val="tx1"/>
                </a:solidFill>
                <a:effectLst/>
                <a:latin typeface="+mn-lt"/>
                <a:ea typeface="+mn-ea"/>
                <a:cs typeface="+mn-cs"/>
              </a:rPr>
              <a:t>Ukratko se predstavi, podijeli zašto ti je stalo do planeta i objasni da je današnja sesija usredotočena na to što svi mi možemo učiniti za naš planet. Možeš podijeliti vlastitu priču ili nešto što si učinio/la kao dijete za planet.</a:t>
            </a:r>
            <a:endParaRPr lang="hr"/>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hr"/>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r" sz="1200" b="0" i="0" u="none" kern="1200" baseline="0">
                <a:solidFill>
                  <a:schemeClr val="tx1"/>
                </a:solidFill>
                <a:effectLst/>
                <a:latin typeface="+mn-lt"/>
                <a:ea typeface="+mn-ea"/>
                <a:cs typeface="+mn-cs"/>
              </a:rPr>
              <a:t>Sažmi glavnu poruku: Svi možemo učiniti nešto. Zajedno možemo učiniti mnogo. Pozovi učenike i nastavnike za nastavak učenja i pridruži se aktivnostima Pact2School.</a:t>
            </a:r>
            <a:endParaRPr lang="hr"/>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hr"/>
          </a:p>
        </p:txBody>
      </p:sp>
    </p:spTree>
    <p:extLst>
      <p:ext uri="{BB962C8B-B14F-4D97-AF65-F5344CB8AC3E}">
        <p14:creationId xmlns:p14="http://schemas.microsoft.com/office/powerpoint/2010/main" val="2577875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r" b="0" i="0" u="none" baseline="0">
                <a:latin typeface="Calibri"/>
                <a:ea typeface="Calibri"/>
                <a:cs typeface="Calibri"/>
              </a:rPr>
              <a:t>Ako želiš, možeš uključiti jedan slajd kako bi se predstavio/la i možeš ga postaviti ranije u prezentaciji. A možeš i promijeniti sliku te dodati svoju fotografiju.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hr"/>
          </a:p>
        </p:txBody>
      </p:sp>
    </p:spTree>
    <p:extLst>
      <p:ext uri="{BB962C8B-B14F-4D97-AF65-F5344CB8AC3E}">
        <p14:creationId xmlns:p14="http://schemas.microsoft.com/office/powerpoint/2010/main" val="421362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r" sz="1200" b="0" i="0" u="none" kern="1200" baseline="0" dirty="0">
                <a:solidFill>
                  <a:schemeClr val="tx1"/>
                </a:solidFill>
                <a:effectLst/>
                <a:latin typeface="+mn-lt"/>
                <a:ea typeface="+mn-ea"/>
                <a:cs typeface="+mn-cs"/>
              </a:rPr>
              <a:t>Jednostavnim riječima objasni da se planet nažalost ne osjeća dobro jer ga onečišćujemo – na primjer, kada izgaramo fosilna goriva kako bismo proizvodili stvari, stvarali električnu energiju ili vozili automobile. Možeš, na primjer, reći: „Zato se naša klima zagrijava i zato dolazi do toplinskih valova i poplava. Mnoge životinje i biljke pate – kao i mi, zbog onečišćenja zraka, na primjer. No svi možemo učiniti svoj dio kako bismo poboljšali situaciju. I zato sam danas ovdje! Kako bih s tobom podijelio/la što ti, tvoji roditelji i svi možemo učiniti.” Naglasi da postoji nada: ti su problemi veliki, ali svi mi možemo biti dio rješenja! </a:t>
            </a:r>
            <a:r>
              <a:rPr lang="hr" b="0" i="0" u="none" baseline="0" dirty="0"/>
              <a:t>Objasni kako predložena djelovanja mogu pomoći planetu.</a:t>
            </a:r>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hr"/>
          </a:p>
        </p:txBody>
      </p:sp>
    </p:spTree>
    <p:extLst>
      <p:ext uri="{BB962C8B-B14F-4D97-AF65-F5344CB8AC3E}">
        <p14:creationId xmlns:p14="http://schemas.microsoft.com/office/powerpoint/2010/main" val="27499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r" sz="1200" b="0" i="0" u="none" kern="1200" baseline="0" dirty="0">
                <a:solidFill>
                  <a:schemeClr val="tx1"/>
                </a:solidFill>
                <a:effectLst/>
                <a:latin typeface="+mn-lt"/>
                <a:ea typeface="+mn-ea"/>
                <a:cs typeface="+mn-cs"/>
              </a:rPr>
              <a:t>Spomeni primjere s kojima se može poistovjetiti: toplija ljeta, manje kiše, smeće u parkovima, manje pčela. Pitaj: „Jesi li ikada vidio/la takve promjene u svojem gradu ili školi?” Podijeli opipljive primjere povezane s kontekstom u kojem učenici žive i s čime se mogu </a:t>
            </a:r>
            <a:r>
              <a:rPr lang="hr" b="0" i="0" u="none" baseline="0" dirty="0"/>
              <a:t>poistovjetiti</a:t>
            </a:r>
            <a:r>
              <a:rPr lang="hr" sz="1200" b="0" i="0" u="none" kern="1200" baseline="0" dirty="0">
                <a:solidFill>
                  <a:schemeClr val="tx1"/>
                </a:solidFill>
                <a:effectLst/>
                <a:latin typeface="+mn-lt"/>
                <a:ea typeface="+mn-ea"/>
                <a:cs typeface="+mn-cs"/>
              </a:rPr>
              <a:t> te ih potakni na dijeljenje).</a:t>
            </a:r>
            <a:endParaRPr lang="hr" dirty="0"/>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hr"/>
          </a:p>
        </p:txBody>
      </p:sp>
    </p:spTree>
    <p:extLst>
      <p:ext uri="{BB962C8B-B14F-4D97-AF65-F5344CB8AC3E}">
        <p14:creationId xmlns:p14="http://schemas.microsoft.com/office/powerpoint/2010/main" val="196445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r" sz="1200" b="0" i="0" u="none" kern="1200" baseline="0">
                <a:solidFill>
                  <a:schemeClr val="tx1"/>
                </a:solidFill>
                <a:effectLst/>
                <a:latin typeface="+mn-lt"/>
                <a:ea typeface="+mn-ea"/>
                <a:cs typeface="+mn-cs"/>
              </a:rPr>
              <a:t>Jednostavnim riječima definiraj djelovanje u području klime, primjerice „sve što možemo učiniti da pomognemo prirodi, uštedimo energiju i održavamo naš planet zdravim”. Upotrijebi nekoliko primjera s kojima se učenici mogu lako povezati (možeš pogledati PowerPoint prezentaciju o nadahnjujućim djelovanjima i pričama povezanima s Klimatskim paktom za inspiraciju). </a:t>
            </a:r>
            <a:endParaRPr lang="hr"/>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hr"/>
          </a:p>
        </p:txBody>
      </p:sp>
    </p:spTree>
    <p:extLst>
      <p:ext uri="{BB962C8B-B14F-4D97-AF65-F5344CB8AC3E}">
        <p14:creationId xmlns:p14="http://schemas.microsoft.com/office/powerpoint/2010/main" val="36262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r" b="0" i="0" u="none" baseline="0"/>
              <a:t>Objasni da je Europski klimatski pakt inicijativa u cijeloj Europi kojom se ljude i zajednice potiče na djelovanje za održivu budućnost. Spomeni da su ambasadori dio tog pokreta i podijeli nešto o svojem iskustvu bivanja dijelom Klimatskog pakta.</a:t>
            </a: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hr"/>
          </a:p>
        </p:txBody>
      </p:sp>
    </p:spTree>
    <p:extLst>
      <p:ext uri="{BB962C8B-B14F-4D97-AF65-F5344CB8AC3E}">
        <p14:creationId xmlns:p14="http://schemas.microsoft.com/office/powerpoint/2010/main" val="178145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r" sz="1200" b="0" i="0" u="none" kern="1200" baseline="0">
                <a:solidFill>
                  <a:schemeClr val="tx1"/>
                </a:solidFill>
                <a:effectLst/>
                <a:latin typeface="+mn-lt"/>
                <a:ea typeface="+mn-ea"/>
                <a:cs typeface="+mn-cs"/>
              </a:rPr>
              <a:t>Ispričaj priču (može biti prilagođena tvojem lokalnom kontekstu i tvojem osobnom iskustvu) o djetetu ili skupini učenika koji su učinili nešto za svoj okoliš. Slobodno dodaj fotografije povezane sa svojom pričom. Primjer: razred je na svojem igralištu posadio drveće i sada ima ugodan hlad za igranje. Poruka: „I ti to možeš!” </a:t>
            </a:r>
            <a:endParaRPr lang="hr"/>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hr"/>
          </a:p>
        </p:txBody>
      </p:sp>
    </p:spTree>
    <p:extLst>
      <p:ext uri="{BB962C8B-B14F-4D97-AF65-F5344CB8AC3E}">
        <p14:creationId xmlns:p14="http://schemas.microsoft.com/office/powerpoint/2010/main" val="2314516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r" sz="1200" b="0" i="0" u="none" kern="1200" baseline="0">
                <a:solidFill>
                  <a:schemeClr val="tx1"/>
                </a:solidFill>
                <a:effectLst/>
                <a:latin typeface="+mn-lt"/>
                <a:ea typeface="+mn-ea"/>
                <a:cs typeface="+mn-cs"/>
              </a:rPr>
              <a:t>Ukratko predstavi Pact2School: „Diljem Europe škole se pridružuju Klimatskom paktu kako bi pridonijele spašavanju planeta.” Daj jednostavne primjere: sadnja drveća, smanjenje plastike, ušteda energije.</a:t>
            </a:r>
            <a:endParaRPr lang="hr"/>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hr"/>
          </a:p>
        </p:txBody>
      </p:sp>
    </p:spTree>
    <p:extLst>
      <p:ext uri="{BB962C8B-B14F-4D97-AF65-F5344CB8AC3E}">
        <p14:creationId xmlns:p14="http://schemas.microsoft.com/office/powerpoint/2010/main" val="310863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hr" sz="1200" b="0" i="0" u="none" kern="1200" baseline="0">
                <a:solidFill>
                  <a:schemeClr val="tx1"/>
                </a:solidFill>
                <a:effectLst/>
                <a:latin typeface="+mn-lt"/>
                <a:ea typeface="+mn-ea"/>
                <a:cs typeface="+mn-cs"/>
              </a:rPr>
              <a:t>Objasni da se škole mogu pridružiti izazovu na razini Europe s ambasadorom Klimatskog pakta. Učenici i nastavnici mogu surađivati na projektu djelovanja u području klime. </a:t>
            </a:r>
          </a:p>
          <a:p>
            <a:pPr algn="l" rtl="0" fontAlgn="base"/>
            <a:r>
              <a:rPr lang="hr" sz="1200" b="0" i="0" u="none" kern="1200" baseline="0">
                <a:solidFill>
                  <a:schemeClr val="tx1"/>
                </a:solidFill>
                <a:effectLst/>
                <a:latin typeface="+mn-lt"/>
                <a:ea typeface="+mn-ea"/>
                <a:cs typeface="+mn-cs"/>
              </a:rPr>
              <a:t> </a:t>
            </a:r>
          </a:p>
          <a:p>
            <a:endParaRPr lang="hr"/>
          </a:p>
        </p:txBody>
      </p:sp>
      <p:sp>
        <p:nvSpPr>
          <p:cNvPr id="4" name="Slide Number Placeholder 3"/>
          <p:cNvSpPr>
            <a:spLocks noGrp="1"/>
          </p:cNvSpPr>
          <p:nvPr>
            <p:ph type="sldNum" sz="quarter" idx="5"/>
          </p:nvPr>
        </p:nvSpPr>
        <p:spPr/>
        <p:txBody>
          <a:bodyPr/>
          <a:lstStyle/>
          <a:p>
            <a:pPr algn="l" rtl="0"/>
            <a:fld id="{E5BCE2BD-2909-4D50-BFF6-50DC73793956}" type="slidenum">
              <a:rPr/>
              <a:t>8</a:t>
            </a:fld>
            <a:endParaRPr lang="hr"/>
          </a:p>
        </p:txBody>
      </p:sp>
    </p:spTree>
    <p:extLst>
      <p:ext uri="{BB962C8B-B14F-4D97-AF65-F5344CB8AC3E}">
        <p14:creationId xmlns:p14="http://schemas.microsoft.com/office/powerpoint/2010/main" val="2812516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hr" sz="1200" b="0" i="0" u="none" kern="1200" baseline="0">
                <a:solidFill>
                  <a:schemeClr val="tx1"/>
                </a:solidFill>
                <a:effectLst/>
                <a:latin typeface="+mn-lt"/>
                <a:ea typeface="+mn-ea"/>
                <a:cs typeface="+mn-cs"/>
              </a:rPr>
              <a:t>Naglasi timski rad i nadu. Potakni učenike da podijele jednu stvar koju ovaj tjedan mogu učiniti za planet. Da im olakšaš, podijeli primjere djelovanja koje bi mogli poduzeti zajedno sa svojim prijateljima, svojom obitelji ili razredom kao što su organiziranje akcija čišćenja susjedstva škole, održavanje vrta u školi, organiziranje kampanje za smanjenje otpada ili potrošnju energije itd. </a:t>
            </a:r>
            <a:endParaRPr lang="hr"/>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hr"/>
          </a:p>
        </p:txBody>
      </p:sp>
    </p:spTree>
    <p:extLst>
      <p:ext uri="{BB962C8B-B14F-4D97-AF65-F5344CB8AC3E}">
        <p14:creationId xmlns:p14="http://schemas.microsoft.com/office/powerpoint/2010/main" val="1021966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9008" y="-21942"/>
            <a:ext cx="18366016"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5"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104385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198346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6" y="4508"/>
            <a:ext cx="18334290"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pic>
        <p:nvPicPr>
          <p:cNvPr id="53" name="Graphic 2">
            <a:extLst>
              <a:ext uri="{FF2B5EF4-FFF2-40B4-BE49-F238E27FC236}">
                <a16:creationId xmlns:a16="http://schemas.microsoft.com/office/drawing/2014/main" id="{D3C74F5C-4364-12CF-3CA2-97999156D117}"/>
              </a:ext>
            </a:extLst>
          </p:cNvPr>
          <p:cNvPicPr>
            <a:picLocks noChangeAspect="1"/>
          </p:cNvPicPr>
          <p:nvPr userDrawn="1"/>
        </p:nvPicPr>
        <p:blipFill>
          <a:blip r:embed="rId3">
            <a:extLst>
              <a:ext uri="{28A0092B-C50C-407E-A947-70E740481C1C}">
                <a14:useLocalDpi xmlns:a14="http://schemas.microsoft.com/office/drawing/2010/main" val="0"/>
              </a:ext>
            </a:extLst>
          </a:blip>
          <a:srcRect l="70122" t="49786"/>
          <a:stretch>
            <a:fillRect/>
          </a:stretch>
        </p:blipFill>
        <p:spPr>
          <a:xfrm>
            <a:off x="12385588" y="4692838"/>
            <a:ext cx="5917642" cy="5594162"/>
          </a:xfrm>
          <a:prstGeom prst="rect">
            <a:avLst/>
          </a:prstGeom>
        </p:spPr>
      </p:pic>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3">
            <a:extLst>
              <a:ext uri="{28A0092B-C50C-407E-A947-70E740481C1C}">
                <a14:useLocalDpi xmlns:a14="http://schemas.microsoft.com/office/drawing/2010/main" val="0"/>
              </a:ext>
            </a:extLst>
          </a:blip>
          <a:srcRect r="57554" b="34653"/>
          <a:stretch>
            <a:fillRect/>
          </a:stretch>
        </p:blipFill>
        <p:spPr>
          <a:xfrm>
            <a:off x="-9724" y="4508"/>
            <a:ext cx="6577958" cy="569640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0"/>
            <a:ext cx="18328168" cy="1026975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 id="2147483766" r:id="rId15"/>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222835"/>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8166584" y="5333396"/>
            <a:ext cx="8452274"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r" b="1" i="0" u="none" baseline="0"/>
              <a:t>Mala djelovanja,</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9535887" y="6621405"/>
            <a:ext cx="8636000"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r" b="1" i="0" u="none" baseline="0"/>
              <a:t>velika promjena!</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811256"/>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643237" y="4173458"/>
            <a:ext cx="3544716"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r" b="1" i="0" u="none" baseline="0" dirty="0"/>
              <a:t>Hvala</a:t>
            </a:r>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643236" y="5461467"/>
            <a:ext cx="13725669" cy="12880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r" b="1" i="0" u="none" baseline="0" dirty="0">
                <a:latin typeface="Open Sans"/>
                <a:ea typeface="Open Sans"/>
                <a:cs typeface="Open Sans"/>
              </a:rPr>
              <a:t>što pomažeš našem planetu!</a:t>
            </a: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727820" y="5872493"/>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2955050" y="5763501"/>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104D8C-5EDC-33AC-279D-A099FF415ECB}"/>
              </a:ext>
            </a:extLst>
          </p:cNvPr>
          <p:cNvSpPr>
            <a:spLocks noGrp="1"/>
          </p:cNvSpPr>
          <p:nvPr>
            <p:ph type="body" sz="quarter" idx="10"/>
          </p:nvPr>
        </p:nvSpPr>
        <p:spPr/>
        <p:txBody>
          <a:bodyPr lIns="0" tIns="0" rIns="0" bIns="0" anchor="t"/>
          <a:lstStyle/>
          <a:p>
            <a:pPr algn="l" rtl="0"/>
            <a:r>
              <a:rPr lang="hr" b="0" i="0" u="none" baseline="0">
                <a:latin typeface="Open Sans"/>
                <a:ea typeface="Open Sans"/>
                <a:cs typeface="Open Sans"/>
              </a:rPr>
              <a:t>Xxx </a:t>
            </a:r>
            <a:endParaRPr lang="hr" dirty="0"/>
          </a:p>
        </p:txBody>
      </p:sp>
      <p:sp>
        <p:nvSpPr>
          <p:cNvPr id="3" name="Text Placeholder 2">
            <a:extLst>
              <a:ext uri="{FF2B5EF4-FFF2-40B4-BE49-F238E27FC236}">
                <a16:creationId xmlns:a16="http://schemas.microsoft.com/office/drawing/2014/main" id="{1E56966F-8407-7B65-21D7-88D093791EEA}"/>
              </a:ext>
            </a:extLst>
          </p:cNvPr>
          <p:cNvSpPr>
            <a:spLocks noGrp="1"/>
          </p:cNvSpPr>
          <p:nvPr>
            <p:ph type="body" sz="quarter" idx="11"/>
          </p:nvPr>
        </p:nvSpPr>
        <p:spPr>
          <a:xfrm>
            <a:off x="4573365" y="1211216"/>
            <a:ext cx="4233752" cy="836159"/>
          </a:xfrm>
        </p:spPr>
        <p:txBody>
          <a:bodyPr wrap="square" lIns="216000" tIns="144000" rIns="180000" bIns="108000" anchor="t">
            <a:spAutoFit/>
          </a:bodyPr>
          <a:lstStyle/>
          <a:p>
            <a:pPr algn="l" rtl="0"/>
            <a:r>
              <a:rPr lang="hr" b="1" i="0" u="none" baseline="0">
                <a:latin typeface="Open Sans"/>
                <a:ea typeface="Open Sans"/>
                <a:cs typeface="Open Sans"/>
              </a:rPr>
              <a:t>Tko SI TI</a:t>
            </a:r>
            <a:endParaRPr lang="hr" dirty="0"/>
          </a:p>
        </p:txBody>
      </p:sp>
      <p:sp>
        <p:nvSpPr>
          <p:cNvPr id="4" name="Text Placeholder 3">
            <a:extLst>
              <a:ext uri="{FF2B5EF4-FFF2-40B4-BE49-F238E27FC236}">
                <a16:creationId xmlns:a16="http://schemas.microsoft.com/office/drawing/2014/main" id="{FCA01E64-754D-E082-425A-1F93E37B497E}"/>
              </a:ext>
            </a:extLst>
          </p:cNvPr>
          <p:cNvSpPr>
            <a:spLocks noGrp="1"/>
          </p:cNvSpPr>
          <p:nvPr>
            <p:ph type="body" sz="quarter" idx="12"/>
          </p:nvPr>
        </p:nvSpPr>
        <p:spPr/>
        <p:txBody>
          <a:bodyPr lIns="0" tIns="0" rIns="0" bIns="0" anchor="t"/>
          <a:lstStyle/>
          <a:p>
            <a:pPr algn="l" rtl="0"/>
            <a:r>
              <a:rPr lang="hr" b="1" i="0" u="none" baseline="0">
                <a:latin typeface="Open Sans"/>
                <a:ea typeface="Open Sans"/>
                <a:cs typeface="Open Sans"/>
              </a:rPr>
              <a:t>Kratak opis o sebi </a:t>
            </a:r>
            <a:endParaRPr lang="hr" dirty="0"/>
          </a:p>
        </p:txBody>
      </p:sp>
      <p:pic>
        <p:nvPicPr>
          <p:cNvPr id="6" name="Picture 5" descr="A group of people holding flags&#10;&#10;AI-generated content may be incorrect.">
            <a:extLst>
              <a:ext uri="{FF2B5EF4-FFF2-40B4-BE49-F238E27FC236}">
                <a16:creationId xmlns:a16="http://schemas.microsoft.com/office/drawing/2014/main" id="{11466E40-3F82-0087-4ED5-495659625564}"/>
              </a:ext>
            </a:extLst>
          </p:cNvPr>
          <p:cNvPicPr>
            <a:picLocks noChangeAspect="1"/>
          </p:cNvPicPr>
          <p:nvPr/>
        </p:nvPicPr>
        <p:blipFill>
          <a:blip r:embed="rId3"/>
          <a:stretch>
            <a:fillRect/>
          </a:stretch>
        </p:blipFill>
        <p:spPr>
          <a:xfrm>
            <a:off x="13316310" y="3875867"/>
            <a:ext cx="4724400" cy="4562475"/>
          </a:xfrm>
          <a:prstGeom prst="rect">
            <a:avLst/>
          </a:prstGeom>
        </p:spPr>
      </p:pic>
    </p:spTree>
    <p:extLst>
      <p:ext uri="{BB962C8B-B14F-4D97-AF65-F5344CB8AC3E}">
        <p14:creationId xmlns:p14="http://schemas.microsoft.com/office/powerpoint/2010/main" val="1312420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hr"/>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hr"/>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hr"/>
          </a:p>
        </p:txBody>
      </p:sp>
    </p:spTree>
    <p:extLst>
      <p:ext uri="{BB962C8B-B14F-4D97-AF65-F5344CB8AC3E}">
        <p14:creationId xmlns:p14="http://schemas.microsoft.com/office/powerpoint/2010/main" val="2742618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hr"/>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hr"/>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hr"/>
          </a:p>
        </p:txBody>
      </p:sp>
    </p:spTree>
    <p:extLst>
      <p:ext uri="{BB962C8B-B14F-4D97-AF65-F5344CB8AC3E}">
        <p14:creationId xmlns:p14="http://schemas.microsoft.com/office/powerpoint/2010/main" val="362615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hr"/>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hr"/>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hr"/>
          </a:p>
        </p:txBody>
      </p:sp>
    </p:spTree>
    <p:extLst>
      <p:ext uri="{BB962C8B-B14F-4D97-AF65-F5344CB8AC3E}">
        <p14:creationId xmlns:p14="http://schemas.microsoft.com/office/powerpoint/2010/main" val="3439545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hr"/>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hr"/>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hr"/>
          </a:p>
        </p:txBody>
      </p:sp>
    </p:spTree>
    <p:extLst>
      <p:ext uri="{BB962C8B-B14F-4D97-AF65-F5344CB8AC3E}">
        <p14:creationId xmlns:p14="http://schemas.microsoft.com/office/powerpoint/2010/main" val="2912278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hr"/>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hr"/>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hr"/>
          </a:p>
        </p:txBody>
      </p:sp>
    </p:spTree>
    <p:extLst>
      <p:ext uri="{BB962C8B-B14F-4D97-AF65-F5344CB8AC3E}">
        <p14:creationId xmlns:p14="http://schemas.microsoft.com/office/powerpoint/2010/main" val="626947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hr"/>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hr"/>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hr"/>
          </a:p>
        </p:txBody>
      </p:sp>
    </p:spTree>
    <p:extLst>
      <p:ext uri="{BB962C8B-B14F-4D97-AF65-F5344CB8AC3E}">
        <p14:creationId xmlns:p14="http://schemas.microsoft.com/office/powerpoint/2010/main" val="1623023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hr"/>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hr"/>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hr"/>
          </a:p>
        </p:txBody>
      </p:sp>
    </p:spTree>
    <p:extLst>
      <p:ext uri="{BB962C8B-B14F-4D97-AF65-F5344CB8AC3E}">
        <p14:creationId xmlns:p14="http://schemas.microsoft.com/office/powerpoint/2010/main" val="69100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03130" y="4173785"/>
            <a:ext cx="114570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r" b="1" i="0" u="none" baseline="0"/>
              <a:t>Naš se planet mijenja –</a:t>
            </a:r>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0" y="5461794"/>
            <a:ext cx="11272755"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r" b="1" i="0" u="none" baseline="0" dirty="0"/>
              <a:t>no mi možemo pomoći!</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hr"/>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hr"/>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hr"/>
          </a:p>
        </p:txBody>
      </p:sp>
    </p:spTree>
    <p:extLst>
      <p:ext uri="{BB962C8B-B14F-4D97-AF65-F5344CB8AC3E}">
        <p14:creationId xmlns:p14="http://schemas.microsoft.com/office/powerpoint/2010/main" val="520615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hr"/>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hr"/>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hr"/>
          </a:p>
        </p:txBody>
      </p:sp>
    </p:spTree>
    <p:extLst>
      <p:ext uri="{BB962C8B-B14F-4D97-AF65-F5344CB8AC3E}">
        <p14:creationId xmlns:p14="http://schemas.microsoft.com/office/powerpoint/2010/main" val="2310812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hr"/>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hr"/>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hr"/>
          </a:p>
        </p:txBody>
      </p:sp>
    </p:spTree>
    <p:extLst>
      <p:ext uri="{BB962C8B-B14F-4D97-AF65-F5344CB8AC3E}">
        <p14:creationId xmlns:p14="http://schemas.microsoft.com/office/powerpoint/2010/main" val="885198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hr"/>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hr"/>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hr"/>
          </a:p>
        </p:txBody>
      </p:sp>
    </p:spTree>
    <p:extLst>
      <p:ext uri="{BB962C8B-B14F-4D97-AF65-F5344CB8AC3E}">
        <p14:creationId xmlns:p14="http://schemas.microsoft.com/office/powerpoint/2010/main" val="2490614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hr"/>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hr"/>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hr"/>
          </a:p>
        </p:txBody>
      </p:sp>
    </p:spTree>
    <p:extLst>
      <p:ext uri="{BB962C8B-B14F-4D97-AF65-F5344CB8AC3E}">
        <p14:creationId xmlns:p14="http://schemas.microsoft.com/office/powerpoint/2010/main" val="2911104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hr"/>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hr"/>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hr"/>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hr"/>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hr"/>
          </a:p>
        </p:txBody>
      </p:sp>
    </p:spTree>
    <p:extLst>
      <p:ext uri="{BB962C8B-B14F-4D97-AF65-F5344CB8AC3E}">
        <p14:creationId xmlns:p14="http://schemas.microsoft.com/office/powerpoint/2010/main" val="394014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03096-17AE-A04D-2E58-104B6AAB225E}"/>
            </a:ext>
          </a:extLst>
        </p:cNvPr>
        <p:cNvGrpSpPr/>
        <p:nvPr/>
      </p:nvGrpSpPr>
      <p:grpSpPr>
        <a:xfrm>
          <a:off x="0" y="0"/>
          <a:ext cx="0" cy="0"/>
          <a:chOff x="0" y="0"/>
          <a:chExt cx="0" cy="0"/>
        </a:xfrm>
      </p:grpSpPr>
    </p:spTree>
    <p:extLst>
      <p:ext uri="{BB962C8B-B14F-4D97-AF65-F5344CB8AC3E}">
        <p14:creationId xmlns:p14="http://schemas.microsoft.com/office/powerpoint/2010/main" val="281225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4572000" y="4115668"/>
            <a:ext cx="13025053"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hr" b="1" i="0" u="none" baseline="0" dirty="0"/>
              <a:t>Klimatske promjene utječu</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8252883" y="5320415"/>
            <a:ext cx="9344170"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r" b="1" i="0" u="none" baseline="0"/>
              <a:t>na sve što volimo.</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38082" y="5522574"/>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29" y="4229429"/>
            <a:ext cx="14262699"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r" b="1" i="0" u="none" baseline="0" dirty="0"/>
              <a:t>Djelovanje u području klime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0488985"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r" b="1" i="0" u="none" baseline="0" dirty="0"/>
              <a:t>briga o našem domu.</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30" y="4229429"/>
            <a:ext cx="9487499"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r" b="1" i="0" u="none" baseline="0"/>
              <a:t>Ljudi diljem Europe</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5488478"/>
            <a:ext cx="8471500"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r" b="1" i="0" u="none" baseline="0"/>
              <a:t>djeluju – zajedno!</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894761" y="5745974"/>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144000" y="5763502"/>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6981372" y="5935024"/>
            <a:ext cx="1048845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hr" b="1" i="0" u="none" baseline="0"/>
              <a:t>Svaka priča započinje</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7765143" y="7194073"/>
            <a:ext cx="9704683"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hr" b="1" i="0" u="none" baseline="0"/>
              <a:t>malim djelovanjem.</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200469"/>
            <a:ext cx="10648640"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r" b="1" i="0" u="none" baseline="0"/>
              <a:t>Tvoja škola može biti</a:t>
            </a: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1" y="5488478"/>
            <a:ext cx="8108640"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r" b="1" i="0" u="none" baseline="0"/>
              <a:t>klimatski heroj!</a:t>
            </a: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3548" y="5666719"/>
            <a:ext cx="3687834"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1464019" y="4692838"/>
            <a:ext cx="9668438"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r" b="1" i="0" u="none" baseline="0" dirty="0"/>
              <a:t>Pridruži se izazovu:</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1464020" y="5985355"/>
            <a:ext cx="9851445"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r" b="1" i="0" u="none" baseline="0"/>
              <a:t>ostvari svoju ideju!</a:t>
            </a:r>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6097690" y="6198559"/>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455EF489-8FD6-4829-5214-335306BAD0B2}"/>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8324920" y="6089567"/>
            <a:ext cx="3687834"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5394960" y="6309884"/>
            <a:ext cx="1218759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hr" b="1" i="0" u="none" baseline="0"/>
              <a:t>Kada djelujemo zajedno,</a:t>
            </a:r>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9985829" y="7549721"/>
            <a:ext cx="75967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hr" b="1" i="0" u="none" baseline="0"/>
              <a:t>činimo razliku!</a:t>
            </a:r>
          </a:p>
        </p:txBody>
      </p:sp>
      <p:pic>
        <p:nvPicPr>
          <p:cNvPr id="18" name="Picture 17" descr="A blue line on a black background&#10;&#10;AI-generated content may be incorrect.">
            <a:extLst>
              <a:ext uri="{FF2B5EF4-FFF2-40B4-BE49-F238E27FC236}">
                <a16:creationId xmlns:a16="http://schemas.microsoft.com/office/drawing/2014/main" id="{18316D95-2439-A97D-7A01-04860FBCB6DC}"/>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11971331" y="7768405"/>
            <a:ext cx="3687834" cy="2025970"/>
          </a:xfrm>
          <a:prstGeom prst="rect">
            <a:avLst/>
          </a:prstGeom>
        </p:spPr>
      </p:pic>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14198561" y="7659413"/>
            <a:ext cx="3687834"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FCDE751-F8FF-471E-8A01-1E612F11E7D1}">
  <ds:schemaRefs>
    <ds:schemaRef ds:uri="http://schemas.microsoft.com/office/2006/documentManagement/types"/>
    <ds:schemaRef ds:uri="http://purl.org/dc/dcmitype/"/>
    <ds:schemaRef ds:uri="119ae24b-acd2-4206-8a50-f24ff65407c3"/>
    <ds:schemaRef ds:uri="http://purl.org/dc/terms/"/>
    <ds:schemaRef ds:uri="http://purl.org/dc/elements/1.1/"/>
    <ds:schemaRef ds:uri="http://www.w3.org/XML/1998/namespace"/>
    <ds:schemaRef ds:uri="f75dc2e1-5a74-43f4-af9f-d866e04aa3cf"/>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E40C976B-64EE-4871-AF6D-96908AEE5632}">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4EE80FE-2187-4E22-BF10-444B633952C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5</TotalTime>
  <Words>665</Words>
  <Application>Microsoft Office PowerPoint</Application>
  <PresentationFormat>Custom</PresentationFormat>
  <Paragraphs>46</Paragraphs>
  <Slides>26</Slides>
  <Notes>11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26</vt:i4>
      </vt:variant>
    </vt:vector>
  </HeadingPairs>
  <TitlesOfParts>
    <vt:vector size="33" baseType="lpstr">
      <vt:lpstr>Calibri</vt:lpstr>
      <vt:lpstr>Arial</vt:lpstr>
      <vt:lpstr>Aptos</vt:lpstr>
      <vt:lpstr>Open Sans</vt:lpstr>
      <vt:lpstr>Pact2School bespoke slides</vt:lpstr>
      <vt:lpstr>Pact2School editable slides</vt:lpstr>
      <vt:lpstr>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58</cp:revision>
  <dcterms:created xsi:type="dcterms:W3CDTF">2023-09-22T15:24:24Z</dcterms:created>
  <dcterms:modified xsi:type="dcterms:W3CDTF">2026-01-30T12:20:02Z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